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tyana" initials="Tatyana" lastIdx="0" clrIdx="0">
    <p:extLst>
      <p:ext uri="{19B8F6BF-5375-455C-9EA6-DF929625EA0E}">
        <p15:presenceInfo xmlns:p15="http://schemas.microsoft.com/office/powerpoint/2012/main" userId="Tatya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0" d="100"/>
          <a:sy n="50" d="100"/>
        </p:scale>
        <p:origin x="36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8FD8-49D9-4573-A265-F45CD08BFD4A}" type="datetimeFigureOut">
              <a:rPr lang="ru-RU" smtClean="0"/>
              <a:t>31.07.2018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78555-CE36-4364-B2C3-1EBB245C2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64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8FD8-49D9-4573-A265-F45CD08BFD4A}" type="datetimeFigureOut">
              <a:rPr lang="ru-RU" smtClean="0"/>
              <a:t>31.07.2018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78555-CE36-4364-B2C3-1EBB245C2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829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8FD8-49D9-4573-A265-F45CD08BFD4A}" type="datetimeFigureOut">
              <a:rPr lang="ru-RU" smtClean="0"/>
              <a:t>31.07.2018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78555-CE36-4364-B2C3-1EBB245C2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230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8FD8-49D9-4573-A265-F45CD08BFD4A}" type="datetimeFigureOut">
              <a:rPr lang="ru-RU" smtClean="0"/>
              <a:t>31.07.2018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78555-CE36-4364-B2C3-1EBB245C2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686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8FD8-49D9-4573-A265-F45CD08BFD4A}" type="datetimeFigureOut">
              <a:rPr lang="ru-RU" smtClean="0"/>
              <a:t>31.07.2018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78555-CE36-4364-B2C3-1EBB245C2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212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8FD8-49D9-4573-A265-F45CD08BFD4A}" type="datetimeFigureOut">
              <a:rPr lang="ru-RU" smtClean="0"/>
              <a:t>31.07.2018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78555-CE36-4364-B2C3-1EBB245C2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727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8FD8-49D9-4573-A265-F45CD08BFD4A}" type="datetimeFigureOut">
              <a:rPr lang="ru-RU" smtClean="0"/>
              <a:t>31.07.2018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78555-CE36-4364-B2C3-1EBB245C2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011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8FD8-49D9-4573-A265-F45CD08BFD4A}" type="datetimeFigureOut">
              <a:rPr lang="ru-RU" smtClean="0"/>
              <a:t>31.07.2018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78555-CE36-4364-B2C3-1EBB245C2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946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8FD8-49D9-4573-A265-F45CD08BFD4A}" type="datetimeFigureOut">
              <a:rPr lang="ru-RU" smtClean="0"/>
              <a:t>31.07.2018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78555-CE36-4364-B2C3-1EBB245C2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714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8FD8-49D9-4573-A265-F45CD08BFD4A}" type="datetimeFigureOut">
              <a:rPr lang="ru-RU" smtClean="0"/>
              <a:t>31.07.2018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78555-CE36-4364-B2C3-1EBB245C2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621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8FD8-49D9-4573-A265-F45CD08BFD4A}" type="datetimeFigureOut">
              <a:rPr lang="ru-RU" smtClean="0"/>
              <a:t>31.07.2018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78555-CE36-4364-B2C3-1EBB245C2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402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98FD8-49D9-4573-A265-F45CD08BFD4A}" type="datetimeFigureOut">
              <a:rPr lang="ru-RU" smtClean="0"/>
              <a:t>31.07.2018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78555-CE36-4364-B2C3-1EBB245C2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755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49975"/>
          </a:xfrm>
          <a:solidFill>
            <a:srgbClr val="00B050"/>
          </a:solidFill>
        </p:spPr>
        <p:txBody>
          <a:bodyPr/>
          <a:lstStyle/>
          <a:p>
            <a:r>
              <a:rPr lang="ru-RU" dirty="0" smtClean="0"/>
              <a:t>Мета та </a:t>
            </a:r>
            <a:r>
              <a:rPr lang="ru-RU" dirty="0" err="1" smtClean="0"/>
              <a:t>завдання</a:t>
            </a:r>
            <a:r>
              <a:rPr lang="ru-RU" dirty="0" smtClean="0"/>
              <a:t> </a:t>
            </a:r>
            <a:r>
              <a:rPr lang="ru-RU" dirty="0" err="1" smtClean="0"/>
              <a:t>мистецького</a:t>
            </a:r>
            <a:r>
              <a:rPr lang="ru-RU" dirty="0" smtClean="0"/>
              <a:t> </a:t>
            </a:r>
            <a:r>
              <a:rPr lang="ru-RU" dirty="0" err="1" smtClean="0"/>
              <a:t>навчання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8745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6925"/>
          </a:xfrm>
          <a:solidFill>
            <a:srgbClr val="00B050"/>
          </a:solidFill>
        </p:spPr>
        <p:txBody>
          <a:bodyPr/>
          <a:lstStyle/>
          <a:p>
            <a:pPr algn="ctr"/>
            <a:r>
              <a:rPr lang="uk-UA" dirty="0" smtClean="0"/>
              <a:t>Традиційна мета мистецького навчання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62050"/>
            <a:ext cx="10515600" cy="5014913"/>
          </a:xfrm>
        </p:spPr>
        <p:txBody>
          <a:bodyPr/>
          <a:lstStyle/>
          <a:p>
            <a:pPr marL="0" indent="0" algn="ctr">
              <a:buNone/>
            </a:pPr>
            <a:endParaRPr lang="uk-UA" dirty="0" smtClean="0"/>
          </a:p>
          <a:p>
            <a:pPr marL="0" indent="0" algn="ctr">
              <a:buNone/>
            </a:pPr>
            <a:r>
              <a:rPr lang="uk-UA" dirty="0" smtClean="0"/>
              <a:t>сформувати </a:t>
            </a:r>
            <a:r>
              <a:rPr lang="uk-UA" dirty="0"/>
              <a:t>в учні </a:t>
            </a:r>
            <a:endParaRPr lang="uk-UA" dirty="0" smtClean="0"/>
          </a:p>
          <a:p>
            <a:pPr marL="0">
              <a:lnSpc>
                <a:spcPct val="140000"/>
              </a:lnSpc>
              <a:spcBef>
                <a:spcPts val="0"/>
              </a:spcBef>
            </a:pPr>
            <a:r>
              <a:rPr lang="uk-UA" dirty="0" smtClean="0"/>
              <a:t>особистісно-ціннісне </a:t>
            </a:r>
            <a:r>
              <a:rPr lang="uk-UA" dirty="0"/>
              <a:t>ставлення до </a:t>
            </a:r>
            <a:r>
              <a:rPr lang="uk-UA" dirty="0" smtClean="0"/>
              <a:t>мистецтва</a:t>
            </a:r>
          </a:p>
          <a:p>
            <a:pPr marL="0">
              <a:lnSpc>
                <a:spcPct val="140000"/>
              </a:lnSpc>
              <a:spcBef>
                <a:spcPts val="0"/>
              </a:spcBef>
            </a:pPr>
            <a:r>
              <a:rPr lang="uk-UA" dirty="0" smtClean="0"/>
              <a:t>розвивати </a:t>
            </a:r>
            <a:r>
              <a:rPr lang="uk-UA" dirty="0"/>
              <a:t>загальні та спеціальні </a:t>
            </a:r>
            <a:r>
              <a:rPr lang="uk-UA" dirty="0" smtClean="0"/>
              <a:t>здібності </a:t>
            </a:r>
          </a:p>
          <a:p>
            <a:pPr marL="0">
              <a:lnSpc>
                <a:spcPct val="140000"/>
              </a:lnSpc>
              <a:spcBef>
                <a:spcPts val="0"/>
              </a:spcBef>
            </a:pPr>
            <a:r>
              <a:rPr lang="uk-UA" dirty="0" smtClean="0"/>
              <a:t>художньо-образне мислення </a:t>
            </a:r>
          </a:p>
          <a:p>
            <a:pPr marL="0">
              <a:lnSpc>
                <a:spcPct val="140000"/>
              </a:lnSpc>
              <a:spcBef>
                <a:spcPts val="0"/>
              </a:spcBef>
            </a:pPr>
            <a:r>
              <a:rPr lang="uk-UA" dirty="0" smtClean="0"/>
              <a:t>творчий </a:t>
            </a:r>
            <a:r>
              <a:rPr lang="uk-UA" dirty="0"/>
              <a:t>потенціал </a:t>
            </a:r>
            <a:r>
              <a:rPr lang="uk-UA" dirty="0" smtClean="0"/>
              <a:t>особистості </a:t>
            </a:r>
          </a:p>
          <a:p>
            <a:pPr marL="0">
              <a:lnSpc>
                <a:spcPct val="140000"/>
              </a:lnSpc>
              <a:spcBef>
                <a:spcPts val="0"/>
              </a:spcBef>
            </a:pPr>
            <a:r>
              <a:rPr lang="uk-UA" dirty="0" smtClean="0"/>
              <a:t>забезпечити здатність </a:t>
            </a:r>
            <a:r>
              <a:rPr lang="uk-UA" dirty="0"/>
              <a:t>до художньо-творчої самореалізації і </a:t>
            </a:r>
            <a:r>
              <a:rPr lang="uk-UA" dirty="0" smtClean="0"/>
              <a:t>готовність </a:t>
            </a:r>
            <a:r>
              <a:rPr lang="uk-UA" dirty="0"/>
              <a:t>до духовного самовдосконалення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2625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Нові підходи до визначення мети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uk-UA" dirty="0" smtClean="0"/>
              <a:t>Традиційний підхід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uk-UA" dirty="0" smtClean="0"/>
          </a:p>
          <a:p>
            <a:r>
              <a:rPr lang="uk-UA" dirty="0"/>
              <a:t>в дусі просвітницьких освітніх ідеалів </a:t>
            </a:r>
            <a:endParaRPr lang="uk-UA" dirty="0" smtClean="0"/>
          </a:p>
          <a:p>
            <a:r>
              <a:rPr lang="uk-UA" dirty="0" smtClean="0"/>
              <a:t>традиційна мета мистецької </a:t>
            </a:r>
            <a:r>
              <a:rPr lang="uk-UA" dirty="0"/>
              <a:t>освіти </a:t>
            </a:r>
            <a:r>
              <a:rPr lang="uk-UA" dirty="0" smtClean="0"/>
              <a:t>– формування «естетичної культури» учнів</a:t>
            </a:r>
          </a:p>
          <a:p>
            <a:r>
              <a:rPr lang="uk-UA" dirty="0" smtClean="0"/>
              <a:t>Поняття «естетичної культури» учня як сукупності мистецьких знань та вмінь особистості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uk-UA" dirty="0" smtClean="0"/>
              <a:t>Новітній підхід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в світлі гуманізації освіти</a:t>
            </a:r>
          </a:p>
          <a:p>
            <a:r>
              <a:rPr lang="uk-UA" dirty="0" smtClean="0"/>
              <a:t>в сучасних умовах «формування</a:t>
            </a:r>
            <a:r>
              <a:rPr lang="uk-UA" dirty="0"/>
              <a:t>» </a:t>
            </a:r>
            <a:r>
              <a:rPr lang="uk-UA" dirty="0" smtClean="0"/>
              <a:t>доповнюється </a:t>
            </a:r>
          </a:p>
          <a:p>
            <a:pPr marL="0" indent="0">
              <a:buNone/>
            </a:pPr>
            <a:r>
              <a:rPr lang="uk-UA" dirty="0" smtClean="0"/>
              <a:t>  </a:t>
            </a:r>
            <a:r>
              <a:rPr lang="uk-UA" dirty="0" err="1" smtClean="0"/>
              <a:t>педагогикой</a:t>
            </a:r>
            <a:r>
              <a:rPr lang="uk-UA" dirty="0" smtClean="0"/>
              <a:t> </a:t>
            </a:r>
            <a:r>
              <a:rPr lang="uk-UA" dirty="0"/>
              <a:t>співробітництва </a:t>
            </a:r>
            <a:endParaRPr lang="uk-UA" dirty="0" smtClean="0"/>
          </a:p>
          <a:p>
            <a:r>
              <a:rPr lang="uk-UA" dirty="0" smtClean="0"/>
              <a:t>тлумачення «естетичної культури» учня як «</a:t>
            </a:r>
            <a:r>
              <a:rPr lang="uk-UA" dirty="0" err="1" smtClean="0"/>
              <a:t>культуротворчості</a:t>
            </a:r>
            <a:r>
              <a:rPr lang="uk-UA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0663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pPr algn="ctr"/>
            <a:r>
              <a:rPr lang="uk-UA" dirty="0" smtClean="0"/>
              <a:t>Цільова переорієнтація навчання мистецтву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882775"/>
            <a:ext cx="10515600" cy="4351338"/>
          </a:xfrm>
        </p:spPr>
        <p:txBody>
          <a:bodyPr/>
          <a:lstStyle/>
          <a:p>
            <a:endParaRPr lang="uk-UA" sz="3200" dirty="0" smtClean="0"/>
          </a:p>
          <a:p>
            <a:r>
              <a:rPr lang="uk-UA" sz="3200" dirty="0" smtClean="0"/>
              <a:t>Чим визначається</a:t>
            </a:r>
            <a:r>
              <a:rPr lang="uk-UA" dirty="0" smtClean="0"/>
              <a:t>? </a:t>
            </a:r>
          </a:p>
          <a:p>
            <a:endParaRPr lang="uk-UA" dirty="0"/>
          </a:p>
          <a:p>
            <a:pPr marL="0" indent="0">
              <a:lnSpc>
                <a:spcPct val="80000"/>
              </a:lnSpc>
              <a:spcBef>
                <a:spcPts val="0"/>
              </a:spcBef>
            </a:pPr>
            <a:r>
              <a:rPr lang="uk-UA" dirty="0" smtClean="0"/>
              <a:t>В чому полягає нове 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</a:pPr>
            <a:r>
              <a:rPr lang="uk-UA" dirty="0" smtClean="0"/>
              <a:t>цілепокладання 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</a:pPr>
            <a:r>
              <a:rPr lang="uk-UA" dirty="0" smtClean="0"/>
              <a:t>мистецької освіти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5166" y="2224088"/>
            <a:ext cx="634863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Гуманізацією освіти</a:t>
            </a:r>
            <a:endParaRPr lang="ru-RU" sz="54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33900" y="3147418"/>
            <a:ext cx="7124700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 </a:t>
            </a:r>
            <a:r>
              <a:rPr lang="ru-RU" sz="36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розвитку</a:t>
            </a:r>
            <a:r>
              <a:rPr lang="ru-RU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ru-RU" sz="36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творчого</a:t>
            </a:r>
            <a:r>
              <a:rPr lang="ru-RU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ru-RU" sz="36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потенціалу</a:t>
            </a:r>
            <a:r>
              <a:rPr lang="ru-RU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ru-RU" sz="36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особистості</a:t>
            </a:r>
            <a:r>
              <a:rPr lang="ru-RU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, </a:t>
            </a:r>
            <a:r>
              <a:rPr lang="ru-RU" sz="36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мислення</a:t>
            </a:r>
            <a:r>
              <a:rPr lang="ru-RU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, </a:t>
            </a:r>
            <a:r>
              <a:rPr lang="ru-RU" sz="36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ціннісних</a:t>
            </a:r>
            <a:r>
              <a:rPr lang="ru-RU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ru-RU" sz="36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орієнтацій</a:t>
            </a:r>
            <a:r>
              <a:rPr lang="ru-RU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, </a:t>
            </a:r>
            <a:r>
              <a:rPr lang="ru-RU" sz="36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здатності</a:t>
            </a:r>
            <a:r>
              <a:rPr lang="ru-RU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до </a:t>
            </a:r>
            <a:r>
              <a:rPr lang="ru-RU" sz="36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художнього</a:t>
            </a:r>
            <a:r>
              <a:rPr lang="ru-RU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ru-RU" sz="36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самовираження</a:t>
            </a:r>
            <a:r>
              <a:rPr lang="ru-RU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, </a:t>
            </a:r>
            <a:r>
              <a:rPr lang="ru-RU" sz="36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рефлексії</a:t>
            </a:r>
            <a:r>
              <a:rPr lang="ru-RU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endParaRPr lang="ru-RU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C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8130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38151"/>
            <a:ext cx="10515600" cy="857249"/>
          </a:xfrm>
          <a:solidFill>
            <a:srgbClr val="00B050"/>
          </a:solidFill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Цільова переорієнтація торкається також </a:t>
            </a:r>
            <a:br>
              <a:rPr lang="uk-UA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dirty="0" smtClean="0"/>
              <a:t>базових </a:t>
            </a:r>
            <a:r>
              <a:rPr lang="uk-UA" dirty="0"/>
              <a:t>життєвих </a:t>
            </a:r>
            <a:r>
              <a:rPr lang="uk-UA" dirty="0" err="1">
                <a:solidFill>
                  <a:srgbClr val="FF0000"/>
                </a:solidFill>
              </a:rPr>
              <a:t>компетентностей</a:t>
            </a:r>
            <a:r>
              <a:rPr lang="uk-UA" dirty="0">
                <a:solidFill>
                  <a:srgbClr val="FF0000"/>
                </a:solidFill>
              </a:rPr>
              <a:t>, </a:t>
            </a:r>
            <a:r>
              <a:rPr lang="uk-UA" dirty="0"/>
              <a:t>які стають інтегральним показником результативності сучасної освіти. </a:t>
            </a:r>
            <a:endParaRPr lang="uk-UA" dirty="0" smtClean="0"/>
          </a:p>
          <a:p>
            <a:pPr marL="0" indent="0" algn="ctr">
              <a:lnSpc>
                <a:spcPct val="50000"/>
              </a:lnSpc>
              <a:buNone/>
            </a:pPr>
            <a:endParaRPr lang="uk-UA" dirty="0" smtClean="0"/>
          </a:p>
          <a:p>
            <a:pPr marL="0" indent="0" algn="ctr">
              <a:lnSpc>
                <a:spcPct val="50000"/>
              </a:lnSpc>
              <a:buNone/>
            </a:pPr>
            <a:r>
              <a:rPr lang="uk-UA" dirty="0" smtClean="0"/>
              <a:t>Результатом переорієнтації цілепокладання</a:t>
            </a:r>
          </a:p>
          <a:p>
            <a:pPr marL="0" indent="0" algn="ctr">
              <a:lnSpc>
                <a:spcPct val="50000"/>
              </a:lnSpc>
              <a:buNone/>
            </a:pPr>
            <a:r>
              <a:rPr lang="uk-UA" dirty="0" smtClean="0"/>
              <a:t>спрямованість мистецької освіти стає подвійною</a:t>
            </a:r>
          </a:p>
          <a:p>
            <a:pPr marL="0" indent="0" algn="ctr">
              <a:lnSpc>
                <a:spcPct val="50000"/>
              </a:lnSpc>
              <a:buNone/>
            </a:pPr>
            <a:endParaRPr lang="uk-UA" dirty="0"/>
          </a:p>
          <a:p>
            <a:pPr marL="0" indent="0" algn="ctr">
              <a:lnSpc>
                <a:spcPct val="50000"/>
              </a:lnSpc>
              <a:buNone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23950" y="3810794"/>
            <a:ext cx="10591800" cy="2308324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З одного боку, </a:t>
            </a:r>
            <a:r>
              <a:rPr lang="ru-RU" sz="36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націленість</a:t>
            </a:r>
            <a:r>
              <a:rPr lang="ru-RU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на </a:t>
            </a:r>
            <a:r>
              <a:rPr lang="ru-RU" sz="36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естетичну</a:t>
            </a:r>
            <a:r>
              <a:rPr lang="ru-RU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ru-RU" sz="36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соціалізацію</a:t>
            </a:r>
            <a:r>
              <a:rPr lang="ru-RU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ru-RU" sz="36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учня</a:t>
            </a:r>
            <a:r>
              <a:rPr lang="ru-RU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, </a:t>
            </a:r>
            <a:r>
              <a:rPr lang="ru-RU" sz="36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тобто</a:t>
            </a:r>
            <a:r>
              <a:rPr lang="ru-RU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ru-RU" sz="36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інтеркультуризацію</a:t>
            </a:r>
            <a:r>
              <a:rPr lang="ru-RU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);</a:t>
            </a:r>
          </a:p>
          <a:p>
            <a:pPr algn="ctr"/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з іншого – на особистісну художньо-творчу самореалізацію (</a:t>
            </a:r>
            <a:r>
              <a:rPr lang="uk-UA" sz="36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культуротворчість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ru-RU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3761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3675"/>
            <a:ext cx="10515600" cy="1006475"/>
          </a:xfrm>
          <a:solidFill>
            <a:srgbClr val="00B050"/>
          </a:solidFill>
        </p:spPr>
        <p:txBody>
          <a:bodyPr/>
          <a:lstStyle/>
          <a:p>
            <a:pPr algn="ctr"/>
            <a:r>
              <a:rPr lang="uk-UA" dirty="0" smtClean="0"/>
              <a:t>Конкретизація мети в завданнях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/>
              <a:t>Три групи завдань, що конкретизують мету мистецького навчання</a:t>
            </a:r>
          </a:p>
          <a:p>
            <a:endParaRPr lang="uk-UA" dirty="0"/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16987" y="3077964"/>
            <a:ext cx="2404826" cy="70788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40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навчальні</a:t>
            </a:r>
            <a:endParaRPr lang="ru-RU" sz="40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00B05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91835" y="4546323"/>
            <a:ext cx="2793060" cy="70788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виховні</a:t>
            </a:r>
            <a:endParaRPr lang="ru-RU" sz="40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00B05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45319" y="3429000"/>
            <a:ext cx="378214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розвиваючи</a:t>
            </a:r>
            <a:endParaRPr lang="ru-RU" sz="4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00B05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405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pPr algn="ctr"/>
            <a:r>
              <a:rPr lang="uk-UA" dirty="0" smtClean="0"/>
              <a:t>Зміст навчаючих завдань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uk-UA" dirty="0" smtClean="0">
                <a:solidFill>
                  <a:srgbClr val="FFC000"/>
                </a:solidFill>
              </a:rPr>
              <a:t>Засвоєння початкових знань, уявлень та понять про види та жанри мистецтв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uk-UA" dirty="0" smtClean="0">
                <a:solidFill>
                  <a:srgbClr val="0070C0"/>
                </a:solidFill>
              </a:rPr>
              <a:t>про особливості художньо-образної мови різних видів мистецтв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uk-UA" dirty="0" smtClean="0">
                <a:solidFill>
                  <a:srgbClr val="FF0000"/>
                </a:solidFill>
              </a:rPr>
              <a:t>опанування </a:t>
            </a:r>
            <a:r>
              <a:rPr lang="uk-UA" dirty="0">
                <a:solidFill>
                  <a:srgbClr val="FF0000"/>
                </a:solidFill>
              </a:rPr>
              <a:t>елементарними </a:t>
            </a:r>
            <a:r>
              <a:rPr lang="uk-UA" dirty="0" smtClean="0">
                <a:solidFill>
                  <a:srgbClr val="FF0000"/>
                </a:solidFill>
              </a:rPr>
              <a:t>художніми </a:t>
            </a:r>
            <a:r>
              <a:rPr lang="uk-UA" dirty="0">
                <a:solidFill>
                  <a:srgbClr val="FF0000"/>
                </a:solidFill>
              </a:rPr>
              <a:t>вміннями та навичками практичної </a:t>
            </a:r>
            <a:r>
              <a:rPr lang="uk-UA" dirty="0" smtClean="0">
                <a:solidFill>
                  <a:srgbClr val="FF0000"/>
                </a:solidFill>
              </a:rPr>
              <a:t>діяльності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uk-UA" dirty="0" smtClean="0">
                <a:solidFill>
                  <a:srgbClr val="00B050"/>
                </a:solidFill>
              </a:rPr>
              <a:t>набуття початкового досвіду </a:t>
            </a:r>
            <a:r>
              <a:rPr lang="uk-UA" dirty="0">
                <a:solidFill>
                  <a:srgbClr val="00B050"/>
                </a:solidFill>
              </a:rPr>
              <a:t>створення </a:t>
            </a:r>
            <a:r>
              <a:rPr lang="uk-UA" dirty="0" smtClean="0">
                <a:solidFill>
                  <a:srgbClr val="00B050"/>
                </a:solidFill>
              </a:rPr>
              <a:t>художніх </a:t>
            </a:r>
            <a:r>
              <a:rPr lang="uk-UA" dirty="0">
                <a:solidFill>
                  <a:srgbClr val="00B050"/>
                </a:solidFill>
              </a:rPr>
              <a:t>образів у процесі власної елементарної </a:t>
            </a:r>
            <a:r>
              <a:rPr lang="uk-UA" dirty="0" smtClean="0">
                <a:solidFill>
                  <a:srgbClr val="00B050"/>
                </a:solidFill>
              </a:rPr>
              <a:t>творчості</a:t>
            </a:r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91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4525"/>
          </a:xfrm>
          <a:solidFill>
            <a:srgbClr val="00B050"/>
          </a:solidFill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Зміст виховних завдань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38250"/>
            <a:ext cx="10515600" cy="5467349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rgbClr val="FFC000"/>
                </a:solidFill>
              </a:rPr>
              <a:t>виховання естетичного ставлення до дійсності та </a:t>
            </a:r>
            <a:r>
              <a:rPr lang="uk-UA" dirty="0" err="1">
                <a:solidFill>
                  <a:srgbClr val="FFC000"/>
                </a:solidFill>
              </a:rPr>
              <a:t>емоційно</a:t>
            </a:r>
            <a:r>
              <a:rPr lang="uk-UA" dirty="0">
                <a:solidFill>
                  <a:srgbClr val="FFC000"/>
                </a:solidFill>
              </a:rPr>
              <a:t>-ціннісного ставлення до </a:t>
            </a:r>
            <a:r>
              <a:rPr lang="uk-UA" dirty="0" smtClean="0">
                <a:solidFill>
                  <a:srgbClr val="FFC000"/>
                </a:solidFill>
              </a:rPr>
              <a:t>мистецтва</a:t>
            </a:r>
            <a:endParaRPr lang="ru-RU" dirty="0">
              <a:solidFill>
                <a:srgbClr val="FFC000"/>
              </a:solidFill>
            </a:endParaRPr>
          </a:p>
          <a:p>
            <a:pPr algn="just"/>
            <a:r>
              <a:rPr lang="uk-UA" dirty="0">
                <a:solidFill>
                  <a:srgbClr val="0070C0"/>
                </a:solidFill>
              </a:rPr>
              <a:t>виховання світоглядних уявлень і ціннісних орієнтацій, розуміння учнями </a:t>
            </a:r>
            <a:r>
              <a:rPr lang="uk-UA" dirty="0" err="1">
                <a:solidFill>
                  <a:srgbClr val="0070C0"/>
                </a:solidFill>
              </a:rPr>
              <a:t>звﹸязків</a:t>
            </a:r>
            <a:r>
              <a:rPr lang="uk-UA" dirty="0">
                <a:solidFill>
                  <a:srgbClr val="0070C0"/>
                </a:solidFill>
              </a:rPr>
              <a:t> мистецтва з природним і предметним </a:t>
            </a:r>
            <a:r>
              <a:rPr lang="uk-UA" dirty="0" smtClean="0">
                <a:solidFill>
                  <a:srgbClr val="0070C0"/>
                </a:solidFill>
              </a:rPr>
              <a:t>середовищем</a:t>
            </a:r>
            <a:endParaRPr lang="uk-UA" dirty="0">
              <a:solidFill>
                <a:srgbClr val="0070C0"/>
              </a:solidFill>
            </a:endParaRPr>
          </a:p>
          <a:p>
            <a:pPr algn="just"/>
            <a:r>
              <a:rPr lang="uk-UA" dirty="0">
                <a:solidFill>
                  <a:srgbClr val="FF0000"/>
                </a:solidFill>
              </a:rPr>
              <a:t>виховання здатності сприймати, інтерпретувати та оцінювати мистецькі твори, висловлювати особистісне ставлення до </a:t>
            </a:r>
            <a:r>
              <a:rPr lang="uk-UA" dirty="0" smtClean="0">
                <a:solidFill>
                  <a:srgbClr val="FF0000"/>
                </a:solidFill>
              </a:rPr>
              <a:t>них</a:t>
            </a:r>
            <a:endParaRPr lang="uk-UA" dirty="0">
              <a:solidFill>
                <a:srgbClr val="FF0000"/>
              </a:solidFill>
            </a:endParaRPr>
          </a:p>
          <a:p>
            <a:pPr algn="just"/>
            <a:r>
              <a:rPr lang="uk-UA" dirty="0">
                <a:solidFill>
                  <a:srgbClr val="00B050"/>
                </a:solidFill>
              </a:rPr>
              <a:t>виховання мистецьких </a:t>
            </a:r>
            <a:r>
              <a:rPr lang="uk-UA" dirty="0" smtClean="0">
                <a:solidFill>
                  <a:srgbClr val="00B050"/>
                </a:solidFill>
              </a:rPr>
              <a:t>інтересів, </a:t>
            </a:r>
            <a:r>
              <a:rPr lang="uk-UA" dirty="0">
                <a:solidFill>
                  <a:srgbClr val="00B050"/>
                </a:solidFill>
              </a:rPr>
              <a:t>потреб у </a:t>
            </a:r>
            <a:r>
              <a:rPr lang="uk-UA" dirty="0" smtClean="0">
                <a:solidFill>
                  <a:srgbClr val="00B050"/>
                </a:solidFill>
              </a:rPr>
              <a:t>художньо-творчій </a:t>
            </a:r>
            <a:r>
              <a:rPr lang="uk-UA" dirty="0">
                <a:solidFill>
                  <a:srgbClr val="00B050"/>
                </a:solidFill>
              </a:rPr>
              <a:t>самореалізації та духовно-естетичному самовдосконаленні засобами </a:t>
            </a:r>
            <a:r>
              <a:rPr lang="uk-UA" dirty="0" smtClean="0">
                <a:solidFill>
                  <a:srgbClr val="00B050"/>
                </a:solidFill>
              </a:rPr>
              <a:t>мистецтва</a:t>
            </a:r>
            <a:endParaRPr lang="ru-RU" dirty="0">
              <a:solidFill>
                <a:srgbClr val="00B050"/>
              </a:solidFill>
            </a:endParaRPr>
          </a:p>
          <a:p>
            <a:pPr algn="just"/>
            <a:r>
              <a:rPr lang="uk-UA" dirty="0">
                <a:solidFill>
                  <a:srgbClr val="0070C0"/>
                </a:solidFill>
              </a:rPr>
              <a:t>набуття загальнокультурних, комунікативних і соціально-практичних </a:t>
            </a:r>
            <a:r>
              <a:rPr lang="uk-UA" dirty="0" err="1">
                <a:solidFill>
                  <a:srgbClr val="0070C0"/>
                </a:solidFill>
              </a:rPr>
              <a:t>компетентностей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76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pPr algn="ctr"/>
            <a:r>
              <a:rPr lang="uk-UA" dirty="0" smtClean="0"/>
              <a:t>Зміст розвиваючих завдань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lnSpc>
                <a:spcPct val="180000"/>
              </a:lnSpc>
              <a:spcBef>
                <a:spcPts val="0"/>
              </a:spcBef>
            </a:pPr>
            <a:r>
              <a:rPr lang="uk-UA" dirty="0" smtClean="0">
                <a:solidFill>
                  <a:srgbClr val="0070C0"/>
                </a:solidFill>
              </a:rPr>
              <a:t>-збагачення </a:t>
            </a:r>
            <a:r>
              <a:rPr lang="uk-UA" dirty="0" err="1">
                <a:solidFill>
                  <a:srgbClr val="0070C0"/>
                </a:solidFill>
              </a:rPr>
              <a:t>емоційно</a:t>
            </a:r>
            <a:r>
              <a:rPr lang="uk-UA" dirty="0">
                <a:solidFill>
                  <a:srgbClr val="0070C0"/>
                </a:solidFill>
              </a:rPr>
              <a:t>-почуттєвої </a:t>
            </a:r>
            <a:r>
              <a:rPr lang="uk-UA" dirty="0" smtClean="0">
                <a:solidFill>
                  <a:srgbClr val="0070C0"/>
                </a:solidFill>
              </a:rPr>
              <a:t>сфери</a:t>
            </a:r>
            <a:endParaRPr lang="ru-RU" dirty="0">
              <a:solidFill>
                <a:srgbClr val="0070C0"/>
              </a:solidFill>
            </a:endParaRPr>
          </a:p>
          <a:p>
            <a:pPr marL="0" indent="0">
              <a:lnSpc>
                <a:spcPct val="180000"/>
              </a:lnSpc>
              <a:spcBef>
                <a:spcPts val="0"/>
              </a:spcBef>
            </a:pPr>
            <a:r>
              <a:rPr lang="uk-UA" dirty="0">
                <a:solidFill>
                  <a:srgbClr val="FF0000"/>
                </a:solidFill>
              </a:rPr>
              <a:t>-розвиток </a:t>
            </a:r>
            <a:r>
              <a:rPr lang="uk-UA" dirty="0" smtClean="0">
                <a:solidFill>
                  <a:srgbClr val="FF0000"/>
                </a:solidFill>
              </a:rPr>
              <a:t>художніх </a:t>
            </a:r>
            <a:r>
              <a:rPr lang="uk-UA" dirty="0">
                <a:solidFill>
                  <a:srgbClr val="FF0000"/>
                </a:solidFill>
              </a:rPr>
              <a:t>і загальних </a:t>
            </a:r>
            <a:r>
              <a:rPr lang="uk-UA" dirty="0" smtClean="0">
                <a:solidFill>
                  <a:srgbClr val="FF0000"/>
                </a:solidFill>
              </a:rPr>
              <a:t>здібностей</a:t>
            </a:r>
            <a:endParaRPr lang="ru-RU" dirty="0">
              <a:solidFill>
                <a:srgbClr val="FF0000"/>
              </a:solidFill>
            </a:endParaRPr>
          </a:p>
          <a:p>
            <a:pPr marL="0" indent="0">
              <a:lnSpc>
                <a:spcPct val="180000"/>
              </a:lnSpc>
              <a:spcBef>
                <a:spcPts val="0"/>
              </a:spcBef>
            </a:pPr>
            <a:r>
              <a:rPr lang="uk-UA" dirty="0">
                <a:solidFill>
                  <a:srgbClr val="FFC000"/>
                </a:solidFill>
              </a:rPr>
              <a:t>-</a:t>
            </a:r>
            <a:r>
              <a:rPr lang="uk-UA">
                <a:solidFill>
                  <a:srgbClr val="FFC000"/>
                </a:solidFill>
              </a:rPr>
              <a:t>стимулювання </a:t>
            </a:r>
            <a:r>
              <a:rPr lang="uk-UA" smtClean="0">
                <a:solidFill>
                  <a:srgbClr val="FFC000"/>
                </a:solidFill>
              </a:rPr>
              <a:t>художньо-образного </a:t>
            </a:r>
            <a:r>
              <a:rPr lang="uk-UA" dirty="0">
                <a:solidFill>
                  <a:srgbClr val="FFC000"/>
                </a:solidFill>
              </a:rPr>
              <a:t>мислення, вияв уяви та </a:t>
            </a:r>
            <a:r>
              <a:rPr lang="uk-UA" dirty="0" smtClean="0">
                <a:solidFill>
                  <a:srgbClr val="FFC000"/>
                </a:solidFill>
              </a:rPr>
              <a:t>інтуїції</a:t>
            </a:r>
            <a:endParaRPr lang="ru-RU" dirty="0">
              <a:solidFill>
                <a:srgbClr val="FFC000"/>
              </a:solidFill>
            </a:endParaRPr>
          </a:p>
          <a:p>
            <a:pPr marL="0" indent="0">
              <a:lnSpc>
                <a:spcPct val="180000"/>
              </a:lnSpc>
              <a:spcBef>
                <a:spcPts val="0"/>
              </a:spcBef>
            </a:pPr>
            <a:r>
              <a:rPr lang="uk-UA" dirty="0">
                <a:solidFill>
                  <a:srgbClr val="00B050"/>
                </a:solidFill>
              </a:rPr>
              <a:t>-формування універсальних якостей творчої </a:t>
            </a:r>
            <a:r>
              <a:rPr lang="uk-UA" dirty="0" smtClean="0">
                <a:solidFill>
                  <a:srgbClr val="00B050"/>
                </a:solidFill>
              </a:rPr>
              <a:t>особистості</a:t>
            </a:r>
            <a:endParaRPr lang="ru-RU" dirty="0"/>
          </a:p>
          <a:p>
            <a:pPr marL="0" indent="0">
              <a:lnSpc>
                <a:spcPct val="180000"/>
              </a:lnSpc>
              <a:spcBef>
                <a:spcPts val="0"/>
              </a:spcBef>
            </a:pPr>
            <a:r>
              <a:rPr lang="uk-UA" dirty="0">
                <a:solidFill>
                  <a:srgbClr val="FF0000"/>
                </a:solidFill>
              </a:rPr>
              <a:t>-набуття </a:t>
            </a:r>
            <a:r>
              <a:rPr lang="uk-UA" dirty="0" err="1">
                <a:solidFill>
                  <a:srgbClr val="FF0000"/>
                </a:solidFill>
              </a:rPr>
              <a:t>компетентностей</a:t>
            </a:r>
            <a:r>
              <a:rPr lang="uk-UA" dirty="0">
                <a:solidFill>
                  <a:srgbClr val="FF0000"/>
                </a:solidFill>
              </a:rPr>
              <a:t> саморегуляції </a:t>
            </a:r>
            <a:r>
              <a:rPr lang="uk-UA" dirty="0" smtClean="0">
                <a:solidFill>
                  <a:srgbClr val="FF0000"/>
                </a:solidFill>
              </a:rPr>
              <a:t>художньої діяльності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03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0482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333</Words>
  <Application>Microsoft Office PowerPoint</Application>
  <PresentationFormat>Широкоэкранный</PresentationFormat>
  <Paragraphs>59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Мета та завдання мистецького навчання</vt:lpstr>
      <vt:lpstr>Традиційна мета мистецького навчання</vt:lpstr>
      <vt:lpstr>Нові підходи до визначення мети</vt:lpstr>
      <vt:lpstr>Цільова переорієнтація навчання мистецтву</vt:lpstr>
      <vt:lpstr>Цільова переорієнтація торкається також  </vt:lpstr>
      <vt:lpstr>Конкретизація мети в завданнях</vt:lpstr>
      <vt:lpstr>Зміст навчаючих завдань</vt:lpstr>
      <vt:lpstr>Зміст виховних завдань</vt:lpstr>
      <vt:lpstr>Зміст розвиваючих завдань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Мета та завдання мистецького навчання</dc:title>
  <dc:creator>Tatyana</dc:creator>
  <cp:lastModifiedBy>Tatyana</cp:lastModifiedBy>
  <cp:revision>16</cp:revision>
  <dcterms:created xsi:type="dcterms:W3CDTF">2018-07-31T11:55:27Z</dcterms:created>
  <dcterms:modified xsi:type="dcterms:W3CDTF">2018-07-31T14:11:35Z</dcterms:modified>
</cp:coreProperties>
</file>