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72" r:id="rId2"/>
    <p:sldId id="256" r:id="rId3"/>
    <p:sldId id="258" r:id="rId4"/>
    <p:sldId id="270" r:id="rId5"/>
    <p:sldId id="271" r:id="rId6"/>
    <p:sldId id="264" r:id="rId7"/>
    <p:sldId id="257" r:id="rId8"/>
    <p:sldId id="267" r:id="rId9"/>
    <p:sldId id="259" r:id="rId10"/>
    <p:sldId id="262" r:id="rId11"/>
    <p:sldId id="263" r:id="rId12"/>
    <p:sldId id="265" r:id="rId13"/>
    <p:sldId id="261" r:id="rId14"/>
    <p:sldId id="268" r:id="rId1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94F6ED"/>
    <a:srgbClr val="ADE53D"/>
    <a:srgbClr val="BDE808"/>
    <a:srgbClr val="FF3399"/>
    <a:srgbClr val="F2F9DD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94673" autoAdjust="0"/>
  </p:normalViewPr>
  <p:slideViewPr>
    <p:cSldViewPr snapToObjects="1">
      <p:cViewPr>
        <p:scale>
          <a:sx n="90" d="100"/>
          <a:sy n="90" d="100"/>
        </p:scale>
        <p:origin x="-1109" y="2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title>
      <c:tx>
        <c:rich>
          <a:bodyPr/>
          <a:lstStyle/>
          <a:p>
            <a: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uk-UA" u="sng" dirty="0" err="1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Аудитория</a:t>
            </a:r>
            <a:r>
              <a:rPr lang="uk-UA" u="sng" baseline="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uk-UA" u="sng" baseline="0" dirty="0" err="1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слушателей</a:t>
            </a:r>
            <a:r>
              <a:rPr lang="uk-UA" u="sng" baseline="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uk-UA" u="sng" baseline="0" dirty="0" err="1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радио</a:t>
            </a:r>
            <a:endParaRPr lang="uk-UA" u="sng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23540927884889709"/>
          <c:y val="5.8552925643920971E-4"/>
        </c:manualLayout>
      </c:layout>
      <c:spPr>
        <a:gradFill rotWithShape="1">
          <a:gsLst>
            <a:gs pos="0">
              <a:schemeClr val="accent3">
                <a:tint val="15000"/>
                <a:satMod val="250000"/>
              </a:schemeClr>
            </a:gs>
            <a:gs pos="49000">
              <a:schemeClr val="accent3">
                <a:tint val="50000"/>
                <a:satMod val="200000"/>
              </a:schemeClr>
            </a:gs>
            <a:gs pos="49100">
              <a:schemeClr val="accent3">
                <a:tint val="64000"/>
                <a:satMod val="160000"/>
              </a:schemeClr>
            </a:gs>
            <a:gs pos="92000">
              <a:schemeClr val="accent3">
                <a:tint val="50000"/>
                <a:satMod val="200000"/>
              </a:schemeClr>
            </a:gs>
            <a:gs pos="100000">
              <a:schemeClr val="accent3">
                <a:tint val="43000"/>
                <a:satMod val="190000"/>
              </a:schemeClr>
            </a:gs>
          </a:gsLst>
          <a:lin ang="5400000" scaled="1"/>
        </a:gradFill>
        <a:ln w="11430" cap="flat" cmpd="sng" algn="ctr">
          <a:solidFill>
            <a:schemeClr val="accent3"/>
          </a:solidFill>
          <a:prstDash val="solid"/>
        </a:ln>
        <a:effectLst>
          <a:outerShdw blurRad="50800" dist="25000" dir="5400000" rotWithShape="0">
            <a:schemeClr val="accent3">
              <a:shade val="30000"/>
              <a:satMod val="150000"/>
              <a:alpha val="38000"/>
            </a:schemeClr>
          </a:outerShdw>
        </a:effectLst>
      </c:spPr>
    </c:title>
    <c:plotArea>
      <c:layout/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Продаж</c:v>
                </c:pt>
              </c:strCache>
            </c:strRef>
          </c:tx>
          <c:cat>
            <c:strRef>
              <c:f>Аркуш1!$A$2:$A$5</c:f>
              <c:strCache>
                <c:ptCount val="4"/>
                <c:pt idx="0">
                  <c:v>поклонники радиостанции</c:v>
                </c:pt>
                <c:pt idx="1">
                  <c:v>поклонники радио</c:v>
                </c:pt>
                <c:pt idx="2">
                  <c:v>полонники музыки</c:v>
                </c:pt>
                <c:pt idx="3">
                  <c:v>поклонники новостей</c:v>
                </c:pt>
              </c:strCache>
            </c:strRef>
          </c:cat>
          <c:val>
            <c:numRef>
              <c:f>Аркуш1!$B$2:$B$5</c:f>
              <c:numCache>
                <c:formatCode>General</c:formatCode>
                <c:ptCount val="4"/>
                <c:pt idx="0">
                  <c:v>46</c:v>
                </c:pt>
                <c:pt idx="1">
                  <c:v>34</c:v>
                </c:pt>
                <c:pt idx="2">
                  <c:v>11</c:v>
                </c:pt>
                <c:pt idx="3">
                  <c:v>1.2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uk-UA"/>
    </a:p>
  </c:txPr>
  <c:externalData r:id="rId1"/>
</c:chartSpac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F36191-82F3-47BE-859F-83137AC3A57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2F9D0DC-9B82-4CB3-B947-50A3DA155B4A}">
      <dgm:prSet phldrT="[Текст]" custT="1"/>
      <dgm:spPr/>
      <dgm:t>
        <a:bodyPr/>
        <a:lstStyle/>
        <a:p>
          <a:pPr algn="ctr"/>
          <a:r>
            <a:rPr lang="ru-RU" sz="2000" b="1" u="sng" dirty="0" smtClean="0">
              <a:latin typeface="Times New Roman" pitchFamily="18" charset="0"/>
              <a:cs typeface="Times New Roman" pitchFamily="18" charset="0"/>
            </a:rPr>
            <a:t>1.Рекламные </a:t>
          </a:r>
          <a:r>
            <a:rPr lang="ru-RU" sz="1800" b="1" u="sng" dirty="0" smtClean="0">
              <a:latin typeface="Times New Roman" pitchFamily="18" charset="0"/>
              <a:cs typeface="Times New Roman" pitchFamily="18" charset="0"/>
            </a:rPr>
            <a:t>сообщения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1200" b="0" i="0" dirty="0" smtClean="0"/>
            <a:t>читает один или два диктора в перерывах между отдельными передачами).</a:t>
          </a:r>
          <a:endParaRPr lang="uk-UA" sz="1200" dirty="0">
            <a:latin typeface="Times New Roman" pitchFamily="18" charset="0"/>
            <a:cs typeface="Times New Roman" pitchFamily="18" charset="0"/>
          </a:endParaRPr>
        </a:p>
      </dgm:t>
    </dgm:pt>
    <dgm:pt modelId="{0CF50E4E-461A-4A4A-92DF-C47A7C3CC66F}" type="parTrans" cxnId="{CD5B86F0-9384-4E24-A17B-A805CC1466D3}">
      <dgm:prSet/>
      <dgm:spPr/>
      <dgm:t>
        <a:bodyPr/>
        <a:lstStyle/>
        <a:p>
          <a:endParaRPr lang="uk-UA"/>
        </a:p>
      </dgm:t>
    </dgm:pt>
    <dgm:pt modelId="{2D589400-F1AA-4BA6-AF5E-B0F0A9DA431A}" type="sibTrans" cxnId="{CD5B86F0-9384-4E24-A17B-A805CC1466D3}">
      <dgm:prSet/>
      <dgm:spPr/>
      <dgm:t>
        <a:bodyPr/>
        <a:lstStyle/>
        <a:p>
          <a:endParaRPr lang="uk-UA"/>
        </a:p>
      </dgm:t>
    </dgm:pt>
    <dgm:pt modelId="{A12EBB63-39DB-4693-B0F2-71AD835274C8}">
      <dgm:prSet phldrT="[Текст]" custT="1"/>
      <dgm:spPr/>
      <dgm:t>
        <a:bodyPr/>
        <a:lstStyle/>
        <a:p>
          <a:r>
            <a:rPr lang="ru-RU" sz="1800" b="1" u="sng" dirty="0" smtClean="0">
              <a:latin typeface="Times New Roman" pitchFamily="18" charset="0"/>
              <a:cs typeface="Times New Roman" pitchFamily="18" charset="0"/>
            </a:rPr>
            <a:t>2.Рекламный призыв(</a:t>
          </a:r>
          <a:r>
            <a:rPr lang="ru-RU" sz="1800" b="1" u="sng" dirty="0" err="1" smtClean="0">
              <a:latin typeface="Times New Roman" pitchFamily="18" charset="0"/>
              <a:cs typeface="Times New Roman" pitchFamily="18" charset="0"/>
            </a:rPr>
            <a:t>слоган</a:t>
          </a:r>
          <a:r>
            <a:rPr lang="ru-RU" sz="1800" b="1" u="sng" dirty="0" smtClean="0">
              <a:latin typeface="Times New Roman" pitchFamily="18" charset="0"/>
              <a:cs typeface="Times New Roman" pitchFamily="18" charset="0"/>
            </a:rPr>
            <a:t>)</a:t>
          </a:r>
          <a:endParaRPr lang="uk-UA" sz="1800" b="1" u="sng" dirty="0">
            <a:latin typeface="Times New Roman" pitchFamily="18" charset="0"/>
            <a:cs typeface="Times New Roman" pitchFamily="18" charset="0"/>
          </a:endParaRPr>
        </a:p>
      </dgm:t>
    </dgm:pt>
    <dgm:pt modelId="{F21CCF1B-66B7-45C9-BAA1-E521D1305A86}" type="parTrans" cxnId="{13866E7E-670B-4C4E-B48E-CF57B32A36AB}">
      <dgm:prSet/>
      <dgm:spPr/>
      <dgm:t>
        <a:bodyPr/>
        <a:lstStyle/>
        <a:p>
          <a:endParaRPr lang="uk-UA"/>
        </a:p>
      </dgm:t>
    </dgm:pt>
    <dgm:pt modelId="{0A997F83-BB30-4097-82C7-847A0B0D81E6}" type="sibTrans" cxnId="{13866E7E-670B-4C4E-B48E-CF57B32A36AB}">
      <dgm:prSet/>
      <dgm:spPr/>
      <dgm:t>
        <a:bodyPr/>
        <a:lstStyle/>
        <a:p>
          <a:endParaRPr lang="uk-UA"/>
        </a:p>
      </dgm:t>
    </dgm:pt>
    <dgm:pt modelId="{EDEBCEFC-1562-45D3-A42F-9165BE44961D}">
      <dgm:prSet phldrT="[Текст]" custT="1"/>
      <dgm:spPr/>
      <dgm:t>
        <a:bodyPr/>
        <a:lstStyle/>
        <a:p>
          <a:r>
            <a:rPr lang="ru-RU" sz="1800" b="1" u="sng" dirty="0" smtClean="0"/>
            <a:t>3.Рекламная беседа </a:t>
          </a:r>
          <a:r>
            <a:rPr lang="ru-RU" sz="1200" b="0" i="0" dirty="0" smtClean="0"/>
            <a:t>цель которой — ознакомить слушателей с содержанием рекламы при помощи неосведомленного собеседника</a:t>
          </a:r>
          <a:r>
            <a:rPr lang="ru-RU" sz="1200" dirty="0" smtClean="0"/>
            <a:t> . </a:t>
          </a:r>
        </a:p>
        <a:p>
          <a:endParaRPr lang="uk-UA" sz="1200" dirty="0"/>
        </a:p>
      </dgm:t>
    </dgm:pt>
    <dgm:pt modelId="{C81C6AA8-E020-4C5E-A0D6-4AC460B940DF}" type="parTrans" cxnId="{3259C01E-5CBD-44D4-8A5C-51751535078D}">
      <dgm:prSet/>
      <dgm:spPr/>
      <dgm:t>
        <a:bodyPr/>
        <a:lstStyle/>
        <a:p>
          <a:endParaRPr lang="uk-UA"/>
        </a:p>
      </dgm:t>
    </dgm:pt>
    <dgm:pt modelId="{41687662-FDC1-4FE0-B7CE-488F31E53BC0}" type="sibTrans" cxnId="{3259C01E-5CBD-44D4-8A5C-51751535078D}">
      <dgm:prSet/>
      <dgm:spPr/>
      <dgm:t>
        <a:bodyPr/>
        <a:lstStyle/>
        <a:p>
          <a:endParaRPr lang="uk-UA"/>
        </a:p>
      </dgm:t>
    </dgm:pt>
    <dgm:pt modelId="{637DA8CB-85A2-43FA-93F5-A25946CDC4B8}">
      <dgm:prSet phldrT="[Текст]" custT="1"/>
      <dgm:spPr/>
      <dgm:t>
        <a:bodyPr/>
        <a:lstStyle/>
        <a:p>
          <a:r>
            <a:rPr lang="ru-RU" sz="1800" b="1" u="sng" smtClean="0"/>
            <a:t>4.Выступление </a:t>
          </a:r>
          <a:r>
            <a:rPr lang="ru-RU" sz="1800" b="1" u="sng" dirty="0" smtClean="0"/>
            <a:t>авторитетного лица</a:t>
          </a:r>
          <a:endParaRPr lang="uk-UA" sz="1800" b="1" u="sng" dirty="0"/>
        </a:p>
      </dgm:t>
    </dgm:pt>
    <dgm:pt modelId="{FB86AA19-BCA5-4951-8AD0-9A08A44D0D4C}" type="parTrans" cxnId="{2B7448D5-E1C5-4E5B-9FF3-86A3626264B5}">
      <dgm:prSet/>
      <dgm:spPr/>
      <dgm:t>
        <a:bodyPr/>
        <a:lstStyle/>
        <a:p>
          <a:endParaRPr lang="uk-UA"/>
        </a:p>
      </dgm:t>
    </dgm:pt>
    <dgm:pt modelId="{AD42D120-4731-4268-AEB9-B1DF2836FBA2}" type="sibTrans" cxnId="{2B7448D5-E1C5-4E5B-9FF3-86A3626264B5}">
      <dgm:prSet/>
      <dgm:spPr/>
      <dgm:t>
        <a:bodyPr/>
        <a:lstStyle/>
        <a:p>
          <a:endParaRPr lang="uk-UA"/>
        </a:p>
      </dgm:t>
    </dgm:pt>
    <dgm:pt modelId="{9C96B6B3-4A01-47AC-9849-B7A5433A1342}">
      <dgm:prSet phldrT="[Текст]" custT="1"/>
      <dgm:spPr/>
      <dgm:t>
        <a:bodyPr/>
        <a:lstStyle/>
        <a:p>
          <a:r>
            <a:rPr lang="ru-RU" sz="1800" b="1" u="sng" smtClean="0">
              <a:latin typeface="Times New Roman" pitchFamily="18" charset="0"/>
              <a:cs typeface="Times New Roman" pitchFamily="18" charset="0"/>
            </a:rPr>
            <a:t>5.Советы </a:t>
          </a:r>
          <a:r>
            <a:rPr lang="ru-RU" sz="1800" b="1" u="sng" dirty="0" smtClean="0">
              <a:latin typeface="Times New Roman" pitchFamily="18" charset="0"/>
              <a:cs typeface="Times New Roman" pitchFamily="18" charset="0"/>
            </a:rPr>
            <a:t>радиослушателям</a:t>
          </a:r>
          <a:endParaRPr lang="uk-UA" sz="1800" b="1" u="sng" dirty="0">
            <a:latin typeface="Times New Roman" pitchFamily="18" charset="0"/>
            <a:cs typeface="Times New Roman" pitchFamily="18" charset="0"/>
          </a:endParaRPr>
        </a:p>
      </dgm:t>
    </dgm:pt>
    <dgm:pt modelId="{A5BD05B2-B13D-4ADE-BEEB-082642C13439}" type="parTrans" cxnId="{6AEA8682-9FC7-4C8B-A7C7-898559ECDEDB}">
      <dgm:prSet/>
      <dgm:spPr/>
      <dgm:t>
        <a:bodyPr/>
        <a:lstStyle/>
        <a:p>
          <a:endParaRPr lang="uk-UA"/>
        </a:p>
      </dgm:t>
    </dgm:pt>
    <dgm:pt modelId="{C9B38179-AA7D-40E3-A634-3CC99C258C1F}" type="sibTrans" cxnId="{6AEA8682-9FC7-4C8B-A7C7-898559ECDEDB}">
      <dgm:prSet/>
      <dgm:spPr/>
      <dgm:t>
        <a:bodyPr/>
        <a:lstStyle/>
        <a:p>
          <a:endParaRPr lang="uk-UA"/>
        </a:p>
      </dgm:t>
    </dgm:pt>
    <dgm:pt modelId="{DC7F0029-CB19-4ED8-AB4B-404503EAB6A9}">
      <dgm:prSet phldrT="[Текст]" custT="1"/>
      <dgm:spPr/>
      <dgm:t>
        <a:bodyPr/>
        <a:lstStyle/>
        <a:p>
          <a:r>
            <a:rPr lang="ru-RU" sz="1800" b="1" u="sng" smtClean="0">
              <a:latin typeface="Times New Roman" pitchFamily="18" charset="0"/>
              <a:cs typeface="Times New Roman" pitchFamily="18" charset="0"/>
            </a:rPr>
            <a:t>6.Песня </a:t>
          </a:r>
          <a:r>
            <a:rPr lang="ru-RU" sz="1800" b="1" u="sng" dirty="0" smtClean="0">
              <a:latin typeface="Times New Roman" pitchFamily="18" charset="0"/>
              <a:cs typeface="Times New Roman" pitchFamily="18" charset="0"/>
            </a:rPr>
            <a:t>с рекламным содержанием</a:t>
          </a:r>
          <a:endParaRPr lang="uk-UA" sz="1800" b="1" u="sng" dirty="0">
            <a:latin typeface="Times New Roman" pitchFamily="18" charset="0"/>
            <a:cs typeface="Times New Roman" pitchFamily="18" charset="0"/>
          </a:endParaRPr>
        </a:p>
      </dgm:t>
    </dgm:pt>
    <dgm:pt modelId="{AA2A62E3-F78D-4588-B817-F1EDB7CFA12E}" type="parTrans" cxnId="{80B10F97-93F0-427B-B84C-180D458094E7}">
      <dgm:prSet/>
      <dgm:spPr/>
      <dgm:t>
        <a:bodyPr/>
        <a:lstStyle/>
        <a:p>
          <a:endParaRPr lang="uk-UA"/>
        </a:p>
      </dgm:t>
    </dgm:pt>
    <dgm:pt modelId="{CA0CED4C-B87E-41D0-9609-D0EA4E1979C9}" type="sibTrans" cxnId="{80B10F97-93F0-427B-B84C-180D458094E7}">
      <dgm:prSet/>
      <dgm:spPr/>
      <dgm:t>
        <a:bodyPr/>
        <a:lstStyle/>
        <a:p>
          <a:endParaRPr lang="uk-UA"/>
        </a:p>
      </dgm:t>
    </dgm:pt>
    <dgm:pt modelId="{527C1002-B7C7-487F-A348-3F1936A16379}">
      <dgm:prSet phldrT="[Текст]" custT="1"/>
      <dgm:spPr/>
      <dgm:t>
        <a:bodyPr/>
        <a:lstStyle/>
        <a:p>
          <a:r>
            <a:rPr lang="ru-RU" sz="1800" b="1" u="sng" dirty="0" smtClean="0">
              <a:latin typeface="Times New Roman" pitchFamily="18" charset="0"/>
              <a:cs typeface="Times New Roman" pitchFamily="18" charset="0"/>
            </a:rPr>
            <a:t>7.Рекламный конкурс</a:t>
          </a:r>
          <a:endParaRPr lang="uk-UA" sz="1800" b="1" u="sng" dirty="0">
            <a:latin typeface="Times New Roman" pitchFamily="18" charset="0"/>
            <a:cs typeface="Times New Roman" pitchFamily="18" charset="0"/>
          </a:endParaRPr>
        </a:p>
      </dgm:t>
    </dgm:pt>
    <dgm:pt modelId="{402A57D2-BF3B-4750-A2E1-CC0035D040AF}" type="sibTrans" cxnId="{5AA4E3D9-1C3D-428D-A012-D178AE656C54}">
      <dgm:prSet/>
      <dgm:spPr/>
      <dgm:t>
        <a:bodyPr/>
        <a:lstStyle/>
        <a:p>
          <a:endParaRPr lang="uk-UA"/>
        </a:p>
      </dgm:t>
    </dgm:pt>
    <dgm:pt modelId="{6F86D1C8-DBD0-4069-B95F-C7794C1C04E9}" type="parTrans" cxnId="{5AA4E3D9-1C3D-428D-A012-D178AE656C54}">
      <dgm:prSet/>
      <dgm:spPr/>
      <dgm:t>
        <a:bodyPr/>
        <a:lstStyle/>
        <a:p>
          <a:endParaRPr lang="uk-UA"/>
        </a:p>
      </dgm:t>
    </dgm:pt>
    <dgm:pt modelId="{D3DA9412-8DF2-4F6B-81CE-59F21C7016C3}" type="pres">
      <dgm:prSet presAssocID="{2DF36191-82F3-47BE-859F-83137AC3A57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AF9C32ED-AEA2-4D1D-9BEF-3E219A003A18}" type="pres">
      <dgm:prSet presAssocID="{C2F9D0DC-9B82-4CB3-B947-50A3DA155B4A}" presName="node" presStyleLbl="node1" presStyleIdx="0" presStyleCnt="7" custFlipHor="1" custScaleX="89781" custScaleY="146325" custLinFactNeighborX="-62" custLinFactNeighborY="-2182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BC9BDF2-B45F-4F41-A459-1001F6D09CCA}" type="pres">
      <dgm:prSet presAssocID="{2D589400-F1AA-4BA6-AF5E-B0F0A9DA431A}" presName="sibTrans" presStyleCnt="0"/>
      <dgm:spPr/>
    </dgm:pt>
    <dgm:pt modelId="{8BF8CB75-CADD-45D6-9B58-44299D0C01E3}" type="pres">
      <dgm:prSet presAssocID="{A12EBB63-39DB-4693-B0F2-71AD835274C8}" presName="node" presStyleLbl="node1" presStyleIdx="1" presStyleCnt="7" custAng="0" custScaleX="90236" custScaleY="67410" custLinFactNeighborX="4855" custLinFactNeighborY="-1879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4077D7A-C91E-4FD1-BB04-6A05BE875DF6}" type="pres">
      <dgm:prSet presAssocID="{0A997F83-BB30-4097-82C7-847A0B0D81E6}" presName="sibTrans" presStyleCnt="0"/>
      <dgm:spPr/>
    </dgm:pt>
    <dgm:pt modelId="{5A03B12C-36B3-4FAD-B86B-FA15661411DD}" type="pres">
      <dgm:prSet presAssocID="{EDEBCEFC-1562-45D3-A42F-9165BE44961D}" presName="node" presStyleLbl="node1" presStyleIdx="2" presStyleCnt="7" custScaleX="148808" custScaleY="101129" custLinFactNeighborX="7" custLinFactNeighborY="-4320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56ADAC0-968E-45CE-9973-6E2F06122FBC}" type="pres">
      <dgm:prSet presAssocID="{41687662-FDC1-4FE0-B7CE-488F31E53BC0}" presName="sibTrans" presStyleCnt="0"/>
      <dgm:spPr/>
    </dgm:pt>
    <dgm:pt modelId="{E89DF3E0-BF5B-48CC-8898-C9265B978C66}" type="pres">
      <dgm:prSet presAssocID="{637DA8CB-85A2-43FA-93F5-A25946CDC4B8}" presName="node" presStyleLbl="node1" presStyleIdx="3" presStyleCnt="7" custLinFactX="-91545" custLinFactNeighborX="-100000" custLinFactNeighborY="-74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B954D80-D58D-43C4-A966-B786D79EA586}" type="pres">
      <dgm:prSet presAssocID="{AD42D120-4731-4268-AEB9-B1DF2836FBA2}" presName="sibTrans" presStyleCnt="0"/>
      <dgm:spPr/>
    </dgm:pt>
    <dgm:pt modelId="{E2B98BF8-6795-4DF1-A370-6215495FD9D9}" type="pres">
      <dgm:prSet presAssocID="{9C96B6B3-4A01-47AC-9849-B7A5433A1342}" presName="node" presStyleLbl="node1" presStyleIdx="4" presStyleCnt="7" custScaleX="110927" custLinFactNeighborX="-7130" custLinFactNeighborY="-1063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0580B68-4A44-4C08-8132-B92D62D34613}" type="pres">
      <dgm:prSet presAssocID="{C9B38179-AA7D-40E3-A634-3CC99C258C1F}" presName="sibTrans" presStyleCnt="0"/>
      <dgm:spPr/>
    </dgm:pt>
    <dgm:pt modelId="{B03F0EDD-4F47-434F-AF7B-CD5CEF4D582F}" type="pres">
      <dgm:prSet presAssocID="{DC7F0029-CB19-4ED8-AB4B-404503EAB6A9}" presName="node" presStyleLbl="node1" presStyleIdx="5" presStyleCnt="7" custLinFactNeighborX="-5383" custLinFactNeighborY="-1063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59447C7-9F95-44DE-BA9F-63C5178A1815}" type="pres">
      <dgm:prSet presAssocID="{CA0CED4C-B87E-41D0-9609-D0EA4E1979C9}" presName="sibTrans" presStyleCnt="0"/>
      <dgm:spPr/>
    </dgm:pt>
    <dgm:pt modelId="{F9256D1B-E55F-4E44-B3E6-42324ABDFAC6}" type="pres">
      <dgm:prSet presAssocID="{527C1002-B7C7-487F-A348-3F1936A16379}" presName="node" presStyleLbl="node1" presStyleIdx="6" presStyleCnt="7" custFlipHor="1" custScaleX="221767" custScaleY="2948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0B10F97-93F0-427B-B84C-180D458094E7}" srcId="{2DF36191-82F3-47BE-859F-83137AC3A579}" destId="{DC7F0029-CB19-4ED8-AB4B-404503EAB6A9}" srcOrd="5" destOrd="0" parTransId="{AA2A62E3-F78D-4588-B817-F1EDB7CFA12E}" sibTransId="{CA0CED4C-B87E-41D0-9609-D0EA4E1979C9}"/>
    <dgm:cxn modelId="{13866E7E-670B-4C4E-B48E-CF57B32A36AB}" srcId="{2DF36191-82F3-47BE-859F-83137AC3A579}" destId="{A12EBB63-39DB-4693-B0F2-71AD835274C8}" srcOrd="1" destOrd="0" parTransId="{F21CCF1B-66B7-45C9-BAA1-E521D1305A86}" sibTransId="{0A997F83-BB30-4097-82C7-847A0B0D81E6}"/>
    <dgm:cxn modelId="{3259C01E-5CBD-44D4-8A5C-51751535078D}" srcId="{2DF36191-82F3-47BE-859F-83137AC3A579}" destId="{EDEBCEFC-1562-45D3-A42F-9165BE44961D}" srcOrd="2" destOrd="0" parTransId="{C81C6AA8-E020-4C5E-A0D6-4AC460B940DF}" sibTransId="{41687662-FDC1-4FE0-B7CE-488F31E53BC0}"/>
    <dgm:cxn modelId="{3218DB6F-7987-452C-ABD2-5DCF1F1EA03D}" type="presOf" srcId="{9C96B6B3-4A01-47AC-9849-B7A5433A1342}" destId="{E2B98BF8-6795-4DF1-A370-6215495FD9D9}" srcOrd="0" destOrd="0" presId="urn:microsoft.com/office/officeart/2005/8/layout/default"/>
    <dgm:cxn modelId="{94E17D07-ABA8-440B-810C-743460B413A2}" type="presOf" srcId="{DC7F0029-CB19-4ED8-AB4B-404503EAB6A9}" destId="{B03F0EDD-4F47-434F-AF7B-CD5CEF4D582F}" srcOrd="0" destOrd="0" presId="urn:microsoft.com/office/officeart/2005/8/layout/default"/>
    <dgm:cxn modelId="{2B7448D5-E1C5-4E5B-9FF3-86A3626264B5}" srcId="{2DF36191-82F3-47BE-859F-83137AC3A579}" destId="{637DA8CB-85A2-43FA-93F5-A25946CDC4B8}" srcOrd="3" destOrd="0" parTransId="{FB86AA19-BCA5-4951-8AD0-9A08A44D0D4C}" sibTransId="{AD42D120-4731-4268-AEB9-B1DF2836FBA2}"/>
    <dgm:cxn modelId="{CD5B86F0-9384-4E24-A17B-A805CC1466D3}" srcId="{2DF36191-82F3-47BE-859F-83137AC3A579}" destId="{C2F9D0DC-9B82-4CB3-B947-50A3DA155B4A}" srcOrd="0" destOrd="0" parTransId="{0CF50E4E-461A-4A4A-92DF-C47A7C3CC66F}" sibTransId="{2D589400-F1AA-4BA6-AF5E-B0F0A9DA431A}"/>
    <dgm:cxn modelId="{98FF24E0-C8A8-45A6-B23D-577EEFA51349}" type="presOf" srcId="{637DA8CB-85A2-43FA-93F5-A25946CDC4B8}" destId="{E89DF3E0-BF5B-48CC-8898-C9265B978C66}" srcOrd="0" destOrd="0" presId="urn:microsoft.com/office/officeart/2005/8/layout/default"/>
    <dgm:cxn modelId="{EA4750BC-8363-45C7-B2F5-C0723BFF50B4}" type="presOf" srcId="{C2F9D0DC-9B82-4CB3-B947-50A3DA155B4A}" destId="{AF9C32ED-AEA2-4D1D-9BEF-3E219A003A18}" srcOrd="0" destOrd="0" presId="urn:microsoft.com/office/officeart/2005/8/layout/default"/>
    <dgm:cxn modelId="{153389E5-FBAC-4847-B783-976BDFD83AD5}" type="presOf" srcId="{EDEBCEFC-1562-45D3-A42F-9165BE44961D}" destId="{5A03B12C-36B3-4FAD-B86B-FA15661411DD}" srcOrd="0" destOrd="0" presId="urn:microsoft.com/office/officeart/2005/8/layout/default"/>
    <dgm:cxn modelId="{499CD8F9-71D5-4709-8FC1-FF0E1EA4E958}" type="presOf" srcId="{527C1002-B7C7-487F-A348-3F1936A16379}" destId="{F9256D1B-E55F-4E44-B3E6-42324ABDFAC6}" srcOrd="0" destOrd="0" presId="urn:microsoft.com/office/officeart/2005/8/layout/default"/>
    <dgm:cxn modelId="{E733B97F-7F49-48DA-888A-6E52CADDBDED}" type="presOf" srcId="{A12EBB63-39DB-4693-B0F2-71AD835274C8}" destId="{8BF8CB75-CADD-45D6-9B58-44299D0C01E3}" srcOrd="0" destOrd="0" presId="urn:microsoft.com/office/officeart/2005/8/layout/default"/>
    <dgm:cxn modelId="{5AA4E3D9-1C3D-428D-A012-D178AE656C54}" srcId="{2DF36191-82F3-47BE-859F-83137AC3A579}" destId="{527C1002-B7C7-487F-A348-3F1936A16379}" srcOrd="6" destOrd="0" parTransId="{6F86D1C8-DBD0-4069-B95F-C7794C1C04E9}" sibTransId="{402A57D2-BF3B-4750-A2E1-CC0035D040AF}"/>
    <dgm:cxn modelId="{6AEA8682-9FC7-4C8B-A7C7-898559ECDEDB}" srcId="{2DF36191-82F3-47BE-859F-83137AC3A579}" destId="{9C96B6B3-4A01-47AC-9849-B7A5433A1342}" srcOrd="4" destOrd="0" parTransId="{A5BD05B2-B13D-4ADE-BEEB-082642C13439}" sibTransId="{C9B38179-AA7D-40E3-A634-3CC99C258C1F}"/>
    <dgm:cxn modelId="{880BE4E0-DA21-492F-A110-349D1D2B01C0}" type="presOf" srcId="{2DF36191-82F3-47BE-859F-83137AC3A579}" destId="{D3DA9412-8DF2-4F6B-81CE-59F21C7016C3}" srcOrd="0" destOrd="0" presId="urn:microsoft.com/office/officeart/2005/8/layout/default"/>
    <dgm:cxn modelId="{678192BA-B46D-4DAE-85A6-C68E4D99F04D}" type="presParOf" srcId="{D3DA9412-8DF2-4F6B-81CE-59F21C7016C3}" destId="{AF9C32ED-AEA2-4D1D-9BEF-3E219A003A18}" srcOrd="0" destOrd="0" presId="urn:microsoft.com/office/officeart/2005/8/layout/default"/>
    <dgm:cxn modelId="{B9E5CF1E-D846-499F-80BB-BAF3EF377D5E}" type="presParOf" srcId="{D3DA9412-8DF2-4F6B-81CE-59F21C7016C3}" destId="{CBC9BDF2-B45F-4F41-A459-1001F6D09CCA}" srcOrd="1" destOrd="0" presId="urn:microsoft.com/office/officeart/2005/8/layout/default"/>
    <dgm:cxn modelId="{FA71BD3F-DC2A-489A-98F0-F1A1D96A3EE9}" type="presParOf" srcId="{D3DA9412-8DF2-4F6B-81CE-59F21C7016C3}" destId="{8BF8CB75-CADD-45D6-9B58-44299D0C01E3}" srcOrd="2" destOrd="0" presId="urn:microsoft.com/office/officeart/2005/8/layout/default"/>
    <dgm:cxn modelId="{C0957D21-20A2-49DD-B53D-2C4B2A2BCB47}" type="presParOf" srcId="{D3DA9412-8DF2-4F6B-81CE-59F21C7016C3}" destId="{B4077D7A-C91E-4FD1-BB04-6A05BE875DF6}" srcOrd="3" destOrd="0" presId="urn:microsoft.com/office/officeart/2005/8/layout/default"/>
    <dgm:cxn modelId="{32194C47-2A6E-4DF8-9DAF-621F4CCFFA31}" type="presParOf" srcId="{D3DA9412-8DF2-4F6B-81CE-59F21C7016C3}" destId="{5A03B12C-36B3-4FAD-B86B-FA15661411DD}" srcOrd="4" destOrd="0" presId="urn:microsoft.com/office/officeart/2005/8/layout/default"/>
    <dgm:cxn modelId="{4723F649-271D-48A5-A74B-D8C0180B1019}" type="presParOf" srcId="{D3DA9412-8DF2-4F6B-81CE-59F21C7016C3}" destId="{656ADAC0-968E-45CE-9973-6E2F06122FBC}" srcOrd="5" destOrd="0" presId="urn:microsoft.com/office/officeart/2005/8/layout/default"/>
    <dgm:cxn modelId="{EE1A9D4F-839F-43D5-94A9-6FEC90DB280B}" type="presParOf" srcId="{D3DA9412-8DF2-4F6B-81CE-59F21C7016C3}" destId="{E89DF3E0-BF5B-48CC-8898-C9265B978C66}" srcOrd="6" destOrd="0" presId="urn:microsoft.com/office/officeart/2005/8/layout/default"/>
    <dgm:cxn modelId="{87C8062A-1A50-43D1-92C8-6F6879F11B2F}" type="presParOf" srcId="{D3DA9412-8DF2-4F6B-81CE-59F21C7016C3}" destId="{AB954D80-D58D-43C4-A966-B786D79EA586}" srcOrd="7" destOrd="0" presId="urn:microsoft.com/office/officeart/2005/8/layout/default"/>
    <dgm:cxn modelId="{E878F30D-1D2F-4CB4-9B21-523DBABBBAF0}" type="presParOf" srcId="{D3DA9412-8DF2-4F6B-81CE-59F21C7016C3}" destId="{E2B98BF8-6795-4DF1-A370-6215495FD9D9}" srcOrd="8" destOrd="0" presId="urn:microsoft.com/office/officeart/2005/8/layout/default"/>
    <dgm:cxn modelId="{4B23DB3D-7123-4915-8778-966D2C97CF8C}" type="presParOf" srcId="{D3DA9412-8DF2-4F6B-81CE-59F21C7016C3}" destId="{A0580B68-4A44-4C08-8132-B92D62D34613}" srcOrd="9" destOrd="0" presId="urn:microsoft.com/office/officeart/2005/8/layout/default"/>
    <dgm:cxn modelId="{D8B6435F-F5A1-485E-8013-C02A7DF10428}" type="presParOf" srcId="{D3DA9412-8DF2-4F6B-81CE-59F21C7016C3}" destId="{B03F0EDD-4F47-434F-AF7B-CD5CEF4D582F}" srcOrd="10" destOrd="0" presId="urn:microsoft.com/office/officeart/2005/8/layout/default"/>
    <dgm:cxn modelId="{48B8949F-371F-4B51-8090-85B43A4D9C68}" type="presParOf" srcId="{D3DA9412-8DF2-4F6B-81CE-59F21C7016C3}" destId="{D59447C7-9F95-44DE-BA9F-63C5178A1815}" srcOrd="11" destOrd="0" presId="urn:microsoft.com/office/officeart/2005/8/layout/default"/>
    <dgm:cxn modelId="{B079726E-8E5B-4A82-9D79-C0BEE47EB84B}" type="presParOf" srcId="{D3DA9412-8DF2-4F6B-81CE-59F21C7016C3}" destId="{F9256D1B-E55F-4E44-B3E6-42324ABDFAC6}" srcOrd="12" destOrd="0" presId="urn:microsoft.com/office/officeart/2005/8/layout/default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9C32ED-AEA2-4D1D-9BEF-3E219A003A18}">
      <dsp:nvSpPr>
        <dsp:cNvPr id="0" name=""/>
        <dsp:cNvSpPr/>
      </dsp:nvSpPr>
      <dsp:spPr>
        <a:xfrm flipH="1">
          <a:off x="0" y="374705"/>
          <a:ext cx="1800063" cy="1760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u="sng" kern="1200" dirty="0" smtClean="0">
              <a:latin typeface="Times New Roman" pitchFamily="18" charset="0"/>
              <a:cs typeface="Times New Roman" pitchFamily="18" charset="0"/>
            </a:rPr>
            <a:t>1.Рекламные </a:t>
          </a:r>
          <a:r>
            <a:rPr lang="ru-RU" sz="1800" b="1" u="sng" kern="1200" dirty="0" smtClean="0">
              <a:latin typeface="Times New Roman" pitchFamily="18" charset="0"/>
              <a:cs typeface="Times New Roman" pitchFamily="18" charset="0"/>
            </a:rPr>
            <a:t>сообщения</a:t>
          </a: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1200" b="0" i="0" kern="1200" dirty="0" smtClean="0"/>
            <a:t>читает один или два диктора в перерывах между отдельными передачами).</a:t>
          </a:r>
          <a:endParaRPr lang="uk-UA" sz="1200" kern="1200" dirty="0">
            <a:latin typeface="Times New Roman" pitchFamily="18" charset="0"/>
            <a:cs typeface="Times New Roman" pitchFamily="18" charset="0"/>
          </a:endParaRPr>
        </a:p>
      </dsp:txBody>
      <dsp:txXfrm flipH="1">
        <a:off x="0" y="374705"/>
        <a:ext cx="1800063" cy="1760244"/>
      </dsp:txXfrm>
    </dsp:sp>
    <dsp:sp modelId="{8BF8CB75-CADD-45D6-9B58-44299D0C01E3}">
      <dsp:nvSpPr>
        <dsp:cNvPr id="0" name=""/>
        <dsp:cNvSpPr/>
      </dsp:nvSpPr>
      <dsp:spPr>
        <a:xfrm>
          <a:off x="2098576" y="885841"/>
          <a:ext cx="1809185" cy="8109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 smtClean="0">
              <a:latin typeface="Times New Roman" pitchFamily="18" charset="0"/>
              <a:cs typeface="Times New Roman" pitchFamily="18" charset="0"/>
            </a:rPr>
            <a:t>2.Рекламный призыв(</a:t>
          </a:r>
          <a:r>
            <a:rPr lang="ru-RU" sz="1800" b="1" u="sng" kern="1200" dirty="0" err="1" smtClean="0">
              <a:latin typeface="Times New Roman" pitchFamily="18" charset="0"/>
              <a:cs typeface="Times New Roman" pitchFamily="18" charset="0"/>
            </a:rPr>
            <a:t>слоган</a:t>
          </a:r>
          <a:r>
            <a:rPr lang="ru-RU" sz="1800" b="1" u="sng" kern="1200" dirty="0" smtClean="0">
              <a:latin typeface="Times New Roman" pitchFamily="18" charset="0"/>
              <a:cs typeface="Times New Roman" pitchFamily="18" charset="0"/>
            </a:rPr>
            <a:t>)</a:t>
          </a:r>
          <a:endParaRPr lang="uk-UA" sz="1800" b="1" u="sng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98576" y="885841"/>
        <a:ext cx="1809185" cy="810921"/>
      </dsp:txXfrm>
    </dsp:sp>
    <dsp:sp modelId="{5A03B12C-36B3-4FAD-B86B-FA15661411DD}">
      <dsp:nvSpPr>
        <dsp:cNvPr id="0" name=""/>
        <dsp:cNvSpPr/>
      </dsp:nvSpPr>
      <dsp:spPr>
        <a:xfrm>
          <a:off x="4011057" y="389369"/>
          <a:ext cx="2983524" cy="12165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 smtClean="0"/>
            <a:t>3.Рекламная беседа </a:t>
          </a:r>
          <a:r>
            <a:rPr lang="ru-RU" sz="1200" b="0" i="0" kern="1200" dirty="0" smtClean="0"/>
            <a:t>цель которой — ознакомить слушателей с содержанием рекламы при помощи неосведомленного собеседника</a:t>
          </a:r>
          <a:r>
            <a:rPr lang="ru-RU" sz="1200" kern="1200" dirty="0" smtClean="0"/>
            <a:t> 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200" kern="1200" dirty="0"/>
        </a:p>
      </dsp:txBody>
      <dsp:txXfrm>
        <a:off x="4011057" y="389369"/>
        <a:ext cx="2983524" cy="1216550"/>
      </dsp:txXfrm>
    </dsp:sp>
    <dsp:sp modelId="{E89DF3E0-BF5B-48CC-8898-C9265B978C66}">
      <dsp:nvSpPr>
        <dsp:cNvPr id="0" name=""/>
        <dsp:cNvSpPr/>
      </dsp:nvSpPr>
      <dsp:spPr>
        <a:xfrm>
          <a:off x="0" y="2508757"/>
          <a:ext cx="2004948" cy="12029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smtClean="0"/>
            <a:t>4.Выступление </a:t>
          </a:r>
          <a:r>
            <a:rPr lang="ru-RU" sz="1800" b="1" u="sng" kern="1200" dirty="0" smtClean="0"/>
            <a:t>авторитетного лица</a:t>
          </a:r>
          <a:endParaRPr lang="uk-UA" sz="1800" b="1" u="sng" kern="1200" dirty="0"/>
        </a:p>
      </dsp:txBody>
      <dsp:txXfrm>
        <a:off x="0" y="2508757"/>
        <a:ext cx="2004948" cy="1202969"/>
      </dsp:txXfrm>
    </dsp:sp>
    <dsp:sp modelId="{E2B98BF8-6795-4DF1-A370-6215495FD9D9}">
      <dsp:nvSpPr>
        <dsp:cNvPr id="0" name=""/>
        <dsp:cNvSpPr/>
      </dsp:nvSpPr>
      <dsp:spPr>
        <a:xfrm>
          <a:off x="2242592" y="2470021"/>
          <a:ext cx="2224029" cy="12029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smtClean="0">
              <a:latin typeface="Times New Roman" pitchFamily="18" charset="0"/>
              <a:cs typeface="Times New Roman" pitchFamily="18" charset="0"/>
            </a:rPr>
            <a:t>5.Советы </a:t>
          </a:r>
          <a:r>
            <a:rPr lang="ru-RU" sz="1800" b="1" u="sng" kern="1200" dirty="0" smtClean="0">
              <a:latin typeface="Times New Roman" pitchFamily="18" charset="0"/>
              <a:cs typeface="Times New Roman" pitchFamily="18" charset="0"/>
            </a:rPr>
            <a:t>радиослушателям</a:t>
          </a:r>
          <a:endParaRPr lang="uk-UA" sz="1800" b="1" u="sng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42592" y="2470021"/>
        <a:ext cx="2224029" cy="1202969"/>
      </dsp:txXfrm>
    </dsp:sp>
    <dsp:sp modelId="{B03F0EDD-4F47-434F-AF7B-CD5CEF4D582F}">
      <dsp:nvSpPr>
        <dsp:cNvPr id="0" name=""/>
        <dsp:cNvSpPr/>
      </dsp:nvSpPr>
      <dsp:spPr>
        <a:xfrm>
          <a:off x="4702143" y="2470021"/>
          <a:ext cx="2004948" cy="12029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smtClean="0">
              <a:latin typeface="Times New Roman" pitchFamily="18" charset="0"/>
              <a:cs typeface="Times New Roman" pitchFamily="18" charset="0"/>
            </a:rPr>
            <a:t>6.Песня </a:t>
          </a:r>
          <a:r>
            <a:rPr lang="ru-RU" sz="1800" b="1" u="sng" kern="1200" dirty="0" smtClean="0">
              <a:latin typeface="Times New Roman" pitchFamily="18" charset="0"/>
              <a:cs typeface="Times New Roman" pitchFamily="18" charset="0"/>
            </a:rPr>
            <a:t>с рекламным содержанием</a:t>
          </a:r>
          <a:endParaRPr lang="uk-UA" sz="1800" b="1" u="sng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02143" y="2470021"/>
        <a:ext cx="2004948" cy="1202969"/>
      </dsp:txXfrm>
    </dsp:sp>
    <dsp:sp modelId="{F9256D1B-E55F-4E44-B3E6-42324ABDFAC6}">
      <dsp:nvSpPr>
        <dsp:cNvPr id="0" name=""/>
        <dsp:cNvSpPr/>
      </dsp:nvSpPr>
      <dsp:spPr>
        <a:xfrm flipH="1">
          <a:off x="1274402" y="4001433"/>
          <a:ext cx="4446315" cy="3546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sng" kern="1200" dirty="0" smtClean="0">
              <a:latin typeface="Times New Roman" pitchFamily="18" charset="0"/>
              <a:cs typeface="Times New Roman" pitchFamily="18" charset="0"/>
            </a:rPr>
            <a:t>7.Рекламный конкурс</a:t>
          </a:r>
          <a:endParaRPr lang="uk-UA" sz="1800" b="1" u="sng" kern="1200" dirty="0">
            <a:latin typeface="Times New Roman" pitchFamily="18" charset="0"/>
            <a:cs typeface="Times New Roman" pitchFamily="18" charset="0"/>
          </a:endParaRPr>
        </a:p>
      </dsp:txBody>
      <dsp:txXfrm flipH="1">
        <a:off x="1274402" y="4001433"/>
        <a:ext cx="4446315" cy="3546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FF216-93B1-43D0-AF1A-BCFDE435E5E4}" type="datetimeFigureOut">
              <a:rPr lang="uk-UA" smtClean="0"/>
              <a:pPr/>
              <a:t>12.12.2020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5CE2F-4F1F-49D0-9A14-818ED39EEA52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5" name="Пі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31" name="Місце для дати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93959E6-847B-4937-8C3D-49CDB5BA4EF3}" type="datetimeFigureOut">
              <a:rPr lang="uk-UA" smtClean="0"/>
              <a:pPr/>
              <a:t>12.12.2020</a:t>
            </a:fld>
            <a:endParaRPr lang="uk-UA"/>
          </a:p>
        </p:txBody>
      </p:sp>
      <p:sp>
        <p:nvSpPr>
          <p:cNvPr id="18" name="Місце для нижнього колонтитула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12.12.2020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12.12.2020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12.12.2020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93959E6-847B-4937-8C3D-49CDB5BA4EF3}" type="datetimeFigureOut">
              <a:rPr lang="uk-UA" smtClean="0"/>
              <a:pPr/>
              <a:t>12.12.2020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12.12.2020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12.12.2020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12.12.2020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93959E6-847B-4937-8C3D-49CDB5BA4EF3}" type="datetimeFigureOut">
              <a:rPr lang="uk-UA" smtClean="0"/>
              <a:pPr/>
              <a:t>12.12.2020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12.12.2020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кут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959E6-847B-4937-8C3D-49CDB5BA4EF3}" type="datetimeFigureOut">
              <a:rPr lang="uk-UA" smtClean="0"/>
              <a:pPr/>
              <a:t>12.12.2020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0" name="Місце для зображення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Місце для заголовка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1" name="Місце для тексту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27" name="Місце для дати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93959E6-847B-4937-8C3D-49CDB5BA4EF3}" type="datetimeFigureOut">
              <a:rPr lang="uk-UA" smtClean="0"/>
              <a:pPr/>
              <a:t>12.12.2020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6" name="Місце для номера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9BD255C-740D-4BFE-A60D-37750E3706AB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 descr="C:\Users\Admin\Desktop\УЧЕБА\презентация\images (7)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420888"/>
            <a:ext cx="6696744" cy="4305300"/>
          </a:xfrm>
          <a:prstGeom prst="rect">
            <a:avLst/>
          </a:prstGeom>
          <a:noFill/>
        </p:spPr>
      </p:pic>
      <p:sp>
        <p:nvSpPr>
          <p:cNvPr id="7" name="Прямокутник 6"/>
          <p:cNvSpPr/>
          <p:nvPr/>
        </p:nvSpPr>
        <p:spPr>
          <a:xfrm>
            <a:off x="1043607" y="188641"/>
            <a:ext cx="6644655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Радиореклама</a:t>
            </a:r>
            <a:r>
              <a:rPr lang="ru-RU" sz="2000" u="sng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прежде всего хороший текст в разговорном стиле без длинных предложений. Продолжительность рекламного ролика от 30 до 60 -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секунд, диктор должен говорить быстро и для лучшего запоминания необходимо повторить название продукта не менее двух раз.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воплощения рекламной идеи используются три основных элемента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голос, музыка и спецэффекты.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</p:spTree>
  </p:cSld>
  <p:clrMapOvr>
    <a:masterClrMapping/>
  </p:clrMapOvr>
  <p:transition advTm="28453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/>
          <p:cNvGraphicFramePr/>
          <p:nvPr/>
        </p:nvGraphicFramePr>
        <p:xfrm>
          <a:off x="416099" y="241598"/>
          <a:ext cx="576064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кутник 2"/>
          <p:cNvSpPr/>
          <p:nvPr/>
        </p:nvSpPr>
        <p:spPr>
          <a:xfrm rot="10800000" flipV="1">
            <a:off x="3275856" y="3172503"/>
            <a:ext cx="4608512" cy="35394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Поклонники радиостанций являют собой самый крупный сегмент (46%), причем большая часть поклонников радиостанций — это женщины в возрасте от 25 до 44 лет. Поклонники радио составляют 34%, большинство из них моложе 35 лет. В этот сегмент входит большое количество женщин от 55 лет и старше. Только 11% населения слушают исключительно музыку. Это в основном мужчины в возрасте 25-45 лет. Поклонники новостей — самый не многочисленный сегмент: он составляет всего 9% всей аудитории.</a:t>
            </a:r>
          </a:p>
          <a:p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Состав слушателей радио имеет важное значение для эффективного действия рекламы. Бизнесу нужно знать состав аудитории и ее численность, чтобы в зависимости от этого определять удобное время для передачи рекламы. Время, когда люди едут 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работу и с работы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является лучшим для получения наибольшей для рекламодателей аудитории.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C:\Users\Admin\Desktop\УЧЕБА\презентация\завантаження (1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617" y="3717032"/>
            <a:ext cx="3133238" cy="2435388"/>
          </a:xfrm>
          <a:prstGeom prst="rect">
            <a:avLst/>
          </a:prstGeom>
          <a:noFill/>
        </p:spPr>
      </p:pic>
      <p:pic>
        <p:nvPicPr>
          <p:cNvPr id="16386" name="Picture 2" descr="C:\Users\Admin\Desktop\УЧЕБА\презентация\images (10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908720"/>
            <a:ext cx="1944216" cy="2131597"/>
          </a:xfrm>
          <a:prstGeom prst="rect">
            <a:avLst/>
          </a:prstGeom>
          <a:noFill/>
        </p:spPr>
      </p:pic>
    </p:spTree>
  </p:cSld>
  <p:clrMapOvr>
    <a:masterClrMapping/>
  </p:clrMapOvr>
  <p:transition advTm="54031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239000" cy="98636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Особенности радиорекламы: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051832"/>
          </a:xfrm>
        </p:spPr>
        <p:txBody>
          <a:bodyPr>
            <a:normAutofit fontScale="85000" lnSpcReduction="20000"/>
          </a:bodyPr>
          <a:lstStyle/>
          <a:p>
            <a:r>
              <a:rPr lang="ru-RU" sz="1900" dirty="0" smtClean="0"/>
              <a:t>Для создания сюжета и обеспечения </a:t>
            </a:r>
            <a:r>
              <a:rPr lang="ru-RU" sz="1900" b="1" dirty="0" smtClean="0"/>
              <a:t>узнаваемости</a:t>
            </a:r>
            <a:r>
              <a:rPr lang="ru-RU" sz="1900" dirty="0" smtClean="0"/>
              <a:t> необходимо время: </a:t>
            </a:r>
            <a:r>
              <a:rPr lang="ru-RU" sz="1900" dirty="0" smtClean="0">
                <a:solidFill>
                  <a:srgbClr val="FF0000"/>
                </a:solidFill>
              </a:rPr>
              <a:t>более дорогой,60-секундный </a:t>
            </a:r>
            <a:r>
              <a:rPr lang="ru-RU" sz="1900" dirty="0" err="1" smtClean="0">
                <a:solidFill>
                  <a:srgbClr val="FF0000"/>
                </a:solidFill>
              </a:rPr>
              <a:t>радиоролик</a:t>
            </a:r>
            <a:r>
              <a:rPr lang="ru-RU" sz="1900" dirty="0" smtClean="0">
                <a:solidFill>
                  <a:srgbClr val="FF0000"/>
                </a:solidFill>
              </a:rPr>
              <a:t> </a:t>
            </a:r>
            <a:r>
              <a:rPr lang="ru-RU" sz="1900" dirty="0" smtClean="0"/>
              <a:t>имеет больше шансов для запоминания, чем 30-секундные.</a:t>
            </a:r>
          </a:p>
          <a:p>
            <a:r>
              <a:rPr lang="ru-RU" sz="1900" dirty="0" smtClean="0"/>
              <a:t>Для радиорекламы </a:t>
            </a:r>
            <a:r>
              <a:rPr lang="ru-RU" sz="1900" i="1" dirty="0" smtClean="0">
                <a:solidFill>
                  <a:srgbClr val="FF0000"/>
                </a:solidFill>
              </a:rPr>
              <a:t>первые 10 секунд самые важные</a:t>
            </a:r>
            <a:r>
              <a:rPr lang="ru-RU" sz="1900" dirty="0" smtClean="0"/>
              <a:t>: если сразу не заинтересовать слушателя, он может не воспринять рекламное послание.</a:t>
            </a:r>
          </a:p>
          <a:p>
            <a:r>
              <a:rPr lang="ru-RU" sz="1900" b="1" dirty="0" smtClean="0">
                <a:solidFill>
                  <a:srgbClr val="FF0000"/>
                </a:solidFill>
              </a:rPr>
              <a:t>Скорость чтения</a:t>
            </a:r>
            <a:r>
              <a:rPr lang="ru-RU" sz="1900" dirty="0" smtClean="0">
                <a:solidFill>
                  <a:srgbClr val="FF0000"/>
                </a:solidFill>
              </a:rPr>
              <a:t> не должна превышать двух с половиной слов в секунду.</a:t>
            </a:r>
            <a:r>
              <a:rPr lang="ru-RU" sz="1900" dirty="0" smtClean="0"/>
              <a:t> Возможное количество слов в </a:t>
            </a:r>
            <a:r>
              <a:rPr lang="ru-RU" sz="1900" dirty="0" err="1" smtClean="0"/>
              <a:t>радиоролике</a:t>
            </a:r>
            <a:r>
              <a:rPr lang="ru-RU" sz="1900" dirty="0" smtClean="0"/>
              <a:t> на 10 секунд — 20-25 слов; на 20 секунд — 40-45 слов; на 30 секунд — 60-70 слов; на 60 секунд — 125-140 слов.</a:t>
            </a:r>
          </a:p>
          <a:p>
            <a:r>
              <a:rPr lang="ru-RU" sz="1900" dirty="0" smtClean="0"/>
              <a:t>В рекламе длительностью 1 минута название товара или фирмы следует </a:t>
            </a:r>
            <a:r>
              <a:rPr lang="ru-RU" sz="1900" b="1" dirty="0" smtClean="0"/>
              <a:t>повторить</a:t>
            </a:r>
            <a:r>
              <a:rPr lang="ru-RU" sz="1900" dirty="0" smtClean="0"/>
              <a:t> 4-5 раз.</a:t>
            </a:r>
          </a:p>
          <a:p>
            <a:r>
              <a:rPr lang="ru-RU" sz="1900" dirty="0" smtClean="0">
                <a:solidFill>
                  <a:srgbClr val="FF0000"/>
                </a:solidFill>
              </a:rPr>
              <a:t>Надо помочь слушателю </a:t>
            </a:r>
            <a:r>
              <a:rPr lang="ru-RU" sz="1900" b="1" dirty="0" smtClean="0">
                <a:solidFill>
                  <a:srgbClr val="FF0000"/>
                </a:solidFill>
              </a:rPr>
              <a:t>мысленно увидеть товар</a:t>
            </a:r>
            <a:r>
              <a:rPr lang="ru-RU" sz="1900" dirty="0" smtClean="0"/>
              <a:t>. Для этого следует упоминать такие его характеристики, как размер, цвет, вес, запах и т.д. Музыка и различные звуковые эффекты должны помогать восприятию товара, а не развлекать.</a:t>
            </a:r>
          </a:p>
          <a:p>
            <a:r>
              <a:rPr lang="ru-RU" sz="1900" i="1" dirty="0" smtClean="0"/>
              <a:t>Последовательность</a:t>
            </a:r>
            <a:r>
              <a:rPr lang="ru-RU" sz="1900" dirty="0" smtClean="0"/>
              <a:t> предъявления информации должна быть следующей:</a:t>
            </a:r>
            <a:r>
              <a:rPr lang="ru-RU" sz="1900" dirty="0" smtClean="0">
                <a:solidFill>
                  <a:srgbClr val="FF0000"/>
                </a:solidFill>
              </a:rPr>
              <a:t> </a:t>
            </a:r>
            <a:r>
              <a:rPr lang="ru-RU" sz="1900" b="1" dirty="0" smtClean="0">
                <a:solidFill>
                  <a:srgbClr val="FF0000"/>
                </a:solidFill>
              </a:rPr>
              <a:t>сначала «что», потом «как» — и только затем «где».</a:t>
            </a:r>
            <a:endParaRPr lang="ru-RU" sz="1900" dirty="0" smtClean="0">
              <a:solidFill>
                <a:srgbClr val="FF0000"/>
              </a:solidFill>
            </a:endParaRPr>
          </a:p>
          <a:p>
            <a:endParaRPr lang="uk-UA" dirty="0"/>
          </a:p>
        </p:txBody>
      </p:sp>
      <p:pic>
        <p:nvPicPr>
          <p:cNvPr id="15363" name="Picture 3" descr="C:\Users\Admin\Desktop\УЧЕБА\презентация\завантаження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5661248"/>
            <a:ext cx="1603960" cy="986368"/>
          </a:xfrm>
          <a:prstGeom prst="rect">
            <a:avLst/>
          </a:prstGeom>
          <a:noFill/>
        </p:spPr>
      </p:pic>
    </p:spTree>
  </p:cSld>
  <p:clrMapOvr>
    <a:masterClrMapping/>
  </p:clrMapOvr>
  <p:transition advTm="65672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6868616" cy="10081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uk-UA" sz="2400" u="sng" dirty="0" err="1" smtClean="0">
                <a:solidFill>
                  <a:schemeClr val="tx2">
                    <a:lumMod val="75000"/>
                  </a:schemeClr>
                </a:solidFill>
              </a:rPr>
              <a:t>Медиа-характеристики</a:t>
            </a:r>
            <a:r>
              <a:rPr lang="uk-UA" sz="2400" u="sng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uk-UA" sz="2400" u="sng" dirty="0" err="1" smtClean="0">
                <a:solidFill>
                  <a:schemeClr val="tx2">
                    <a:lumMod val="75000"/>
                  </a:schemeClr>
                </a:solidFill>
              </a:rPr>
              <a:t>радиостанции</a:t>
            </a:r>
            <a:r>
              <a:rPr lang="uk-UA" sz="2400" u="sng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br>
              <a:rPr lang="uk-UA" sz="2400" u="sng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cap="none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endParaRPr lang="uk-UA" sz="2400" cap="none" dirty="0">
              <a:ln w="1905"/>
              <a:solidFill>
                <a:schemeClr val="tx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27584" y="1772816"/>
            <a:ext cx="6868616" cy="48463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Есть множество различных показателей, с помощью которых можно выбрать канал распространения рекламы, отвечающий определенным требованиям:</a:t>
            </a:r>
          </a:p>
          <a:p>
            <a:r>
              <a:rPr lang="ru-RU" sz="1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Охват аудитории (</a:t>
            </a:r>
            <a:r>
              <a:rPr lang="ru-RU" sz="1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Reach</a:t>
            </a:r>
            <a:r>
              <a:rPr lang="ru-RU" sz="1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Данная характеристика выражается в тысячах слушателей (рейтинг) либо в доле, которую составляют слушатели радиостанции относительно населения (рейтинг, %).</a:t>
            </a:r>
          </a:p>
          <a:p>
            <a:r>
              <a:rPr lang="ru-RU" sz="1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Среднесуточная аудитория (</a:t>
            </a:r>
            <a:r>
              <a:rPr lang="ru-RU" sz="1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Daily</a:t>
            </a:r>
            <a:r>
              <a:rPr lang="ru-RU" sz="1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reach</a:t>
            </a:r>
            <a:r>
              <a:rPr lang="ru-RU" sz="1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Это количество человек, слушавших данную радиостанцию хотя бы 5 минут в течение суток. Может быть выражено в абсолютном значении (тыс. чел.) или в процентах от населения.</a:t>
            </a:r>
          </a:p>
          <a:p>
            <a:r>
              <a:rPr lang="ru-RU" sz="1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Недельная аудитория (</a:t>
            </a:r>
            <a:r>
              <a:rPr lang="ru-RU" sz="1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Weekly</a:t>
            </a:r>
            <a:r>
              <a:rPr lang="ru-RU" sz="1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Reach</a:t>
            </a:r>
            <a:r>
              <a:rPr lang="ru-RU" sz="1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Данный показатель означает количество человек, слушавших данную радиостанцию хотя бы 5 минут в течение недели. Может быть выражен в абсолютном значении (тыс. чел.) или в процентах от населения.</a:t>
            </a:r>
          </a:p>
          <a:p>
            <a:r>
              <a:rPr lang="ru-RU" sz="1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Доля аудитории (</a:t>
            </a:r>
            <a:r>
              <a:rPr lang="ru-RU" sz="1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Share</a:t>
            </a:r>
            <a:r>
              <a:rPr lang="ru-RU" sz="1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Для конкретного временного интервала этот показатель определяет отношение числа людей, слушающих радиостанцию, к числу людей, слушающих радио вообще. Выражается в процентах, т.е. максимум равен 100 (когда все, слушающие радио, слушают одну и ту же станцию).</a:t>
            </a:r>
          </a:p>
          <a:p>
            <a:r>
              <a:rPr lang="ru-RU" sz="1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Индекс соответствия (</a:t>
            </a:r>
            <a:r>
              <a:rPr lang="ru-RU" sz="1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Affinity</a:t>
            </a:r>
            <a:r>
              <a:rPr lang="ru-RU" sz="1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Это показатель, характеризующий социально-демографический состав аудитории, или «профиль» аудитории радиостанции. Он вычисляется как отношение рейтинга радиостанции в целевой группе к рейтингу в населении. Чем выше индекс соответствия, тем более направленной на целевую группу будет реклама. Индекс соответствия является универсальным показателем, определяющим выбор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рекламоносителя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1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101672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0" i="1" dirty="0" smtClean="0">
                <a:solidFill>
                  <a:srgbClr val="002060"/>
                </a:solidFill>
              </a:rPr>
              <a:t>Характеристика </a:t>
            </a:r>
            <a:r>
              <a:rPr lang="uk-UA" b="0" i="1" dirty="0" err="1" smtClean="0">
                <a:solidFill>
                  <a:srgbClr val="002060"/>
                </a:solidFill>
              </a:rPr>
              <a:t>рекламы</a:t>
            </a:r>
            <a:r>
              <a:rPr lang="uk-UA" b="0" i="1" dirty="0" smtClean="0">
                <a:solidFill>
                  <a:srgbClr val="002060"/>
                </a:solidFill>
              </a:rPr>
              <a:t> на </a:t>
            </a:r>
            <a:r>
              <a:rPr lang="uk-UA" b="0" i="1" dirty="0" err="1" smtClean="0">
                <a:solidFill>
                  <a:srgbClr val="002060"/>
                </a:solidFill>
              </a:rPr>
              <a:t>радио</a:t>
            </a:r>
            <a:endParaRPr lang="uk-UA" dirty="0">
              <a:solidFill>
                <a:srgbClr val="002060"/>
              </a:solidFill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4123532">
                <a:tc>
                  <a:txBody>
                    <a:bodyPr/>
                    <a:lstStyle/>
                    <a:p>
                      <a:r>
                        <a:rPr kumimoji="0" lang="uk-UA" sz="2000" b="1" i="0" u="sng" kern="120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Преимущества</a:t>
                      </a:r>
                      <a:r>
                        <a:rPr kumimoji="0" lang="uk-UA" sz="1400" b="0" i="0" kern="1200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uk-UA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algn="l"/>
                      <a:r>
                        <a:rPr kumimoji="0" lang="uk-UA" sz="11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Возможен охват определенных сегментов аудитории в </a:t>
                      </a:r>
                      <a:r>
                        <a:rPr kumimoji="0" lang="ru-RU" sz="1400" b="0" i="0" kern="1200" dirty="0" smtClean="0">
                          <a:solidFill>
                            <a:srgbClr val="BDE808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любое время суток.</a:t>
                      </a:r>
                    </a:p>
                    <a:p>
                      <a:pPr algn="l"/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-Использование человеческого голоса и музыки делает радио «</a:t>
                      </a:r>
                      <a:r>
                        <a:rPr kumimoji="0" lang="ru-RU" sz="1400" b="0" i="0" kern="1200" dirty="0" smtClean="0">
                          <a:solidFill>
                            <a:srgbClr val="BDE808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живым» носителем рекламы,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 звуковые эффекты усиливают воздействие.</a:t>
                      </a:r>
                    </a:p>
                    <a:p>
                      <a:pPr algn="l"/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-Из всех средств рекламы радио имеет самый </a:t>
                      </a:r>
                      <a:r>
                        <a:rPr kumimoji="0" lang="ru-RU" sz="1400" b="0" i="0" kern="1200" dirty="0" smtClean="0">
                          <a:solidFill>
                            <a:srgbClr val="BDE808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короткий срок подготовки рекламы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/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-Радиореклама является </a:t>
                      </a:r>
                      <a:r>
                        <a:rPr kumimoji="0" lang="ru-RU" sz="1400" b="0" i="0" kern="1200" dirty="0" smtClean="0">
                          <a:solidFill>
                            <a:srgbClr val="ADE53D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средством немедленного действия.</a:t>
                      </a:r>
                    </a:p>
                    <a:p>
                      <a:pPr algn="l"/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-Радио выступает в качестве </a:t>
                      </a:r>
                      <a:r>
                        <a:rPr kumimoji="0" lang="ru-RU" sz="1400" b="0" i="0" kern="1200" dirty="0" smtClean="0">
                          <a:solidFill>
                            <a:srgbClr val="ADE53D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самого дешевого средства рекламы.</a:t>
                      </a:r>
                    </a:p>
                    <a:p>
                      <a:pPr algn="l"/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-Радио </a:t>
                      </a:r>
                      <a:r>
                        <a:rPr kumimoji="0" lang="ru-RU" sz="1400" b="0" i="0" kern="1200" dirty="0" smtClean="0">
                          <a:solidFill>
                            <a:srgbClr val="ADE53D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обычно не воспринимается как раздражитель.</a:t>
                      </a:r>
                    </a:p>
                    <a:p>
                      <a:pPr algn="l"/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-Радиореклама </a:t>
                      </a:r>
                      <a:r>
                        <a:rPr kumimoji="0" lang="ru-RU" sz="1400" b="0" i="0" kern="1200" dirty="0" smtClean="0">
                          <a:solidFill>
                            <a:srgbClr val="ADE53D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приспособлена к местным запросам,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обладает способностью «разговаривать» с людьми дома, может достичь своего адресата всюду — дома, на работе, на отдыхе, в автомашине.</a:t>
                      </a:r>
                    </a:p>
                    <a:p>
                      <a:pPr algn="l"/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400" b="0" i="0" kern="1200" dirty="0" smtClean="0">
                          <a:solidFill>
                            <a:srgbClr val="ADE53D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Доступность изменения 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 текста рекламы, так и звучания в эфире.</a:t>
                      </a:r>
                      <a:endParaRPr kumimoji="0" lang="ru-RU" sz="1400" b="0" i="0" kern="1200" dirty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2000" b="1" i="0" kern="1200" dirty="0" err="1" smtClean="0">
                          <a:solidFill>
                            <a:srgbClr val="FFFF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Недостатки</a:t>
                      </a:r>
                      <a:r>
                        <a:rPr kumimoji="0" lang="uk-UA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-Многие воспринимают радио как приятный звуковой фон и </a:t>
                      </a:r>
                      <a:r>
                        <a:rPr kumimoji="0" lang="ru-RU" sz="1400" b="0" i="0" kern="1200" dirty="0" smtClean="0">
                          <a:solidFill>
                            <a:srgbClr val="94F6ED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слушают его внимательно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поэтому размер охватываемой аудитории может быть очень небольшим.</a:t>
                      </a:r>
                    </a:p>
                    <a:p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-За счет краткости звучания рекламы она </a:t>
                      </a:r>
                      <a:r>
                        <a:rPr kumimoji="0" lang="ru-RU" sz="1400" b="0" i="0" kern="1200" dirty="0" smtClean="0">
                          <a:solidFill>
                            <a:srgbClr val="94F6ED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может быть пропущена и забыта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поэтому возникает необходимость часто повторять информацию.</a:t>
                      </a:r>
                    </a:p>
                    <a:p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400" b="0" i="0" kern="1200" dirty="0" smtClean="0">
                          <a:solidFill>
                            <a:srgbClr val="94F6ED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Отсутствие зрительного образа 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позволяет радиорекламе передавать многие детали о товаре.</a:t>
                      </a:r>
                    </a:p>
                    <a:p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400" b="0" i="0" kern="1200" dirty="0" smtClean="0">
                          <a:solidFill>
                            <a:srgbClr val="94F6ED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Быстрый рост конкурирующих радиостанций 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привел к перегруженности радиовещания рекламой.</a:t>
                      </a:r>
                    </a:p>
                    <a:p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400" b="1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Иногда </a:t>
                      </a:r>
                      <a:r>
                        <a:rPr kumimoji="0" lang="ru-RU" sz="1400" b="1" i="0" kern="1200" dirty="0" smtClean="0">
                          <a:solidFill>
                            <a:srgbClr val="94F6ED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охват аудитории может быть небольшим.</a:t>
                      </a:r>
                    </a:p>
                    <a:p>
                      <a:r>
                        <a:rPr kumimoji="0" lang="ru-RU" sz="1400" b="1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-Существуют </a:t>
                      </a:r>
                      <a:r>
                        <a:rPr kumimoji="0" lang="ru-RU" sz="1400" b="0" i="0" kern="1200" dirty="0" smtClean="0">
                          <a:solidFill>
                            <a:srgbClr val="94F6ED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сложности при планировании рекламы и покупке рекламного времени</a:t>
                      </a:r>
                      <a:r>
                        <a:rPr kumimoji="0" lang="ru-RU" sz="1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так как многим рекламодателям необходимо самое «слышимое» время суток и использование рейтинговых передач.</a:t>
                      </a:r>
                    </a:p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5364" name="Picture 4" descr="C:\Users\Admin\Desktop\УЧЕБА\презентация\завантаження 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908720"/>
            <a:ext cx="1882431" cy="701005"/>
          </a:xfrm>
          <a:prstGeom prst="rect">
            <a:avLst/>
          </a:prstGeom>
          <a:noFill/>
        </p:spPr>
      </p:pic>
      <p:pic>
        <p:nvPicPr>
          <p:cNvPr id="15362" name="Picture 2" descr="C:\Users\Admin\Desktop\УЧЕБА\презентация\images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5361" y="908720"/>
            <a:ext cx="2538015" cy="701005"/>
          </a:xfrm>
          <a:prstGeom prst="rect">
            <a:avLst/>
          </a:prstGeom>
          <a:noFill/>
        </p:spPr>
      </p:pic>
      <p:pic>
        <p:nvPicPr>
          <p:cNvPr id="15363" name="Picture 3" descr="C:\Users\Admin\Desktop\УЧЕБА\презентация\images (1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53311" y="908719"/>
            <a:ext cx="1842889" cy="701005"/>
          </a:xfrm>
          <a:prstGeom prst="rect">
            <a:avLst/>
          </a:prstGeom>
          <a:noFill/>
        </p:spPr>
      </p:pic>
    </p:spTree>
  </p:cSld>
  <p:clrMapOvr>
    <a:masterClrMapping/>
  </p:clrMapOvr>
  <p:transition advTm="37375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Радиостанции Украины 2020</a:t>
            </a:r>
            <a:endParaRPr lang="uk-UA" dirty="0">
              <a:solidFill>
                <a:srgbClr val="FF0000"/>
              </a:solidFill>
            </a:endParaRPr>
          </a:p>
        </p:txBody>
      </p:sp>
      <p:pic>
        <p:nvPicPr>
          <p:cNvPr id="6" name="Місце для вмісту 5" descr="завантаження (1)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4446" y="1772816"/>
            <a:ext cx="6510746" cy="3528392"/>
          </a:xfrm>
        </p:spPr>
      </p:pic>
    </p:spTree>
  </p:cSld>
  <p:clrMapOvr>
    <a:masterClrMapping/>
  </p:clrMapOvr>
  <p:transition advTm="18094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'єкт 9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1026" name="Точковий рисунок" r:id="rId3" imgW="0" imgH="0" progId="PBrush">
              <p:embed/>
            </p:oleObj>
          </a:graphicData>
        </a:graphic>
      </p:graphicFrame>
      <p:sp>
        <p:nvSpPr>
          <p:cNvPr id="12" name="Прямокутник 11"/>
          <p:cNvSpPr/>
          <p:nvPr/>
        </p:nvSpPr>
        <p:spPr>
          <a:xfrm>
            <a:off x="251520" y="102595"/>
            <a:ext cx="8712968" cy="1754326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anchor="ctr">
            <a:spAutoFit/>
          </a:bodyPr>
          <a:lstStyle/>
          <a:p>
            <a:pPr lvl="0" algn="ctr"/>
            <a:r>
              <a:rPr lang="ru-RU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Радиореклама-звуковая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реклама!</a:t>
            </a:r>
            <a:endParaRPr lang="uk-UA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5" name="Рисунок 4" descr="advantages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19" y="1856921"/>
            <a:ext cx="4226767" cy="3372278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pic>
      <p:sp>
        <p:nvSpPr>
          <p:cNvPr id="20" name="5-кутна зірка 19"/>
          <p:cNvSpPr/>
          <p:nvPr/>
        </p:nvSpPr>
        <p:spPr>
          <a:xfrm>
            <a:off x="0" y="1268760"/>
            <a:ext cx="914400" cy="914400"/>
          </a:xfrm>
          <a:prstGeom prst="star5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2" name="5-кутна зірка 21"/>
          <p:cNvSpPr/>
          <p:nvPr/>
        </p:nvSpPr>
        <p:spPr>
          <a:xfrm>
            <a:off x="3563888" y="1856920"/>
            <a:ext cx="986408" cy="8520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3" name="5-кутна зірка 22"/>
          <p:cNvSpPr/>
          <p:nvPr/>
        </p:nvSpPr>
        <p:spPr>
          <a:xfrm>
            <a:off x="107504" y="4581128"/>
            <a:ext cx="734888" cy="77038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4" name="5-кутна зірка 23"/>
          <p:cNvSpPr/>
          <p:nvPr/>
        </p:nvSpPr>
        <p:spPr>
          <a:xfrm>
            <a:off x="3563888" y="4365104"/>
            <a:ext cx="986408" cy="115212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ln>
                <a:solidFill>
                  <a:srgbClr val="00B0F0"/>
                </a:solidFill>
              </a:ln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72000" y="1700808"/>
            <a:ext cx="457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Предполагает 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использование радиосети </a:t>
            </a:r>
            <a:r>
              <a:rPr lang="en-US" sz="2000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для передачи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слухового восприятия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рекламной </a:t>
            </a:r>
            <a:r>
              <a:rPr lang="ru-RU" sz="2000" dirty="0" smtClean="0">
                <a:solidFill>
                  <a:srgbClr val="F2F9DD"/>
                </a:solidFill>
                <a:latin typeface="Times New Roman" pitchFamily="18" charset="0"/>
                <a:cs typeface="Times New Roman" pitchFamily="18" charset="0"/>
              </a:rPr>
              <a:t>информации.</a:t>
            </a:r>
            <a:r>
              <a:rPr lang="ru-RU" dirty="0" smtClean="0">
                <a:solidFill>
                  <a:srgbClr val="F2F9DD"/>
                </a:solidFill>
                <a:latin typeface="Times New Roman" pitchFamily="18" charset="0"/>
                <a:cs typeface="Times New Roman" pitchFamily="18" charset="0"/>
              </a:rPr>
              <a:t> Она в большей степени </a:t>
            </a:r>
            <a:r>
              <a:rPr lang="ru-RU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воздействует на чувства, чем на разум</a:t>
            </a:r>
            <a:r>
              <a:rPr lang="ru-RU" sz="2000" dirty="0" smtClean="0">
                <a:solidFill>
                  <a:srgbClr val="F2F9DD"/>
                </a:solidFill>
                <a:latin typeface="Times New Roman" pitchFamily="18" charset="0"/>
                <a:cs typeface="Times New Roman" pitchFamily="18" charset="0"/>
              </a:rPr>
              <a:t>, так как ее воспринимают в качестве фона к обычным повседневным занятиям. Многие радиостанции передают музыку и новости, а между ними — рекламу. Человек может ее как бы и не слышать, но тем не менее где-то на четвертый-пятый раз название фирмы и ее данные западают в память</a:t>
            </a:r>
            <a:r>
              <a:rPr lang="ru-RU" dirty="0" smtClean="0">
                <a:solidFill>
                  <a:srgbClr val="F2F9DD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rgbClr val="F2F9DD"/>
                </a:solidFill>
              </a:rPr>
              <a:t> </a:t>
            </a:r>
            <a:endParaRPr lang="uk-UA" dirty="0">
              <a:solidFill>
                <a:srgbClr val="F2F9DD"/>
              </a:solidFill>
            </a:endParaRPr>
          </a:p>
        </p:txBody>
      </p:sp>
      <p:sp>
        <p:nvSpPr>
          <p:cNvPr id="28" name="5-кутна зірка 27"/>
          <p:cNvSpPr/>
          <p:nvPr/>
        </p:nvSpPr>
        <p:spPr>
          <a:xfrm rot="8609559">
            <a:off x="3245368" y="4772288"/>
            <a:ext cx="1137977" cy="1009540"/>
          </a:xfrm>
          <a:prstGeom prst="star5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Блок-схема: вузол 13"/>
          <p:cNvSpPr/>
          <p:nvPr/>
        </p:nvSpPr>
        <p:spPr>
          <a:xfrm>
            <a:off x="3563888" y="5035827"/>
            <a:ext cx="432048" cy="386744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Кільце 15"/>
          <p:cNvSpPr/>
          <p:nvPr/>
        </p:nvSpPr>
        <p:spPr>
          <a:xfrm>
            <a:off x="244116" y="1556792"/>
            <a:ext cx="446856" cy="432048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7" name="Блок-схема: вузол 16"/>
          <p:cNvSpPr/>
          <p:nvPr/>
        </p:nvSpPr>
        <p:spPr>
          <a:xfrm>
            <a:off x="355830" y="1662601"/>
            <a:ext cx="223428" cy="19432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  <p:transition advTm="39406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4000" b="0" dirty="0" smtClean="0"/>
              <a:t>По </a:t>
            </a:r>
            <a:r>
              <a:rPr lang="ru-RU" sz="4000" dirty="0" smtClean="0"/>
              <a:t>объему и степени охвата</a:t>
            </a:r>
            <a:r>
              <a:rPr lang="ru-RU" sz="4000" b="0" dirty="0" smtClean="0"/>
              <a:t> различают</a:t>
            </a:r>
            <a:r>
              <a:rPr lang="ru-RU" b="0" dirty="0" smtClean="0"/>
              <a:t>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sz="2600" b="1" u="sng" dirty="0" smtClean="0">
                <a:latin typeface="Times New Roman" pitchFamily="18" charset="0"/>
                <a:cs typeface="Times New Roman" pitchFamily="18" charset="0"/>
              </a:rPr>
              <a:t>Точечная радиореклама</a:t>
            </a:r>
            <a:endParaRPr lang="ru-RU" u="sng" dirty="0" smtClean="0"/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   -когда объявление размещается на отдельной радиостанции (она составляет около 80% всей радиорекламы, а ее популярность является результатом гибкости: местные радиостанции проводят рекламу, вносят изменения о тарифах, времени сообщения). </a:t>
            </a:r>
          </a:p>
          <a:p>
            <a:pPr>
              <a:buNone/>
            </a:pP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61544" cy="305293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Группа местных радийных филиалов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-обеспечивают одновременную трансляцию передач посредством связи с одной или несколькими сетями по проводным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каналам,по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нескольким радиостанциям.</a:t>
            </a:r>
          </a:p>
          <a:p>
            <a:pPr>
              <a:buNone/>
            </a:pPr>
            <a:endParaRPr lang="uk-UA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3" name="Picture 3" descr="C:\Users\Admin\Desktop\УЧЕБА\презентация\завантаженн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4869160"/>
            <a:ext cx="2552700" cy="1790700"/>
          </a:xfrm>
          <a:prstGeom prst="rect">
            <a:avLst/>
          </a:prstGeom>
          <a:noFill/>
        </p:spPr>
      </p:pic>
      <p:sp>
        <p:nvSpPr>
          <p:cNvPr id="9" name="L-подібна фігура 8"/>
          <p:cNvSpPr/>
          <p:nvPr/>
        </p:nvSpPr>
        <p:spPr>
          <a:xfrm>
            <a:off x="467544" y="5301208"/>
            <a:ext cx="770384" cy="864096"/>
          </a:xfrm>
          <a:prstGeom prst="corner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L-подібна фігура 9"/>
          <p:cNvSpPr/>
          <p:nvPr/>
        </p:nvSpPr>
        <p:spPr>
          <a:xfrm rot="10800000">
            <a:off x="6660232" y="332656"/>
            <a:ext cx="1008112" cy="108012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  <p:transition advTm="43094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Admin\Desktop\УЧЕБА\презентация\images (1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7405" y="1124744"/>
            <a:ext cx="7100939" cy="50720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97" y="116632"/>
            <a:ext cx="7172947" cy="720080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Элементы радиорекламы:</a:t>
            </a:r>
            <a:endParaRPr lang="uk-UA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кутник 5"/>
          <p:cNvSpPr/>
          <p:nvPr/>
        </p:nvSpPr>
        <p:spPr>
          <a:xfrm>
            <a:off x="899592" y="1446284"/>
            <a:ext cx="636455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800" b="1" u="sng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Слово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основной строительный материал радио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ролика.С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его помощью описывается товар или услуга. Другая функция слова в радиорекламе - привлечь внимание, создавать и поддерживать интерес, стимулируя желательный отклик. </a:t>
            </a: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Теплоты человеческого голоса часто вполне достаточно, чтобы эффективно донести до слушателя суть рекламного послания.</a:t>
            </a:r>
            <a:endParaRPr lang="uk-UA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кутник 11"/>
          <p:cNvSpPr/>
          <p:nvPr/>
        </p:nvSpPr>
        <p:spPr>
          <a:xfrm rot="10800000" flipV="1">
            <a:off x="3131838" y="4484076"/>
            <a:ext cx="453650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Слово</a:t>
            </a:r>
            <a:r>
              <a:rPr lang="ru-RU" sz="20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действие</a:t>
            </a:r>
            <a:r>
              <a:rPr lang="ru-RU" sz="20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становятся высоко значительными, когда музыка берет их на свои крылья. </a:t>
            </a:r>
            <a:r>
              <a:rPr lang="ru-RU" dirty="0" smtClean="0"/>
              <a:t>А. Луначарский</a:t>
            </a:r>
            <a:br>
              <a:rPr lang="ru-RU" dirty="0" smtClean="0"/>
            </a:br>
            <a:endParaRPr lang="uk-UA" dirty="0"/>
          </a:p>
        </p:txBody>
      </p:sp>
    </p:spTree>
  </p:cSld>
  <p:clrMapOvr>
    <a:masterClrMapping/>
  </p:clrMapOvr>
  <p:transition advTm="33421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188640"/>
            <a:ext cx="7239000" cy="77034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Элеметы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радиорекламы:</a:t>
            </a:r>
            <a:endParaRPr lang="uk-UA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1" name="Picture 3" descr="C:\Users\Admin\Desktop\УЧЕБА\презентация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352" y="1340768"/>
            <a:ext cx="7239000" cy="4817226"/>
          </a:xfrm>
          <a:prstGeom prst="rect">
            <a:avLst/>
          </a:prstGeom>
          <a:noFill/>
        </p:spPr>
      </p:pic>
      <p:sp>
        <p:nvSpPr>
          <p:cNvPr id="6" name="Прямокутник 5"/>
          <p:cNvSpPr/>
          <p:nvPr/>
        </p:nvSpPr>
        <p:spPr>
          <a:xfrm>
            <a:off x="827584" y="1720840"/>
            <a:ext cx="603041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</a:t>
            </a:r>
            <a:r>
              <a:rPr lang="ru-RU" sz="2400" b="1" dirty="0" smtClean="0">
                <a:solidFill>
                  <a:srgbClr val="FF3399"/>
                </a:solidFill>
              </a:rPr>
              <a:t>2</a:t>
            </a:r>
            <a:r>
              <a:rPr lang="ru-RU" b="1" dirty="0" smtClean="0">
                <a:solidFill>
                  <a:srgbClr val="FF3399"/>
                </a:solidFill>
              </a:rPr>
              <a:t>.</a:t>
            </a:r>
            <a:r>
              <a:rPr lang="ru-RU" sz="2400" b="1" u="sng" dirty="0" smtClean="0">
                <a:solidFill>
                  <a:srgbClr val="FF3399"/>
                </a:solidFill>
              </a:rPr>
              <a:t>Музыка</a:t>
            </a:r>
            <a:r>
              <a:rPr lang="ru-RU" b="1" dirty="0" smtClean="0">
                <a:solidFill>
                  <a:srgbClr val="FF3399"/>
                </a:solidFill>
              </a:rPr>
              <a:t> </a:t>
            </a:r>
            <a:r>
              <a:rPr lang="ru-RU" dirty="0" smtClean="0"/>
              <a:t>выполняет многообразные функции, от фона до мелодии </a:t>
            </a:r>
            <a:r>
              <a:rPr lang="ru-RU" dirty="0" err="1" smtClean="0"/>
              <a:t>джингла</a:t>
            </a:r>
            <a:r>
              <a:rPr lang="ru-RU" dirty="0" smtClean="0"/>
              <a:t>. В радиорекламе часто несколько тактов специально написанной музыки идентифицируют продукт - это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музыкальный логотип</a:t>
            </a:r>
            <a:r>
              <a:rPr lang="ru-RU" dirty="0" smtClean="0"/>
              <a:t>, занимающий 4-10 секунд. Рекламные песенки (</a:t>
            </a:r>
            <a:r>
              <a:rPr lang="ru-RU" dirty="0" err="1" smtClean="0"/>
              <a:t>джинглз</a:t>
            </a:r>
            <a:r>
              <a:rPr lang="ru-RU" dirty="0" smtClean="0"/>
              <a:t>) помогают запомнить </a:t>
            </a:r>
            <a:r>
              <a:rPr lang="ru-RU" dirty="0" err="1" smtClean="0"/>
              <a:t>слоган</a:t>
            </a:r>
            <a:r>
              <a:rPr lang="ru-RU" dirty="0" smtClean="0"/>
              <a:t>. Удачные музыкальные </a:t>
            </a:r>
            <a:r>
              <a:rPr lang="ru-RU" dirty="0" err="1" smtClean="0"/>
              <a:t>слоганы</a:t>
            </a:r>
            <a:r>
              <a:rPr lang="ru-RU" dirty="0" smtClean="0"/>
              <a:t> годами используются такими "акулами" бизнеса, как "Кока-Кола", "</a:t>
            </a:r>
            <a:r>
              <a:rPr lang="ru-RU" dirty="0" err="1" smtClean="0"/>
              <a:t>Шевроле</a:t>
            </a:r>
            <a:r>
              <a:rPr lang="ru-RU" dirty="0" smtClean="0"/>
              <a:t>", "Макдональдс«и другие.</a:t>
            </a:r>
            <a:endParaRPr lang="uk-UA" dirty="0"/>
          </a:p>
        </p:txBody>
      </p:sp>
    </p:spTree>
  </p:cSld>
  <p:clrMapOvr>
    <a:masterClrMapping/>
  </p:clrMapOvr>
  <p:transition advTm="32891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uk-UA" b="0" dirty="0" smtClean="0"/>
              <a:t/>
            </a:r>
            <a:br>
              <a:rPr lang="uk-UA" b="0" dirty="0" smtClean="0"/>
            </a:br>
            <a:r>
              <a:rPr lang="uk-UA" sz="40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Радиореклама</a:t>
            </a:r>
            <a:r>
              <a:rPr lang="uk-UA" sz="40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40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внимание</a:t>
            </a:r>
            <a:r>
              <a:rPr lang="uk-UA" sz="40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uk-UA" sz="40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запоминаемость</a:t>
            </a:r>
            <a:endParaRPr lang="uk-UA" dirty="0">
              <a:solidFill>
                <a:srgbClr val="FF0000"/>
              </a:solidFill>
            </a:endParaRPr>
          </a:p>
        </p:txBody>
      </p:sp>
      <p:pic>
        <p:nvPicPr>
          <p:cNvPr id="16386" name="Picture 2" descr="C:\Users\Admin\Desktop\УЧЕБА\презентация\images (5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852375"/>
            <a:ext cx="3213191" cy="2592288"/>
          </a:xfrm>
          <a:prstGeom prst="rect">
            <a:avLst/>
          </a:prstGeom>
          <a:noFill/>
        </p:spPr>
      </p:pic>
      <p:sp>
        <p:nvSpPr>
          <p:cNvPr id="5" name="Прямокутник 4"/>
          <p:cNvSpPr/>
          <p:nvPr/>
        </p:nvSpPr>
        <p:spPr>
          <a:xfrm>
            <a:off x="457200" y="2060848"/>
            <a:ext cx="7239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Радиореклама привлекает внимание только 30% аудитории слушателей. Сила внимания к радиорекламе находится в прямой зависимости от ее продолжительности. Запоминаемость информации, полученной аудиовизуальным путем, гораздо выше, чем запоминаемость сведений, полученных другим путем. Об этом свидетельствуют данные английских социологов. 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8" name="Picture 4" descr="C:\Users\Admin\Desktop\УЧЕБА\презентация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4657158"/>
            <a:ext cx="5572472" cy="1962846"/>
          </a:xfrm>
          <a:prstGeom prst="rect">
            <a:avLst/>
          </a:prstGeom>
          <a:noFill/>
        </p:spPr>
      </p:pic>
    </p:spTree>
  </p:cSld>
  <p:clrMapOvr>
    <a:masterClrMapping/>
  </p:clrMapOvr>
  <p:transition advTm="29703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Місце для вмісту 5"/>
          <p:cNvGraphicFramePr>
            <a:graphicFrameLocks noGrp="1"/>
          </p:cNvGraphicFramePr>
          <p:nvPr>
            <p:ph idx="1"/>
          </p:nvPr>
        </p:nvGraphicFramePr>
        <p:xfrm>
          <a:off x="457200" y="1463040"/>
          <a:ext cx="6995120" cy="4993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476672"/>
            <a:ext cx="6995120" cy="986368"/>
          </a:xfrm>
          <a:solidFill>
            <a:schemeClr val="tx2">
              <a:lumMod val="75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ln w="500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rgbClr val="FFFF00"/>
                </a:solidFill>
              </a:rPr>
              <a:t>Формы радиорекламы:</a:t>
            </a:r>
            <a:endParaRPr lang="uk-UA" dirty="0">
              <a:ln w="500">
                <a:solidFill>
                  <a:schemeClr val="tx2">
                    <a:lumMod val="40000"/>
                    <a:lumOff val="60000"/>
                  </a:schemeClr>
                </a:solidFill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Tm="3425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20040"/>
            <a:ext cx="6724600" cy="51667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Классификация радио роликов:</a:t>
            </a:r>
            <a:endParaRPr lang="uk-UA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971600" y="836712"/>
            <a:ext cx="6724600" cy="5472608"/>
          </a:xfr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информационный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предоставленные клиентом сведения, прочитанные под музыку или в сопровождении спецэффектов;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игровой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оригинальный текст (игровой монолог или диалог), 2 или 3 участника в стихотворной или диалоговой форме под музыку представляют информацию. Присутствуют спецэффекты, более сложный звукомонтаж;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музыкальный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оригинальная музыка, оригинальный текст (стихи к рекламной песне или рифмованная фраза с названием продукта/ компании/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слогана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/телефона) в исполнении одного-двух актеров или певцов. Присутствуют спецэффекты, сложный звукомонтаж;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1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имиджевый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– не всегда музыкальный ролик; отсутствуют телефоны, адреса, реклама направлена только на имя марки, продукта, их запоминаемость и узнаваемость.</a:t>
            </a:r>
          </a:p>
          <a:p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выступления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прямые обращения представителей фирмы-рекламодателя к радиослушателям с соответствующими предложениями или разъяснениями;</a:t>
            </a:r>
          </a:p>
          <a:p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консультации специалистов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вид радиорекламы по форме близкий к выступлению, но при этом помимо представителя рекламодателя в разговоре могут участвовать специалисты в той области, где работает рекламодатель;</a:t>
            </a:r>
          </a:p>
          <a:p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радиорепортажи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репортажи с выставки, ярмарки, магазина и других мероприятий, содержащие прямую и косвенную рекламу (впечатление потребителей о купленных товарах, мнения участников, сведения о новых товарах и т. п.).</a:t>
            </a:r>
          </a:p>
          <a:p>
            <a:endParaRPr lang="uk-UA" sz="1400" dirty="0"/>
          </a:p>
        </p:txBody>
      </p:sp>
    </p:spTree>
  </p:cSld>
  <p:clrMapOvr>
    <a:masterClrMapping/>
  </p:clrMapOvr>
  <p:transition advTm="86406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9446" y="620688"/>
            <a:ext cx="7200804" cy="936104"/>
          </a:xfr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800" dirty="0" smtClean="0">
                <a:solidFill>
                  <a:srgbClr val="F2F9DD"/>
                </a:solidFill>
                <a:latin typeface="Times New Roman" pitchFamily="18" charset="0"/>
                <a:cs typeface="Times New Roman" pitchFamily="18" charset="0"/>
              </a:rPr>
              <a:t>По Месту применения</a:t>
            </a:r>
            <a:r>
              <a:rPr lang="ru-RU" dirty="0" smtClean="0">
                <a:solidFill>
                  <a:srgbClr val="F2F9DD"/>
                </a:solidFill>
              </a:rPr>
              <a:t>:</a:t>
            </a:r>
            <a:endParaRPr lang="uk-UA" dirty="0">
              <a:solidFill>
                <a:srgbClr val="F2F9DD"/>
              </a:solidFill>
            </a:endParaRPr>
          </a:p>
        </p:txBody>
      </p:sp>
      <p:pic>
        <p:nvPicPr>
          <p:cNvPr id="15370" name="Picture 10" descr="C:\Users\Admin\Desktop\УЧЕБА\презентация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132856"/>
            <a:ext cx="1729452" cy="1295350"/>
          </a:xfrm>
          <a:prstGeom prst="rect">
            <a:avLst/>
          </a:prstGeom>
          <a:noFill/>
        </p:spPr>
      </p:pic>
      <p:pic>
        <p:nvPicPr>
          <p:cNvPr id="15371" name="Picture 11" descr="C:\Users\Admin\Desktop\УЧЕБА\презентация\завантаження (5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700808"/>
            <a:ext cx="2592292" cy="1296146"/>
          </a:xfrm>
          <a:prstGeom prst="rect">
            <a:avLst/>
          </a:prstGeom>
          <a:noFill/>
        </p:spPr>
      </p:pic>
      <p:pic>
        <p:nvPicPr>
          <p:cNvPr id="15372" name="Picture 12" descr="C:\Users\Admin\Desktop\УЧЕБА\презентация\д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1845620"/>
            <a:ext cx="1948648" cy="1296146"/>
          </a:xfrm>
          <a:prstGeom prst="rect">
            <a:avLst/>
          </a:prstGeom>
          <a:noFill/>
        </p:spPr>
      </p:pic>
      <p:pic>
        <p:nvPicPr>
          <p:cNvPr id="15373" name="Picture 13" descr="C:\Users\Admin\Desktop\УЧЕБА\презентация\завантаження (6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717032"/>
            <a:ext cx="2808312" cy="1440160"/>
          </a:xfrm>
          <a:prstGeom prst="rect">
            <a:avLst/>
          </a:prstGeom>
          <a:noFill/>
        </p:spPr>
      </p:pic>
      <p:pic>
        <p:nvPicPr>
          <p:cNvPr id="15375" name="Picture 15" descr="C:\Users\Admin\Desktop\УЧЕБА\презентация\завантаження (7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3768" y="3141766"/>
            <a:ext cx="2592292" cy="1450963"/>
          </a:xfrm>
          <a:prstGeom prst="rect">
            <a:avLst/>
          </a:prstGeom>
          <a:noFill/>
        </p:spPr>
      </p:pic>
      <p:pic>
        <p:nvPicPr>
          <p:cNvPr id="15378" name="Picture 18" descr="C:\Users\Admin\Desktop\УЧЕБА\презентация\ыы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20072" y="3284984"/>
            <a:ext cx="2376268" cy="1529793"/>
          </a:xfrm>
          <a:prstGeom prst="rect">
            <a:avLst/>
          </a:prstGeom>
          <a:noFill/>
        </p:spPr>
      </p:pic>
      <p:pic>
        <p:nvPicPr>
          <p:cNvPr id="15379" name="Picture 19" descr="C:\Users\Admin\Desktop\УЧЕБА\презентация\завантаження (9)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83768" y="4814777"/>
            <a:ext cx="2638091" cy="1754730"/>
          </a:xfrm>
          <a:prstGeom prst="rect">
            <a:avLst/>
          </a:prstGeom>
          <a:noFill/>
        </p:spPr>
      </p:pic>
      <p:pic>
        <p:nvPicPr>
          <p:cNvPr id="15380" name="Picture 20" descr="C:\Users\Admin\Desktop\УЧЕБА\презентация\завантаження (10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16703" y="5157192"/>
            <a:ext cx="2179637" cy="1341437"/>
          </a:xfrm>
          <a:prstGeom prst="rect">
            <a:avLst/>
          </a:prstGeom>
          <a:noFill/>
        </p:spPr>
      </p:pic>
      <p:pic>
        <p:nvPicPr>
          <p:cNvPr id="15381" name="Picture 21" descr="C:\Users\Admin\Desktop\УЧЕБА\презентация\олоо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9446" y="5373216"/>
            <a:ext cx="1781566" cy="1196291"/>
          </a:xfrm>
          <a:prstGeom prst="rect">
            <a:avLst/>
          </a:prstGeom>
          <a:noFill/>
        </p:spPr>
      </p:pic>
    </p:spTree>
  </p:cSld>
  <p:clrMapOvr>
    <a:masterClrMapping/>
  </p:clrMapOvr>
  <p:transition advTm="11079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ишукана">
  <a:themeElements>
    <a:clrScheme name="Вишукана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Вишукана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Вишукана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1608</TotalTime>
  <Words>1025</Words>
  <Application>Microsoft Office PowerPoint</Application>
  <PresentationFormat>Екран (4:3)</PresentationFormat>
  <Paragraphs>67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6" baseType="lpstr">
      <vt:lpstr>Вишукана</vt:lpstr>
      <vt:lpstr>Точковий рисунок</vt:lpstr>
      <vt:lpstr>Слайд 1</vt:lpstr>
      <vt:lpstr>Слайд 2</vt:lpstr>
      <vt:lpstr>По объему и степени охвата различают:</vt:lpstr>
      <vt:lpstr>Элементы радиорекламы:</vt:lpstr>
      <vt:lpstr>Элеметы радиорекламы:</vt:lpstr>
      <vt:lpstr> Радиореклама: внимание и запоминаемость</vt:lpstr>
      <vt:lpstr>Формы радиорекламы:</vt:lpstr>
      <vt:lpstr>Классификация радио роликов:</vt:lpstr>
      <vt:lpstr>По Месту применения:</vt:lpstr>
      <vt:lpstr>Слайд 10</vt:lpstr>
      <vt:lpstr>Особенности радиорекламы:</vt:lpstr>
      <vt:lpstr>Медиа-характеристики радиостанции:       </vt:lpstr>
      <vt:lpstr>Характеристика рекламы на радио</vt:lpstr>
      <vt:lpstr>Радиостанции Украины 2020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Радиореклама</dc:title>
  <dc:creator>Admin</dc:creator>
  <cp:lastModifiedBy>Admin</cp:lastModifiedBy>
  <cp:revision>141</cp:revision>
  <dcterms:created xsi:type="dcterms:W3CDTF">2020-11-23T14:58:06Z</dcterms:created>
  <dcterms:modified xsi:type="dcterms:W3CDTF">2020-12-12T15:37:50Z</dcterms:modified>
</cp:coreProperties>
</file>