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sldIdLst>
    <p:sldId id="256" r:id="rId2"/>
    <p:sldId id="257" r:id="rId3"/>
    <p:sldId id="258" r:id="rId4"/>
    <p:sldId id="259" r:id="rId5"/>
    <p:sldId id="260" r:id="rId6"/>
    <p:sldId id="261" r:id="rId7"/>
    <p:sldId id="262" r:id="rId8"/>
    <p:sldId id="264" r:id="rId9"/>
    <p:sldId id="266" r:id="rId10"/>
    <p:sldId id="268" r:id="rId11"/>
    <p:sldId id="269" r:id="rId12"/>
    <p:sldId id="271" r:id="rId13"/>
    <p:sldId id="272" r:id="rId14"/>
    <p:sldId id="273" r:id="rId15"/>
    <p:sldId id="275" r:id="rId16"/>
    <p:sldId id="276" r:id="rId17"/>
    <p:sldId id="277" r:id="rId18"/>
    <p:sldId id="278" r:id="rId19"/>
    <p:sldId id="279" r:id="rId20"/>
    <p:sldId id="280" r:id="rId21"/>
    <p:sldId id="281" r:id="rId22"/>
    <p:sldId id="282" r:id="rId23"/>
    <p:sldId id="283" r:id="rId24"/>
    <p:sldId id="284" r:id="rId25"/>
    <p:sldId id="285" r:id="rId26"/>
    <p:sldId id="289" r:id="rId27"/>
    <p:sldId id="286" r:id="rId28"/>
    <p:sldId id="287" r:id="rId29"/>
    <p:sldId id="288" r:id="rId30"/>
    <p:sldId id="290" r:id="rId31"/>
    <p:sldId id="291" r:id="rId32"/>
    <p:sldId id="292" r:id="rId33"/>
    <p:sldId id="293" r:id="rId34"/>
    <p:sldId id="29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94660"/>
  </p:normalViewPr>
  <p:slideViewPr>
    <p:cSldViewPr snapToGrid="0">
      <p:cViewPr>
        <p:scale>
          <a:sx n="100" d="100"/>
          <a:sy n="100" d="100"/>
        </p:scale>
        <p:origin x="354" y="10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74272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389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68476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835968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83974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2265638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20598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137449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4011119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236752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28213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74866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47799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229633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33B56E0-5D62-42E0-A838-A29301519092}" type="datetimeFigureOut">
              <a:rPr lang="ru-RU" smtClean="0"/>
              <a:pPr/>
              <a:t>15.04.2020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370660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09DCEE-D5B0-404B-9D73-BB2B1E0F1ADC}" type="slidenum">
              <a:rPr lang="ru-RU" smtClean="0"/>
              <a:pPr/>
              <a:t>‹#›</a:t>
            </a:fld>
            <a:endParaRPr lang="ru-RU"/>
          </a:p>
        </p:txBody>
      </p:sp>
      <p:sp>
        <p:nvSpPr>
          <p:cNvPr id="5" name="Date Placeholder 4"/>
          <p:cNvSpPr>
            <a:spLocks noGrp="1"/>
          </p:cNvSpPr>
          <p:nvPr>
            <p:ph type="dt" sz="half" idx="10"/>
          </p:nvPr>
        </p:nvSpPr>
        <p:spPr/>
        <p:txBody>
          <a:bodyPr/>
          <a:lstStyle/>
          <a:p>
            <a:fld id="{433B56E0-5D62-42E0-A838-A29301519092}" type="datetimeFigureOut">
              <a:rPr lang="ru-RU" smtClean="0"/>
              <a:pPr/>
              <a:t>15.04.2020</a:t>
            </a:fld>
            <a:endParaRPr lang="ru-RU"/>
          </a:p>
        </p:txBody>
      </p:sp>
    </p:spTree>
    <p:extLst>
      <p:ext uri="{BB962C8B-B14F-4D97-AF65-F5344CB8AC3E}">
        <p14:creationId xmlns:p14="http://schemas.microsoft.com/office/powerpoint/2010/main" xmlns="" val="270089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3B56E0-5D62-42E0-A838-A29301519092}" type="datetimeFigureOut">
              <a:rPr lang="ru-RU" smtClean="0"/>
              <a:pPr/>
              <a:t>15.04.2020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809DCEE-D5B0-404B-9D73-BB2B1E0F1ADC}" type="slidenum">
              <a:rPr lang="ru-RU" smtClean="0"/>
              <a:pPr/>
              <a:t>‹#›</a:t>
            </a:fld>
            <a:endParaRPr lang="ru-RU"/>
          </a:p>
        </p:txBody>
      </p:sp>
    </p:spTree>
    <p:extLst>
      <p:ext uri="{BB962C8B-B14F-4D97-AF65-F5344CB8AC3E}">
        <p14:creationId xmlns:p14="http://schemas.microsoft.com/office/powerpoint/2010/main" xmlns="" val="39727838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2117" y="2404531"/>
            <a:ext cx="10076835" cy="1646302"/>
          </a:xfrm>
        </p:spPr>
        <p:txBody>
          <a:bodyPr/>
          <a:lstStyle/>
          <a:p>
            <a:pPr algn="ctr"/>
            <a:r>
              <a:rPr lang="ru-RU" sz="4000" dirty="0" err="1" smtClean="0">
                <a:solidFill>
                  <a:schemeClr val="tx1"/>
                </a:solidFill>
                <a:latin typeface="Times New Roman" panose="02020603050405020304" pitchFamily="18" charset="0"/>
                <a:cs typeface="Times New Roman" panose="02020603050405020304" pitchFamily="18" charset="0"/>
              </a:rPr>
              <a:t>Лекц</a:t>
            </a:r>
            <a:r>
              <a:rPr lang="uk-UA" sz="4000" dirty="0">
                <a:solidFill>
                  <a:schemeClr val="tx1"/>
                </a:solidFill>
                <a:latin typeface="Times New Roman" panose="02020603050405020304" pitchFamily="18" charset="0"/>
                <a:cs typeface="Times New Roman" panose="02020603050405020304" pitchFamily="18" charset="0"/>
              </a:rPr>
              <a:t>і</a:t>
            </a:r>
            <a:r>
              <a:rPr lang="ru-RU" sz="4000" dirty="0">
                <a:solidFill>
                  <a:schemeClr val="tx1"/>
                </a:solidFill>
                <a:latin typeface="Times New Roman" panose="02020603050405020304" pitchFamily="18" charset="0"/>
                <a:cs typeface="Times New Roman" panose="02020603050405020304" pitchFamily="18" charset="0"/>
              </a:rPr>
              <a:t>я № </a:t>
            </a:r>
            <a:r>
              <a:rPr lang="ru-RU" sz="4000" dirty="0" smtClean="0">
                <a:solidFill>
                  <a:schemeClr val="tx1"/>
                </a:solidFill>
                <a:latin typeface="Times New Roman" panose="02020603050405020304" pitchFamily="18" charset="0"/>
                <a:cs typeface="Times New Roman" panose="02020603050405020304" pitchFamily="18" charset="0"/>
              </a:rPr>
              <a:t>1 </a:t>
            </a:r>
            <a:r>
              <a:rPr lang="ru-RU" sz="4000" dirty="0">
                <a:solidFill>
                  <a:schemeClr val="tx1"/>
                </a:solidFill>
                <a:latin typeface="Times New Roman" panose="02020603050405020304" pitchFamily="18" charset="0"/>
                <a:cs typeface="Times New Roman" panose="02020603050405020304" pitchFamily="18" charset="0"/>
              </a:rPr>
              <a:t/>
            </a:r>
            <a:br>
              <a:rPr lang="ru-RU" sz="4000" dirty="0">
                <a:solidFill>
                  <a:schemeClr val="tx1"/>
                </a:solidFill>
                <a:latin typeface="Times New Roman" panose="02020603050405020304" pitchFamily="18" charset="0"/>
                <a:cs typeface="Times New Roman" panose="02020603050405020304" pitchFamily="18" charset="0"/>
              </a:rPr>
            </a:br>
            <a:r>
              <a:rPr lang="ru-RU" sz="4000" dirty="0" smtClean="0">
                <a:solidFill>
                  <a:schemeClr val="tx1"/>
                </a:solidFill>
                <a:latin typeface="Times New Roman" panose="02020603050405020304" pitchFamily="18" charset="0"/>
                <a:cs typeface="Times New Roman" panose="02020603050405020304" pitchFamily="18" charset="0"/>
              </a:rPr>
              <a:t>На тему: «</a:t>
            </a:r>
            <a:r>
              <a:rPr lang="uk-UA" sz="4000" dirty="0" smtClean="0">
                <a:solidFill>
                  <a:schemeClr val="tx1"/>
                </a:solidFill>
                <a:latin typeface="Times New Roman" panose="02020603050405020304" pitchFamily="18" charset="0"/>
                <a:cs typeface="Times New Roman" panose="02020603050405020304" pitchFamily="18" charset="0"/>
              </a:rPr>
              <a:t>Техносфера»</a:t>
            </a:r>
            <a:endParaRPr lang="uk-UA" sz="4000"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07067" y="4050834"/>
            <a:ext cx="7766936" cy="2035642"/>
          </a:xfrm>
        </p:spPr>
        <p:txBody>
          <a:bodyPr>
            <a:normAutofit/>
          </a:bodyPr>
          <a:lstStyle/>
          <a:p>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8658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smtClean="0">
                <a:solidFill>
                  <a:schemeClr val="tx1"/>
                </a:solidFill>
                <a:latin typeface="Times New Roman" panose="02020603050405020304" pitchFamily="18" charset="0"/>
                <a:cs typeface="Times New Roman" panose="02020603050405020304" pitchFamily="18" charset="0"/>
              </a:rPr>
              <a:t>Практично невичерпні </a:t>
            </a:r>
            <a:r>
              <a:rPr lang="uk-UA" dirty="0">
                <a:solidFill>
                  <a:schemeClr val="tx1"/>
                </a:solidFill>
                <a:latin typeface="Times New Roman" panose="02020603050405020304" pitchFamily="18" charset="0"/>
                <a:cs typeface="Times New Roman" panose="02020603050405020304" pitchFamily="18" charset="0"/>
              </a:rPr>
              <a:t>ресурси</a:t>
            </a:r>
          </a:p>
        </p:txBody>
      </p:sp>
      <p:sp>
        <p:nvSpPr>
          <p:cNvPr id="3" name="Объект 2"/>
          <p:cNvSpPr>
            <a:spLocks noGrp="1"/>
          </p:cNvSpPr>
          <p:nvPr>
            <p:ph idx="1"/>
          </p:nvPr>
        </p:nvSpPr>
        <p:spPr>
          <a:xfrm>
            <a:off x="0" y="999301"/>
            <a:ext cx="8596668" cy="5776403"/>
          </a:xfrm>
        </p:spPr>
        <p:txBody>
          <a:bodyPr>
            <a:normAutofit/>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Невичерпні ресурси. У строгому сенсі не можна говорити про те, що який-небудь ресурс взагалі невичерпний, тому що в нашій реальності всі об'єкти і явища кінцеві. Але з певною часткою припущення можна стверджувати, що деякі явища навколишнього світу настільки грандіозні, що в порівнянні з людською історією їх можна вважати вічними і невичерпними. Такі ресурси, як правило, є зовнішніми по відношенню до Землі або безпосередньо пов'язані з процесами, що відбуваються за межами біосфери. До таких ресурсів відносяться, наприклад, сонячна енергія і всі види енергії, з нею пов'язані. На думку більшості дослідників, Сонце існує близько 5 млрд років, виробивши за цей час тільки половину запасу свого ядерного палива. Тому в найближчому майбутньому цей джерело енергії можна вважати невичерпним</a:t>
            </a:r>
            <a:r>
              <a:rPr lang="uk-UA" dirty="0" smtClean="0">
                <a:solidFill>
                  <a:schemeClr val="tx1"/>
                </a:solidFill>
                <a:latin typeface="Times New Roman" panose="02020603050405020304" pitchFamily="18" charset="0"/>
                <a:cs typeface="Times New Roman" panose="02020603050405020304" pitchFamily="18" charset="0"/>
              </a:rPr>
              <a:t>.</a:t>
            </a:r>
            <a:endParaRPr lang="uk-UA"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8596668" y="209550"/>
            <a:ext cx="3505201" cy="2628900"/>
          </a:xfrm>
          <a:prstGeom prst="rect">
            <a:avLst/>
          </a:prstGeom>
        </p:spPr>
      </p:pic>
      <p:sp>
        <p:nvSpPr>
          <p:cNvPr id="5" name="TextBox 4"/>
          <p:cNvSpPr txBox="1"/>
          <p:nvPr/>
        </p:nvSpPr>
        <p:spPr>
          <a:xfrm>
            <a:off x="9554371" y="2863993"/>
            <a:ext cx="1589794"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Водні ресурси</a:t>
            </a:r>
            <a:endParaRPr lang="uk-UA"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8423015" y="3997533"/>
            <a:ext cx="3678854" cy="2069872"/>
          </a:xfrm>
          <a:prstGeom prst="rect">
            <a:avLst/>
          </a:prstGeom>
        </p:spPr>
      </p:pic>
      <p:sp>
        <p:nvSpPr>
          <p:cNvPr id="8" name="TextBox 7"/>
          <p:cNvSpPr txBox="1"/>
          <p:nvPr/>
        </p:nvSpPr>
        <p:spPr>
          <a:xfrm>
            <a:off x="9449438" y="6103518"/>
            <a:ext cx="1799660"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Деревні ресурси</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1174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6382512"/>
          </a:xfrm>
        </p:spPr>
        <p:txBody>
          <a:bodyPr>
            <a:noAutofit/>
          </a:bodyPr>
          <a:lstStyle/>
          <a:p>
            <a:pPr marL="0" indent="0">
              <a:buNone/>
            </a:pPr>
            <a:r>
              <a:rPr lang="uk-UA" dirty="0">
                <a:solidFill>
                  <a:schemeClr val="tx1"/>
                </a:solidFill>
                <a:latin typeface="Times New Roman" panose="02020603050405020304" pitchFamily="18" charset="0"/>
                <a:cs typeface="Times New Roman" panose="02020603050405020304" pitchFamily="18" charset="0"/>
              </a:rPr>
              <a:t>З енергією Сонця пов'язане виникнення такого явища, як вітер. Він виникає внаслідок нерівномірності нагріву поверхні Землі і пов'язаного з цим безпосередньо градієнтом тисків в нижніх шарах атмосфери. Повітряні маси неминуче починають переміщатися із зон з високим тиском у зони з більш низьким значенням цього показника, що і призводить до виникнення </a:t>
            </a:r>
            <a:r>
              <a:rPr lang="uk-UA" dirty="0" smtClean="0">
                <a:solidFill>
                  <a:schemeClr val="tx1"/>
                </a:solidFill>
                <a:latin typeface="Times New Roman" panose="02020603050405020304" pitchFamily="18" charset="0"/>
                <a:cs typeface="Times New Roman" panose="02020603050405020304" pitchFamily="18" charset="0"/>
              </a:rPr>
              <a:t>вітру</a:t>
            </a:r>
          </a:p>
          <a:p>
            <a:pPr marL="0" indent="0">
              <a:buNone/>
            </a:pPr>
            <a:r>
              <a:rPr lang="uk-UA" dirty="0">
                <a:solidFill>
                  <a:schemeClr val="tx1"/>
                </a:solidFill>
                <a:latin typeface="Times New Roman" panose="02020603050405020304" pitchFamily="18" charset="0"/>
                <a:cs typeface="Times New Roman" panose="02020603050405020304" pitchFamily="18" charset="0"/>
              </a:rPr>
              <a:t>У процесі переміщення повітряних мас відбувається переміщення </a:t>
            </a:r>
            <a:r>
              <a:rPr lang="uk-UA" dirty="0" smtClean="0">
                <a:solidFill>
                  <a:schemeClr val="tx1"/>
                </a:solidFill>
                <a:latin typeface="Times New Roman" panose="02020603050405020304" pitchFamily="18" charset="0"/>
                <a:cs typeface="Times New Roman" panose="02020603050405020304" pitchFamily="18" charset="0"/>
              </a:rPr>
              <a:t>водяної пари</a:t>
            </a:r>
            <a:r>
              <a:rPr lang="uk-UA" dirty="0">
                <a:solidFill>
                  <a:schemeClr val="tx1"/>
                </a:solidFill>
                <a:latin typeface="Times New Roman" panose="02020603050405020304" pitchFamily="18" charset="0"/>
                <a:cs typeface="Times New Roman" panose="02020603050405020304" pitchFamily="18" charset="0"/>
              </a:rPr>
              <a:t>, який, конденсуючись над материком, призводить до виникнення атмосферних опадів у вигляді дощу, снігу, туману і </a:t>
            </a:r>
            <a:r>
              <a:rPr lang="uk-UA" dirty="0" err="1">
                <a:solidFill>
                  <a:schemeClr val="tx1"/>
                </a:solidFill>
                <a:latin typeface="Times New Roman" panose="02020603050405020304" pitchFamily="18" charset="0"/>
                <a:cs typeface="Times New Roman" panose="02020603050405020304" pitchFamily="18" charset="0"/>
              </a:rPr>
              <a:t>т.д</a:t>
            </a:r>
            <a:r>
              <a:rPr lang="uk-UA" dirty="0">
                <a:solidFill>
                  <a:schemeClr val="tx1"/>
                </a:solidFill>
                <a:latin typeface="Times New Roman" panose="02020603050405020304" pitchFamily="18" charset="0"/>
                <a:cs typeface="Times New Roman" panose="02020603050405020304" pitchFamily="18" charset="0"/>
              </a:rPr>
              <a:t>. За рахунок цих процесів відбувається утворення стійких видатків, по яких вода повертається в океан. Енергію рухомої води активно використовують для вироблення електроенергії. Як і енергія сонця, енергія рухомої води може вважатися невичерпної, оскільки пов'язана з енергією Сонця.</a:t>
            </a:r>
          </a:p>
          <a:p>
            <a:pPr marL="0" indent="0">
              <a:buNone/>
            </a:pPr>
            <a:r>
              <a:rPr lang="uk-UA" dirty="0" smtClean="0">
                <a:solidFill>
                  <a:schemeClr val="tx1"/>
                </a:solidFill>
                <a:latin typeface="Times New Roman" panose="02020603050405020304" pitchFamily="18" charset="0"/>
                <a:cs typeface="Times New Roman" panose="02020603050405020304" pitchFamily="18" charset="0"/>
              </a:rPr>
              <a:t>Деякі </a:t>
            </a:r>
            <a:r>
              <a:rPr lang="uk-UA" dirty="0">
                <a:solidFill>
                  <a:schemeClr val="tx1"/>
                </a:solidFill>
                <a:latin typeface="Times New Roman" panose="02020603050405020304" pitchFamily="18" charset="0"/>
                <a:cs typeface="Times New Roman" panose="02020603050405020304" pitchFamily="18" charset="0"/>
              </a:rPr>
              <a:t>невичерпні кількісно ресурси можуть бути вичерпаними якісно. Прикладом може служити вода Світового океану. Запаси поди на нашій планеті величезні, і знищити їх кількісно па сучасному етапі технологічного розвитку людство не може. Проте якість води в Світовому океані неухильно погіршується. Таким чином, у наявності якісне виснаження водних ресурсів у глобальному масштабі.</a:t>
            </a:r>
          </a:p>
        </p:txBody>
      </p:sp>
      <p:pic>
        <p:nvPicPr>
          <p:cNvPr id="2" name="Рисунок 1"/>
          <p:cNvPicPr>
            <a:picLocks noChangeAspect="1"/>
          </p:cNvPicPr>
          <p:nvPr/>
        </p:nvPicPr>
        <p:blipFill>
          <a:blip r:embed="rId2" cstate="print"/>
          <a:stretch>
            <a:fillRect/>
          </a:stretch>
        </p:blipFill>
        <p:spPr>
          <a:xfrm>
            <a:off x="8596668" y="295274"/>
            <a:ext cx="3443288" cy="2295525"/>
          </a:xfrm>
          <a:prstGeom prst="rect">
            <a:avLst/>
          </a:prstGeom>
        </p:spPr>
      </p:pic>
      <p:sp>
        <p:nvSpPr>
          <p:cNvPr id="4" name="TextBox 3"/>
          <p:cNvSpPr txBox="1"/>
          <p:nvPr/>
        </p:nvSpPr>
        <p:spPr>
          <a:xfrm>
            <a:off x="9171780" y="2701407"/>
            <a:ext cx="2293064"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Геотермальна енергія</a:t>
            </a:r>
            <a:endParaRPr lang="uk-UA"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stretch>
            <a:fillRect/>
          </a:stretch>
        </p:blipFill>
        <p:spPr>
          <a:xfrm>
            <a:off x="619125" y="4725162"/>
            <a:ext cx="2762250" cy="1657350"/>
          </a:xfrm>
          <a:prstGeom prst="rect">
            <a:avLst/>
          </a:prstGeom>
        </p:spPr>
      </p:pic>
      <p:sp>
        <p:nvSpPr>
          <p:cNvPr id="6" name="TextBox 5"/>
          <p:cNvSpPr txBox="1"/>
          <p:nvPr/>
        </p:nvSpPr>
        <p:spPr>
          <a:xfrm>
            <a:off x="1088205" y="6382512"/>
            <a:ext cx="1824089"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Сонячні ресурси</a:t>
            </a:r>
            <a:endParaRPr lang="uk-UA"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stretch>
            <a:fillRect/>
          </a:stretch>
        </p:blipFill>
        <p:spPr>
          <a:xfrm>
            <a:off x="9428710" y="3070739"/>
            <a:ext cx="2036134" cy="3148551"/>
          </a:xfrm>
          <a:prstGeom prst="rect">
            <a:avLst/>
          </a:prstGeom>
        </p:spPr>
      </p:pic>
      <p:sp>
        <p:nvSpPr>
          <p:cNvPr id="8" name="TextBox 7"/>
          <p:cNvSpPr txBox="1"/>
          <p:nvPr/>
        </p:nvSpPr>
        <p:spPr>
          <a:xfrm>
            <a:off x="9468176" y="6219290"/>
            <a:ext cx="1957202"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Повітряна енергія</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3599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3880773"/>
          </a:xfrm>
        </p:spPr>
        <p:txBody>
          <a:bodyPr/>
          <a:lstStyle/>
          <a:p>
            <a:pPr>
              <a:lnSpc>
                <a:spcPct val="150000"/>
              </a:lnSpc>
            </a:pPr>
            <a:r>
              <a:rPr lang="uk-UA" sz="2000" dirty="0">
                <a:solidFill>
                  <a:schemeClr val="tx1"/>
                </a:solidFill>
                <a:latin typeface="Times New Roman" panose="02020603050405020304" pitchFamily="18" charset="0"/>
                <a:cs typeface="Times New Roman" panose="02020603050405020304" pitchFamily="18" charset="0"/>
              </a:rPr>
              <a:t>Таким чином,</a:t>
            </a:r>
            <a:r>
              <a:rPr lang="uk-UA" sz="2000" i="1" dirty="0">
                <a:solidFill>
                  <a:schemeClr val="tx1"/>
                </a:solidFill>
                <a:latin typeface="Times New Roman" panose="02020603050405020304" pitchFamily="18" charset="0"/>
                <a:cs typeface="Times New Roman" panose="02020603050405020304" pitchFamily="18" charset="0"/>
              </a:rPr>
              <a:t> ресурси -</a:t>
            </a:r>
            <a:r>
              <a:rPr lang="uk-UA" sz="2000" dirty="0">
                <a:solidFill>
                  <a:schemeClr val="tx1"/>
                </a:solidFill>
                <a:latin typeface="Times New Roman" panose="02020603050405020304" pitchFamily="18" charset="0"/>
                <a:cs typeface="Times New Roman" panose="02020603050405020304" pitchFamily="18" charset="0"/>
              </a:rPr>
              <a:t> це матеріали, потоки речовини, енергії та інформації, які утворюють вхідні ланки природних та господарських циклів, є їх необхідними компонентами, а відтак носіями функції корисності. Ресурси мають кількісну характеристику, яку можна визначити (маса, обсяг, щільність, концентрація, інтенсивність, потужність, вартість). При змінах у часі ресурси підпорядковуються фундаментальним законом збереження речовини та енергії.</a:t>
            </a:r>
            <a:endParaRPr lang="ru-RU" sz="2000" dirty="0">
              <a:solidFill>
                <a:schemeClr val="tx1"/>
              </a:solidFill>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xmlns="" val="21536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5772150"/>
          </a:xfrm>
        </p:spPr>
        <p:txBody>
          <a:bodyPr>
            <a:normAutofit/>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3</a:t>
            </a:r>
            <a:r>
              <a:rPr lang="uk-UA" i="1" dirty="0">
                <a:solidFill>
                  <a:schemeClr val="tx1"/>
                </a:solidFill>
                <a:latin typeface="Times New Roman" panose="02020603050405020304" pitchFamily="18" charset="0"/>
                <a:cs typeface="Times New Roman" panose="02020603050405020304" pitchFamily="18" charset="0"/>
              </a:rPr>
              <a:t> екологічної точки зору</a:t>
            </a:r>
            <a:r>
              <a:rPr lang="uk-UA" dirty="0">
                <a:solidFill>
                  <a:schemeClr val="tx1"/>
                </a:solidFill>
                <a:latin typeface="Times New Roman" panose="02020603050405020304" pitchFamily="18" charset="0"/>
                <a:cs typeface="Times New Roman" panose="02020603050405020304" pitchFamily="18" charset="0"/>
              </a:rPr>
              <a:t> ресурси класифікують на:</a:t>
            </a:r>
            <a:endParaRPr lang="ru-RU" dirty="0">
              <a:solidFill>
                <a:schemeClr val="tx1"/>
              </a:solidFill>
              <a:latin typeface="Times New Roman" panose="02020603050405020304" pitchFamily="18" charset="0"/>
              <a:cs typeface="Times New Roman" panose="02020603050405020304" pitchFamily="18" charset="0"/>
            </a:endParaRPr>
          </a:p>
          <a:p>
            <a:pPr lvl="0">
              <a:lnSpc>
                <a:spcPct val="150000"/>
              </a:lnSpc>
            </a:pPr>
            <a:r>
              <a:rPr lang="uk-UA" dirty="0">
                <a:solidFill>
                  <a:schemeClr val="tx1"/>
                </a:solidFill>
                <a:latin typeface="Times New Roman" panose="02020603050405020304" pitchFamily="18" charset="0"/>
                <a:cs typeface="Times New Roman" panose="02020603050405020304" pitchFamily="18" charset="0"/>
              </a:rPr>
              <a:t>ресурси біосфери, які є відновлюваними і, як правило, вичерпними ресурсами речовини, енергії, інформації і знаходяться під контролем живих організмів;</a:t>
            </a:r>
            <a:endParaRPr lang="ru-RU" dirty="0">
              <a:solidFill>
                <a:schemeClr val="tx1"/>
              </a:solidFill>
              <a:latin typeface="Times New Roman" panose="02020603050405020304" pitchFamily="18" charset="0"/>
              <a:cs typeface="Times New Roman" panose="02020603050405020304" pitchFamily="18" charset="0"/>
            </a:endParaRPr>
          </a:p>
          <a:p>
            <a:pPr lvl="0">
              <a:lnSpc>
                <a:spcPct val="150000"/>
              </a:lnSpc>
            </a:pPr>
            <a:r>
              <a:rPr lang="uk-UA" dirty="0">
                <a:solidFill>
                  <a:schemeClr val="tx1"/>
                </a:solidFill>
                <a:latin typeface="Times New Roman" panose="02020603050405020304" pitchFamily="18" charset="0"/>
                <a:cs typeface="Times New Roman" panose="02020603050405020304" pitchFamily="18" charset="0"/>
              </a:rPr>
              <a:t>ресурси техносфери, до яких входить частина відновлюваних ресурсів біосфери, що знаходяться під контролем людини (використання цих ресурсів призводить до вилучення їх з біотичного кругообігу) та вичерпні невідновлювані ресурси, що видобуваються переважно з надр і які знаходяться поза контролем біоти біосфери.</a:t>
            </a:r>
            <a:endParaRPr lang="ru-RU" dirty="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Під час використання ресурсів застосовують термін </a:t>
            </a:r>
            <a:r>
              <a:rPr lang="uk-UA" i="1" dirty="0" err="1">
                <a:solidFill>
                  <a:schemeClr val="tx1"/>
                </a:solidFill>
                <a:latin typeface="Times New Roman" panose="02020603050405020304" pitchFamily="18" charset="0"/>
                <a:cs typeface="Times New Roman" panose="02020603050405020304" pitchFamily="18" charset="0"/>
              </a:rPr>
              <a:t>природомісткість</a:t>
            </a:r>
            <a:r>
              <a:rPr lang="uk-UA" i="1" dirty="0">
                <a:solidFill>
                  <a:schemeClr val="tx1"/>
                </a:solidFill>
                <a:latin typeface="Times New Roman" panose="02020603050405020304" pitchFamily="18" charset="0"/>
                <a:cs typeface="Times New Roman" panose="02020603050405020304" pitchFamily="18" charset="0"/>
              </a:rPr>
              <a:t>,</a:t>
            </a:r>
            <a:r>
              <a:rPr lang="uk-UA" dirty="0">
                <a:solidFill>
                  <a:schemeClr val="tx1"/>
                </a:solidFill>
                <a:latin typeface="Times New Roman" panose="02020603050405020304" pitchFamily="18" charset="0"/>
                <a:cs typeface="Times New Roman" panose="02020603050405020304" pitchFamily="18" charset="0"/>
              </a:rPr>
              <a:t> що характеризує обсяг ресурсів, які використовуються техносферою, і</a:t>
            </a:r>
            <a:r>
              <a:rPr lang="uk-UA" i="1" dirty="0">
                <a:solidFill>
                  <a:schemeClr val="tx1"/>
                </a:solidFill>
                <a:latin typeface="Times New Roman" panose="02020603050405020304" pitchFamily="18" charset="0"/>
                <a:cs typeface="Times New Roman" panose="02020603050405020304" pitchFamily="18" charset="0"/>
              </a:rPr>
              <a:t> </a:t>
            </a:r>
            <a:r>
              <a:rPr lang="uk-UA" i="1" dirty="0" err="1">
                <a:solidFill>
                  <a:schemeClr val="tx1"/>
                </a:solidFill>
                <a:latin typeface="Times New Roman" panose="02020603050405020304" pitchFamily="18" charset="0"/>
                <a:cs typeface="Times New Roman" panose="02020603050405020304" pitchFamily="18" charset="0"/>
              </a:rPr>
              <a:t>природомісткість</a:t>
            </a:r>
            <a:r>
              <a:rPr lang="uk-UA" i="1" dirty="0">
                <a:solidFill>
                  <a:schemeClr val="tx1"/>
                </a:solidFill>
                <a:latin typeface="Times New Roman" panose="02020603050405020304" pitchFamily="18" charset="0"/>
                <a:cs typeface="Times New Roman" panose="02020603050405020304" pitchFamily="18" charset="0"/>
              </a:rPr>
              <a:t> виробництва,</a:t>
            </a:r>
            <a:r>
              <a:rPr lang="uk-UA" dirty="0">
                <a:solidFill>
                  <a:schemeClr val="tx1"/>
                </a:solidFill>
                <a:latin typeface="Times New Roman" panose="02020603050405020304" pitchFamily="18" charset="0"/>
                <a:cs typeface="Times New Roman" panose="02020603050405020304" pitchFamily="18" charset="0"/>
              </a:rPr>
              <a:t> тобто співвідношення між технічною та біотичною енергетикою.</a:t>
            </a:r>
            <a:endParaRPr lang="ru-RU" dirty="0">
              <a:solidFill>
                <a:schemeClr val="tx1"/>
              </a:solidFill>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xmlns="" val="519584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smtClean="0">
                <a:solidFill>
                  <a:schemeClr val="tx1"/>
                </a:solidFill>
                <a:latin typeface="Times New Roman" panose="02020603050405020304" pitchFamily="18" charset="0"/>
                <a:cs typeface="Times New Roman" panose="02020603050405020304" pitchFamily="18" charset="0"/>
              </a:rPr>
              <a:t>Земельні ресурси</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660400"/>
            <a:ext cx="7667625" cy="4611686"/>
          </a:xfrm>
        </p:spPr>
        <p:txBody>
          <a:bodyPr>
            <a:normAutofit lnSpcReduction="10000"/>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Під земельними ресурсами слід розуміти землі, які використовуються, або можуть бути використані у різних галузях народного господарства (сільському господарстві, промисловості, рекреації тощо). Територіальний аспект земельних ресурсів характеризується земельним фондом, тобто категоріями земель відповідно до їх цільового використання (землі сільськогосподарського призначення; землі населених пунктів; землі підприємств промисловості, транспорту, зв'язку тощо), які перебувають у власності відповідних власників землі і землекористувачів на території певної країни. Для кожної категорії земельних ресурсів встановлено відповідний правовий режим, який має забезпечувати ефективне і раціональне їх використання.</a:t>
            </a:r>
            <a:endParaRPr lang="ru-RU" dirty="0">
              <a:solidFill>
                <a:schemeClr val="tx1"/>
              </a:solidFill>
              <a:latin typeface="Times New Roman" panose="02020603050405020304" pitchFamily="18" charset="0"/>
              <a:cs typeface="Times New Roman" panose="02020603050405020304" pitchFamily="18" charset="0"/>
            </a:endParaRPr>
          </a:p>
          <a:p>
            <a:endParaRPr lang="uk-UA" dirty="0"/>
          </a:p>
        </p:txBody>
      </p:sp>
      <p:pic>
        <p:nvPicPr>
          <p:cNvPr id="4" name="Рисунок 3"/>
          <p:cNvPicPr>
            <a:picLocks noChangeAspect="1"/>
          </p:cNvPicPr>
          <p:nvPr/>
        </p:nvPicPr>
        <p:blipFill>
          <a:blip r:embed="rId2" cstate="print"/>
          <a:stretch>
            <a:fillRect/>
          </a:stretch>
        </p:blipFill>
        <p:spPr>
          <a:xfrm>
            <a:off x="8515350" y="220662"/>
            <a:ext cx="3386402" cy="2246313"/>
          </a:xfrm>
          <a:prstGeom prst="rect">
            <a:avLst/>
          </a:prstGeom>
        </p:spPr>
      </p:pic>
      <p:pic>
        <p:nvPicPr>
          <p:cNvPr id="5" name="Рисунок 4"/>
          <p:cNvPicPr>
            <a:picLocks noChangeAspect="1"/>
          </p:cNvPicPr>
          <p:nvPr/>
        </p:nvPicPr>
        <p:blipFill>
          <a:blip r:embed="rId3" cstate="print"/>
          <a:stretch>
            <a:fillRect/>
          </a:stretch>
        </p:blipFill>
        <p:spPr>
          <a:xfrm>
            <a:off x="7432730" y="3127375"/>
            <a:ext cx="4469022" cy="3396457"/>
          </a:xfrm>
          <a:prstGeom prst="rect">
            <a:avLst/>
          </a:prstGeom>
        </p:spPr>
      </p:pic>
    </p:spTree>
    <p:extLst>
      <p:ext uri="{BB962C8B-B14F-4D97-AF65-F5344CB8AC3E}">
        <p14:creationId xmlns:p14="http://schemas.microsoft.com/office/powerpoint/2010/main" xmlns="" val="244539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Водні </a:t>
            </a:r>
            <a:r>
              <a:rPr lang="uk-UA" dirty="0" smtClean="0">
                <a:solidFill>
                  <a:schemeClr val="tx1"/>
                </a:solidFill>
                <a:latin typeface="Times New Roman" panose="02020603050405020304" pitchFamily="18" charset="0"/>
                <a:cs typeface="Times New Roman" panose="02020603050405020304" pitchFamily="18" charset="0"/>
              </a:rPr>
              <a:t>ресурси</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752413"/>
            <a:ext cx="8596668" cy="5419787"/>
          </a:xfrm>
        </p:spPr>
        <p:txBody>
          <a:bodyPr>
            <a:normAutofit/>
          </a:bodyPr>
          <a:lstStyle/>
          <a:p>
            <a:pPr marL="0" indent="0">
              <a:buNone/>
            </a:pPr>
            <a:r>
              <a:rPr lang="uk-UA" dirty="0">
                <a:solidFill>
                  <a:schemeClr val="tx1"/>
                </a:solidFill>
                <a:latin typeface="Times New Roman" panose="02020603050405020304" pitchFamily="18" charset="0"/>
                <a:cs typeface="Times New Roman" panose="02020603050405020304" pitchFamily="18" charset="0"/>
              </a:rPr>
              <a:t>Водні ресурси - це всі води гідросфери, тобто води рік, озер, каналів, водоймищ, морів та океанів, підземні води, ґрунтова волога, вода (льоди) гірських і полярних льодовиків, водяні пари атмосфери5. У поняття "водні ресурси" входять і самі водні об'єкти - ріки, озера, моря, оскільки для деяких цілей (судноплавство, гідроенергетика, рибне господарство, відпочинок і туризм) їх використовують без вилучення з них води.</a:t>
            </a:r>
          </a:p>
          <a:p>
            <a:pPr marL="0" indent="0">
              <a:buNone/>
            </a:pPr>
            <a:r>
              <a:rPr lang="uk-UA" dirty="0">
                <a:solidFill>
                  <a:schemeClr val="tx1"/>
                </a:solidFill>
                <a:latin typeface="Times New Roman" panose="02020603050405020304" pitchFamily="18" charset="0"/>
                <a:cs typeface="Times New Roman" panose="02020603050405020304" pitchFamily="18" charset="0"/>
              </a:rPr>
              <a:t>Загалом для України характерна така структура водоспоживання:</a:t>
            </a:r>
          </a:p>
          <a:p>
            <a:r>
              <a:rPr lang="uk-UA" dirty="0">
                <a:solidFill>
                  <a:schemeClr val="tx1"/>
                </a:solidFill>
                <a:latin typeface="Times New Roman" panose="02020603050405020304" pitchFamily="18" charset="0"/>
                <a:cs typeface="Times New Roman" panose="02020603050405020304" pitchFamily="18" charset="0"/>
              </a:rPr>
              <a:t>•	господарсько-побутові потреби міських жителів і промислових підприємств - 15,6%;</a:t>
            </a:r>
          </a:p>
          <a:p>
            <a:r>
              <a:rPr lang="uk-UA" dirty="0">
                <a:solidFill>
                  <a:schemeClr val="tx1"/>
                </a:solidFill>
                <a:latin typeface="Times New Roman" panose="02020603050405020304" pitchFamily="18" charset="0"/>
                <a:cs typeface="Times New Roman" panose="02020603050405020304" pitchFamily="18" charset="0"/>
              </a:rPr>
              <a:t>•	виробничі потреби промислових, сільськогосподарських та комунальних підприємств - 54,9%;</a:t>
            </a:r>
          </a:p>
          <a:p>
            <a:r>
              <a:rPr lang="uk-UA" dirty="0">
                <a:solidFill>
                  <a:schemeClr val="tx1"/>
                </a:solidFill>
                <a:latin typeface="Times New Roman" panose="02020603050405020304" pitchFamily="18" charset="0"/>
                <a:cs typeface="Times New Roman" panose="02020603050405020304" pitchFamily="18" charset="0"/>
              </a:rPr>
              <a:t>•	зрошення - 23,7%;</a:t>
            </a:r>
          </a:p>
          <a:p>
            <a:r>
              <a:rPr lang="uk-UA" dirty="0">
                <a:solidFill>
                  <a:schemeClr val="tx1"/>
                </a:solidFill>
                <a:latin typeface="Times New Roman" panose="02020603050405020304" pitchFamily="18" charset="0"/>
                <a:cs typeface="Times New Roman" panose="02020603050405020304" pitchFamily="18" charset="0"/>
              </a:rPr>
              <a:t>•	водозабезпечення сільських населених пунктів - 5,8%.</a:t>
            </a:r>
          </a:p>
          <a:p>
            <a:pPr marL="0" indent="0">
              <a:buNone/>
            </a:pPr>
            <a:r>
              <a:rPr lang="uk-UA" dirty="0" smtClean="0">
                <a:solidFill>
                  <a:schemeClr val="tx1"/>
                </a:solidFill>
                <a:latin typeface="Times New Roman" panose="02020603050405020304" pitchFamily="18" charset="0"/>
                <a:cs typeface="Times New Roman" panose="02020603050405020304" pitchFamily="18" charset="0"/>
              </a:rPr>
              <a:t>При </a:t>
            </a:r>
            <a:r>
              <a:rPr lang="uk-UA" dirty="0">
                <a:solidFill>
                  <a:schemeClr val="tx1"/>
                </a:solidFill>
                <a:latin typeface="Times New Roman" panose="02020603050405020304" pitchFamily="18" charset="0"/>
                <a:cs typeface="Times New Roman" panose="02020603050405020304" pitchFamily="18" charset="0"/>
              </a:rPr>
              <a:t>цьому найбільшим </a:t>
            </a:r>
            <a:r>
              <a:rPr lang="uk-UA" dirty="0" err="1">
                <a:solidFill>
                  <a:schemeClr val="tx1"/>
                </a:solidFill>
                <a:latin typeface="Times New Roman" panose="02020603050405020304" pitchFamily="18" charset="0"/>
                <a:cs typeface="Times New Roman" panose="02020603050405020304" pitchFamily="18" charset="0"/>
              </a:rPr>
              <a:t>водоспоживачем</a:t>
            </a:r>
            <a:r>
              <a:rPr lang="uk-UA" dirty="0">
                <a:solidFill>
                  <a:schemeClr val="tx1"/>
                </a:solidFill>
                <a:latin typeface="Times New Roman" panose="02020603050405020304" pitchFamily="18" charset="0"/>
                <a:cs typeface="Times New Roman" panose="02020603050405020304" pitchFamily="18" charset="0"/>
              </a:rPr>
              <a:t> виступає промисловість, частка якої у загальному водоспоживанні країни перевищує 44% (понад 10 км за рік</a:t>
            </a:r>
            <a:r>
              <a:rPr lang="uk-UA" dirty="0" smtClean="0">
                <a:solidFill>
                  <a:schemeClr val="tx1"/>
                </a:solidFill>
                <a:latin typeface="Times New Roman" panose="02020603050405020304" pitchFamily="18" charset="0"/>
                <a:cs typeface="Times New Roman" panose="02020603050405020304" pitchFamily="18" charset="0"/>
              </a:rPr>
              <a:t>).</a:t>
            </a:r>
            <a:endParaRPr lang="uk-UA"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8415337" y="133349"/>
            <a:ext cx="3687055" cy="2466975"/>
          </a:xfrm>
          <a:prstGeom prst="rect">
            <a:avLst/>
          </a:prstGeom>
        </p:spPr>
      </p:pic>
      <p:pic>
        <p:nvPicPr>
          <p:cNvPr id="5" name="Рисунок 4"/>
          <p:cNvPicPr>
            <a:picLocks noChangeAspect="1"/>
          </p:cNvPicPr>
          <p:nvPr/>
        </p:nvPicPr>
        <p:blipFill>
          <a:blip r:embed="rId3" cstate="print"/>
          <a:stretch>
            <a:fillRect/>
          </a:stretch>
        </p:blipFill>
        <p:spPr>
          <a:xfrm>
            <a:off x="7959017" y="3127177"/>
            <a:ext cx="4143375" cy="2330648"/>
          </a:xfrm>
          <a:prstGeom prst="rect">
            <a:avLst/>
          </a:prstGeom>
        </p:spPr>
      </p:pic>
    </p:spTree>
    <p:extLst>
      <p:ext uri="{BB962C8B-B14F-4D97-AF65-F5344CB8AC3E}">
        <p14:creationId xmlns:p14="http://schemas.microsoft.com/office/powerpoint/2010/main" xmlns="" val="177524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4686300"/>
          </a:xfrm>
        </p:spPr>
        <p:txBody>
          <a:bodyPr>
            <a:normAutofit/>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Особливо виділяються три найбільш водоємкі галузі - енергетика, чорна металургія та хімічна промисловість, які використовують 83% всієї води, забраної промисловістю. У сільському господарстві України щорічно використовується близько 9,2 км води (39% </a:t>
            </a:r>
            <a:r>
              <a:rPr lang="uk-UA" dirty="0" err="1">
                <a:solidFill>
                  <a:schemeClr val="tx1"/>
                </a:solidFill>
                <a:latin typeface="Times New Roman" panose="02020603050405020304" pitchFamily="18" charset="0"/>
                <a:cs typeface="Times New Roman" panose="02020603050405020304" pitchFamily="18" charset="0"/>
              </a:rPr>
              <a:t>загальноговодоспоживання</a:t>
            </a:r>
            <a:r>
              <a:rPr lang="uk-UA" dirty="0">
                <a:solidFill>
                  <a:schemeClr val="tx1"/>
                </a:solidFill>
                <a:latin typeface="Times New Roman" panose="02020603050405020304" pitchFamily="18" charset="0"/>
                <a:cs typeface="Times New Roman" panose="02020603050405020304" pitchFamily="18" charset="0"/>
              </a:rPr>
              <a:t>), причому 1,5 км води призначається безпосередньо для сільськогосподарського водопостачання, а 5,4 км3 надходять на зрошення.</a:t>
            </a:r>
          </a:p>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Практично всі поверхневі джерела водопостачання України </a:t>
            </a:r>
            <a:r>
              <a:rPr lang="uk-UA" dirty="0" err="1">
                <a:solidFill>
                  <a:schemeClr val="tx1"/>
                </a:solidFill>
                <a:latin typeface="Times New Roman" panose="02020603050405020304" pitchFamily="18" charset="0"/>
                <a:cs typeface="Times New Roman" panose="02020603050405020304" pitchFamily="18" charset="0"/>
              </a:rPr>
              <a:t>інтенсивно</a:t>
            </a:r>
            <a:r>
              <a:rPr lang="uk-UA" dirty="0">
                <a:solidFill>
                  <a:schemeClr val="tx1"/>
                </a:solidFill>
                <a:latin typeface="Times New Roman" panose="02020603050405020304" pitchFamily="18" charset="0"/>
                <a:cs typeface="Times New Roman" panose="02020603050405020304" pitchFamily="18" charset="0"/>
              </a:rPr>
              <a:t> забруднюються через низьку якість очищення стічних вод. Найбільшими забруднювачами є промислові підприємства (галузі енергетики, чорної металургії та вугільної промисловості) та об'єкти житлово-комунального господарства</a:t>
            </a:r>
            <a:r>
              <a:rPr lang="uk-UA" dirty="0" smtClean="0">
                <a:solidFill>
                  <a:schemeClr val="tx1"/>
                </a:solidFill>
                <a:latin typeface="Times New Roman" panose="02020603050405020304" pitchFamily="18" charset="0"/>
                <a:cs typeface="Times New Roman" panose="02020603050405020304" pitchFamily="18" charset="0"/>
              </a:rPr>
              <a:t>.</a:t>
            </a:r>
            <a:endParaRPr lang="uk-UA"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7808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Біологічні ресурси</a:t>
            </a:r>
          </a:p>
        </p:txBody>
      </p:sp>
      <p:sp>
        <p:nvSpPr>
          <p:cNvPr id="3" name="Объект 2"/>
          <p:cNvSpPr>
            <a:spLocks noGrp="1"/>
          </p:cNvSpPr>
          <p:nvPr>
            <p:ph idx="1"/>
          </p:nvPr>
        </p:nvSpPr>
        <p:spPr>
          <a:xfrm>
            <a:off x="0" y="660400"/>
            <a:ext cx="8596668" cy="5059361"/>
          </a:xfrm>
        </p:spPr>
        <p:txBody>
          <a:bodyPr>
            <a:normAutofit/>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Біологічними ресурсами називають сукупність живих організмів планети, що забезпечують існування біосфери. Діяльність живих організмів забезпечує найважливіші процеси, що протікають у природі (фотосинтез, дихання, біогеохімічні </a:t>
            </a:r>
            <a:r>
              <a:rPr lang="uk-UA" dirty="0" err="1">
                <a:solidFill>
                  <a:schemeClr val="tx1"/>
                </a:solidFill>
                <a:latin typeface="Times New Roman" panose="02020603050405020304" pitchFamily="18" charset="0"/>
                <a:cs typeface="Times New Roman" panose="02020603050405020304" pitchFamily="18" charset="0"/>
              </a:rPr>
              <a:t>кругообіги</a:t>
            </a:r>
            <a:r>
              <a:rPr lang="uk-UA" dirty="0">
                <a:solidFill>
                  <a:schemeClr val="tx1"/>
                </a:solidFill>
                <a:latin typeface="Times New Roman" panose="02020603050405020304" pitchFamily="18" charset="0"/>
                <a:cs typeface="Times New Roman" panose="02020603050405020304" pitchFamily="18" charset="0"/>
              </a:rPr>
              <a:t> тощо) і з якими тісно пов'язане формування всіх інших природних ресурсів: сировинних, кліматичних, водних, земельних, рекреаційних. Біологічні ресурси можна розглядати як сукупність живих організмів усіх чотирьох царств природи: рослин, тварин, грибів та мікроорганізмів. Експлуатація біоресурсів планети включає такі основні види діяльності людини як сільське господарство, лісівництво, збирання продукції лісів, промисел звірів, птахів, риби і морепродуктів. Така діяльність часто призводить до порушення та знищення природних біоценозів, зменшує біологічне різноманіття.</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stretch>
            <a:fillRect/>
          </a:stretch>
        </p:blipFill>
        <p:spPr>
          <a:xfrm>
            <a:off x="8596668" y="257175"/>
            <a:ext cx="3467099" cy="2600325"/>
          </a:xfrm>
          <a:prstGeom prst="rect">
            <a:avLst/>
          </a:prstGeom>
        </p:spPr>
      </p:pic>
      <p:pic>
        <p:nvPicPr>
          <p:cNvPr id="6" name="Рисунок 5"/>
          <p:cNvPicPr>
            <a:picLocks noChangeAspect="1"/>
          </p:cNvPicPr>
          <p:nvPr/>
        </p:nvPicPr>
        <p:blipFill>
          <a:blip r:embed="rId3" cstate="print"/>
          <a:stretch>
            <a:fillRect/>
          </a:stretch>
        </p:blipFill>
        <p:spPr>
          <a:xfrm>
            <a:off x="3681769" y="4796033"/>
            <a:ext cx="3578227" cy="2012753"/>
          </a:xfrm>
          <a:prstGeom prst="rect">
            <a:avLst/>
          </a:prstGeom>
        </p:spPr>
      </p:pic>
    </p:spTree>
    <p:extLst>
      <p:ext uri="{BB962C8B-B14F-4D97-AF65-F5344CB8AC3E}">
        <p14:creationId xmlns:p14="http://schemas.microsoft.com/office/powerpoint/2010/main" xmlns="" val="2368378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Енергетичні ресурси</a:t>
            </a:r>
          </a:p>
        </p:txBody>
      </p:sp>
      <p:sp>
        <p:nvSpPr>
          <p:cNvPr id="3" name="Объект 2"/>
          <p:cNvSpPr>
            <a:spLocks noGrp="1"/>
          </p:cNvSpPr>
          <p:nvPr>
            <p:ph idx="1"/>
          </p:nvPr>
        </p:nvSpPr>
        <p:spPr>
          <a:xfrm>
            <a:off x="0" y="1236664"/>
            <a:ext cx="8596668" cy="5373686"/>
          </a:xfrm>
        </p:spPr>
        <p:txBody>
          <a:bodyPr>
            <a:normAutofit/>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Головним чинником зазначених загроз є видобування і використання ресурсів надр для потреб енергетики.</a:t>
            </a:r>
            <a:endParaRPr lang="ru-RU" dirty="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Під енергетикою розуміють паливно-енергетичний комплекс країни, який охоплює енергетичні ресурси, вироблення, перетворення, передавання і використання різних видів енергії. Провідною галуззю енергетики є електроенергетика, зокрема ядерна. До енергетичного комплексу відносять газо-, нафто- і вуглевидобувні галузі промисловості, які разом з електроенергетикою в масштабах країни об'єднують в Єдину енергетичну систему.</a:t>
            </a:r>
            <a:endParaRPr lang="ru-RU" dirty="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Енергетичні ресурси можуть бути</a:t>
            </a:r>
            <a:r>
              <a:rPr lang="uk-UA" i="1" dirty="0">
                <a:solidFill>
                  <a:schemeClr val="tx1"/>
                </a:solidFill>
                <a:latin typeface="Times New Roman" panose="02020603050405020304" pitchFamily="18" charset="0"/>
                <a:cs typeface="Times New Roman" panose="02020603050405020304" pitchFamily="18" charset="0"/>
              </a:rPr>
              <a:t> невідновними</a:t>
            </a:r>
            <a:r>
              <a:rPr lang="uk-UA" dirty="0">
                <a:solidFill>
                  <a:schemeClr val="tx1"/>
                </a:solidFill>
                <a:latin typeface="Times New Roman" panose="02020603050405020304" pitchFamily="18" charset="0"/>
                <a:cs typeface="Times New Roman" panose="02020603050405020304" pitchFamily="18" charset="0"/>
              </a:rPr>
              <a:t> (поклади нафти, газу, вугілля, урану, торфу, сланців тощо) і</a:t>
            </a:r>
            <a:r>
              <a:rPr lang="uk-UA" i="1" dirty="0">
                <a:solidFill>
                  <a:schemeClr val="tx1"/>
                </a:solidFill>
                <a:latin typeface="Times New Roman" panose="02020603050405020304" pitchFamily="18" charset="0"/>
                <a:cs typeface="Times New Roman" panose="02020603050405020304" pitchFamily="18" charset="0"/>
              </a:rPr>
              <a:t> відновними</a:t>
            </a:r>
            <a:r>
              <a:rPr lang="uk-UA" dirty="0">
                <a:solidFill>
                  <a:schemeClr val="tx1"/>
                </a:solidFill>
                <a:latin typeface="Times New Roman" panose="02020603050405020304" pitchFamily="18" charset="0"/>
                <a:cs typeface="Times New Roman" panose="02020603050405020304" pitchFamily="18" charset="0"/>
              </a:rPr>
              <a:t> (енергія вітру, воду, приливів, геотермальна енергія тощо</a:t>
            </a:r>
            <a:r>
              <a:rPr lang="uk-UA" dirty="0" smtClean="0">
                <a:solidFill>
                  <a:schemeClr val="tx1"/>
                </a:solidFill>
                <a:latin typeface="Times New Roman" panose="02020603050405020304" pitchFamily="18" charset="0"/>
                <a:cs typeface="Times New Roman" panose="02020603050405020304" pitchFamily="18" charset="0"/>
              </a:rPr>
              <a:t>).</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8596668" y="85724"/>
            <a:ext cx="3400425" cy="3400425"/>
          </a:xfrm>
          <a:prstGeom prst="rect">
            <a:avLst/>
          </a:prstGeom>
        </p:spPr>
      </p:pic>
      <p:pic>
        <p:nvPicPr>
          <p:cNvPr id="5" name="Рисунок 4"/>
          <p:cNvPicPr>
            <a:picLocks noChangeAspect="1"/>
          </p:cNvPicPr>
          <p:nvPr/>
        </p:nvPicPr>
        <p:blipFill>
          <a:blip r:embed="rId3" cstate="print"/>
          <a:stretch>
            <a:fillRect/>
          </a:stretch>
        </p:blipFill>
        <p:spPr>
          <a:xfrm>
            <a:off x="9063392" y="3923507"/>
            <a:ext cx="2466975" cy="1847850"/>
          </a:xfrm>
          <a:prstGeom prst="rect">
            <a:avLst/>
          </a:prstGeom>
        </p:spPr>
      </p:pic>
      <p:sp>
        <p:nvSpPr>
          <p:cNvPr id="6" name="TextBox 5"/>
          <p:cNvSpPr txBox="1"/>
          <p:nvPr/>
        </p:nvSpPr>
        <p:spPr>
          <a:xfrm>
            <a:off x="9952878" y="5771357"/>
            <a:ext cx="688005" cy="369332"/>
          </a:xfrm>
          <a:prstGeom prst="rect">
            <a:avLst/>
          </a:prstGeom>
          <a:noFill/>
        </p:spPr>
        <p:txBody>
          <a:bodyPr wrap="square" rtlCol="0">
            <a:spAutoFit/>
          </a:bodyPr>
          <a:lstStyle/>
          <a:p>
            <a:r>
              <a:rPr lang="uk-UA" dirty="0" smtClean="0">
                <a:latin typeface="Times New Roman" panose="02020603050405020304" pitchFamily="18" charset="0"/>
                <a:cs typeface="Times New Roman" panose="02020603050405020304" pitchFamily="18" charset="0"/>
              </a:rPr>
              <a:t>Торф</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909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Мінеральні ресурси</a:t>
            </a:r>
          </a:p>
        </p:txBody>
      </p:sp>
      <p:sp>
        <p:nvSpPr>
          <p:cNvPr id="3" name="Объект 2"/>
          <p:cNvSpPr>
            <a:spLocks noGrp="1"/>
          </p:cNvSpPr>
          <p:nvPr>
            <p:ph idx="1"/>
          </p:nvPr>
        </p:nvSpPr>
        <p:spPr>
          <a:xfrm>
            <a:off x="0" y="1320800"/>
            <a:ext cx="8596668" cy="3880773"/>
          </a:xfrm>
        </p:spPr>
        <p:txBody>
          <a:bodyPr/>
          <a:lstStyle/>
          <a:p>
            <a:pPr marL="0" indent="0">
              <a:lnSpc>
                <a:spcPct val="150000"/>
              </a:lnSpc>
              <a:buNone/>
            </a:pPr>
            <a:r>
              <a:rPr lang="uk-UA" i="1" dirty="0">
                <a:solidFill>
                  <a:schemeClr val="tx1"/>
                </a:solidFill>
                <a:latin typeface="Times New Roman" panose="02020603050405020304" pitchFamily="18" charset="0"/>
                <a:cs typeface="Times New Roman" panose="02020603050405020304" pitchFamily="18" charset="0"/>
              </a:rPr>
              <a:t>Метали.</a:t>
            </a:r>
            <a:r>
              <a:rPr lang="uk-UA" dirty="0">
                <a:solidFill>
                  <a:schemeClr val="tx1"/>
                </a:solidFill>
                <a:latin typeface="Times New Roman" panose="02020603050405020304" pitchFamily="18" charset="0"/>
                <a:cs typeface="Times New Roman" panose="02020603050405020304" pitchFamily="18" charset="0"/>
              </a:rPr>
              <a:t> До розповсюджених металів, які необхідні для металургійної промисловості, відносять алюміній, залізо, магній, титан та марганець. Інші метали є </a:t>
            </a:r>
            <a:r>
              <a:rPr lang="uk-UA" dirty="0" err="1">
                <a:solidFill>
                  <a:schemeClr val="tx1"/>
                </a:solidFill>
                <a:latin typeface="Times New Roman" panose="02020603050405020304" pitchFamily="18" charset="0"/>
                <a:cs typeface="Times New Roman" panose="02020603050405020304" pitchFamily="18" charset="0"/>
              </a:rPr>
              <a:t>геохімічно</a:t>
            </a:r>
            <a:r>
              <a:rPr lang="uk-UA" dirty="0">
                <a:solidFill>
                  <a:schemeClr val="tx1"/>
                </a:solidFill>
                <a:latin typeface="Times New Roman" panose="02020603050405020304" pitchFamily="18" charset="0"/>
                <a:cs typeface="Times New Roman" panose="02020603050405020304" pitchFamily="18" charset="0"/>
              </a:rPr>
              <a:t> рідкими. </a:t>
            </a:r>
            <a:r>
              <a:rPr lang="uk-UA" i="1" dirty="0">
                <a:solidFill>
                  <a:schemeClr val="tx1"/>
                </a:solidFill>
                <a:latin typeface="Times New Roman" panose="02020603050405020304" pitchFamily="18" charset="0"/>
                <a:cs typeface="Times New Roman" panose="02020603050405020304" pitchFamily="18" charset="0"/>
              </a:rPr>
              <a:t>Неметалеві корисні копалини та нерудна мінеральна</a:t>
            </a:r>
            <a:r>
              <a:rPr lang="uk-UA" dirty="0">
                <a:solidFill>
                  <a:schemeClr val="tx1"/>
                </a:solidFill>
                <a:latin typeface="Times New Roman" panose="02020603050405020304" pitchFamily="18" charset="0"/>
                <a:cs typeface="Times New Roman" panose="02020603050405020304" pitchFamily="18" charset="0"/>
              </a:rPr>
              <a:t> сировина обсягом 1/3 загального об'єму є сировиною для хімічної промисловості і виробництва мінеральних добрив, а 2/3 - використовуються як будівельні матеріали. </a:t>
            </a:r>
            <a:r>
              <a:rPr lang="uk-UA" i="1" dirty="0">
                <a:solidFill>
                  <a:schemeClr val="tx1"/>
                </a:solidFill>
                <a:latin typeface="Times New Roman" panose="02020603050405020304" pitchFamily="18" charset="0"/>
                <a:cs typeface="Times New Roman" panose="02020603050405020304" pitchFamily="18" charset="0"/>
              </a:rPr>
              <a:t>Будівельні матеріали</a:t>
            </a:r>
            <a:r>
              <a:rPr lang="uk-UA" dirty="0">
                <a:solidFill>
                  <a:schemeClr val="tx1"/>
                </a:solidFill>
                <a:latin typeface="Times New Roman" panose="02020603050405020304" pitchFamily="18" charset="0"/>
                <a:cs typeface="Times New Roman" panose="02020603050405020304" pitchFamily="18" charset="0"/>
              </a:rPr>
              <a:t> - це найбільша за масою та об'ємом група речовин, які добувають для будівельних потреб: бутове та подрібнене будівельне каміння, пісок, гравій</a:t>
            </a:r>
          </a:p>
        </p:txBody>
      </p:sp>
      <p:pic>
        <p:nvPicPr>
          <p:cNvPr id="4" name="Рисунок 3"/>
          <p:cNvPicPr>
            <a:picLocks noChangeAspect="1"/>
          </p:cNvPicPr>
          <p:nvPr/>
        </p:nvPicPr>
        <p:blipFill>
          <a:blip r:embed="rId2" cstate="print"/>
          <a:stretch>
            <a:fillRect/>
          </a:stretch>
        </p:blipFill>
        <p:spPr>
          <a:xfrm>
            <a:off x="9234487" y="285750"/>
            <a:ext cx="2466975" cy="1847850"/>
          </a:xfrm>
          <a:prstGeom prst="rect">
            <a:avLst/>
          </a:prstGeom>
        </p:spPr>
      </p:pic>
      <p:sp>
        <p:nvSpPr>
          <p:cNvPr id="5" name="TextBox 4"/>
          <p:cNvSpPr txBox="1"/>
          <p:nvPr/>
        </p:nvSpPr>
        <p:spPr>
          <a:xfrm>
            <a:off x="10060650" y="2133600"/>
            <a:ext cx="814647"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Вапно</a:t>
            </a:r>
            <a:endParaRPr lang="uk-UA"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8315325" y="3261186"/>
            <a:ext cx="3790950" cy="2295302"/>
          </a:xfrm>
          <a:prstGeom prst="rect">
            <a:avLst/>
          </a:prstGeom>
        </p:spPr>
      </p:pic>
      <p:sp>
        <p:nvSpPr>
          <p:cNvPr id="7" name="TextBox 6"/>
          <p:cNvSpPr txBox="1"/>
          <p:nvPr/>
        </p:nvSpPr>
        <p:spPr>
          <a:xfrm>
            <a:off x="9783952" y="5556488"/>
            <a:ext cx="853695"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Золото</a:t>
            </a:r>
            <a:endParaRPr lang="uk-UA"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stretch>
            <a:fillRect/>
          </a:stretch>
        </p:blipFill>
        <p:spPr>
          <a:xfrm>
            <a:off x="285750" y="4335095"/>
            <a:ext cx="2724150" cy="2013317"/>
          </a:xfrm>
          <a:prstGeom prst="rect">
            <a:avLst/>
          </a:prstGeom>
        </p:spPr>
      </p:pic>
      <p:sp>
        <p:nvSpPr>
          <p:cNvPr id="9" name="TextBox 8"/>
          <p:cNvSpPr txBox="1"/>
          <p:nvPr/>
        </p:nvSpPr>
        <p:spPr>
          <a:xfrm>
            <a:off x="1311835" y="6337707"/>
            <a:ext cx="671979"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Мідь</a:t>
            </a:r>
            <a:endParaRPr lang="uk-UA"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5" cstate="print"/>
          <a:stretch>
            <a:fillRect/>
          </a:stretch>
        </p:blipFill>
        <p:spPr>
          <a:xfrm>
            <a:off x="4647312" y="4165977"/>
            <a:ext cx="2933700" cy="2071192"/>
          </a:xfrm>
          <a:prstGeom prst="rect">
            <a:avLst/>
          </a:prstGeom>
        </p:spPr>
      </p:pic>
      <p:sp>
        <p:nvSpPr>
          <p:cNvPr id="11" name="TextBox 10"/>
          <p:cNvSpPr txBox="1"/>
          <p:nvPr/>
        </p:nvSpPr>
        <p:spPr>
          <a:xfrm>
            <a:off x="5709307" y="6275794"/>
            <a:ext cx="809709"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Граніт</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2022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chemeClr val="tx1"/>
                </a:solidFill>
                <a:latin typeface="Times New Roman" panose="02020603050405020304" pitchFamily="18" charset="0"/>
                <a:cs typeface="Times New Roman" panose="02020603050405020304" pitchFamily="18" charset="0"/>
              </a:rPr>
              <a:t>Зм</a:t>
            </a:r>
            <a:r>
              <a:rPr lang="uk-UA" dirty="0">
                <a:solidFill>
                  <a:schemeClr val="tx1"/>
                </a:solidFill>
                <a:latin typeface="Times New Roman" panose="02020603050405020304" pitchFamily="18" charset="0"/>
                <a:cs typeface="Times New Roman" panose="02020603050405020304" pitchFamily="18" charset="0"/>
              </a:rPr>
              <a:t>і</a:t>
            </a:r>
            <a:r>
              <a:rPr lang="uk-UA" dirty="0" smtClean="0">
                <a:solidFill>
                  <a:schemeClr val="tx1"/>
                </a:solidFill>
                <a:latin typeface="Times New Roman" panose="02020603050405020304" pitchFamily="18" charset="0"/>
                <a:cs typeface="Times New Roman" panose="02020603050405020304" pitchFamily="18" charset="0"/>
              </a:rPr>
              <a:t>ст</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77334" y="1270000"/>
            <a:ext cx="8596668" cy="5659436"/>
          </a:xfrm>
        </p:spPr>
        <p:txBody>
          <a:bodyPr>
            <a:normAutofit/>
          </a:bodyPr>
          <a:lstStyle/>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Вступ</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Ресурси техносфери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Відновлюванні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Невідновлювані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Вичерпні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Практично не вичерпні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Земельні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Водні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Біологічні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Енергетичні ресурси</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Мінеральні </a:t>
            </a:r>
            <a:r>
              <a:rPr lang="uk-UA" sz="1400" dirty="0" err="1" smtClean="0">
                <a:solidFill>
                  <a:schemeClr val="tx1"/>
                </a:solidFill>
                <a:latin typeface="Times New Roman" panose="02020603050405020304" pitchFamily="18" charset="0"/>
                <a:cs typeface="Times New Roman" panose="02020603050405020304" pitchFamily="18" charset="0"/>
              </a:rPr>
              <a:t>ресуриси</a:t>
            </a:r>
            <a:endParaRPr lang="uk-UA" sz="1400" dirty="0" smtClean="0">
              <a:solidFill>
                <a:schemeClr val="tx1"/>
              </a:solidFill>
              <a:latin typeface="Times New Roman" panose="02020603050405020304" pitchFamily="18" charset="0"/>
              <a:cs typeface="Times New Roman" panose="02020603050405020304" pitchFamily="18" charset="0"/>
            </a:endParaRPr>
          </a:p>
          <a:p>
            <a:pPr>
              <a:buFont typeface="+mj-lt"/>
              <a:buAutoNum type="arabicPeriod"/>
            </a:pPr>
            <a:r>
              <a:rPr lang="uk-UA" sz="1400" dirty="0">
                <a:solidFill>
                  <a:schemeClr val="tx1"/>
                </a:solidFill>
                <a:latin typeface="Times New Roman" panose="02020603050405020304" pitchFamily="18" charset="0"/>
                <a:cs typeface="Times New Roman" panose="02020603050405020304" pitchFamily="18" charset="0"/>
              </a:rPr>
              <a:t>Загальні поняття матеріального </a:t>
            </a:r>
            <a:r>
              <a:rPr lang="uk-UA" sz="1400" dirty="0" smtClean="0">
                <a:solidFill>
                  <a:schemeClr val="tx1"/>
                </a:solidFill>
                <a:latin typeface="Times New Roman" panose="02020603050405020304" pitchFamily="18" charset="0"/>
                <a:cs typeface="Times New Roman" panose="02020603050405020304" pitchFamily="18" charset="0"/>
              </a:rPr>
              <a:t>виробництва</a:t>
            </a:r>
          </a:p>
          <a:p>
            <a:pPr>
              <a:buFont typeface="+mj-lt"/>
              <a:buAutoNum type="arabicPeriod"/>
            </a:pPr>
            <a:r>
              <a:rPr lang="uk-UA" sz="1400" dirty="0">
                <a:solidFill>
                  <a:schemeClr val="tx1"/>
                </a:solidFill>
                <a:latin typeface="Times New Roman" panose="02020603050405020304" pitchFamily="18" charset="0"/>
                <a:cs typeface="Times New Roman" panose="02020603050405020304" pitchFamily="18" charset="0"/>
              </a:rPr>
              <a:t>Промислове </a:t>
            </a:r>
            <a:r>
              <a:rPr lang="uk-UA" sz="1400" dirty="0" smtClean="0">
                <a:solidFill>
                  <a:schemeClr val="tx1"/>
                </a:solidFill>
                <a:latin typeface="Times New Roman" panose="02020603050405020304" pitchFamily="18" charset="0"/>
                <a:cs typeface="Times New Roman" panose="02020603050405020304" pitchFamily="18" charset="0"/>
              </a:rPr>
              <a:t>виробництво</a:t>
            </a:r>
          </a:p>
          <a:p>
            <a:pPr>
              <a:buFont typeface="+mj-lt"/>
              <a:buAutoNum type="arabicPeriod"/>
            </a:pPr>
            <a:r>
              <a:rPr lang="uk-UA" sz="1400" dirty="0" smtClean="0">
                <a:solidFill>
                  <a:schemeClr val="tx1"/>
                </a:solidFill>
                <a:latin typeface="Times New Roman" panose="02020603050405020304" pitchFamily="18" charset="0"/>
                <a:cs typeface="Times New Roman" panose="02020603050405020304" pitchFamily="18" charset="0"/>
              </a:rPr>
              <a:t>Виробничий процес</a:t>
            </a:r>
          </a:p>
          <a:p>
            <a:pPr>
              <a:buFont typeface="+mj-lt"/>
              <a:buAutoNum type="arabicPeriod"/>
            </a:pPr>
            <a:r>
              <a:rPr lang="uk-UA" sz="1400" dirty="0">
                <a:solidFill>
                  <a:schemeClr val="tx1"/>
                </a:solidFill>
                <a:latin typeface="Times New Roman" panose="02020603050405020304" pitchFamily="18" charset="0"/>
                <a:cs typeface="Times New Roman" panose="02020603050405020304" pitchFamily="18" charset="0"/>
              </a:rPr>
              <a:t>Технологічний </a:t>
            </a:r>
            <a:r>
              <a:rPr lang="uk-UA" sz="1400" dirty="0" smtClean="0">
                <a:solidFill>
                  <a:schemeClr val="tx1"/>
                </a:solidFill>
                <a:latin typeface="Times New Roman" panose="02020603050405020304" pitchFamily="18" charset="0"/>
                <a:cs typeface="Times New Roman" panose="02020603050405020304" pitchFamily="18" charset="0"/>
              </a:rPr>
              <a:t>процес</a:t>
            </a:r>
          </a:p>
          <a:p>
            <a:pPr>
              <a:buFont typeface="+mj-lt"/>
              <a:buAutoNum type="arabicPeriod"/>
            </a:pPr>
            <a:r>
              <a:rPr lang="ru-RU" sz="1400" dirty="0" err="1">
                <a:solidFill>
                  <a:schemeClr val="tx1"/>
                </a:solidFill>
                <a:latin typeface="Times New Roman" panose="02020603050405020304" pitchFamily="18" charset="0"/>
                <a:cs typeface="Times New Roman" panose="02020603050405020304" pitchFamily="18" charset="0"/>
              </a:rPr>
              <a:t>Техногенні</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забруднення</a:t>
            </a:r>
            <a:r>
              <a:rPr lang="ru-RU" sz="1400" dirty="0">
                <a:solidFill>
                  <a:schemeClr val="tx1"/>
                </a:solidFill>
                <a:latin typeface="Times New Roman" panose="02020603050405020304" pitchFamily="18" charset="0"/>
                <a:cs typeface="Times New Roman" panose="02020603050405020304" pitchFamily="18" charset="0"/>
              </a:rPr>
              <a:t> та </a:t>
            </a:r>
            <a:r>
              <a:rPr lang="ru-RU" sz="1400" dirty="0" err="1">
                <a:solidFill>
                  <a:schemeClr val="tx1"/>
                </a:solidFill>
                <a:latin typeface="Times New Roman" panose="02020603050405020304" pitchFamily="18" charset="0"/>
                <a:cs typeface="Times New Roman" panose="02020603050405020304" pitchFamily="18" charset="0"/>
              </a:rPr>
              <a:t>їх</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err="1">
                <a:solidFill>
                  <a:schemeClr val="tx1"/>
                </a:solidFill>
                <a:latin typeface="Times New Roman" panose="02020603050405020304" pitchFamily="18" charset="0"/>
                <a:cs typeface="Times New Roman" panose="02020603050405020304" pitchFamily="18" charset="0"/>
              </a:rPr>
              <a:t>джерела</a:t>
            </a:r>
            <a:endParaRPr lang="uk-UA" sz="1400" dirty="0" smtClean="0">
              <a:solidFill>
                <a:schemeClr val="tx1"/>
              </a:solidFill>
              <a:latin typeface="Times New Roman" panose="02020603050405020304" pitchFamily="18" charset="0"/>
              <a:cs typeface="Times New Roman" panose="02020603050405020304" pitchFamily="18" charset="0"/>
            </a:endParaRPr>
          </a:p>
          <a:p>
            <a:pPr>
              <a:buFont typeface="+mj-lt"/>
              <a:buAutoNum type="arabicPeriod"/>
            </a:pPr>
            <a:endParaRPr lang="uk-UA" dirty="0" smtClean="0"/>
          </a:p>
          <a:p>
            <a:pPr>
              <a:buFont typeface="+mj-lt"/>
              <a:buAutoNum type="arabicPeriod"/>
            </a:pPr>
            <a:endParaRPr lang="uk-UA" dirty="0" smtClean="0"/>
          </a:p>
          <a:p>
            <a:pPr>
              <a:buFont typeface="+mj-lt"/>
              <a:buAutoNum type="arabicPeriod"/>
            </a:pPr>
            <a:endParaRPr lang="uk-UA" dirty="0" smtClean="0"/>
          </a:p>
          <a:p>
            <a:pPr>
              <a:buFont typeface="+mj-lt"/>
              <a:buAutoNum type="arabicPeriod"/>
            </a:pPr>
            <a:endParaRPr lang="uk-UA" dirty="0"/>
          </a:p>
          <a:p>
            <a:pPr>
              <a:buFont typeface="+mj-lt"/>
              <a:buAutoNum type="arabicPeriod"/>
            </a:pPr>
            <a:endParaRPr lang="uk-UA" dirty="0" smtClean="0"/>
          </a:p>
          <a:p>
            <a:pPr>
              <a:buFont typeface="+mj-lt"/>
              <a:buAutoNum type="arabicPeriod"/>
            </a:pPr>
            <a:endParaRPr lang="uk-UA" dirty="0"/>
          </a:p>
        </p:txBody>
      </p:sp>
    </p:spTree>
    <p:extLst>
      <p:ext uri="{BB962C8B-B14F-4D97-AF65-F5344CB8AC3E}">
        <p14:creationId xmlns:p14="http://schemas.microsoft.com/office/powerpoint/2010/main" xmlns="" val="2941465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Загальні поняття матеріального виробництва</a:t>
            </a:r>
          </a:p>
        </p:txBody>
      </p:sp>
      <p:sp>
        <p:nvSpPr>
          <p:cNvPr id="3" name="Объект 2"/>
          <p:cNvSpPr>
            <a:spLocks noGrp="1"/>
          </p:cNvSpPr>
          <p:nvPr>
            <p:ph idx="1"/>
          </p:nvPr>
        </p:nvSpPr>
        <p:spPr>
          <a:xfrm>
            <a:off x="0" y="1436689"/>
            <a:ext cx="8596668" cy="4954586"/>
          </a:xfrm>
        </p:spPr>
        <p:txBody>
          <a:bodyPr>
            <a:normAutofit/>
          </a:bodyPr>
          <a:lstStyle/>
          <a:p>
            <a:pPr marL="0" indent="0">
              <a:lnSpc>
                <a:spcPct val="150000"/>
              </a:lnSpc>
              <a:buNone/>
            </a:pPr>
            <a:r>
              <a:rPr lang="uk-UA" i="1" dirty="0">
                <a:solidFill>
                  <a:schemeClr val="tx1"/>
                </a:solidFill>
                <a:latin typeface="Times New Roman" panose="02020603050405020304" pitchFamily="18" charset="0"/>
                <a:cs typeface="Times New Roman" panose="02020603050405020304" pitchFamily="18" charset="0"/>
              </a:rPr>
              <a:t>Матеріальне виробництво</a:t>
            </a:r>
            <a:r>
              <a:rPr lang="uk-UA" dirty="0">
                <a:solidFill>
                  <a:schemeClr val="tx1"/>
                </a:solidFill>
                <a:latin typeface="Times New Roman" panose="02020603050405020304" pitchFamily="18" charset="0"/>
                <a:cs typeface="Times New Roman" panose="02020603050405020304" pitchFamily="18" charset="0"/>
              </a:rPr>
              <a:t> - це комплекс процесів діяльності людини, які впливають на речовини природного або штучного походження за допомогою певного обладнання з метою виготовлення продукції необхідної для забезпечення належних умов для своєї життєдіяльності. Матеріальне виробництво передбачає передусім діяльність, спрямовану на освоєння навколишнього природного середовища і є основою суспільного розвитку, оскільки саме воно задовольняє найрізноманітніші людські потреби (фізіологічні, духовні, соціальні, особистої безпека, престижу тощо).</a:t>
            </a:r>
            <a:endParaRPr lang="ru-RU" dirty="0">
              <a:solidFill>
                <a:schemeClr val="tx1"/>
              </a:solidFill>
              <a:latin typeface="Times New Roman" panose="02020603050405020304" pitchFamily="18" charset="0"/>
              <a:cs typeface="Times New Roman" panose="02020603050405020304" pitchFamily="18" charset="0"/>
            </a:endParaRPr>
          </a:p>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Параметри які визначають техногенний вплив виробництва на довкілля. Це:</a:t>
            </a:r>
            <a:endParaRPr lang="ru-RU" dirty="0">
              <a:solidFill>
                <a:schemeClr val="tx1"/>
              </a:solidFill>
              <a:latin typeface="Times New Roman" panose="02020603050405020304" pitchFamily="18" charset="0"/>
              <a:cs typeface="Times New Roman" panose="02020603050405020304" pitchFamily="18" charset="0"/>
            </a:endParaRPr>
          </a:p>
          <a:p>
            <a:pPr lvl="0">
              <a:lnSpc>
                <a:spcPct val="150000"/>
              </a:lnSpc>
            </a:pPr>
            <a:r>
              <a:rPr lang="uk-UA" dirty="0">
                <a:solidFill>
                  <a:schemeClr val="tx1"/>
                </a:solidFill>
                <a:latin typeface="Times New Roman" panose="02020603050405020304" pitchFamily="18" charset="0"/>
                <a:cs typeface="Times New Roman" panose="02020603050405020304" pitchFamily="18" charset="0"/>
              </a:rPr>
              <a:t>газоутворення; пилоутворення; шум та вібрації; радіаційне випромінювання; електромагнітне випромінювання тощо</a:t>
            </a:r>
            <a:r>
              <a:rPr lang="uk-UA" dirty="0" smtClean="0">
                <a:solidFill>
                  <a:schemeClr val="tx1"/>
                </a:solidFill>
                <a:latin typeface="Times New Roman" panose="02020603050405020304" pitchFamily="18" charset="0"/>
                <a:cs typeface="Times New Roman" panose="02020603050405020304" pitchFamily="18" charset="0"/>
              </a:rPr>
              <a:t>.</a:t>
            </a: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12589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Промислове виробництво</a:t>
            </a:r>
          </a:p>
        </p:txBody>
      </p:sp>
      <p:sp>
        <p:nvSpPr>
          <p:cNvPr id="3" name="Объект 2"/>
          <p:cNvSpPr>
            <a:spLocks noGrp="1"/>
          </p:cNvSpPr>
          <p:nvPr>
            <p:ph idx="1"/>
          </p:nvPr>
        </p:nvSpPr>
        <p:spPr>
          <a:xfrm>
            <a:off x="0" y="1227139"/>
            <a:ext cx="8596668" cy="4764086"/>
          </a:xfrm>
        </p:spPr>
        <p:txBody>
          <a:bodyPr>
            <a:normAutofit/>
          </a:bodyPr>
          <a:lstStyle/>
          <a:p>
            <a:pPr marL="0" indent="0">
              <a:buNone/>
            </a:pPr>
            <a:r>
              <a:rPr lang="uk-UA" i="1" dirty="0">
                <a:solidFill>
                  <a:schemeClr val="tx1"/>
                </a:solidFill>
                <a:latin typeface="Times New Roman" panose="02020603050405020304" pitchFamily="18" charset="0"/>
                <a:cs typeface="Times New Roman" panose="02020603050405020304" pitchFamily="18" charset="0"/>
              </a:rPr>
              <a:t>Промислове виробництво</a:t>
            </a:r>
            <a:r>
              <a:rPr lang="uk-UA" dirty="0">
                <a:solidFill>
                  <a:schemeClr val="tx1"/>
                </a:solidFill>
                <a:latin typeface="Times New Roman" panose="02020603050405020304" pitchFamily="18" charset="0"/>
                <a:cs typeface="Times New Roman" panose="02020603050405020304" pitchFamily="18" charset="0"/>
              </a:rPr>
              <a:t> (ПВ) - це відносно самостійна система, до структури якої входять:</a:t>
            </a:r>
            <a:endParaRPr lang="ru-RU" dirty="0">
              <a:solidFill>
                <a:schemeClr val="tx1"/>
              </a:solidFill>
              <a:latin typeface="Times New Roman" panose="02020603050405020304" pitchFamily="18" charset="0"/>
              <a:cs typeface="Times New Roman" panose="02020603050405020304" pitchFamily="18" charset="0"/>
            </a:endParaRPr>
          </a:p>
          <a:p>
            <a:pPr lvl="0"/>
            <a:r>
              <a:rPr lang="uk-UA" dirty="0">
                <a:solidFill>
                  <a:schemeClr val="tx1"/>
                </a:solidFill>
                <a:latin typeface="Times New Roman" panose="02020603050405020304" pitchFamily="18" charset="0"/>
                <a:cs typeface="Times New Roman" panose="02020603050405020304" pitchFamily="18" charset="0"/>
              </a:rPr>
              <a:t>виробничі об'єкти підприємства (цехи, складські приміщення,</a:t>
            </a:r>
            <a:endParaRPr lang="ru-RU" dirty="0">
              <a:solidFill>
                <a:schemeClr val="tx1"/>
              </a:solidFill>
              <a:latin typeface="Times New Roman" panose="02020603050405020304" pitchFamily="18" charset="0"/>
              <a:cs typeface="Times New Roman" panose="02020603050405020304" pitchFamily="18" charset="0"/>
            </a:endParaRPr>
          </a:p>
          <a:p>
            <a:r>
              <a:rPr lang="uk-UA" dirty="0">
                <a:solidFill>
                  <a:schemeClr val="tx1"/>
                </a:solidFill>
                <a:latin typeface="Times New Roman" panose="02020603050405020304" pitchFamily="18" charset="0"/>
                <a:cs typeface="Times New Roman" panose="02020603050405020304" pitchFamily="18" charset="0"/>
              </a:rPr>
              <a:t>дільниці, лабораторії тощо);</a:t>
            </a:r>
            <a:endParaRPr lang="ru-RU" dirty="0">
              <a:solidFill>
                <a:schemeClr val="tx1"/>
              </a:solidFill>
              <a:latin typeface="Times New Roman" panose="02020603050405020304" pitchFamily="18" charset="0"/>
              <a:cs typeface="Times New Roman" panose="02020603050405020304" pitchFamily="18" charset="0"/>
            </a:endParaRPr>
          </a:p>
          <a:p>
            <a:pPr lvl="0"/>
            <a:r>
              <a:rPr lang="uk-UA" dirty="0">
                <a:solidFill>
                  <a:schemeClr val="tx1"/>
                </a:solidFill>
                <a:latin typeface="Times New Roman" panose="02020603050405020304" pitchFamily="18" charset="0"/>
                <a:cs typeface="Times New Roman" panose="02020603050405020304" pitchFamily="18" charset="0"/>
              </a:rPr>
              <a:t>комунально-побутові об'єкти;</a:t>
            </a:r>
            <a:endParaRPr lang="ru-RU" dirty="0">
              <a:solidFill>
                <a:schemeClr val="tx1"/>
              </a:solidFill>
              <a:latin typeface="Times New Roman" panose="02020603050405020304" pitchFamily="18" charset="0"/>
              <a:cs typeface="Times New Roman" panose="02020603050405020304" pitchFamily="18" charset="0"/>
            </a:endParaRPr>
          </a:p>
          <a:p>
            <a:pPr lvl="0"/>
            <a:r>
              <a:rPr lang="uk-UA" dirty="0">
                <a:solidFill>
                  <a:schemeClr val="tx1"/>
                </a:solidFill>
                <a:latin typeface="Times New Roman" panose="02020603050405020304" pitchFamily="18" charset="0"/>
                <a:cs typeface="Times New Roman" panose="02020603050405020304" pitchFamily="18" charset="0"/>
              </a:rPr>
              <a:t>об'єкти водопостачання;</a:t>
            </a:r>
            <a:endParaRPr lang="ru-RU" dirty="0">
              <a:solidFill>
                <a:schemeClr val="tx1"/>
              </a:solidFill>
              <a:latin typeface="Times New Roman" panose="02020603050405020304" pitchFamily="18" charset="0"/>
              <a:cs typeface="Times New Roman" panose="02020603050405020304" pitchFamily="18" charset="0"/>
            </a:endParaRPr>
          </a:p>
          <a:p>
            <a:pPr lvl="0"/>
            <a:r>
              <a:rPr lang="uk-UA" dirty="0">
                <a:solidFill>
                  <a:schemeClr val="tx1"/>
                </a:solidFill>
                <a:latin typeface="Times New Roman" panose="02020603050405020304" pitchFamily="18" charset="0"/>
                <a:cs typeface="Times New Roman" panose="02020603050405020304" pitchFamily="18" charset="0"/>
              </a:rPr>
              <a:t>локальні очисні споруди;</a:t>
            </a:r>
            <a:endParaRPr lang="ru-RU" dirty="0">
              <a:solidFill>
                <a:schemeClr val="tx1"/>
              </a:solidFill>
              <a:latin typeface="Times New Roman" panose="02020603050405020304" pitchFamily="18" charset="0"/>
              <a:cs typeface="Times New Roman" panose="02020603050405020304" pitchFamily="18" charset="0"/>
            </a:endParaRPr>
          </a:p>
          <a:p>
            <a:pPr lvl="0"/>
            <a:r>
              <a:rPr lang="uk-UA" dirty="0">
                <a:solidFill>
                  <a:schemeClr val="tx1"/>
                </a:solidFill>
                <a:latin typeface="Times New Roman" panose="02020603050405020304" pitchFamily="18" charset="0"/>
                <a:cs typeface="Times New Roman" panose="02020603050405020304" pitchFamily="18" charset="0"/>
              </a:rPr>
              <a:t>накопичувачі відходів;</a:t>
            </a:r>
            <a:endParaRPr lang="ru-RU" dirty="0">
              <a:solidFill>
                <a:schemeClr val="tx1"/>
              </a:solidFill>
              <a:latin typeface="Times New Roman" panose="02020603050405020304" pitchFamily="18" charset="0"/>
              <a:cs typeface="Times New Roman" panose="02020603050405020304" pitchFamily="18" charset="0"/>
            </a:endParaRPr>
          </a:p>
          <a:p>
            <a:pPr lvl="0"/>
            <a:r>
              <a:rPr lang="uk-UA" dirty="0">
                <a:solidFill>
                  <a:schemeClr val="tx1"/>
                </a:solidFill>
                <a:latin typeface="Times New Roman" panose="02020603050405020304" pitchFamily="18" charset="0"/>
                <a:cs typeface="Times New Roman" panose="02020603050405020304" pitchFamily="18" charset="0"/>
              </a:rPr>
              <a:t>енергетичні об'єкти тощо.</a:t>
            </a: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r>
              <a:rPr lang="uk-UA" dirty="0">
                <a:solidFill>
                  <a:schemeClr val="tx1"/>
                </a:solidFill>
                <a:latin typeface="Times New Roman" panose="02020603050405020304" pitchFamily="18" charset="0"/>
                <a:cs typeface="Times New Roman" panose="02020603050405020304" pitchFamily="18" charset="0"/>
              </a:rPr>
              <a:t>Усі потреби для забезпечення ПВ задовольняються шляхом постійного обміну речовиною, енергією та інформацією з природним середовищем.</a:t>
            </a:r>
            <a:endParaRPr lang="ru-RU" dirty="0">
              <a:solidFill>
                <a:schemeClr val="tx1"/>
              </a:solidFill>
              <a:latin typeface="Times New Roman" panose="02020603050405020304" pitchFamily="18" charset="0"/>
              <a:cs typeface="Times New Roman" panose="02020603050405020304" pitchFamily="18" charset="0"/>
            </a:endParaRPr>
          </a:p>
          <a:p>
            <a:endParaRPr lang="uk-UA" dirty="0"/>
          </a:p>
        </p:txBody>
      </p:sp>
      <p:pic>
        <p:nvPicPr>
          <p:cNvPr id="4" name="Рисунок 3"/>
          <p:cNvPicPr>
            <a:picLocks noChangeAspect="1"/>
          </p:cNvPicPr>
          <p:nvPr/>
        </p:nvPicPr>
        <p:blipFill>
          <a:blip r:embed="rId2" cstate="print"/>
          <a:stretch>
            <a:fillRect/>
          </a:stretch>
        </p:blipFill>
        <p:spPr>
          <a:xfrm>
            <a:off x="6877050" y="1552575"/>
            <a:ext cx="5314950" cy="3210230"/>
          </a:xfrm>
          <a:prstGeom prst="rect">
            <a:avLst/>
          </a:prstGeom>
        </p:spPr>
      </p:pic>
    </p:spTree>
    <p:extLst>
      <p:ext uri="{BB962C8B-B14F-4D97-AF65-F5344CB8AC3E}">
        <p14:creationId xmlns:p14="http://schemas.microsoft.com/office/powerpoint/2010/main" xmlns="" val="3476233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5381625"/>
          </a:xfrm>
        </p:spPr>
        <p:txBody>
          <a:bodyPr>
            <a:normAutofit lnSpcReduction="10000"/>
          </a:bodyPr>
          <a:lstStyle/>
          <a:p>
            <a:pPr>
              <a:lnSpc>
                <a:spcPct val="150000"/>
              </a:lnSpc>
            </a:pPr>
            <a:r>
              <a:rPr lang="uk-UA" i="1" dirty="0">
                <a:solidFill>
                  <a:schemeClr val="tx1"/>
                </a:solidFill>
                <a:latin typeface="Times New Roman" panose="02020603050405020304" pitchFamily="18" charset="0"/>
                <a:cs typeface="Times New Roman" panose="02020603050405020304" pitchFamily="18" charset="0"/>
              </a:rPr>
              <a:t>Обмін речовиною</a:t>
            </a:r>
            <a:r>
              <a:rPr lang="uk-UA" dirty="0">
                <a:solidFill>
                  <a:schemeClr val="tx1"/>
                </a:solidFill>
                <a:latin typeface="Times New Roman" panose="02020603050405020304" pitchFamily="18" charset="0"/>
                <a:cs typeface="Times New Roman" panose="02020603050405020304" pitchFamily="18" charset="0"/>
              </a:rPr>
              <a:t> проходить шляхом залучення визначених технологічних та природних ресурсів у матеріально-технічне виробництво, в процесі якого створюється продукція господарського споживання та утворюються відходи.</a:t>
            </a:r>
            <a:endParaRPr lang="ru-RU" dirty="0">
              <a:solidFill>
                <a:schemeClr val="tx1"/>
              </a:solidFill>
              <a:latin typeface="Times New Roman" panose="02020603050405020304" pitchFamily="18" charset="0"/>
              <a:cs typeface="Times New Roman" panose="02020603050405020304" pitchFamily="18" charset="0"/>
            </a:endParaRPr>
          </a:p>
          <a:p>
            <a:pPr>
              <a:lnSpc>
                <a:spcPct val="150000"/>
              </a:lnSpc>
            </a:pPr>
            <a:r>
              <a:rPr lang="uk-UA" i="1" dirty="0">
                <a:solidFill>
                  <a:schemeClr val="tx1"/>
                </a:solidFill>
                <a:latin typeface="Times New Roman" panose="02020603050405020304" pitchFamily="18" charset="0"/>
                <a:cs typeface="Times New Roman" panose="02020603050405020304" pitchFamily="18" charset="0"/>
              </a:rPr>
              <a:t>Обмін енергією</a:t>
            </a:r>
            <a:r>
              <a:rPr lang="uk-UA" dirty="0">
                <a:solidFill>
                  <a:schemeClr val="tx1"/>
                </a:solidFill>
                <a:latin typeface="Times New Roman" panose="02020603050405020304" pitchFamily="18" charset="0"/>
                <a:cs typeface="Times New Roman" panose="02020603050405020304" pitchFamily="18" charset="0"/>
              </a:rPr>
              <a:t> відбувається шляхом перетворення природних енергетичних ресурсів у енергетичні ресурси виробництва, а також шляхом виділення у навколишнє середовище частки енергії, яка не використана у виробництві в первинному або інших видах.</a:t>
            </a:r>
            <a:endParaRPr lang="ru-RU" dirty="0">
              <a:solidFill>
                <a:schemeClr val="tx1"/>
              </a:solidFill>
              <a:latin typeface="Times New Roman" panose="02020603050405020304" pitchFamily="18" charset="0"/>
              <a:cs typeface="Times New Roman" panose="02020603050405020304" pitchFamily="18" charset="0"/>
            </a:endParaRPr>
          </a:p>
          <a:p>
            <a:pPr>
              <a:lnSpc>
                <a:spcPct val="150000"/>
              </a:lnSpc>
            </a:pPr>
            <a:r>
              <a:rPr lang="uk-UA" i="1" dirty="0">
                <a:solidFill>
                  <a:schemeClr val="tx1"/>
                </a:solidFill>
                <a:latin typeface="Times New Roman" panose="02020603050405020304" pitchFamily="18" charset="0"/>
                <a:cs typeface="Times New Roman" panose="02020603050405020304" pitchFamily="18" charset="0"/>
              </a:rPr>
              <a:t>Обмін інформацією</a:t>
            </a:r>
            <a:r>
              <a:rPr lang="uk-UA" dirty="0">
                <a:solidFill>
                  <a:schemeClr val="tx1"/>
                </a:solidFill>
                <a:latin typeface="Times New Roman" panose="02020603050405020304" pitchFamily="18" charset="0"/>
                <a:cs typeface="Times New Roman" panose="02020603050405020304" pitchFamily="18" charset="0"/>
              </a:rPr>
              <a:t> дозволяє корегувати процеси обміну речовиною та енергією і робити висновки про стан окремих компонентів ПВ. Інформація природного характеру виражається через властивості природних компонентів, технічну інформацію отримують через використання автоматизованих систем контролю, прогнозу та управління процесами виробництва та станом природних об'єктів й їх параметрів.</a:t>
            </a:r>
            <a:endParaRPr lang="ru-RU" dirty="0">
              <a:solidFill>
                <a:schemeClr val="tx1"/>
              </a:solidFill>
              <a:latin typeface="Times New Roman" panose="02020603050405020304" pitchFamily="18" charset="0"/>
              <a:cs typeface="Times New Roman" panose="02020603050405020304" pitchFamily="18" charset="0"/>
            </a:endParaRPr>
          </a:p>
          <a:p>
            <a:pPr>
              <a:lnSpc>
                <a:spcPct val="150000"/>
              </a:lnSpc>
            </a:pPr>
            <a:endParaRPr lang="uk-UA" dirty="0"/>
          </a:p>
        </p:txBody>
      </p:sp>
    </p:spTree>
    <p:extLst>
      <p:ext uri="{BB962C8B-B14F-4D97-AF65-F5344CB8AC3E}">
        <p14:creationId xmlns:p14="http://schemas.microsoft.com/office/powerpoint/2010/main" xmlns="" val="349855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3880773"/>
          </a:xfrm>
        </p:spPr>
        <p:txBody>
          <a:bodyPr/>
          <a:lstStyle/>
          <a:p>
            <a:pPr>
              <a:lnSpc>
                <a:spcPct val="150000"/>
              </a:lnSpc>
            </a:pPr>
            <a:r>
              <a:rPr lang="uk-UA" dirty="0">
                <a:solidFill>
                  <a:schemeClr val="tx1"/>
                </a:solidFill>
                <a:latin typeface="Times New Roman" panose="02020603050405020304" pitchFamily="18" charset="0"/>
                <a:cs typeface="Times New Roman" panose="02020603050405020304" pitchFamily="18" charset="0"/>
              </a:rPr>
              <a:t>Таким чином, процеси обміну речовиною та енергією у ПВ можуть контролюватися та цілеспрямовано керуватися за допомогою визначених технічних засобів, за рахунок чого ПВ перетворюється у промислово- природні комплекси. Можливість контролю та управління процесом обміну речовиною та енергією між природним середовищем та промисловим виробництвом є основою для підвищення ефективності використання та охорони природних ресурсів під час будівництва та експлуатації промислових об'єктів і забезпечення заданого рівня якості навколишнього середовища в зоні їх дії.</a:t>
            </a:r>
            <a:endParaRPr lang="ru-RU" dirty="0">
              <a:solidFill>
                <a:schemeClr val="tx1"/>
              </a:solidFill>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xmlns="" val="3556452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smtClean="0">
                <a:solidFill>
                  <a:schemeClr val="tx1"/>
                </a:solidFill>
                <a:latin typeface="Times New Roman" panose="02020603050405020304" pitchFamily="18" charset="0"/>
                <a:cs typeface="Times New Roman" panose="02020603050405020304" pitchFamily="18" charset="0"/>
              </a:rPr>
              <a:t>Виробничий процес</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189039"/>
            <a:ext cx="6448425" cy="5440361"/>
          </a:xfrm>
        </p:spPr>
        <p:txBody>
          <a:bodyPr/>
          <a:lstStyle/>
          <a:p>
            <a:pPr>
              <a:lnSpc>
                <a:spcPct val="150000"/>
              </a:lnSpc>
            </a:pPr>
            <a:r>
              <a:rPr lang="uk-UA" i="1" dirty="0" smtClean="0">
                <a:solidFill>
                  <a:schemeClr val="tx1"/>
                </a:solidFill>
                <a:latin typeface="Times New Roman" panose="02020603050405020304" pitchFamily="18" charset="0"/>
                <a:cs typeface="Times New Roman" panose="02020603050405020304" pitchFamily="18" charset="0"/>
              </a:rPr>
              <a:t>Виробничий процес</a:t>
            </a:r>
            <a:r>
              <a:rPr lang="uk-UA" dirty="0" smtClean="0">
                <a:solidFill>
                  <a:schemeClr val="tx1"/>
                </a:solidFill>
                <a:latin typeface="Times New Roman" panose="02020603050405020304" pitchFamily="18" charset="0"/>
                <a:cs typeface="Times New Roman" panose="02020603050405020304" pitchFamily="18" charset="0"/>
              </a:rPr>
              <a:t> - це сукупність дій, пов'язаних з науково- технічними і конструкторськими розробками, проектуванням, прогнозуванням, транспортуванням і зберіганням сировини, виготовленням проміжної та готової продукції, її випробуванням, пакуванням, обліком та зберіганням, ремонтом обладнання тощо. Виготовлення проміжної та готової продукції належить до технологічного процесу, який є складовою частиною виробничого процесу.</a:t>
            </a:r>
            <a:endParaRPr lang="ru-RU" dirty="0" smtClean="0">
              <a:solidFill>
                <a:schemeClr val="tx1"/>
              </a:solidFill>
              <a:latin typeface="Times New Roman" panose="02020603050405020304" pitchFamily="18" charset="0"/>
              <a:cs typeface="Times New Roman" panose="02020603050405020304" pitchFamily="18" charset="0"/>
            </a:endParaRPr>
          </a:p>
          <a:p>
            <a:endParaRPr lang="uk-UA" dirty="0"/>
          </a:p>
        </p:txBody>
      </p:sp>
      <p:pic>
        <p:nvPicPr>
          <p:cNvPr id="4" name="Рисунок 3"/>
          <p:cNvPicPr>
            <a:picLocks noChangeAspect="1"/>
          </p:cNvPicPr>
          <p:nvPr/>
        </p:nvPicPr>
        <p:blipFill>
          <a:blip r:embed="rId2" cstate="print"/>
          <a:stretch>
            <a:fillRect/>
          </a:stretch>
        </p:blipFill>
        <p:spPr>
          <a:xfrm>
            <a:off x="6672617" y="761999"/>
            <a:ext cx="5226835" cy="5086351"/>
          </a:xfrm>
          <a:prstGeom prst="rect">
            <a:avLst/>
          </a:prstGeom>
        </p:spPr>
      </p:pic>
    </p:spTree>
    <p:extLst>
      <p:ext uri="{BB962C8B-B14F-4D97-AF65-F5344CB8AC3E}">
        <p14:creationId xmlns:p14="http://schemas.microsoft.com/office/powerpoint/2010/main" xmlns="" val="3357606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Технологічний процес</a:t>
            </a:r>
          </a:p>
        </p:txBody>
      </p:sp>
      <p:sp>
        <p:nvSpPr>
          <p:cNvPr id="3" name="Объект 2"/>
          <p:cNvSpPr>
            <a:spLocks noGrp="1"/>
          </p:cNvSpPr>
          <p:nvPr>
            <p:ph idx="1"/>
          </p:nvPr>
        </p:nvSpPr>
        <p:spPr>
          <a:xfrm>
            <a:off x="0" y="1320800"/>
            <a:ext cx="5591175" cy="5080000"/>
          </a:xfrm>
        </p:spPr>
        <p:txBody>
          <a:bodyPr/>
          <a:lstStyle/>
          <a:p>
            <a:pPr>
              <a:lnSpc>
                <a:spcPct val="150000"/>
              </a:lnSpc>
            </a:pPr>
            <a:r>
              <a:rPr lang="uk-UA" i="1" dirty="0">
                <a:solidFill>
                  <a:schemeClr val="tx1"/>
                </a:solidFill>
                <a:latin typeface="Times New Roman" panose="02020603050405020304" pitchFamily="18" charset="0"/>
                <a:cs typeface="Times New Roman" panose="02020603050405020304" pitchFamily="18" charset="0"/>
              </a:rPr>
              <a:t>Технологічний процес</a:t>
            </a:r>
            <a:r>
              <a:rPr lang="uk-UA" dirty="0">
                <a:solidFill>
                  <a:schemeClr val="tx1"/>
                </a:solidFill>
                <a:latin typeface="Times New Roman" panose="02020603050405020304" pitchFamily="18" charset="0"/>
                <a:cs typeface="Times New Roman" panose="02020603050405020304" pitchFamily="18" charset="0"/>
              </a:rPr>
              <a:t> - це послідовний набір технологічних операцій, в ході кожної з яких із сировини отримують проміжну або готову продукцію з певними властивостями. У ході цих операцій змінюються форма, розміри і/або властивості сировини. Внаслідок цих змін сировина перетворюється на </a:t>
            </a:r>
            <a:r>
              <a:rPr lang="uk-UA" dirty="0" err="1">
                <a:solidFill>
                  <a:schemeClr val="tx1"/>
                </a:solidFill>
                <a:latin typeface="Times New Roman" panose="02020603050405020304" pitchFamily="18" charset="0"/>
                <a:cs typeface="Times New Roman" panose="02020603050405020304" pitchFamily="18" charset="0"/>
              </a:rPr>
              <a:t>напів</a:t>
            </a:r>
            <a:r>
              <a:rPr lang="uk-UA" dirty="0">
                <a:solidFill>
                  <a:schemeClr val="tx1"/>
                </a:solidFill>
                <a:latin typeface="Times New Roman" panose="02020603050405020304" pitchFamily="18" charset="0"/>
                <a:cs typeface="Times New Roman" panose="02020603050405020304" pitchFamily="18" charset="0"/>
              </a:rPr>
              <a:t>- або готову продукцію.</a:t>
            </a: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uk-UA" dirty="0"/>
          </a:p>
        </p:txBody>
      </p:sp>
      <p:pic>
        <p:nvPicPr>
          <p:cNvPr id="4" name="Рисунок 3"/>
          <p:cNvPicPr>
            <a:picLocks noChangeAspect="1"/>
          </p:cNvPicPr>
          <p:nvPr/>
        </p:nvPicPr>
        <p:blipFill>
          <a:blip r:embed="rId2" cstate="print"/>
          <a:stretch>
            <a:fillRect/>
          </a:stretch>
        </p:blipFill>
        <p:spPr>
          <a:xfrm>
            <a:off x="5338762" y="660400"/>
            <a:ext cx="6642819" cy="4845050"/>
          </a:xfrm>
          <a:prstGeom prst="rect">
            <a:avLst/>
          </a:prstGeom>
        </p:spPr>
      </p:pic>
    </p:spTree>
    <p:extLst>
      <p:ext uri="{BB962C8B-B14F-4D97-AF65-F5344CB8AC3E}">
        <p14:creationId xmlns:p14="http://schemas.microsoft.com/office/powerpoint/2010/main" xmlns="" val="124914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ru-RU" dirty="0" err="1">
                <a:solidFill>
                  <a:schemeClr val="tx1"/>
                </a:solidFill>
                <a:latin typeface="Times New Roman" panose="02020603050405020304" pitchFamily="18" charset="0"/>
                <a:cs typeface="Times New Roman" panose="02020603050405020304" pitchFamily="18" charset="0"/>
              </a:rPr>
              <a:t>Техногенні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забруднення</a:t>
            </a:r>
            <a:r>
              <a:rPr lang="ru-RU" dirty="0">
                <a:solidFill>
                  <a:schemeClr val="tx1"/>
                </a:solidFill>
                <a:latin typeface="Times New Roman" panose="02020603050405020304" pitchFamily="18" charset="0"/>
                <a:cs typeface="Times New Roman" panose="02020603050405020304" pitchFamily="18" charset="0"/>
              </a:rPr>
              <a:t> та </a:t>
            </a:r>
            <a:r>
              <a:rPr lang="ru-RU" dirty="0" err="1">
                <a:solidFill>
                  <a:schemeClr val="tx1"/>
                </a:solidFill>
                <a:latin typeface="Times New Roman" panose="02020603050405020304" pitchFamily="18" charset="0"/>
                <a:cs typeface="Times New Roman" panose="02020603050405020304" pitchFamily="18" charset="0"/>
              </a:rPr>
              <a:t>їх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джерела</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320800"/>
            <a:ext cx="8596668" cy="3880773"/>
          </a:xfrm>
        </p:spPr>
        <p:txBody>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Забруднення - це внесення у навколишнє середовище або виникнення в ньому нових, зазвичай не характерних хімічних і біологічних речовин, агентів (або внесення в надлишковій кількості будь- яких уже відомих речовин), яке призводить до негативних наслідків для людей чи природних систем.</a:t>
            </a:r>
          </a:p>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Забруднювальна речовина - фізичний чи інформаційний агент, зокрема, біологічний вид, що потрапляє у навколишнє середовище або виникає в ньому у кількостях, які перевищують межі звичайного вмісту і яких природа не здатна позбутися шляхом самоочищення.</a:t>
            </a:r>
          </a:p>
          <a:p>
            <a:pPr marL="0" indent="0">
              <a:buNone/>
            </a:pPr>
            <a:endParaRPr lang="uk-UA" dirty="0"/>
          </a:p>
        </p:txBody>
      </p:sp>
      <p:pic>
        <p:nvPicPr>
          <p:cNvPr id="4" name="Рисунок 3"/>
          <p:cNvPicPr>
            <a:picLocks noChangeAspect="1"/>
          </p:cNvPicPr>
          <p:nvPr/>
        </p:nvPicPr>
        <p:blipFill>
          <a:blip r:embed="rId2" cstate="print"/>
          <a:stretch>
            <a:fillRect/>
          </a:stretch>
        </p:blipFill>
        <p:spPr>
          <a:xfrm>
            <a:off x="8520112" y="223837"/>
            <a:ext cx="3580878" cy="2128838"/>
          </a:xfrm>
          <a:prstGeom prst="rect">
            <a:avLst/>
          </a:prstGeom>
        </p:spPr>
      </p:pic>
      <p:pic>
        <p:nvPicPr>
          <p:cNvPr id="5" name="Рисунок 4"/>
          <p:cNvPicPr>
            <a:picLocks noChangeAspect="1"/>
          </p:cNvPicPr>
          <p:nvPr/>
        </p:nvPicPr>
        <p:blipFill>
          <a:blip r:embed="rId3" cstate="print"/>
          <a:stretch>
            <a:fillRect/>
          </a:stretch>
        </p:blipFill>
        <p:spPr>
          <a:xfrm>
            <a:off x="2476500" y="4479734"/>
            <a:ext cx="5772150" cy="2283015"/>
          </a:xfrm>
          <a:prstGeom prst="rect">
            <a:avLst/>
          </a:prstGeom>
        </p:spPr>
      </p:pic>
    </p:spTree>
    <p:extLst>
      <p:ext uri="{BB962C8B-B14F-4D97-AF65-F5344CB8AC3E}">
        <p14:creationId xmlns:p14="http://schemas.microsoft.com/office/powerpoint/2010/main" xmlns="" val="179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3880773"/>
          </a:xfrm>
        </p:spPr>
        <p:txBody>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Під час вивчення сучасних процесів в екосистемах або у біосфері загалом забруднення довкілля класифікують за:</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походженням </a:t>
            </a:r>
            <a:r>
              <a:rPr lang="uk-UA" dirty="0" smtClean="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rPr>
              <a:t>на природні, антропогенні;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видом -матеріальні, енергетичні;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впливом </a:t>
            </a:r>
            <a:r>
              <a:rPr lang="uk-UA" dirty="0" smtClean="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rPr>
              <a:t>механічні, хімічні, фізичні, біологічні;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характером </a:t>
            </a:r>
            <a:r>
              <a:rPr lang="uk-UA" dirty="0" smtClean="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rPr>
              <a:t>умисні, супутні, аварійні, випадкові;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поширенням </a:t>
            </a:r>
            <a:r>
              <a:rPr lang="uk-UA" dirty="0" smtClean="0">
                <a:solidFill>
                  <a:schemeClr val="tx1"/>
                </a:solidFill>
                <a:latin typeface="Times New Roman" panose="02020603050405020304" pitchFamily="18" charset="0"/>
                <a:cs typeface="Times New Roman" panose="02020603050405020304" pitchFamily="18" charset="0"/>
              </a:rPr>
              <a:t>- </a:t>
            </a:r>
            <a:r>
              <a:rPr lang="uk-UA" dirty="0">
                <a:solidFill>
                  <a:schemeClr val="tx1"/>
                </a:solidFill>
                <a:latin typeface="Times New Roman" panose="02020603050405020304" pitchFamily="18" charset="0"/>
                <a:cs typeface="Times New Roman" panose="02020603050405020304" pitchFamily="18" charset="0"/>
              </a:rPr>
              <a:t>локальні, регіональні, глобальні.</a:t>
            </a:r>
          </a:p>
          <a:p>
            <a:pPr>
              <a:lnSpc>
                <a:spcPct val="150000"/>
              </a:lnSpc>
            </a:pPr>
            <a:endParaRPr lang="uk-UA" dirty="0"/>
          </a:p>
        </p:txBody>
      </p:sp>
      <p:pic>
        <p:nvPicPr>
          <p:cNvPr id="2" name="Рисунок 1"/>
          <p:cNvPicPr>
            <a:picLocks noChangeAspect="1"/>
          </p:cNvPicPr>
          <p:nvPr/>
        </p:nvPicPr>
        <p:blipFill>
          <a:blip r:embed="rId2" cstate="print"/>
          <a:stretch>
            <a:fillRect/>
          </a:stretch>
        </p:blipFill>
        <p:spPr>
          <a:xfrm>
            <a:off x="5619750" y="504824"/>
            <a:ext cx="6223954" cy="4143375"/>
          </a:xfrm>
          <a:prstGeom prst="rect">
            <a:avLst/>
          </a:prstGeom>
        </p:spPr>
      </p:pic>
      <p:pic>
        <p:nvPicPr>
          <p:cNvPr id="4" name="Рисунок 3"/>
          <p:cNvPicPr>
            <a:picLocks noChangeAspect="1"/>
          </p:cNvPicPr>
          <p:nvPr/>
        </p:nvPicPr>
        <p:blipFill>
          <a:blip r:embed="rId3" cstate="print"/>
          <a:stretch>
            <a:fillRect/>
          </a:stretch>
        </p:blipFill>
        <p:spPr>
          <a:xfrm>
            <a:off x="523875" y="3705225"/>
            <a:ext cx="4572000" cy="3048000"/>
          </a:xfrm>
          <a:prstGeom prst="rect">
            <a:avLst/>
          </a:prstGeom>
        </p:spPr>
      </p:pic>
    </p:spTree>
    <p:extLst>
      <p:ext uri="{BB962C8B-B14F-4D97-AF65-F5344CB8AC3E}">
        <p14:creationId xmlns:p14="http://schemas.microsoft.com/office/powerpoint/2010/main" xmlns="" val="2008256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4552950"/>
          </a:xfrm>
        </p:spPr>
        <p:txBody>
          <a:bodyPr/>
          <a:lstStyle/>
          <a:p>
            <a:pPr>
              <a:lnSpc>
                <a:spcPct val="150000"/>
              </a:lnSpc>
            </a:pPr>
            <a:r>
              <a:rPr lang="uk-UA" dirty="0" smtClean="0">
                <a:solidFill>
                  <a:schemeClr val="tx1"/>
                </a:solidFill>
                <a:latin typeface="Times New Roman" panose="02020603050405020304" pitchFamily="18" charset="0"/>
                <a:cs typeface="Times New Roman" panose="02020603050405020304" pitchFamily="18" charset="0"/>
              </a:rPr>
              <a:t>Природні забруднення -  спричинені будь-якими природними явищами без впливу людини (виверження вулканів, повені, селевий потік, вивітрювання ґрунтів, розкладання рослин і тварин тощо).</a:t>
            </a:r>
          </a:p>
          <a:p>
            <a:pPr>
              <a:lnSpc>
                <a:spcPct val="150000"/>
              </a:lnSpc>
            </a:pPr>
            <a:r>
              <a:rPr lang="uk-UA" dirty="0" smtClean="0">
                <a:solidFill>
                  <a:schemeClr val="tx1"/>
                </a:solidFill>
                <a:latin typeface="Times New Roman" panose="02020603050405020304" pitchFamily="18" charset="0"/>
                <a:cs typeface="Times New Roman" panose="02020603050405020304" pitchFamily="18" charset="0"/>
              </a:rPr>
              <a:t>Антропогенні забруднення - викликають несприятливі зміни навколишнього середовища, спричинені людською діяльністю.</a:t>
            </a:r>
          </a:p>
          <a:p>
            <a:pPr>
              <a:lnSpc>
                <a:spcPct val="150000"/>
              </a:lnSpc>
            </a:pPr>
            <a:r>
              <a:rPr lang="uk-UA" dirty="0" smtClean="0">
                <a:solidFill>
                  <a:schemeClr val="tx1"/>
                </a:solidFill>
                <a:latin typeface="Times New Roman" panose="02020603050405020304" pitchFamily="18" charset="0"/>
                <a:cs typeface="Times New Roman" panose="02020603050405020304" pitchFamily="18" charset="0"/>
              </a:rPr>
              <a:t>Матеріальні забруднення - вид забруднення, яке об'єднує механічні, хімічні та частково біологічні.</a:t>
            </a:r>
          </a:p>
          <a:p>
            <a:pPr>
              <a:lnSpc>
                <a:spcPct val="150000"/>
              </a:lnSpc>
            </a:pPr>
            <a:r>
              <a:rPr lang="uk-UA" dirty="0" smtClean="0">
                <a:solidFill>
                  <a:schemeClr val="tx1"/>
                </a:solidFill>
                <a:latin typeface="Times New Roman" panose="02020603050405020304" pitchFamily="18" charset="0"/>
                <a:cs typeface="Times New Roman" panose="02020603050405020304" pitchFamily="18" charset="0"/>
              </a:rPr>
              <a:t>Енергетичні забруднення-фізичні забруднення з енергетичними властивостями.</a:t>
            </a:r>
            <a:endParaRPr lang="uk-UA"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8124825" y="476250"/>
            <a:ext cx="3886200" cy="2190750"/>
          </a:xfrm>
          <a:prstGeom prst="rect">
            <a:avLst/>
          </a:prstGeom>
        </p:spPr>
      </p:pic>
      <p:pic>
        <p:nvPicPr>
          <p:cNvPr id="4" name="Рисунок 3"/>
          <p:cNvPicPr>
            <a:picLocks noChangeAspect="1"/>
          </p:cNvPicPr>
          <p:nvPr/>
        </p:nvPicPr>
        <p:blipFill>
          <a:blip r:embed="rId3" cstate="print"/>
          <a:stretch>
            <a:fillRect/>
          </a:stretch>
        </p:blipFill>
        <p:spPr>
          <a:xfrm>
            <a:off x="6943725" y="3743325"/>
            <a:ext cx="4767263" cy="2724150"/>
          </a:xfrm>
          <a:prstGeom prst="rect">
            <a:avLst/>
          </a:prstGeom>
        </p:spPr>
      </p:pic>
      <p:pic>
        <p:nvPicPr>
          <p:cNvPr id="5" name="Рисунок 4"/>
          <p:cNvPicPr>
            <a:picLocks noChangeAspect="1"/>
          </p:cNvPicPr>
          <p:nvPr/>
        </p:nvPicPr>
        <p:blipFill>
          <a:blip r:embed="rId4" cstate="print"/>
          <a:stretch>
            <a:fillRect/>
          </a:stretch>
        </p:blipFill>
        <p:spPr>
          <a:xfrm>
            <a:off x="1033462" y="3714750"/>
            <a:ext cx="4143375" cy="2781300"/>
          </a:xfrm>
          <a:prstGeom prst="rect">
            <a:avLst/>
          </a:prstGeom>
        </p:spPr>
      </p:pic>
    </p:spTree>
    <p:extLst>
      <p:ext uri="{BB962C8B-B14F-4D97-AF65-F5344CB8AC3E}">
        <p14:creationId xmlns:p14="http://schemas.microsoft.com/office/powerpoint/2010/main" xmlns="" val="3107039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6019800"/>
          </a:xfrm>
        </p:spPr>
        <p:txBody>
          <a:bodyPr>
            <a:normAutofit/>
          </a:bodyPr>
          <a:lstStyle/>
          <a:p>
            <a:pPr>
              <a:lnSpc>
                <a:spcPct val="150000"/>
              </a:lnSpc>
            </a:pPr>
            <a:r>
              <a:rPr lang="uk-UA" dirty="0">
                <a:solidFill>
                  <a:schemeClr val="tx1"/>
                </a:solidFill>
                <a:latin typeface="Times New Roman" panose="02020603050405020304" pitchFamily="18" charset="0"/>
                <a:cs typeface="Times New Roman" panose="02020603050405020304" pitchFamily="18" charset="0"/>
              </a:rPr>
              <a:t>Механічні забруднення - привнесення в екосистему різних чужорідних для неї предметів, відходів, сміття, абіотичних наносів тощо, які порушують її природне функціонування без фізико-хімічних наслідків.</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Фізичні забруднення - привнесення в екосистему джерел енергії (тепла, світла, шуму, вібрації, гравітації, електромагнітного, радіоактивного випромінювання тощо), яке проявляється у відхиленні від норми її фізичних властивостей.</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Хімічне забруднення - привнесення в екосистему чужорідних для неї хімічних елементів і </a:t>
            </a:r>
            <a:r>
              <a:rPr lang="uk-UA" dirty="0" err="1">
                <a:solidFill>
                  <a:schemeClr val="tx1"/>
                </a:solidFill>
                <a:latin typeface="Times New Roman" panose="02020603050405020304" pitchFamily="18" charset="0"/>
                <a:cs typeface="Times New Roman" panose="02020603050405020304" pitchFamily="18" charset="0"/>
              </a:rPr>
              <a:t>сполук</a:t>
            </a:r>
            <a:r>
              <a:rPr lang="uk-UA" dirty="0">
                <a:solidFill>
                  <a:schemeClr val="tx1"/>
                </a:solidFill>
                <a:latin typeface="Times New Roman" panose="02020603050405020304" pitchFamily="18" charset="0"/>
                <a:cs typeface="Times New Roman" panose="02020603050405020304" pitchFamily="18" charset="0"/>
              </a:rPr>
              <a:t> у концентраціях, що перевищують фонові.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Біологічні забруднення - спричиняють появу в природі (як правило у результаті антропогенної діяльності) нових різновидів живих організмів, </a:t>
            </a:r>
            <a:r>
              <a:rPr lang="uk-UA" dirty="0" err="1">
                <a:solidFill>
                  <a:schemeClr val="tx1"/>
                </a:solidFill>
                <a:latin typeface="Times New Roman" panose="02020603050405020304" pitchFamily="18" charset="0"/>
                <a:cs typeface="Times New Roman" panose="02020603050405020304" pitchFamily="18" charset="0"/>
              </a:rPr>
              <a:t>патогенів</a:t>
            </a:r>
            <a:r>
              <a:rPr lang="uk-UA" dirty="0">
                <a:solidFill>
                  <a:schemeClr val="tx1"/>
                </a:solidFill>
                <a:latin typeface="Times New Roman" panose="02020603050405020304" pitchFamily="18" charset="0"/>
                <a:cs typeface="Times New Roman" panose="02020603050405020304" pitchFamily="18" charset="0"/>
              </a:rPr>
              <a:t> та збудників </a:t>
            </a:r>
            <a:r>
              <a:rPr lang="uk-UA" dirty="0" err="1">
                <a:solidFill>
                  <a:schemeClr val="tx1"/>
                </a:solidFill>
                <a:latin typeface="Times New Roman" panose="02020603050405020304" pitchFamily="18" charset="0"/>
                <a:cs typeface="Times New Roman" panose="02020603050405020304" pitchFamily="18" charset="0"/>
              </a:rPr>
              <a:t>хвороб</a:t>
            </a:r>
            <a:r>
              <a:rPr lang="uk-UA" dirty="0">
                <a:solidFill>
                  <a:schemeClr val="tx1"/>
                </a:solidFill>
                <a:latin typeface="Times New Roman" panose="02020603050405020304" pitchFamily="18" charset="0"/>
                <a:cs typeface="Times New Roman" panose="02020603050405020304" pitchFamily="18" charset="0"/>
              </a:rPr>
              <a:t>, а також спровоковане людиною катастрофічне розмноження окремих видів (наприклад, внаслідок необґрунтованої інтродукції, порушень карантину тощо</a:t>
            </a:r>
            <a:r>
              <a:rPr lang="uk-UA" dirty="0" smtClean="0">
                <a:solidFill>
                  <a:schemeClr val="tx1"/>
                </a:solidFill>
                <a:latin typeface="Times New Roman" panose="02020603050405020304" pitchFamily="18" charset="0"/>
                <a:cs typeface="Times New Roman" panose="02020603050405020304" pitchFamily="18" charset="0"/>
              </a:rPr>
              <a:t>).</a:t>
            </a:r>
            <a:endParaRPr lang="uk-UA"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8267699" y="742950"/>
            <a:ext cx="3449619" cy="1981200"/>
          </a:xfrm>
          <a:prstGeom prst="rect">
            <a:avLst/>
          </a:prstGeom>
        </p:spPr>
      </p:pic>
      <p:pic>
        <p:nvPicPr>
          <p:cNvPr id="4" name="Рисунок 3"/>
          <p:cNvPicPr>
            <a:picLocks noChangeAspect="1"/>
          </p:cNvPicPr>
          <p:nvPr/>
        </p:nvPicPr>
        <p:blipFill>
          <a:blip r:embed="rId3" cstate="print"/>
          <a:stretch>
            <a:fillRect/>
          </a:stretch>
        </p:blipFill>
        <p:spPr>
          <a:xfrm>
            <a:off x="8505825" y="3009899"/>
            <a:ext cx="3211493" cy="2138905"/>
          </a:xfrm>
          <a:prstGeom prst="rect">
            <a:avLst/>
          </a:prstGeom>
        </p:spPr>
      </p:pic>
    </p:spTree>
    <p:extLst>
      <p:ext uri="{BB962C8B-B14F-4D97-AF65-F5344CB8AC3E}">
        <p14:creationId xmlns:p14="http://schemas.microsoft.com/office/powerpoint/2010/main" xmlns="" val="307421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chemeClr val="tx1"/>
                </a:solidFill>
                <a:latin typeface="Times New Roman" panose="02020603050405020304" pitchFamily="18" charset="0"/>
                <a:cs typeface="Times New Roman" panose="02020603050405020304" pitchFamily="18" charset="0"/>
              </a:rPr>
              <a:t>Вступ</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418336"/>
            <a:ext cx="8596668" cy="3880773"/>
          </a:xfrm>
        </p:spPr>
        <p:txBody>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Техносфера - це сукупність штучних і природних об'єктів, створених або змінених цілеспрямованою діяльністю людини</a:t>
            </a:r>
            <a:r>
              <a:rPr lang="uk-UA" dirty="0" smtClean="0">
                <a:solidFill>
                  <a:schemeClr val="tx1"/>
                </a:solidFill>
                <a:latin typeface="Times New Roman" panose="02020603050405020304" pitchFamily="18" charset="0"/>
                <a:cs typeface="Times New Roman" panose="02020603050405020304" pitchFamily="18" charset="0"/>
              </a:rPr>
              <a:t>.</a:t>
            </a:r>
          </a:p>
          <a:p>
            <a:pPr marL="0" indent="0">
              <a:lnSpc>
                <a:spcPct val="150000"/>
              </a:lnSpc>
              <a:buNone/>
            </a:pPr>
            <a:r>
              <a:rPr lang="uk-UA" dirty="0" smtClean="0">
                <a:solidFill>
                  <a:schemeClr val="tx1"/>
                </a:solidFill>
                <a:latin typeface="Times New Roman" panose="02020603050405020304" pitchFamily="18" charset="0"/>
                <a:cs typeface="Times New Roman" panose="02020603050405020304" pitchFamily="18" charset="0"/>
              </a:rPr>
              <a:t>Техногенез - це нинішній етап еволюції біосфери, обумовлений технологічною діяльністю людини, наслідком якої є порушення біотичного кругообігу речовин і природної рівноваги екологічних систем.</a:t>
            </a:r>
          </a:p>
          <a:p>
            <a:endParaRPr lang="uk-UA" dirty="0"/>
          </a:p>
        </p:txBody>
      </p:sp>
      <p:pic>
        <p:nvPicPr>
          <p:cNvPr id="4" name="Рисунок 3"/>
          <p:cNvPicPr>
            <a:picLocks noChangeAspect="1"/>
          </p:cNvPicPr>
          <p:nvPr/>
        </p:nvPicPr>
        <p:blipFill>
          <a:blip r:embed="rId2" cstate="print"/>
          <a:stretch>
            <a:fillRect/>
          </a:stretch>
        </p:blipFill>
        <p:spPr>
          <a:xfrm>
            <a:off x="4864608" y="3307972"/>
            <a:ext cx="5495544" cy="3228632"/>
          </a:xfrm>
          <a:prstGeom prst="rect">
            <a:avLst/>
          </a:prstGeom>
        </p:spPr>
      </p:pic>
    </p:spTree>
    <p:extLst>
      <p:ext uri="{BB962C8B-B14F-4D97-AF65-F5344CB8AC3E}">
        <p14:creationId xmlns:p14="http://schemas.microsoft.com/office/powerpoint/2010/main" xmlns="" val="2755267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5791200"/>
          </a:xfrm>
        </p:spPr>
        <p:txBody>
          <a:bodyPr>
            <a:normAutofit fontScale="92500" lnSpcReduction="10000"/>
          </a:bodyPr>
          <a:lstStyle/>
          <a:p>
            <a:pPr>
              <a:lnSpc>
                <a:spcPct val="150000"/>
              </a:lnSpc>
            </a:pPr>
            <a:r>
              <a:rPr lang="uk-UA" dirty="0">
                <a:solidFill>
                  <a:schemeClr val="tx1"/>
                </a:solidFill>
                <a:latin typeface="Times New Roman" panose="02020603050405020304" pitchFamily="18" charset="0"/>
                <a:cs typeface="Times New Roman" panose="02020603050405020304" pitchFamily="18" charset="0"/>
              </a:rPr>
              <a:t>Умисні забруднення - цілеспрямовані антропогенні зміни стану довкілля: протизаконні викиди й скиди шкідливих відходів виробництва у водні об'єкти, повітря та ґрунт, знищення лісів, пасовищ, браконьєрство, утворення кар'єрів, неправильне використання земель, природних вод тощо.</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Супутні забруднення - поступові зміни стану атмосфери, гідросфери, літосфери й біосфери в окремих районах, регіонах і планети загалом в результаті антропогенної діяльності - </a:t>
            </a:r>
            <a:r>
              <a:rPr lang="uk-UA" dirty="0" err="1">
                <a:solidFill>
                  <a:schemeClr val="tx1"/>
                </a:solidFill>
                <a:latin typeface="Times New Roman" panose="02020603050405020304" pitchFamily="18" charset="0"/>
                <a:cs typeface="Times New Roman" panose="02020603050405020304" pitchFamily="18" charset="0"/>
              </a:rPr>
              <a:t>опустелювання</a:t>
            </a:r>
            <a:r>
              <a:rPr lang="uk-UA" dirty="0">
                <a:solidFill>
                  <a:schemeClr val="tx1"/>
                </a:solidFill>
                <a:latin typeface="Times New Roman" panose="02020603050405020304" pitchFamily="18" charset="0"/>
                <a:cs typeface="Times New Roman" panose="02020603050405020304" pitchFamily="18" charset="0"/>
              </a:rPr>
              <a:t>, висихання боліт, зникнення малих річок, поява кислотних дощів, парникового ефекту, руйнування озонового шару тощо)</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Аварійні забруднення - виникають внаслідок надзвичайних ситуацій, порушення технологічних процесів на виробництві або пошкодження споруд та устаткування у результаті природних явищ.</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Випадкові забруднення - виникають внаслідок аварійних викидів (токсичних газів тощо) або скидів (стічних вод) промисловістю, сільським та комунальними господарствами тощо.</a:t>
            </a:r>
          </a:p>
          <a:p>
            <a:pPr>
              <a:lnSpc>
                <a:spcPct val="150000"/>
              </a:lnSpc>
            </a:pPr>
            <a:endParaRPr lang="uk-UA" dirty="0"/>
          </a:p>
        </p:txBody>
      </p:sp>
    </p:spTree>
    <p:extLst>
      <p:ext uri="{BB962C8B-B14F-4D97-AF65-F5344CB8AC3E}">
        <p14:creationId xmlns:p14="http://schemas.microsoft.com/office/powerpoint/2010/main" xmlns="" val="3140391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3880773"/>
          </a:xfrm>
        </p:spPr>
        <p:txBody>
          <a:bodyPr/>
          <a:lstStyle/>
          <a:p>
            <a:pPr>
              <a:lnSpc>
                <a:spcPct val="150000"/>
              </a:lnSpc>
            </a:pPr>
            <a:r>
              <a:rPr lang="uk-UA" dirty="0">
                <a:solidFill>
                  <a:schemeClr val="tx1"/>
                </a:solidFill>
                <a:latin typeface="Times New Roman" panose="02020603050405020304" pitchFamily="18" charset="0"/>
                <a:cs typeface="Times New Roman" panose="02020603050405020304" pitchFamily="18" charset="0"/>
              </a:rPr>
              <a:t>Локальне - забруднення невеликого району, населеного пункту, транспортної магістралі тощо.</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Регіональне - забруднення, яке спостерігається в межах значного простору, але не охоплює усю планету.</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Глобальне - забруднення, яке виявляється в будь-якій точці планети вдалині від його джерела.</a:t>
            </a:r>
          </a:p>
          <a:p>
            <a:endParaRPr lang="uk-UA" dirty="0"/>
          </a:p>
        </p:txBody>
      </p:sp>
      <p:pic>
        <p:nvPicPr>
          <p:cNvPr id="2" name="Рисунок 1"/>
          <p:cNvPicPr>
            <a:picLocks noChangeAspect="1"/>
          </p:cNvPicPr>
          <p:nvPr/>
        </p:nvPicPr>
        <p:blipFill>
          <a:blip r:embed="rId2" cstate="print"/>
          <a:stretch>
            <a:fillRect/>
          </a:stretch>
        </p:blipFill>
        <p:spPr>
          <a:xfrm>
            <a:off x="3230919" y="2514600"/>
            <a:ext cx="5365749" cy="4024312"/>
          </a:xfrm>
          <a:prstGeom prst="rect">
            <a:avLst/>
          </a:prstGeom>
        </p:spPr>
      </p:pic>
    </p:spTree>
    <p:extLst>
      <p:ext uri="{BB962C8B-B14F-4D97-AF65-F5344CB8AC3E}">
        <p14:creationId xmlns:p14="http://schemas.microsoft.com/office/powerpoint/2010/main" xmlns="" val="693888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3880773"/>
          </a:xfrm>
        </p:spPr>
        <p:txBody>
          <a:bodyPr/>
          <a:lstStyle/>
          <a:p>
            <a:pPr marL="0" indent="0">
              <a:lnSpc>
                <a:spcPct val="150000"/>
              </a:lnSpc>
              <a:buNone/>
            </a:pPr>
            <a:r>
              <a:rPr lang="uk-UA" dirty="0">
                <a:solidFill>
                  <a:schemeClr val="tx1"/>
                </a:solidFill>
                <a:latin typeface="Times New Roman" panose="02020603050405020304" pitchFamily="18" charset="0"/>
                <a:cs typeface="Times New Roman" panose="02020603050405020304" pitchFamily="18" charset="0"/>
              </a:rPr>
              <a:t>Класифікувати забруднювальні речовини складно через їх велику кількість і різноманітність. Умовно їх можна об'єднати в такі головні групи:</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за видом - механічні, хімічні, фізичні, біологічні;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за часом дії - стійкі, нестійкі, середньої стійкості;</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за впливом - прямої та непрямої дії;</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	за характером - первинні, вторинні</a:t>
            </a:r>
          </a:p>
          <a:p>
            <a:endParaRPr lang="uk-UA" dirty="0"/>
          </a:p>
        </p:txBody>
      </p:sp>
    </p:spTree>
    <p:extLst>
      <p:ext uri="{BB962C8B-B14F-4D97-AF65-F5344CB8AC3E}">
        <p14:creationId xmlns:p14="http://schemas.microsoft.com/office/powerpoint/2010/main" xmlns="" val="62185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4981575"/>
          </a:xfrm>
        </p:spPr>
        <p:txBody>
          <a:bodyPr>
            <a:normAutofit/>
          </a:bodyPr>
          <a:lstStyle/>
          <a:p>
            <a:pPr>
              <a:lnSpc>
                <a:spcPct val="150000"/>
              </a:lnSpc>
            </a:pPr>
            <a:r>
              <a:rPr lang="uk-UA" dirty="0">
                <a:solidFill>
                  <a:schemeClr val="tx1"/>
                </a:solidFill>
                <a:latin typeface="Times New Roman" panose="02020603050405020304" pitchFamily="18" charset="0"/>
                <a:cs typeface="Times New Roman" panose="02020603050405020304" pitchFamily="18" charset="0"/>
              </a:rPr>
              <a:t>Механічні забруднювальні речовини - це різні тверді частинки або предмети (викинуті як непотрібні, відпрацьовані, невикористані) на поверхні Землі, в ґрунтах, воді та в космосі (пил, уламки космічних апаратів).</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Хімічні забруднювальні речовини - тверді, газоподібні й рідкі речовини, хімічні елементи та сполуки штучного походження, які надходять у біосферу й порушують природні процеси кругообігу речовин та енергії.</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Фізичні забруднювальні речовини - теплові, електромагнітні, шумові, вібраційні та радіаційні поля.</a:t>
            </a:r>
          </a:p>
          <a:p>
            <a:pPr>
              <a:lnSpc>
                <a:spcPct val="150000"/>
              </a:lnSpc>
            </a:pPr>
            <a:r>
              <a:rPr lang="uk-UA" dirty="0">
                <a:solidFill>
                  <a:schemeClr val="tx1"/>
                </a:solidFill>
                <a:latin typeface="Times New Roman" panose="02020603050405020304" pitchFamily="18" charset="0"/>
                <a:cs typeface="Times New Roman" panose="02020603050405020304" pitchFamily="18" charset="0"/>
              </a:rPr>
              <a:t>Біологічні забруднювальні речовини - патогенні мікроорганізми, збудники </a:t>
            </a:r>
            <a:r>
              <a:rPr lang="uk-UA" dirty="0" err="1">
                <a:solidFill>
                  <a:schemeClr val="tx1"/>
                </a:solidFill>
                <a:latin typeface="Times New Roman" panose="02020603050405020304" pitchFamily="18" charset="0"/>
                <a:cs typeface="Times New Roman" panose="02020603050405020304" pitchFamily="18" charset="0"/>
              </a:rPr>
              <a:t>хвороб</a:t>
            </a:r>
            <a:r>
              <a:rPr lang="uk-UA" dirty="0">
                <a:solidFill>
                  <a:schemeClr val="tx1"/>
                </a:solidFill>
                <a:latin typeface="Times New Roman" panose="02020603050405020304" pitchFamily="18" charset="0"/>
                <a:cs typeface="Times New Roman" panose="02020603050405020304" pitchFamily="18" charset="0"/>
              </a:rPr>
              <a:t> тощо.</a:t>
            </a:r>
          </a:p>
          <a:p>
            <a:endParaRPr lang="uk-UA" dirty="0"/>
          </a:p>
        </p:txBody>
      </p:sp>
    </p:spTree>
    <p:extLst>
      <p:ext uri="{BB962C8B-B14F-4D97-AF65-F5344CB8AC3E}">
        <p14:creationId xmlns:p14="http://schemas.microsoft.com/office/powerpoint/2010/main" xmlns="" val="3567880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6657975"/>
          </a:xfrm>
        </p:spPr>
        <p:txBody>
          <a:bodyPr>
            <a:normAutofit/>
          </a:bodyPr>
          <a:lstStyle/>
          <a:p>
            <a:r>
              <a:rPr lang="uk-UA" dirty="0">
                <a:solidFill>
                  <a:schemeClr val="tx1"/>
                </a:solidFill>
                <a:latin typeface="Times New Roman" panose="02020603050405020304" pitchFamily="18" charset="0"/>
                <a:cs typeface="Times New Roman" panose="02020603050405020304" pitchFamily="18" charset="0"/>
              </a:rPr>
              <a:t>Стійкі забруднювальні речовини - це такі, які довго зберігаються в природі (пластмаси, поліетилени, деякі метали, скло, радіоактивні речовини з великим періодом напіврозпаду тощо).</a:t>
            </a:r>
          </a:p>
          <a:p>
            <a:r>
              <a:rPr lang="uk-UA" dirty="0">
                <a:solidFill>
                  <a:schemeClr val="tx1"/>
                </a:solidFill>
                <a:latin typeface="Times New Roman" panose="02020603050405020304" pitchFamily="18" charset="0"/>
                <a:cs typeface="Times New Roman" panose="02020603050405020304" pitchFamily="18" charset="0"/>
              </a:rPr>
              <a:t>Нестійкі забруднювальні речовини - це такі, які швидко розкладаються, розчиняються, нейтралізуються в природному середовищі під впливом різних факторів і процесів.</a:t>
            </a:r>
          </a:p>
          <a:p>
            <a:r>
              <a:rPr lang="uk-UA" dirty="0">
                <a:solidFill>
                  <a:schemeClr val="tx1"/>
                </a:solidFill>
                <a:latin typeface="Times New Roman" panose="02020603050405020304" pitchFamily="18" charset="0"/>
                <a:cs typeface="Times New Roman" panose="02020603050405020304" pitchFamily="18" charset="0"/>
              </a:rPr>
              <a:t>Середньої стійкості забруднювальні речовини - негативний вплив яких відбувається певний термін часу, а потім зникає.</a:t>
            </a:r>
          </a:p>
          <a:p>
            <a:r>
              <a:rPr lang="uk-UA" dirty="0">
                <a:solidFill>
                  <a:schemeClr val="tx1"/>
                </a:solidFill>
                <a:latin typeface="Times New Roman" panose="02020603050405020304" pitchFamily="18" charset="0"/>
                <a:cs typeface="Times New Roman" panose="02020603050405020304" pitchFamily="18" charset="0"/>
              </a:rPr>
              <a:t>Первинні забруднювальні речовини - утворюються безпосередньо під час природних та техногенних процесів.</a:t>
            </a:r>
          </a:p>
          <a:p>
            <a:r>
              <a:rPr lang="uk-UA" dirty="0">
                <a:solidFill>
                  <a:schemeClr val="tx1"/>
                </a:solidFill>
                <a:latin typeface="Times New Roman" panose="02020603050405020304" pitchFamily="18" charset="0"/>
                <a:cs typeface="Times New Roman" panose="02020603050405020304" pitchFamily="18" charset="0"/>
              </a:rPr>
              <a:t>Вторинні забруднювальні речовини - утворюються під час фізико- хімічних процесів, які відбуваються в навколишньому середовищі. Наприклад, </a:t>
            </a:r>
            <a:r>
              <a:rPr lang="uk-UA" dirty="0" err="1">
                <a:solidFill>
                  <a:schemeClr val="tx1"/>
                </a:solidFill>
                <a:latin typeface="Times New Roman" panose="02020603050405020304" pitchFamily="18" charset="0"/>
                <a:cs typeface="Times New Roman" panose="02020603050405020304" pitchFamily="18" charset="0"/>
              </a:rPr>
              <a:t>фреони</a:t>
            </a:r>
            <a:r>
              <a:rPr lang="uk-UA" dirty="0">
                <a:solidFill>
                  <a:schemeClr val="tx1"/>
                </a:solidFill>
                <a:latin typeface="Times New Roman" panose="02020603050405020304" pitchFamily="18" charset="0"/>
                <a:cs typeface="Times New Roman" panose="02020603050405020304" pitchFamily="18" charset="0"/>
              </a:rPr>
              <a:t> (хімічно інертні гази біля поверхні Землі) - досягнувши поверхні озонового шару утворюють іон хлору, у результаті фотохімічної реакції під впливом ультрафіолетового випромінювання, який спричиняє руйнування озонового екрану планети</a:t>
            </a:r>
          </a:p>
          <a:p>
            <a:endParaRPr lang="uk-UA" dirty="0"/>
          </a:p>
        </p:txBody>
      </p:sp>
    </p:spTree>
    <p:extLst>
      <p:ext uri="{BB962C8B-B14F-4D97-AF65-F5344CB8AC3E}">
        <p14:creationId xmlns:p14="http://schemas.microsoft.com/office/powerpoint/2010/main" xmlns="" val="61171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3880773"/>
          </a:xfrm>
        </p:spPr>
        <p:txBody>
          <a:bodyPr>
            <a:noAutofit/>
          </a:bodyPr>
          <a:lstStyle/>
          <a:p>
            <a:pPr marL="0" indent="0">
              <a:lnSpc>
                <a:spcPct val="150000"/>
              </a:lnSpc>
              <a:buNone/>
            </a:pPr>
            <a:r>
              <a:rPr lang="uk-UA" dirty="0" smtClean="0">
                <a:solidFill>
                  <a:schemeClr val="tx1"/>
                </a:solidFill>
                <a:latin typeface="Times New Roman" panose="02020603050405020304" pitchFamily="18" charset="0"/>
                <a:cs typeface="Times New Roman" panose="02020603050405020304" pitchFamily="18" charset="0"/>
              </a:rPr>
              <a:t>Активне перетворення біосфери в техносферу пов'язано з активізацією діяльності людини та появою таких факторів негативного впливу на довкілля, як:</a:t>
            </a:r>
          </a:p>
          <a:p>
            <a:pPr lvl="0">
              <a:lnSpc>
                <a:spcPct val="150000"/>
              </a:lnSpc>
            </a:pPr>
            <a:r>
              <a:rPr lang="uk-UA" dirty="0" smtClean="0">
                <a:solidFill>
                  <a:schemeClr val="tx1"/>
                </a:solidFill>
                <a:latin typeface="Times New Roman" panose="02020603050405020304" pitchFamily="18" charset="0"/>
                <a:cs typeface="Times New Roman" panose="02020603050405020304" pitchFamily="18" charset="0"/>
              </a:rPr>
              <a:t>розвиток гірничо-видобувної, металургійної, хімічної промисло­вості тощо;</a:t>
            </a:r>
          </a:p>
          <a:p>
            <a:pPr lvl="0">
              <a:lnSpc>
                <a:spcPct val="150000"/>
              </a:lnSpc>
            </a:pPr>
            <a:r>
              <a:rPr lang="uk-UA" dirty="0" smtClean="0">
                <a:solidFill>
                  <a:schemeClr val="tx1"/>
                </a:solidFill>
                <a:latin typeface="Times New Roman" panose="02020603050405020304" pitchFamily="18" charset="0"/>
                <a:cs typeface="Times New Roman" panose="02020603050405020304" pitchFamily="18" charset="0"/>
              </a:rPr>
              <a:t>інтенсифікація та хімізація сільського господарства;</a:t>
            </a:r>
          </a:p>
          <a:p>
            <a:pPr lvl="0">
              <a:lnSpc>
                <a:spcPct val="150000"/>
              </a:lnSpc>
            </a:pPr>
            <a:r>
              <a:rPr lang="uk-UA" dirty="0" smtClean="0">
                <a:solidFill>
                  <a:schemeClr val="tx1"/>
                </a:solidFill>
                <a:latin typeface="Times New Roman" panose="02020603050405020304" pitchFamily="18" charset="0"/>
                <a:cs typeface="Times New Roman" panose="02020603050405020304" pitchFamily="18" charset="0"/>
              </a:rPr>
              <a:t>бурхливий розвиток усіх видів транспорту;</a:t>
            </a:r>
          </a:p>
          <a:p>
            <a:pPr lvl="0">
              <a:lnSpc>
                <a:spcPct val="150000"/>
              </a:lnSpc>
            </a:pPr>
            <a:r>
              <a:rPr lang="uk-UA" dirty="0" smtClean="0">
                <a:solidFill>
                  <a:schemeClr val="tx1"/>
                </a:solidFill>
                <a:latin typeface="Times New Roman" panose="02020603050405020304" pitchFamily="18" charset="0"/>
                <a:cs typeface="Times New Roman" panose="02020603050405020304" pitchFamily="18" charset="0"/>
              </a:rPr>
              <a:t>розробка нових видів озброєння та освоєння космічного простору;</a:t>
            </a:r>
          </a:p>
          <a:p>
            <a:pPr lvl="0">
              <a:lnSpc>
                <a:spcPct val="150000"/>
              </a:lnSpc>
            </a:pPr>
            <a:r>
              <a:rPr lang="uk-UA" dirty="0" smtClean="0">
                <a:solidFill>
                  <a:schemeClr val="tx1"/>
                </a:solidFill>
                <a:latin typeface="Times New Roman" panose="02020603050405020304" pitchFamily="18" charset="0"/>
                <a:cs typeface="Times New Roman" panose="02020603050405020304" pitchFamily="18" charset="0"/>
              </a:rPr>
              <a:t>теплова та атомна енергетика;</a:t>
            </a:r>
          </a:p>
          <a:p>
            <a:pPr lvl="0">
              <a:lnSpc>
                <a:spcPct val="150000"/>
              </a:lnSpc>
            </a:pPr>
            <a:r>
              <a:rPr lang="uk-UA" dirty="0" smtClean="0">
                <a:solidFill>
                  <a:schemeClr val="tx1"/>
                </a:solidFill>
                <a:latin typeface="Times New Roman" panose="02020603050405020304" pitchFamily="18" charset="0"/>
                <a:cs typeface="Times New Roman" panose="02020603050405020304" pitchFamily="18" charset="0"/>
              </a:rPr>
              <a:t>подальший розвиток машинобудування.</a:t>
            </a:r>
            <a:endParaRPr lang="uk-UA"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4840986" y="3074288"/>
            <a:ext cx="6918198" cy="3561591"/>
          </a:xfrm>
          <a:prstGeom prst="rect">
            <a:avLst/>
          </a:prstGeom>
        </p:spPr>
      </p:pic>
    </p:spTree>
    <p:extLst>
      <p:ext uri="{BB962C8B-B14F-4D97-AF65-F5344CB8AC3E}">
        <p14:creationId xmlns:p14="http://schemas.microsoft.com/office/powerpoint/2010/main" xmlns="" val="309585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a:solidFill>
                  <a:schemeClr val="tx1"/>
                </a:solidFill>
                <a:latin typeface="Times New Roman" panose="02020603050405020304" pitchFamily="18" charset="0"/>
                <a:cs typeface="Times New Roman" panose="02020603050405020304" pitchFamily="18" charset="0"/>
              </a:rPr>
              <a:t>Ресурси техносфери</a:t>
            </a:r>
          </a:p>
        </p:txBody>
      </p:sp>
      <p:sp>
        <p:nvSpPr>
          <p:cNvPr id="3" name="Объект 2"/>
          <p:cNvSpPr>
            <a:spLocks noGrp="1"/>
          </p:cNvSpPr>
          <p:nvPr>
            <p:ph idx="1"/>
          </p:nvPr>
        </p:nvSpPr>
        <p:spPr>
          <a:xfrm>
            <a:off x="0" y="673608"/>
            <a:ext cx="8596668" cy="4613656"/>
          </a:xfrm>
        </p:spPr>
        <p:txBody>
          <a:bodyPr>
            <a:normAutofit/>
          </a:bodyPr>
          <a:lstStyle/>
          <a:p>
            <a:pPr marL="0" indent="0">
              <a:lnSpc>
                <a:spcPct val="150000"/>
              </a:lnSpc>
              <a:buNone/>
            </a:pPr>
            <a:r>
              <a:rPr lang="uk-UA" sz="2000" dirty="0" smtClean="0">
                <a:solidFill>
                  <a:schemeClr val="tx1"/>
                </a:solidFill>
                <a:latin typeface="Times New Roman" panose="02020603050405020304" pitchFamily="18" charset="0"/>
                <a:cs typeface="Times New Roman" panose="02020603050405020304" pitchFamily="18" charset="0"/>
              </a:rPr>
              <a:t>Природними ресурсами називають компоненти природи, які на цьому рівні розвитку продуктивних сил використовуються або можуть бути використані як засіб виробництва чи предмет використання. Природними ресурсами можуть бути об'єкти i явища, що прямо чи опосередковано використовуються для створення матеріальних благ суспільства та підтримки умов існування людства.</a:t>
            </a:r>
          </a:p>
          <a:p>
            <a:pPr marL="0" indent="0">
              <a:lnSpc>
                <a:spcPct val="150000"/>
              </a:lnSpc>
              <a:buNone/>
            </a:pPr>
            <a:r>
              <a:rPr lang="uk-UA" sz="2000" dirty="0" smtClean="0">
                <a:solidFill>
                  <a:schemeClr val="tx1"/>
                </a:solidFill>
                <a:latin typeface="Times New Roman" panose="02020603050405020304" pitchFamily="18" charset="0"/>
                <a:cs typeface="Times New Roman" panose="02020603050405020304" pitchFamily="18" charset="0"/>
              </a:rPr>
              <a:t>Основні види природних ресурсів можна класифікувати на основі їх генезису - на </a:t>
            </a:r>
            <a:r>
              <a:rPr lang="uk-UA" sz="2000" b="1" i="1" dirty="0" smtClean="0">
                <a:solidFill>
                  <a:schemeClr val="tx1"/>
                </a:solidFill>
                <a:latin typeface="Times New Roman" panose="02020603050405020304" pitchFamily="18" charset="0"/>
                <a:cs typeface="Times New Roman" panose="02020603050405020304" pitchFamily="18" charset="0"/>
              </a:rPr>
              <a:t>мінеральні</a:t>
            </a:r>
            <a:r>
              <a:rPr lang="uk-UA" sz="2000" dirty="0" smtClean="0">
                <a:solidFill>
                  <a:schemeClr val="tx1"/>
                </a:solidFill>
                <a:latin typeface="Times New Roman" panose="02020603050405020304" pitchFamily="18" charset="0"/>
                <a:cs typeface="Times New Roman" panose="02020603050405020304" pitchFamily="18" charset="0"/>
              </a:rPr>
              <a:t> та </a:t>
            </a:r>
            <a:r>
              <a:rPr lang="uk-UA" sz="2000" b="1" i="1" dirty="0" smtClean="0">
                <a:solidFill>
                  <a:schemeClr val="tx1"/>
                </a:solidFill>
                <a:latin typeface="Times New Roman" panose="02020603050405020304" pitchFamily="18" charset="0"/>
                <a:cs typeface="Times New Roman" panose="02020603050405020304" pitchFamily="18" charset="0"/>
              </a:rPr>
              <a:t>біологічні</a:t>
            </a:r>
            <a:r>
              <a:rPr lang="uk-UA" sz="2000" dirty="0" smtClean="0">
                <a:solidFill>
                  <a:schemeClr val="tx1"/>
                </a:solidFill>
                <a:latin typeface="Times New Roman" panose="02020603050405020304" pitchFamily="18" charset="0"/>
                <a:cs typeface="Times New Roman" panose="02020603050405020304" pitchFamily="18" charset="0"/>
              </a:rPr>
              <a:t> (рослинний та тваринний світ), </a:t>
            </a:r>
            <a:r>
              <a:rPr lang="uk-UA" sz="2000" b="1" i="1" dirty="0" smtClean="0">
                <a:solidFill>
                  <a:schemeClr val="tx1"/>
                </a:solidFill>
                <a:latin typeface="Times New Roman" panose="02020603050405020304" pitchFamily="18" charset="0"/>
                <a:cs typeface="Times New Roman" panose="02020603050405020304" pitchFamily="18" charset="0"/>
              </a:rPr>
              <a:t>земельні</a:t>
            </a:r>
            <a:r>
              <a:rPr lang="uk-UA" sz="2000" dirty="0" smtClean="0">
                <a:solidFill>
                  <a:schemeClr val="tx1"/>
                </a:solidFill>
                <a:latin typeface="Times New Roman" panose="02020603050405020304" pitchFamily="18" charset="0"/>
                <a:cs typeface="Times New Roman" panose="02020603050405020304" pitchFamily="18" charset="0"/>
              </a:rPr>
              <a:t>, </a:t>
            </a:r>
            <a:r>
              <a:rPr lang="uk-UA" sz="2000" b="1" i="1" dirty="0" smtClean="0">
                <a:solidFill>
                  <a:schemeClr val="tx1"/>
                </a:solidFill>
                <a:latin typeface="Times New Roman" panose="02020603050405020304" pitchFamily="18" charset="0"/>
                <a:cs typeface="Times New Roman" panose="02020603050405020304" pitchFamily="18" charset="0"/>
              </a:rPr>
              <a:t>водні</a:t>
            </a:r>
            <a:r>
              <a:rPr lang="uk-UA" sz="2000" dirty="0" smtClean="0">
                <a:solidFill>
                  <a:schemeClr val="tx1"/>
                </a:solidFill>
                <a:latin typeface="Times New Roman" panose="02020603050405020304" pitchFamily="18" charset="0"/>
                <a:cs typeface="Times New Roman" panose="02020603050405020304" pitchFamily="18" charset="0"/>
              </a:rPr>
              <a:t> та </a:t>
            </a:r>
            <a:r>
              <a:rPr lang="uk-UA" sz="2000" b="1" i="1" dirty="0" smtClean="0">
                <a:solidFill>
                  <a:schemeClr val="tx1"/>
                </a:solidFill>
                <a:latin typeface="Times New Roman" panose="02020603050405020304" pitchFamily="18" charset="0"/>
                <a:cs typeface="Times New Roman" panose="02020603050405020304" pitchFamily="18" charset="0"/>
              </a:rPr>
              <a:t>кліматичні</a:t>
            </a:r>
            <a:r>
              <a:rPr lang="uk-UA" sz="2000" dirty="0" smtClean="0">
                <a:solidFill>
                  <a:schemeClr val="tx1"/>
                </a:solidFill>
                <a:latin typeface="Times New Roman" panose="02020603050405020304" pitchFamily="18" charset="0"/>
                <a:cs typeface="Times New Roman" panose="02020603050405020304" pitchFamily="18" charset="0"/>
              </a:rPr>
              <a:t>.</a:t>
            </a:r>
          </a:p>
          <a:p>
            <a:endParaRPr lang="uk-UA" dirty="0"/>
          </a:p>
        </p:txBody>
      </p:sp>
      <p:pic>
        <p:nvPicPr>
          <p:cNvPr id="4" name="Рисунок 3"/>
          <p:cNvPicPr>
            <a:picLocks noChangeAspect="1"/>
          </p:cNvPicPr>
          <p:nvPr/>
        </p:nvPicPr>
        <p:blipFill>
          <a:blip r:embed="rId2" cstate="print"/>
          <a:stretch>
            <a:fillRect/>
          </a:stretch>
        </p:blipFill>
        <p:spPr>
          <a:xfrm>
            <a:off x="8596668" y="147574"/>
            <a:ext cx="3325368" cy="2494026"/>
          </a:xfrm>
          <a:prstGeom prst="rect">
            <a:avLst/>
          </a:prstGeom>
        </p:spPr>
      </p:pic>
      <p:pic>
        <p:nvPicPr>
          <p:cNvPr id="5" name="Рисунок 4"/>
          <p:cNvPicPr>
            <a:picLocks noChangeAspect="1"/>
          </p:cNvPicPr>
          <p:nvPr/>
        </p:nvPicPr>
        <p:blipFill>
          <a:blip r:embed="rId3" cstate="print"/>
          <a:stretch>
            <a:fillRect/>
          </a:stretch>
        </p:blipFill>
        <p:spPr>
          <a:xfrm>
            <a:off x="7735824" y="2789174"/>
            <a:ext cx="4307388" cy="2422906"/>
          </a:xfrm>
          <a:prstGeom prst="rect">
            <a:avLst/>
          </a:prstGeom>
        </p:spPr>
      </p:pic>
      <p:pic>
        <p:nvPicPr>
          <p:cNvPr id="6" name="Рисунок 5"/>
          <p:cNvPicPr>
            <a:picLocks noChangeAspect="1"/>
          </p:cNvPicPr>
          <p:nvPr/>
        </p:nvPicPr>
        <p:blipFill>
          <a:blip r:embed="rId4" cstate="print"/>
          <a:stretch>
            <a:fillRect/>
          </a:stretch>
        </p:blipFill>
        <p:spPr>
          <a:xfrm>
            <a:off x="3796284" y="4568952"/>
            <a:ext cx="3255264" cy="2170176"/>
          </a:xfrm>
          <a:prstGeom prst="rect">
            <a:avLst/>
          </a:prstGeom>
        </p:spPr>
      </p:pic>
    </p:spTree>
    <p:extLst>
      <p:ext uri="{BB962C8B-B14F-4D97-AF65-F5344CB8AC3E}">
        <p14:creationId xmlns:p14="http://schemas.microsoft.com/office/powerpoint/2010/main" xmlns="" val="232354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96668" cy="4736592"/>
          </a:xfrm>
        </p:spPr>
        <p:txBody>
          <a:bodyPr>
            <a:noAutofit/>
          </a:bodyPr>
          <a:lstStyle/>
          <a:p>
            <a:pPr marL="0" indent="0">
              <a:lnSpc>
                <a:spcPct val="150000"/>
              </a:lnSpc>
              <a:buNone/>
            </a:pPr>
            <a:r>
              <a:rPr lang="uk-UA" sz="2000" dirty="0">
                <a:solidFill>
                  <a:schemeClr val="tx1"/>
                </a:solidFill>
                <a:latin typeface="Times New Roman" panose="02020603050405020304" pitchFamily="18" charset="0"/>
                <a:cs typeface="Times New Roman" panose="02020603050405020304" pitchFamily="18" charset="0"/>
              </a:rPr>
              <a:t>За способом використання у матеріальному виробництві (у промисловості, сільському господарстві тощо) природні ресурси </a:t>
            </a:r>
            <a:r>
              <a:rPr lang="uk-UA" sz="2000" dirty="0" smtClean="0">
                <a:solidFill>
                  <a:schemeClr val="tx1"/>
                </a:solidFill>
                <a:latin typeface="Times New Roman" panose="02020603050405020304" pitchFamily="18" charset="0"/>
                <a:cs typeface="Times New Roman" panose="02020603050405020304" pitchFamily="18" charset="0"/>
              </a:rPr>
              <a:t>розподіляють </a:t>
            </a:r>
            <a:r>
              <a:rPr lang="uk-UA" sz="2000" dirty="0">
                <a:solidFill>
                  <a:schemeClr val="tx1"/>
                </a:solidFill>
                <a:latin typeface="Times New Roman" panose="02020603050405020304" pitchFamily="18" charset="0"/>
                <a:cs typeface="Times New Roman" panose="02020603050405020304" pitchFamily="18" charset="0"/>
              </a:rPr>
              <a:t>на:</a:t>
            </a:r>
          </a:p>
          <a:p>
            <a:pPr>
              <a:lnSpc>
                <a:spcPct val="150000"/>
              </a:lnSpc>
            </a:pPr>
            <a:r>
              <a:rPr lang="uk-UA" sz="2000" dirty="0">
                <a:solidFill>
                  <a:schemeClr val="tx1"/>
                </a:solidFill>
                <a:latin typeface="Times New Roman" panose="02020603050405020304" pitchFamily="18" charset="0"/>
                <a:cs typeface="Times New Roman" panose="02020603050405020304" pitchFamily="18" charset="0"/>
              </a:rPr>
              <a:t>а)	</a:t>
            </a:r>
            <a:r>
              <a:rPr lang="uk-UA" sz="2000" b="1" i="1" dirty="0">
                <a:solidFill>
                  <a:schemeClr val="tx1"/>
                </a:solidFill>
                <a:latin typeface="Times New Roman" panose="02020603050405020304" pitchFamily="18" charset="0"/>
                <a:cs typeface="Times New Roman" panose="02020603050405020304" pitchFamily="18" charset="0"/>
              </a:rPr>
              <a:t>відновлюван</a:t>
            </a:r>
            <a:r>
              <a:rPr lang="uk-UA" sz="2000" dirty="0">
                <a:solidFill>
                  <a:schemeClr val="tx1"/>
                </a:solidFill>
                <a:latin typeface="Times New Roman" panose="02020603050405020304" pitchFamily="18" charset="0"/>
                <a:cs typeface="Times New Roman" panose="02020603050405020304" pitchFamily="18" charset="0"/>
              </a:rPr>
              <a:t>і (біологічні, земельні, водні та ін.) та </a:t>
            </a:r>
            <a:r>
              <a:rPr lang="uk-UA" sz="2000" b="1" i="1" dirty="0" smtClean="0">
                <a:solidFill>
                  <a:schemeClr val="tx1"/>
                </a:solidFill>
                <a:latin typeface="Times New Roman" panose="02020603050405020304" pitchFamily="18" charset="0"/>
                <a:cs typeface="Times New Roman" panose="02020603050405020304" pitchFamily="18" charset="0"/>
              </a:rPr>
              <a:t>невідновлювані</a:t>
            </a:r>
            <a:r>
              <a:rPr lang="uk-UA" sz="2000" dirty="0" smtClean="0">
                <a:solidFill>
                  <a:schemeClr val="tx1"/>
                </a:solidFill>
                <a:latin typeface="Times New Roman" panose="02020603050405020304" pitchFamily="18" charset="0"/>
                <a:cs typeface="Times New Roman" panose="02020603050405020304" pitchFamily="18" charset="0"/>
              </a:rPr>
              <a:t> </a:t>
            </a:r>
            <a:r>
              <a:rPr lang="uk-UA" sz="2000" dirty="0">
                <a:solidFill>
                  <a:schemeClr val="tx1"/>
                </a:solidFill>
                <a:latin typeface="Times New Roman" panose="02020603050405020304" pitchFamily="18" charset="0"/>
                <a:cs typeface="Times New Roman" panose="02020603050405020304" pitchFamily="18" charset="0"/>
              </a:rPr>
              <a:t>(мінеральні - підземні корисні копалини);</a:t>
            </a:r>
          </a:p>
          <a:p>
            <a:pPr>
              <a:lnSpc>
                <a:spcPct val="150000"/>
              </a:lnSpc>
            </a:pPr>
            <a:r>
              <a:rPr lang="uk-UA" sz="2000" dirty="0">
                <a:solidFill>
                  <a:schemeClr val="tx1"/>
                </a:solidFill>
                <a:latin typeface="Times New Roman" panose="02020603050405020304" pitchFamily="18" charset="0"/>
                <a:cs typeface="Times New Roman" panose="02020603050405020304" pitchFamily="18" charset="0"/>
              </a:rPr>
              <a:t>б)	</a:t>
            </a:r>
            <a:r>
              <a:rPr lang="uk-UA" sz="2000" b="1" i="1" dirty="0">
                <a:solidFill>
                  <a:schemeClr val="tx1"/>
                </a:solidFill>
                <a:latin typeface="Times New Roman" panose="02020603050405020304" pitchFamily="18" charset="0"/>
                <a:cs typeface="Times New Roman" panose="02020603050405020304" pitchFamily="18" charset="0"/>
              </a:rPr>
              <a:t>вичерпні</a:t>
            </a:r>
            <a:r>
              <a:rPr lang="uk-UA" sz="2000" dirty="0">
                <a:solidFill>
                  <a:schemeClr val="tx1"/>
                </a:solidFill>
                <a:latin typeface="Times New Roman" panose="02020603050405020304" pitchFamily="18" charset="0"/>
                <a:cs typeface="Times New Roman" panose="02020603050405020304" pitchFamily="18" charset="0"/>
              </a:rPr>
              <a:t>, у тому числі відновлювані (біологічні, земельні, нафта, кам'яне вугілля) та </a:t>
            </a:r>
            <a:r>
              <a:rPr lang="uk-UA" sz="2000" b="1" i="1" dirty="0">
                <a:solidFill>
                  <a:schemeClr val="tx1"/>
                </a:solidFill>
                <a:latin typeface="Times New Roman" panose="02020603050405020304" pitchFamily="18" charset="0"/>
                <a:cs typeface="Times New Roman" panose="02020603050405020304" pitchFamily="18" charset="0"/>
              </a:rPr>
              <a:t>практично невичерпні </a:t>
            </a:r>
            <a:r>
              <a:rPr lang="uk-UA" sz="2000" dirty="0">
                <a:solidFill>
                  <a:schemeClr val="tx1"/>
                </a:solidFill>
                <a:latin typeface="Times New Roman" panose="02020603050405020304" pitchFamily="18" charset="0"/>
                <a:cs typeface="Times New Roman" panose="02020603050405020304" pitchFamily="18" charset="0"/>
              </a:rPr>
              <a:t>(сонячна енергія, енергія припливів та відпливів, внутрішнє тепло Землі, енергія води та вітру);</a:t>
            </a:r>
          </a:p>
          <a:p>
            <a:pPr>
              <a:lnSpc>
                <a:spcPct val="150000"/>
              </a:lnSpc>
            </a:pPr>
            <a:r>
              <a:rPr lang="uk-UA" sz="2000" dirty="0">
                <a:solidFill>
                  <a:schemeClr val="tx1"/>
                </a:solidFill>
                <a:latin typeface="Times New Roman" panose="02020603050405020304" pitchFamily="18" charset="0"/>
                <a:cs typeface="Times New Roman" panose="02020603050405020304" pitchFamily="18" charset="0"/>
              </a:rPr>
              <a:t>в)	</a:t>
            </a:r>
            <a:r>
              <a:rPr lang="uk-UA" sz="2000" b="1" i="1" dirty="0">
                <a:solidFill>
                  <a:schemeClr val="tx1"/>
                </a:solidFill>
                <a:latin typeface="Times New Roman" panose="02020603050405020304" pitchFamily="18" charset="0"/>
                <a:cs typeface="Times New Roman" panose="02020603050405020304" pitchFamily="18" charset="0"/>
              </a:rPr>
              <a:t>замінювані</a:t>
            </a:r>
            <a:r>
              <a:rPr lang="uk-UA" sz="2000" dirty="0">
                <a:solidFill>
                  <a:schemeClr val="tx1"/>
                </a:solidFill>
                <a:latin typeface="Times New Roman" panose="02020603050405020304" pitchFamily="18" charset="0"/>
                <a:cs typeface="Times New Roman" panose="02020603050405020304" pitchFamily="18" charset="0"/>
              </a:rPr>
              <a:t> (кам'яне вугілля, може бути замінене в багатьох випадках нафтою або газом) та </a:t>
            </a:r>
            <a:r>
              <a:rPr lang="uk-UA" sz="2000" b="1" i="1" dirty="0">
                <a:solidFill>
                  <a:schemeClr val="tx1"/>
                </a:solidFill>
                <a:latin typeface="Times New Roman" panose="02020603050405020304" pitchFamily="18" charset="0"/>
                <a:cs typeface="Times New Roman" panose="02020603050405020304" pitchFamily="18" charset="0"/>
              </a:rPr>
              <a:t>незамінювані</a:t>
            </a:r>
            <a:r>
              <a:rPr lang="uk-UA" sz="2000" dirty="0">
                <a:solidFill>
                  <a:schemeClr val="tx1"/>
                </a:solidFill>
                <a:latin typeface="Times New Roman" panose="02020603050405020304" pitchFamily="18" charset="0"/>
                <a:cs typeface="Times New Roman" panose="02020603050405020304" pitchFamily="18" charset="0"/>
              </a:rPr>
              <a:t> (вода, кисень, вуглекислий газ тощо</a:t>
            </a:r>
            <a:r>
              <a:rPr lang="uk-UA" sz="2000" dirty="0" smtClean="0">
                <a:solidFill>
                  <a:schemeClr val="tx1"/>
                </a:solidFill>
                <a:latin typeface="Times New Roman" panose="02020603050405020304" pitchFamily="18" charset="0"/>
                <a:cs typeface="Times New Roman" panose="02020603050405020304" pitchFamily="18" charset="0"/>
              </a:rPr>
              <a:t>).</a:t>
            </a:r>
            <a:endParaRPr lang="uk-UA" sz="2000"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stretch>
            <a:fillRect/>
          </a:stretch>
        </p:blipFill>
        <p:spPr>
          <a:xfrm>
            <a:off x="9448609" y="88582"/>
            <a:ext cx="2594039" cy="2565995"/>
          </a:xfrm>
          <a:prstGeom prst="rect">
            <a:avLst/>
          </a:prstGeom>
        </p:spPr>
      </p:pic>
      <p:pic>
        <p:nvPicPr>
          <p:cNvPr id="5" name="Рисунок 4"/>
          <p:cNvPicPr>
            <a:picLocks noChangeAspect="1"/>
          </p:cNvPicPr>
          <p:nvPr/>
        </p:nvPicPr>
        <p:blipFill>
          <a:blip r:embed="rId3" cstate="print"/>
          <a:stretch>
            <a:fillRect/>
          </a:stretch>
        </p:blipFill>
        <p:spPr>
          <a:xfrm>
            <a:off x="8688526" y="3456432"/>
            <a:ext cx="3354122" cy="2235762"/>
          </a:xfrm>
          <a:prstGeom prst="rect">
            <a:avLst/>
          </a:prstGeom>
        </p:spPr>
      </p:pic>
      <p:sp>
        <p:nvSpPr>
          <p:cNvPr id="6" name="TextBox 5"/>
          <p:cNvSpPr txBox="1"/>
          <p:nvPr/>
        </p:nvSpPr>
        <p:spPr>
          <a:xfrm>
            <a:off x="9907898" y="2779776"/>
            <a:ext cx="1675459"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Сонячні панелі</a:t>
            </a:r>
            <a:endParaRPr lang="uk-U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890664" y="5814852"/>
            <a:ext cx="2754921"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Нафтовидобувні установи</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71159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713232"/>
          </a:xfrm>
        </p:spPr>
        <p:txBody>
          <a:bodyPr/>
          <a:lstStyle/>
          <a:p>
            <a:r>
              <a:rPr lang="uk-UA" dirty="0" smtClean="0">
                <a:solidFill>
                  <a:schemeClr val="tx1"/>
                </a:solidFill>
                <a:latin typeface="Times New Roman" panose="02020603050405020304" pitchFamily="18" charset="0"/>
                <a:cs typeface="Times New Roman" panose="02020603050405020304" pitchFamily="18" charset="0"/>
              </a:rPr>
              <a:t>Відновлюванні ресурси</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981013"/>
            <a:ext cx="8596668" cy="5337491"/>
          </a:xfrm>
        </p:spPr>
        <p:txBody>
          <a:bodyPr>
            <a:normAutofit/>
          </a:bodyPr>
          <a:lstStyle/>
          <a:p>
            <a:pPr marL="0" indent="0">
              <a:buNone/>
            </a:pPr>
            <a:r>
              <a:rPr lang="uk-UA" sz="2000" dirty="0" smtClean="0">
                <a:solidFill>
                  <a:schemeClr val="tx1"/>
                </a:solidFill>
                <a:latin typeface="Times New Roman" panose="02020603050405020304" pitchFamily="18" charset="0"/>
                <a:cs typeface="Times New Roman" panose="02020603050405020304" pitchFamily="18" charset="0"/>
              </a:rPr>
              <a:t>Відновні природні ресурси </a:t>
            </a:r>
            <a:r>
              <a:rPr lang="uk-UA" sz="2000" dirty="0">
                <a:solidFill>
                  <a:schemeClr val="tx1"/>
                </a:solidFill>
                <a:latin typeface="Times New Roman" panose="02020603050405020304" pitchFamily="18" charset="0"/>
                <a:cs typeface="Times New Roman" panose="02020603050405020304" pitchFamily="18" charset="0"/>
              </a:rPr>
              <a:t>— це родючі ґрунти, рослинність, тваринний світ і деякі види корисних копалин.</a:t>
            </a:r>
          </a:p>
          <a:p>
            <a:pPr marL="0" indent="0">
              <a:buNone/>
            </a:pPr>
            <a:r>
              <a:rPr lang="uk-UA" sz="2000" dirty="0" smtClean="0">
                <a:solidFill>
                  <a:schemeClr val="tx1"/>
                </a:solidFill>
                <a:latin typeface="Times New Roman" panose="02020603050405020304" pitchFamily="18" charset="0"/>
                <a:cs typeface="Times New Roman" panose="02020603050405020304" pitchFamily="18" charset="0"/>
              </a:rPr>
              <a:t>Під </a:t>
            </a:r>
            <a:r>
              <a:rPr lang="uk-UA" sz="2000" dirty="0">
                <a:solidFill>
                  <a:schemeClr val="tx1"/>
                </a:solidFill>
                <a:latin typeface="Times New Roman" panose="02020603050405020304" pitchFamily="18" charset="0"/>
                <a:cs typeface="Times New Roman" panose="02020603050405020304" pitchFamily="18" charset="0"/>
              </a:rPr>
              <a:t>час використання вони безперервно відновлюються самою природою, однак їх природне </a:t>
            </a:r>
            <a:r>
              <a:rPr lang="uk-UA" sz="2000" dirty="0" smtClean="0">
                <a:solidFill>
                  <a:schemeClr val="tx1"/>
                </a:solidFill>
                <a:latin typeface="Times New Roman" panose="02020603050405020304" pitchFamily="18" charset="0"/>
                <a:cs typeface="Times New Roman" panose="02020603050405020304" pitchFamily="18" charset="0"/>
              </a:rPr>
              <a:t>відтворення часто </a:t>
            </a:r>
            <a:r>
              <a:rPr lang="uk-UA" sz="2000" dirty="0">
                <a:solidFill>
                  <a:schemeClr val="tx1"/>
                </a:solidFill>
                <a:latin typeface="Times New Roman" panose="02020603050405020304" pitchFamily="18" charset="0"/>
                <a:cs typeface="Times New Roman" panose="02020603050405020304" pitchFamily="18" charset="0"/>
              </a:rPr>
              <a:t>не збігається з темпами використання. Уявлення про невичерпність ресурсів цієї групи все частіше приходить у суперечність з дійсністю. Витрата відновлюваних ресурсів </a:t>
            </a:r>
            <a:r>
              <a:rPr lang="uk-UA" sz="2000" dirty="0" smtClean="0">
                <a:solidFill>
                  <a:schemeClr val="tx1"/>
                </a:solidFill>
                <a:latin typeface="Times New Roman" panose="02020603050405020304" pitchFamily="18" charset="0"/>
                <a:cs typeface="Times New Roman" panose="02020603050405020304" pitchFamily="18" charset="0"/>
              </a:rPr>
              <a:t>починає </a:t>
            </a:r>
            <a:r>
              <a:rPr lang="uk-UA" sz="2000" dirty="0">
                <a:solidFill>
                  <a:schemeClr val="tx1"/>
                </a:solidFill>
                <a:latin typeface="Times New Roman" panose="02020603050405020304" pitchFamily="18" charset="0"/>
                <a:cs typeface="Times New Roman" panose="02020603050405020304" pitchFamily="18" charset="0"/>
              </a:rPr>
              <a:t>перевищувати розміри їх природного відтворення. Для того, щоб цього не було, треба:</a:t>
            </a:r>
          </a:p>
          <a:p>
            <a:r>
              <a:rPr lang="uk-UA" sz="2000" dirty="0" smtClean="0">
                <a:solidFill>
                  <a:schemeClr val="tx1"/>
                </a:solidFill>
                <a:latin typeface="Times New Roman" panose="02020603050405020304" pitchFamily="18" charset="0"/>
                <a:cs typeface="Times New Roman" panose="02020603050405020304" pitchFamily="18" charset="0"/>
              </a:rPr>
              <a:t>а) </a:t>
            </a:r>
            <a:r>
              <a:rPr lang="uk-UA" sz="2000" dirty="0">
                <a:solidFill>
                  <a:schemeClr val="tx1"/>
                </a:solidFill>
                <a:latin typeface="Times New Roman" panose="02020603050405020304" pitchFamily="18" charset="0"/>
                <a:cs typeface="Times New Roman" panose="02020603050405020304" pitchFamily="18" charset="0"/>
              </a:rPr>
              <a:t>раціональніше видобувати і обробляти природні ресурси;</a:t>
            </a:r>
          </a:p>
          <a:p>
            <a:r>
              <a:rPr lang="uk-UA" sz="2000" dirty="0">
                <a:solidFill>
                  <a:schemeClr val="tx1"/>
                </a:solidFill>
                <a:latin typeface="Times New Roman" panose="02020603050405020304" pitchFamily="18" charset="0"/>
                <a:cs typeface="Times New Roman" panose="02020603050405020304" pitchFamily="18" charset="0"/>
              </a:rPr>
              <a:t>б) завчасно залучати в експлуатацію нові невиснажені ресурси і за рахунок цього послабити використання виснажених;</a:t>
            </a:r>
          </a:p>
          <a:p>
            <a:r>
              <a:rPr lang="uk-UA" sz="2000" dirty="0">
                <a:solidFill>
                  <a:schemeClr val="tx1"/>
                </a:solidFill>
                <a:latin typeface="Times New Roman" panose="02020603050405020304" pitchFamily="18" charset="0"/>
                <a:cs typeface="Times New Roman" panose="02020603050405020304" pitchFamily="18" charset="0"/>
              </a:rPr>
              <a:t>в) штучно відновлювати ресурси, що можна робити набагато інтенсивніше, ніж це робить природа;</a:t>
            </a:r>
          </a:p>
          <a:p>
            <a:r>
              <a:rPr lang="uk-UA" sz="2000" dirty="0">
                <a:solidFill>
                  <a:schemeClr val="tx1"/>
                </a:solidFill>
                <a:latin typeface="Times New Roman" panose="02020603050405020304" pitchFamily="18" charset="0"/>
                <a:cs typeface="Times New Roman" panose="02020603050405020304" pitchFamily="18" charset="0"/>
              </a:rPr>
              <a:t>г) відшукувати штучні замінники.</a:t>
            </a:r>
          </a:p>
        </p:txBody>
      </p:sp>
      <p:pic>
        <p:nvPicPr>
          <p:cNvPr id="4" name="Рисунок 3"/>
          <p:cNvPicPr>
            <a:picLocks noChangeAspect="1"/>
          </p:cNvPicPr>
          <p:nvPr/>
        </p:nvPicPr>
        <p:blipFill>
          <a:blip r:embed="rId2" cstate="print"/>
          <a:stretch>
            <a:fillRect/>
          </a:stretch>
        </p:blipFill>
        <p:spPr>
          <a:xfrm>
            <a:off x="9792380" y="71437"/>
            <a:ext cx="2143125" cy="2143125"/>
          </a:xfrm>
          <a:prstGeom prst="rect">
            <a:avLst/>
          </a:prstGeom>
        </p:spPr>
      </p:pic>
      <p:sp>
        <p:nvSpPr>
          <p:cNvPr id="5" name="TextBox 4"/>
          <p:cNvSpPr txBox="1"/>
          <p:nvPr/>
        </p:nvSpPr>
        <p:spPr>
          <a:xfrm>
            <a:off x="9908648" y="2214562"/>
            <a:ext cx="1910588"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Тваринні ресурси</a:t>
            </a:r>
            <a:endParaRPr lang="uk-UA"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8596668" y="3047618"/>
            <a:ext cx="2832080" cy="1869615"/>
          </a:xfrm>
          <a:prstGeom prst="rect">
            <a:avLst/>
          </a:prstGeom>
        </p:spPr>
      </p:pic>
      <p:sp>
        <p:nvSpPr>
          <p:cNvPr id="7" name="TextBox 6"/>
          <p:cNvSpPr txBox="1"/>
          <p:nvPr/>
        </p:nvSpPr>
        <p:spPr>
          <a:xfrm>
            <a:off x="9115090" y="4917233"/>
            <a:ext cx="1795235"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Рослині ресурси</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83417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smtClean="0">
                <a:solidFill>
                  <a:schemeClr val="tx1"/>
                </a:solidFill>
                <a:latin typeface="Times New Roman" panose="02020603050405020304" pitchFamily="18" charset="0"/>
                <a:cs typeface="Times New Roman" panose="02020603050405020304" pitchFamily="18" charset="0"/>
              </a:rPr>
              <a:t>Невідновлювані ресурси</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008445"/>
            <a:ext cx="8596668" cy="3880773"/>
          </a:xfrm>
        </p:spPr>
        <p:txBody>
          <a:bodyPr>
            <a:noAutofit/>
          </a:bodyPr>
          <a:lstStyle/>
          <a:p>
            <a:r>
              <a:rPr lang="uk-UA" sz="2000" dirty="0">
                <a:solidFill>
                  <a:schemeClr val="tx1"/>
                </a:solidFill>
                <a:latin typeface="Times New Roman" panose="02020603050405020304" pitchFamily="18" charset="0"/>
                <a:cs typeface="Times New Roman" panose="02020603050405020304" pitchFamily="18" charset="0"/>
              </a:rPr>
              <a:t>Невідновні природні ресурси — природні ресурси (мінерали, вода, деякі види рослин і тварин тощо), які після їх вичерпання не можуть бути відновлені людиною у даний час або відновлюються зі швидкістю, значно меншою, ніж швидкість їх прямого використання. Раціональне використання </a:t>
            </a:r>
            <a:r>
              <a:rPr lang="uk-UA" sz="2000" dirty="0" err="1">
                <a:solidFill>
                  <a:schemeClr val="tx1"/>
                </a:solidFill>
                <a:latin typeface="Times New Roman" panose="02020603050405020304" pitchFamily="18" charset="0"/>
                <a:cs typeface="Times New Roman" panose="02020603050405020304" pitchFamily="18" charset="0"/>
              </a:rPr>
              <a:t>Н.п.р</a:t>
            </a:r>
            <a:r>
              <a:rPr lang="uk-UA" sz="2000" dirty="0">
                <a:solidFill>
                  <a:schemeClr val="tx1"/>
                </a:solidFill>
                <a:latin typeface="Times New Roman" panose="02020603050405020304" pitchFamily="18" charset="0"/>
                <a:cs typeface="Times New Roman" panose="02020603050405020304" pitchFamily="18" charset="0"/>
              </a:rPr>
              <a:t>. повинно ґрунтуватися на комплексності та економічності їх видобутку та витрачання, утилізації відходів, пошуку їх замінників та ін.</a:t>
            </a:r>
          </a:p>
          <a:p>
            <a:r>
              <a:rPr lang="uk-UA" sz="2000" dirty="0" smtClean="0">
                <a:solidFill>
                  <a:schemeClr val="tx1"/>
                </a:solidFill>
                <a:latin typeface="Times New Roman" panose="02020603050405020304" pitchFamily="18" charset="0"/>
                <a:cs typeface="Times New Roman" panose="02020603050405020304" pitchFamily="18" charset="0"/>
              </a:rPr>
              <a:t>Невідновними </a:t>
            </a:r>
            <a:r>
              <a:rPr lang="uk-UA" sz="2000" dirty="0">
                <a:solidFill>
                  <a:schemeClr val="tx1"/>
                </a:solidFill>
                <a:latin typeface="Times New Roman" panose="02020603050405020304" pitchFamily="18" charset="0"/>
                <a:cs typeface="Times New Roman" panose="02020603050405020304" pitchFamily="18" charset="0"/>
              </a:rPr>
              <a:t>вважаються ресурси земних надр. Строго кажучи, багато з них можуть відновлюватися в ході геологічних циклів, але тривалість цих циклів, що визначається сотнями мільйонів років, непорівнянна з етапами розвитку суспільства і швидкістю витрачання мінеральних ресурсів. До невідновних ресурсів відноситься: корисні копалини, паливо, металева мінеральна сировина, неметалева мінеральна сировина.</a:t>
            </a:r>
          </a:p>
        </p:txBody>
      </p:sp>
      <p:pic>
        <p:nvPicPr>
          <p:cNvPr id="4" name="Рисунок 3"/>
          <p:cNvPicPr>
            <a:picLocks noChangeAspect="1"/>
          </p:cNvPicPr>
          <p:nvPr/>
        </p:nvPicPr>
        <p:blipFill>
          <a:blip r:embed="rId2" cstate="print"/>
          <a:stretch>
            <a:fillRect/>
          </a:stretch>
        </p:blipFill>
        <p:spPr>
          <a:xfrm>
            <a:off x="9010650" y="237934"/>
            <a:ext cx="2857500" cy="2962275"/>
          </a:xfrm>
          <a:prstGeom prst="rect">
            <a:avLst/>
          </a:prstGeom>
        </p:spPr>
      </p:pic>
      <p:sp>
        <p:nvSpPr>
          <p:cNvPr id="5" name="TextBox 4"/>
          <p:cNvSpPr txBox="1"/>
          <p:nvPr/>
        </p:nvSpPr>
        <p:spPr>
          <a:xfrm>
            <a:off x="9558229" y="3200209"/>
            <a:ext cx="1762342"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Кам’яне вугілля</a:t>
            </a:r>
            <a:endParaRPr lang="uk-UA"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8899290" y="3862478"/>
            <a:ext cx="3080220" cy="2053480"/>
          </a:xfrm>
          <a:prstGeom prst="rect">
            <a:avLst/>
          </a:prstGeom>
        </p:spPr>
      </p:pic>
      <p:sp>
        <p:nvSpPr>
          <p:cNvPr id="7" name="TextBox 6"/>
          <p:cNvSpPr txBox="1"/>
          <p:nvPr/>
        </p:nvSpPr>
        <p:spPr>
          <a:xfrm>
            <a:off x="10034674" y="5977818"/>
            <a:ext cx="809452"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Нафта</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2711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596668" cy="1320800"/>
          </a:xfrm>
        </p:spPr>
        <p:txBody>
          <a:bodyPr/>
          <a:lstStyle/>
          <a:p>
            <a:r>
              <a:rPr lang="uk-UA" dirty="0" smtClean="0">
                <a:solidFill>
                  <a:schemeClr val="tx1"/>
                </a:solidFill>
                <a:latin typeface="Times New Roman" panose="02020603050405020304" pitchFamily="18" charset="0"/>
                <a:cs typeface="Times New Roman" panose="02020603050405020304" pitchFamily="18" charset="0"/>
              </a:rPr>
              <a:t>Вичерпні ресурси</a:t>
            </a:r>
            <a:endParaRPr lang="uk-UA"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843853"/>
            <a:ext cx="8596668" cy="3880773"/>
          </a:xfrm>
        </p:spPr>
        <p:txBody>
          <a:bodyPr/>
          <a:lstStyle/>
          <a:p>
            <a:pPr marL="0" indent="0" fontAlgn="base">
              <a:lnSpc>
                <a:spcPct val="150000"/>
              </a:lnSpc>
              <a:buNone/>
            </a:pPr>
            <a:r>
              <a:rPr lang="ru-RU" sz="2000" dirty="0" err="1">
                <a:solidFill>
                  <a:schemeClr val="tx1"/>
                </a:solidFill>
                <a:latin typeface="Times New Roman" panose="02020603050405020304" pitchFamily="18" charset="0"/>
                <a:cs typeface="Times New Roman" panose="02020603050405020304" pitchFamily="18" charset="0"/>
              </a:rPr>
              <a:t>Вичерпні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ресурси</a:t>
            </a:r>
            <a:r>
              <a:rPr lang="ru-RU" sz="2000" dirty="0">
                <a:solidFill>
                  <a:schemeClr val="tx1"/>
                </a:solidFill>
                <a:latin typeface="Times New Roman" panose="02020603050405020304" pitchFamily="18" charset="0"/>
                <a:cs typeface="Times New Roman" panose="02020603050405020304" pitchFamily="18" charset="0"/>
              </a:rPr>
              <a:t> – </a:t>
            </a:r>
            <a:r>
              <a:rPr lang="ru-RU" sz="2000" dirty="0" err="1">
                <a:solidFill>
                  <a:schemeClr val="tx1"/>
                </a:solidFill>
                <a:latin typeface="Times New Roman" panose="02020603050405020304" pitchFamily="18" charset="0"/>
                <a:cs typeface="Times New Roman" panose="02020603050405020304" pitchFamily="18" charset="0"/>
              </a:rPr>
              <a:t>їх</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обсяги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зменшуються</a:t>
            </a:r>
            <a:r>
              <a:rPr lang="ru-RU" sz="2000" dirty="0">
                <a:solidFill>
                  <a:schemeClr val="tx1"/>
                </a:solidFill>
                <a:latin typeface="Times New Roman" panose="02020603050405020304" pitchFamily="18" charset="0"/>
                <a:cs typeface="Times New Roman" panose="02020603050405020304" pitchFamily="18" charset="0"/>
              </a:rPr>
              <a:t> в </a:t>
            </a:r>
            <a:r>
              <a:rPr lang="ru-RU" sz="2000" dirty="0" err="1">
                <a:solidFill>
                  <a:schemeClr val="tx1"/>
                </a:solidFill>
                <a:latin typeface="Times New Roman" panose="02020603050405020304" pitchFamily="18" charset="0"/>
                <a:cs typeface="Times New Roman" panose="02020603050405020304" pitchFamily="18" charset="0"/>
              </a:rPr>
              <a:t>процесі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використання</a:t>
            </a:r>
            <a:r>
              <a:rPr lang="ru-RU" sz="2000" dirty="0">
                <a:solidFill>
                  <a:schemeClr val="tx1"/>
                </a:solidFill>
                <a:latin typeface="Times New Roman" panose="02020603050405020304" pitchFamily="18" charset="0"/>
                <a:cs typeface="Times New Roman" panose="02020603050405020304" pitchFamily="18" charset="0"/>
              </a:rPr>
              <a:t>.</a:t>
            </a:r>
          </a:p>
          <a:p>
            <a:pPr marL="0" indent="0" fontAlgn="base">
              <a:lnSpc>
                <a:spcPct val="150000"/>
              </a:lnSpc>
              <a:buNone/>
            </a:pPr>
            <a:r>
              <a:rPr lang="ru-RU" sz="2000" dirty="0" err="1">
                <a:solidFill>
                  <a:schemeClr val="tx1"/>
                </a:solidFill>
                <a:latin typeface="Times New Roman" panose="02020603050405020304" pitchFamily="18" charset="0"/>
                <a:cs typeface="Times New Roman" panose="02020603050405020304" pitchFamily="18" charset="0"/>
              </a:rPr>
              <a:t>Такий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поділ</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має</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певну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умовність</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оскільки</a:t>
            </a:r>
            <a:r>
              <a:rPr lang="ru-RU" sz="2000" dirty="0">
                <a:solidFill>
                  <a:schemeClr val="tx1"/>
                </a:solidFill>
                <a:latin typeface="Times New Roman" panose="02020603050405020304" pitchFamily="18" charset="0"/>
                <a:cs typeface="Times New Roman" panose="02020603050405020304" pitchFamily="18" charset="0"/>
              </a:rPr>
              <a:t> при </a:t>
            </a:r>
            <a:r>
              <a:rPr lang="ru-RU" sz="2000" dirty="0" err="1">
                <a:solidFill>
                  <a:schemeClr val="tx1"/>
                </a:solidFill>
                <a:latin typeface="Times New Roman" panose="02020603050405020304" pitchFamily="18" charset="0"/>
                <a:cs typeface="Times New Roman" panose="02020603050405020304" pitchFamily="18" charset="0"/>
              </a:rPr>
              <a:t>використанні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невичерпних</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ресурсів</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їх</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енергія</a:t>
            </a:r>
            <a:r>
              <a:rPr lang="ru-RU" sz="2000" dirty="0">
                <a:solidFill>
                  <a:schemeClr val="tx1"/>
                </a:solidFill>
                <a:latin typeface="Times New Roman" panose="02020603050405020304" pitchFamily="18" charset="0"/>
                <a:cs typeface="Times New Roman" panose="02020603050405020304" pitchFamily="18" charset="0"/>
              </a:rPr>
              <a:t> переходить в </a:t>
            </a:r>
            <a:r>
              <a:rPr lang="ru-RU" sz="2000" dirty="0" err="1">
                <a:solidFill>
                  <a:schemeClr val="tx1"/>
                </a:solidFill>
                <a:latin typeface="Times New Roman" panose="02020603050405020304" pitchFamily="18" charset="0"/>
                <a:cs typeface="Times New Roman" panose="02020603050405020304" pitchFamily="18" charset="0"/>
              </a:rPr>
              <a:t>іншу</a:t>
            </a:r>
            <a:r>
              <a:rPr lang="ru-RU" sz="2000" dirty="0">
                <a:solidFill>
                  <a:schemeClr val="tx1"/>
                </a:solidFill>
                <a:latin typeface="Times New Roman" panose="02020603050405020304" pitchFamily="18" charset="0"/>
                <a:cs typeface="Times New Roman" panose="02020603050405020304" pitchFamily="18" charset="0"/>
              </a:rPr>
              <a:t> форму. </a:t>
            </a:r>
            <a:r>
              <a:rPr lang="ru-RU" sz="2000" dirty="0" err="1">
                <a:solidFill>
                  <a:schemeClr val="tx1"/>
                </a:solidFill>
                <a:latin typeface="Times New Roman" panose="02020603050405020304" pitchFamily="18" charset="0"/>
                <a:cs typeface="Times New Roman" panose="02020603050405020304" pitchFamily="18" charset="0"/>
              </a:rPr>
              <a:t>Тобто</a:t>
            </a:r>
            <a:r>
              <a:rPr lang="ru-RU" sz="2000" dirty="0">
                <a:solidFill>
                  <a:schemeClr val="tx1"/>
                </a:solidFill>
                <a:latin typeface="Times New Roman" panose="02020603050405020304" pitchFamily="18" charset="0"/>
                <a:cs typeface="Times New Roman" panose="02020603050405020304" pitchFamily="18" charset="0"/>
              </a:rPr>
              <a:t> на </a:t>
            </a:r>
            <a:r>
              <a:rPr lang="ru-RU" sz="2000" dirty="0" err="1">
                <a:solidFill>
                  <a:schemeClr val="tx1"/>
                </a:solidFill>
                <a:latin typeface="Times New Roman" panose="02020603050405020304" pitchFamily="18" charset="0"/>
                <a:cs typeface="Times New Roman" panose="02020603050405020304" pitchFamily="18" charset="0"/>
              </a:rPr>
              <a:t>певний</a:t>
            </a:r>
            <a:r>
              <a:rPr lang="ru-RU" sz="2000" dirty="0">
                <a:solidFill>
                  <a:schemeClr val="tx1"/>
                </a:solidFill>
                <a:latin typeface="Times New Roman" panose="02020603050405020304" pitchFamily="18" charset="0"/>
                <a:cs typeface="Times New Roman" panose="02020603050405020304" pitchFamily="18" charset="0"/>
              </a:rPr>
              <a:t> час ресурс </a:t>
            </a:r>
            <a:r>
              <a:rPr lang="ru-RU" sz="2000" dirty="0" err="1">
                <a:solidFill>
                  <a:schemeClr val="tx1"/>
                </a:solidFill>
                <a:latin typeface="Times New Roman" panose="02020603050405020304" pitchFamily="18" charset="0"/>
                <a:cs typeface="Times New Roman" panose="02020603050405020304" pitchFamily="18" charset="0"/>
              </a:rPr>
              <a:t>зменшується</a:t>
            </a:r>
            <a:r>
              <a:rPr lang="ru-RU" sz="2000" dirty="0">
                <a:solidFill>
                  <a:schemeClr val="tx1"/>
                </a:solidFill>
                <a:latin typeface="Times New Roman" panose="02020603050405020304" pitchFamily="18" charset="0"/>
                <a:cs typeface="Times New Roman" panose="02020603050405020304" pitchFamily="18" charset="0"/>
              </a:rPr>
              <a:t> і </a:t>
            </a:r>
            <a:r>
              <a:rPr lang="ru-RU" sz="2000" dirty="0" err="1">
                <a:solidFill>
                  <a:schemeClr val="tx1"/>
                </a:solidFill>
                <a:latin typeface="Times New Roman" panose="02020603050405020304" pitchFamily="18" charset="0"/>
                <a:cs typeface="Times New Roman" panose="02020603050405020304" pitchFamily="18" charset="0"/>
              </a:rPr>
              <a:t>це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може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мати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певні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наслідки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Наприклад</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перетворення</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енергії</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вітру</a:t>
            </a:r>
            <a:r>
              <a:rPr lang="ru-RU" sz="2000" dirty="0">
                <a:solidFill>
                  <a:schemeClr val="tx1"/>
                </a:solidFill>
                <a:latin typeface="Times New Roman" panose="02020603050405020304" pitchFamily="18" charset="0"/>
                <a:cs typeface="Times New Roman" panose="02020603050405020304" pitchFamily="18" charset="0"/>
              </a:rPr>
              <a:t> в </a:t>
            </a:r>
            <a:r>
              <a:rPr lang="ru-RU" sz="2000" dirty="0" err="1">
                <a:solidFill>
                  <a:schemeClr val="tx1"/>
                </a:solidFill>
                <a:latin typeface="Times New Roman" panose="02020603050405020304" pitchFamily="18" charset="0"/>
                <a:cs typeface="Times New Roman" panose="02020603050405020304" pitchFamily="18" charset="0"/>
              </a:rPr>
              <a:t>енергію</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електричного</a:t>
            </a:r>
            <a:r>
              <a:rPr lang="ru-RU" sz="2000" dirty="0">
                <a:solidFill>
                  <a:schemeClr val="tx1"/>
                </a:solidFill>
                <a:latin typeface="Times New Roman" panose="02020603050405020304" pitchFamily="18" charset="0"/>
                <a:cs typeface="Times New Roman" panose="02020603050405020304" pitchFamily="18" charset="0"/>
              </a:rPr>
              <a:t> струму </a:t>
            </a:r>
            <a:r>
              <a:rPr lang="ru-RU" sz="2000" dirty="0" err="1">
                <a:solidFill>
                  <a:schemeClr val="tx1"/>
                </a:solidFill>
                <a:latin typeface="Times New Roman" panose="02020603050405020304" pitchFamily="18" charset="0"/>
                <a:cs typeface="Times New Roman" panose="02020603050405020304" pitchFamily="18" charset="0"/>
              </a:rPr>
              <a:t>може</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призвести</a:t>
            </a:r>
            <a:r>
              <a:rPr lang="ru-RU" sz="2000" dirty="0">
                <a:solidFill>
                  <a:schemeClr val="tx1"/>
                </a:solidFill>
                <a:latin typeface="Times New Roman" panose="02020603050405020304" pitchFamily="18" charset="0"/>
                <a:cs typeface="Times New Roman" panose="02020603050405020304" pitchFamily="18" charset="0"/>
              </a:rPr>
              <a:t> до </a:t>
            </a:r>
            <a:r>
              <a:rPr lang="ru-RU" sz="2000" dirty="0" err="1">
                <a:solidFill>
                  <a:schemeClr val="tx1"/>
                </a:solidFill>
                <a:latin typeface="Times New Roman" panose="02020603050405020304" pitchFamily="18" charset="0"/>
                <a:cs typeface="Times New Roman" panose="02020603050405020304" pitchFamily="18" charset="0"/>
              </a:rPr>
              <a:t>зменшення</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інтенсивності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переміщення</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повітряних</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мас</a:t>
            </a:r>
            <a:r>
              <a:rPr lang="ru-RU" sz="2000" dirty="0">
                <a:solidFill>
                  <a:schemeClr val="tx1"/>
                </a:solidFill>
                <a:latin typeface="Times New Roman" panose="02020603050405020304" pitchFamily="18" charset="0"/>
                <a:cs typeface="Times New Roman" panose="02020603050405020304" pitchFamily="18" charset="0"/>
              </a:rPr>
              <a:t> і </a:t>
            </a:r>
            <a:r>
              <a:rPr lang="ru-RU" sz="2000" dirty="0" err="1">
                <a:solidFill>
                  <a:schemeClr val="tx1"/>
                </a:solidFill>
                <a:latin typeface="Times New Roman" panose="02020603050405020304" pitchFamily="18" charset="0"/>
                <a:cs typeface="Times New Roman" panose="02020603050405020304" pitchFamily="18" charset="0"/>
              </a:rPr>
              <a:t>мати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негативний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вплив</a:t>
            </a:r>
            <a:r>
              <a:rPr lang="ru-RU" sz="2000" dirty="0">
                <a:solidFill>
                  <a:schemeClr val="tx1"/>
                </a:solidFill>
                <a:latin typeface="Times New Roman" panose="02020603050405020304" pitchFamily="18" charset="0"/>
                <a:cs typeface="Times New Roman" panose="02020603050405020304" pitchFamily="18" charset="0"/>
              </a:rPr>
              <a:t> на </a:t>
            </a:r>
            <a:r>
              <a:rPr lang="ru-RU" sz="2000" dirty="0" err="1">
                <a:solidFill>
                  <a:schemeClr val="tx1"/>
                </a:solidFill>
                <a:latin typeface="Times New Roman" panose="02020603050405020304" pitchFamily="18" charset="0"/>
                <a:cs typeface="Times New Roman" panose="02020603050405020304" pitchFamily="18" charset="0"/>
              </a:rPr>
              <a:t>довкілля</a:t>
            </a:r>
            <a:r>
              <a:rPr lang="ru-RU" sz="2000" dirty="0">
                <a:solidFill>
                  <a:schemeClr val="tx1"/>
                </a:solidFill>
                <a:latin typeface="Times New Roman" panose="02020603050405020304" pitchFamily="18" charset="0"/>
                <a:cs typeface="Times New Roman" panose="02020603050405020304" pitchFamily="18" charset="0"/>
              </a:rPr>
              <a:t>.</a:t>
            </a:r>
          </a:p>
          <a:p>
            <a:endParaRPr lang="uk-UA" dirty="0"/>
          </a:p>
        </p:txBody>
      </p:sp>
      <p:pic>
        <p:nvPicPr>
          <p:cNvPr id="4" name="Рисунок 3"/>
          <p:cNvPicPr>
            <a:picLocks noChangeAspect="1"/>
          </p:cNvPicPr>
          <p:nvPr/>
        </p:nvPicPr>
        <p:blipFill>
          <a:blip r:embed="rId2" cstate="print"/>
          <a:stretch>
            <a:fillRect/>
          </a:stretch>
        </p:blipFill>
        <p:spPr>
          <a:xfrm>
            <a:off x="9071991" y="420687"/>
            <a:ext cx="2533650" cy="1800225"/>
          </a:xfrm>
          <a:prstGeom prst="rect">
            <a:avLst/>
          </a:prstGeom>
        </p:spPr>
      </p:pic>
      <p:sp>
        <p:nvSpPr>
          <p:cNvPr id="5" name="TextBox 4"/>
          <p:cNvSpPr txBox="1"/>
          <p:nvPr/>
        </p:nvSpPr>
        <p:spPr>
          <a:xfrm>
            <a:off x="9943964" y="2220912"/>
            <a:ext cx="789703"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Залізо</a:t>
            </a:r>
            <a:endParaRPr lang="uk-UA"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8378568" y="3400424"/>
            <a:ext cx="3227073" cy="2420305"/>
          </a:xfrm>
          <a:prstGeom prst="rect">
            <a:avLst/>
          </a:prstGeom>
        </p:spPr>
      </p:pic>
      <p:sp>
        <p:nvSpPr>
          <p:cNvPr id="7" name="TextBox 6"/>
          <p:cNvSpPr txBox="1"/>
          <p:nvPr/>
        </p:nvSpPr>
        <p:spPr>
          <a:xfrm>
            <a:off x="9619611" y="5820729"/>
            <a:ext cx="1438407" cy="369332"/>
          </a:xfrm>
          <a:prstGeom prst="rect">
            <a:avLst/>
          </a:prstGeom>
          <a:noFill/>
        </p:spPr>
        <p:txBody>
          <a:bodyPr wrap="none" rtlCol="0">
            <a:spAutoFit/>
          </a:bodyPr>
          <a:lstStyle/>
          <a:p>
            <a:r>
              <a:rPr lang="uk-UA" dirty="0" smtClean="0">
                <a:latin typeface="Times New Roman" panose="02020603050405020304" pitchFamily="18" charset="0"/>
                <a:cs typeface="Times New Roman" panose="02020603050405020304" pitchFamily="18" charset="0"/>
              </a:rPr>
              <a:t>Кам’яна сіль</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12095455"/>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1938</TotalTime>
  <Words>2890</Words>
  <Application>Microsoft Office PowerPoint</Application>
  <PresentationFormat>Произвольный</PresentationFormat>
  <Paragraphs>160</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Аспект</vt:lpstr>
      <vt:lpstr>Лекція № 1  На тему: «Техносфера»</vt:lpstr>
      <vt:lpstr>Зміст</vt:lpstr>
      <vt:lpstr>Вступ</vt:lpstr>
      <vt:lpstr>Слайд 4</vt:lpstr>
      <vt:lpstr>Ресурси техносфери</vt:lpstr>
      <vt:lpstr>Слайд 6</vt:lpstr>
      <vt:lpstr>Відновлюванні ресурси</vt:lpstr>
      <vt:lpstr>Невідновлювані ресурси</vt:lpstr>
      <vt:lpstr>Вичерпні ресурси</vt:lpstr>
      <vt:lpstr>Практично невичерпні ресурси</vt:lpstr>
      <vt:lpstr>Слайд 11</vt:lpstr>
      <vt:lpstr>Слайд 12</vt:lpstr>
      <vt:lpstr>Слайд 13</vt:lpstr>
      <vt:lpstr>Земельні ресурси</vt:lpstr>
      <vt:lpstr>Водні ресурси</vt:lpstr>
      <vt:lpstr>Слайд 16</vt:lpstr>
      <vt:lpstr>Біологічні ресурси</vt:lpstr>
      <vt:lpstr>Енергетичні ресурси</vt:lpstr>
      <vt:lpstr>Мінеральні ресурси</vt:lpstr>
      <vt:lpstr>Загальні поняття матеріального виробництва</vt:lpstr>
      <vt:lpstr>Промислове виробництво</vt:lpstr>
      <vt:lpstr>Слайд 22</vt:lpstr>
      <vt:lpstr>Слайд 23</vt:lpstr>
      <vt:lpstr>Виробничий процес</vt:lpstr>
      <vt:lpstr>Технологічний процес</vt:lpstr>
      <vt:lpstr>Техногенні забруднення та їх джерела</vt:lpstr>
      <vt:lpstr>Слайд 27</vt:lpstr>
      <vt:lpstr>Слайд 28</vt:lpstr>
      <vt:lpstr>Слайд 29</vt:lpstr>
      <vt:lpstr>Слайд 30</vt:lpstr>
      <vt:lpstr>Слайд 31</vt:lpstr>
      <vt:lpstr>Слайд 32</vt:lpstr>
      <vt:lpstr>Слайд 33</vt:lpstr>
      <vt:lpstr>Слайд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Nikita</dc:creator>
  <cp:lastModifiedBy>Пользователь Windows</cp:lastModifiedBy>
  <cp:revision>54</cp:revision>
  <dcterms:created xsi:type="dcterms:W3CDTF">2020-04-03T07:58:51Z</dcterms:created>
  <dcterms:modified xsi:type="dcterms:W3CDTF">2020-04-15T10:13:08Z</dcterms:modified>
</cp:coreProperties>
</file>