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34C475D-5C0A-45E6-A057-CFA8ECF64EE4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C5930BF-BC40-47A1-A4DA-EBA0A2C37D7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488832" cy="4946104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FF0000"/>
                </a:solidFill>
              </a:rPr>
              <a:t>«Біоенергетика та ензимологія»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uk-UA" sz="4000" dirty="0" smtClean="0">
                <a:solidFill>
                  <a:srgbClr val="FF0000"/>
                </a:solidFill>
              </a:rPr>
              <a:t>Кафедра</a:t>
            </a:r>
          </a:p>
          <a:p>
            <a:r>
              <a:rPr lang="uk-UA" sz="4000" dirty="0" smtClean="0">
                <a:solidFill>
                  <a:srgbClr val="FF0000"/>
                </a:solidFill>
              </a:rPr>
              <a:t> Імунології та біохімії</a:t>
            </a:r>
          </a:p>
          <a:p>
            <a:r>
              <a:rPr lang="uk-UA" sz="4000" dirty="0" smtClean="0">
                <a:solidFill>
                  <a:srgbClr val="FF0000"/>
                </a:solidFill>
              </a:rPr>
              <a:t>к.б.н., доцент</a:t>
            </a:r>
          </a:p>
          <a:p>
            <a:r>
              <a:rPr lang="uk-UA" sz="4000" dirty="0" smtClean="0">
                <a:solidFill>
                  <a:srgbClr val="FF0000"/>
                </a:solidFill>
              </a:rPr>
              <a:t>Федотов Є.Р.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2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24936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649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99288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99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rgbClr val="92D050"/>
                </a:solidFill>
              </a:rPr>
              <a:t>Мета</a:t>
            </a:r>
            <a:r>
              <a:rPr lang="uk-UA" sz="4000" dirty="0" smtClean="0">
                <a:solidFill>
                  <a:srgbClr val="92D050"/>
                </a:solidFill>
              </a:rPr>
              <a:t>:</a:t>
            </a:r>
          </a:p>
          <a:p>
            <a:pPr algn="just"/>
            <a:r>
              <a:rPr lang="uk-UA" sz="2800" dirty="0" smtClean="0">
                <a:solidFill>
                  <a:srgbClr val="92D050"/>
                </a:solidFill>
              </a:rPr>
              <a:t> </a:t>
            </a:r>
            <a:r>
              <a:rPr lang="uk-UA" sz="2800" dirty="0">
                <a:solidFill>
                  <a:srgbClr val="92D050"/>
                </a:solidFill>
              </a:rPr>
              <a:t>освоїти сучасні концептуальні моделі механізмів звільнення, накопичення і використання енергії у живих системах; освоїти методологію вивчення каталітичних властивостей ферментів, експериментальні підходи до визначення каталітичних констант, механізмів дії інгібіторів як базис до використання ферментів у сучасних технологіях біології, медицині, фармації, екології; зрозуміти роль мембран, рецепторів та механізмів трансдукції сигналів із мембран як основу регуляції метаболізму</a:t>
            </a:r>
            <a:endParaRPr lang="ru-RU" sz="2800" dirty="0">
              <a:solidFill>
                <a:srgbClr val="92D050"/>
              </a:solidFill>
            </a:endParaRPr>
          </a:p>
          <a:p>
            <a:pPr algn="just"/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85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/>
              <a:t>Завдання</a:t>
            </a:r>
            <a:r>
              <a:rPr lang="uk-UA" sz="4000" dirty="0" smtClean="0"/>
              <a:t>:</a:t>
            </a:r>
          </a:p>
          <a:p>
            <a:pPr marL="0" indent="0" algn="ctr">
              <a:buNone/>
            </a:pPr>
            <a:endParaRPr lang="uk-UA" dirty="0" smtClean="0"/>
          </a:p>
          <a:p>
            <a:pPr algn="just"/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uk-UA" sz="2400" dirty="0">
                <a:solidFill>
                  <a:srgbClr val="00B0F0"/>
                </a:solidFill>
              </a:rPr>
              <a:t>Основні початки термодинаміки. Окислювально-відновні реакції. Високоенергетичні фосфати. Ферменти. Основи ферментативного каталізу.</a:t>
            </a:r>
            <a:r>
              <a:rPr lang="uk-UA" sz="2400" u="sng" dirty="0">
                <a:solidFill>
                  <a:srgbClr val="00B0F0"/>
                </a:solidFill>
              </a:rPr>
              <a:t> </a:t>
            </a:r>
            <a:r>
              <a:rPr lang="uk-UA" sz="2400" dirty="0">
                <a:solidFill>
                  <a:srgbClr val="00B0F0"/>
                </a:solidFill>
              </a:rPr>
              <a:t>Кінетичні схеми й механізм ферментативної реакції. Типові залежності початкової стаціонарної швидкості реакції від концентрації субстрату. </a:t>
            </a:r>
            <a:r>
              <a:rPr lang="uk-UA" sz="2400" dirty="0" err="1">
                <a:solidFill>
                  <a:srgbClr val="00B0F0"/>
                </a:solidFill>
              </a:rPr>
              <a:t>Богатосубстратні</a:t>
            </a:r>
            <a:r>
              <a:rPr lang="uk-UA" sz="2400" dirty="0">
                <a:solidFill>
                  <a:srgbClr val="00B0F0"/>
                </a:solidFill>
              </a:rPr>
              <a:t> реакції. </a:t>
            </a:r>
            <a:r>
              <a:rPr lang="uk-UA" sz="2400" dirty="0" err="1">
                <a:solidFill>
                  <a:srgbClr val="00B0F0"/>
                </a:solidFill>
              </a:rPr>
              <a:t>Інгібірування</a:t>
            </a:r>
            <a:r>
              <a:rPr lang="uk-UA" sz="2400" dirty="0">
                <a:solidFill>
                  <a:srgbClr val="00B0F0"/>
                </a:solidFill>
              </a:rPr>
              <a:t> ферментативних реакцій. Вплив температури і </a:t>
            </a:r>
            <a:r>
              <a:rPr lang="uk-UA" sz="2400" dirty="0" err="1">
                <a:solidFill>
                  <a:srgbClr val="00B0F0"/>
                </a:solidFill>
              </a:rPr>
              <a:t>рН</a:t>
            </a:r>
            <a:r>
              <a:rPr lang="uk-UA" sz="2400" dirty="0">
                <a:solidFill>
                  <a:srgbClr val="00B0F0"/>
                </a:solidFill>
              </a:rPr>
              <a:t> на швидкість ферментативних реакцій. </a:t>
            </a:r>
            <a:r>
              <a:rPr lang="uk-UA" sz="2400" dirty="0" err="1">
                <a:solidFill>
                  <a:srgbClr val="00B0F0"/>
                </a:solidFill>
              </a:rPr>
              <a:t>Алостеричні</a:t>
            </a:r>
            <a:r>
              <a:rPr lang="uk-UA" sz="2400" dirty="0">
                <a:solidFill>
                  <a:srgbClr val="00B0F0"/>
                </a:solidFill>
              </a:rPr>
              <a:t> ферменти. Іммобілізовані ферменти як основа сучасних технологій. Молекулярні основи регуляції метаболізму.</a:t>
            </a:r>
            <a:endParaRPr lang="ru-RU" sz="2400" dirty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4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3200" dirty="0"/>
              <a:t>У результаті вивчення навчальної дисципліни студент повинен </a:t>
            </a:r>
            <a:r>
              <a:rPr lang="uk-UA" sz="3200" b="1" dirty="0" smtClean="0"/>
              <a:t>знати</a:t>
            </a:r>
            <a:r>
              <a:rPr lang="uk-UA" sz="3200" b="1" dirty="0"/>
              <a:t>:</a:t>
            </a:r>
            <a:r>
              <a:rPr lang="uk-UA" sz="3200" dirty="0"/>
              <a:t> </a:t>
            </a:r>
            <a:endParaRPr lang="uk-UA" sz="3200" dirty="0" smtClean="0"/>
          </a:p>
          <a:p>
            <a:endParaRPr lang="ru-RU" dirty="0"/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реакції відновлення АТФ за рахунок </a:t>
            </a:r>
            <a:r>
              <a:rPr lang="uk-UA" sz="3100" dirty="0" err="1">
                <a:solidFill>
                  <a:srgbClr val="0070C0"/>
                </a:solidFill>
              </a:rPr>
              <a:t>фосфогенів</a:t>
            </a:r>
            <a:r>
              <a:rPr lang="uk-UA" sz="3100" dirty="0">
                <a:solidFill>
                  <a:srgbClr val="0070C0"/>
                </a:solidFill>
              </a:rPr>
              <a:t>; відновлення АТФ у відсутності кисню: реакції гліколізу, кінцевий акцептор протонів та електронів в гліколізі;відтворення АТФ аеробних умовах: окисне декарбоксилування </a:t>
            </a:r>
            <a:r>
              <a:rPr lang="uk-UA" sz="3100" dirty="0" err="1">
                <a:solidFill>
                  <a:srgbClr val="0070C0"/>
                </a:solidFill>
              </a:rPr>
              <a:t>пірувату</a:t>
            </a:r>
            <a:r>
              <a:rPr lang="uk-UA" sz="3100" dirty="0">
                <a:solidFill>
                  <a:srgbClr val="0070C0"/>
                </a:solidFill>
              </a:rPr>
              <a:t>; ЦТК: субстрати, ферменти, коферменти;дихальний ланцюг;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утворення протонного градієнту;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АТФ </a:t>
            </a:r>
            <a:r>
              <a:rPr lang="uk-UA" sz="3100" dirty="0" err="1">
                <a:solidFill>
                  <a:srgbClr val="0070C0"/>
                </a:solidFill>
              </a:rPr>
              <a:t>синтаза</a:t>
            </a:r>
            <a:r>
              <a:rPr lang="uk-UA" sz="3100" dirty="0">
                <a:solidFill>
                  <a:srgbClr val="0070C0"/>
                </a:solidFill>
              </a:rPr>
              <a:t>, принцип синтезу та гідролізу АТФ; 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особливості ферментів як каталізаторів білкової природи;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кінетичні схеми й механізми ферментативних реакцій;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типи інгібіторів ферментів;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поняття про </a:t>
            </a:r>
            <a:r>
              <a:rPr lang="uk-UA" sz="3100" dirty="0" err="1">
                <a:solidFill>
                  <a:srgbClr val="0070C0"/>
                </a:solidFill>
              </a:rPr>
              <a:t>алостеричні</a:t>
            </a:r>
            <a:r>
              <a:rPr lang="uk-UA" sz="3100" dirty="0">
                <a:solidFill>
                  <a:srgbClr val="0070C0"/>
                </a:solidFill>
              </a:rPr>
              <a:t> ферменти;, їхнє значення в метаболічних шляхах;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ru-RU" sz="3100" dirty="0" err="1">
                <a:solidFill>
                  <a:srgbClr val="0070C0"/>
                </a:solidFill>
              </a:rPr>
              <a:t>іммобілізовані</a:t>
            </a:r>
            <a:r>
              <a:rPr lang="ru-RU" sz="3100" dirty="0">
                <a:solidFill>
                  <a:srgbClr val="0070C0"/>
                </a:solidFill>
              </a:rPr>
              <a:t> </a:t>
            </a:r>
            <a:r>
              <a:rPr lang="uk-UA" sz="3100" dirty="0">
                <a:solidFill>
                  <a:srgbClr val="0070C0"/>
                </a:solidFill>
              </a:rPr>
              <a:t>ферменти як основу сучасних технологій;</a:t>
            </a:r>
            <a:endParaRPr lang="ru-RU" sz="3100" dirty="0">
              <a:solidFill>
                <a:srgbClr val="0070C0"/>
              </a:solidFill>
            </a:endParaRPr>
          </a:p>
          <a:p>
            <a:pPr lvl="0"/>
            <a:r>
              <a:rPr lang="uk-UA" sz="3100" dirty="0">
                <a:solidFill>
                  <a:srgbClr val="0070C0"/>
                </a:solidFill>
              </a:rPr>
              <a:t>сучасні уявлення про регуляцію обміну речовин;</a:t>
            </a:r>
            <a:endParaRPr lang="ru-RU" sz="31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97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b="1" dirty="0"/>
              <a:t>вміти:</a:t>
            </a:r>
            <a:r>
              <a:rPr lang="uk-UA" sz="4000" dirty="0"/>
              <a:t> </a:t>
            </a:r>
            <a:endParaRPr lang="uk-UA" sz="4000" dirty="0" smtClean="0"/>
          </a:p>
          <a:p>
            <a:pPr marL="0" indent="0" algn="ctr">
              <a:buNone/>
            </a:pPr>
            <a:endParaRPr lang="ru-RU" dirty="0"/>
          </a:p>
          <a:p>
            <a:r>
              <a:rPr lang="ru-RU" dirty="0"/>
              <a:t>– </a:t>
            </a:r>
            <a:r>
              <a:rPr lang="uk-UA" sz="2800" dirty="0">
                <a:solidFill>
                  <a:srgbClr val="FFC000"/>
                </a:solidFill>
              </a:rPr>
              <a:t>розраховувати вихід АТФ при окисненні різних субстратів в різних умовах;</a:t>
            </a:r>
            <a:endParaRPr lang="ru-RU" sz="2800" dirty="0">
              <a:solidFill>
                <a:srgbClr val="FFC000"/>
              </a:solidFill>
            </a:endParaRPr>
          </a:p>
          <a:p>
            <a:r>
              <a:rPr lang="ru-RU" sz="2800" dirty="0">
                <a:solidFill>
                  <a:srgbClr val="FFC000"/>
                </a:solidFill>
              </a:rPr>
              <a:t>– </a:t>
            </a:r>
            <a:r>
              <a:rPr lang="uk-UA" sz="2800" dirty="0">
                <a:solidFill>
                  <a:srgbClr val="FFC000"/>
                </a:solidFill>
              </a:rPr>
              <a:t>розраховувати основні кінетичні константи ферментів;</a:t>
            </a:r>
            <a:endParaRPr lang="ru-RU" sz="2800" dirty="0">
              <a:solidFill>
                <a:srgbClr val="FFC000"/>
              </a:solidFill>
            </a:endParaRPr>
          </a:p>
          <a:p>
            <a:r>
              <a:rPr lang="ru-RU" sz="2800" dirty="0">
                <a:solidFill>
                  <a:srgbClr val="FFC000"/>
                </a:solidFill>
              </a:rPr>
              <a:t>–</a:t>
            </a:r>
            <a:r>
              <a:rPr lang="uk-UA" sz="2800" dirty="0">
                <a:solidFill>
                  <a:srgbClr val="FFC000"/>
                </a:solidFill>
              </a:rPr>
              <a:t>вирішувати ситуаційні задачі; </a:t>
            </a:r>
            <a:endParaRPr lang="ru-RU" sz="2800" dirty="0">
              <a:solidFill>
                <a:srgbClr val="FFC000"/>
              </a:solidFill>
            </a:endParaRPr>
          </a:p>
          <a:p>
            <a:r>
              <a:rPr lang="ru-RU" sz="2800" dirty="0">
                <a:solidFill>
                  <a:srgbClr val="FFC000"/>
                </a:solidFill>
              </a:rPr>
              <a:t>– </a:t>
            </a:r>
            <a:r>
              <a:rPr lang="uk-UA" sz="2800" dirty="0">
                <a:solidFill>
                  <a:srgbClr val="FFC000"/>
                </a:solidFill>
              </a:rPr>
              <a:t>відповідати на питання тестового контролю.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6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b="1" dirty="0" smtClean="0"/>
              <a:t> </a:t>
            </a:r>
            <a:r>
              <a:rPr lang="uk-UA" b="1" dirty="0"/>
              <a:t>Біоенергетика</a:t>
            </a:r>
            <a:r>
              <a:rPr lang="ru-RU" dirty="0"/>
              <a:t/>
            </a:r>
            <a:br>
              <a:rPr lang="ru-RU" dirty="0"/>
            </a:br>
            <a:r>
              <a:rPr lang="uk-UA" dirty="0" smtClean="0"/>
              <a:t>Основні </a:t>
            </a:r>
            <a:r>
              <a:rPr lang="uk-UA" dirty="0"/>
              <a:t>поняття </a:t>
            </a:r>
            <a:r>
              <a:rPr lang="uk-UA" dirty="0" smtClean="0"/>
              <a:t>біоенергетики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80270" y="1600200"/>
            <a:ext cx="29834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4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Загальні принципи біоенергетики та АТФ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700808"/>
            <a:ext cx="669674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86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типи енергетичних “валют” у клітинах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628800"/>
            <a:ext cx="763284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73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1828800" y="914400"/>
            <a:ext cx="3276600" cy="838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Властивості ферментів</a:t>
            </a:r>
            <a:endParaRPr lang="uk-UA" dirty="0"/>
          </a:p>
        </p:txBody>
      </p:sp>
      <p:sp>
        <p:nvSpPr>
          <p:cNvPr id="3" name="Овал 2"/>
          <p:cNvSpPr/>
          <p:nvPr/>
        </p:nvSpPr>
        <p:spPr>
          <a:xfrm>
            <a:off x="2057400" y="2438400"/>
            <a:ext cx="3581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Ферменти</a:t>
            </a:r>
            <a:endParaRPr lang="uk-UA" dirty="0"/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990600" y="3733800"/>
            <a:ext cx="2590800" cy="457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ПРОТЕІНИ</a:t>
            </a:r>
            <a:endParaRPr lang="uk-UA" dirty="0"/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4800600" y="3581400"/>
            <a:ext cx="2514600" cy="457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Протеїди</a:t>
            </a:r>
          </a:p>
          <a:p>
            <a:pPr algn="ctr"/>
            <a:r>
              <a:rPr lang="uk-UA" dirty="0" smtClean="0"/>
              <a:t>(</a:t>
            </a:r>
            <a:r>
              <a:rPr lang="uk-UA" dirty="0" err="1" smtClean="0"/>
              <a:t>Холофкерменти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6" name="Блок-схема: ручной ввод 5"/>
          <p:cNvSpPr/>
          <p:nvPr/>
        </p:nvSpPr>
        <p:spPr>
          <a:xfrm>
            <a:off x="2819400" y="4495800"/>
            <a:ext cx="2362200" cy="1828800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Білкова частина</a:t>
            </a:r>
          </a:p>
          <a:p>
            <a:pPr algn="ctr"/>
            <a:r>
              <a:rPr lang="uk-UA" dirty="0" smtClean="0"/>
              <a:t>(апофермент)</a:t>
            </a:r>
            <a:endParaRPr lang="uk-UA" dirty="0"/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5715000" y="4495800"/>
            <a:ext cx="2286000" cy="16764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Небілкова частина</a:t>
            </a:r>
          </a:p>
          <a:p>
            <a:pPr algn="ctr"/>
            <a:r>
              <a:rPr lang="uk-UA" dirty="0" smtClean="0"/>
              <a:t>(</a:t>
            </a:r>
            <a:r>
              <a:rPr lang="uk-UA" dirty="0" err="1" smtClean="0"/>
              <a:t>простетична</a:t>
            </a:r>
            <a:r>
              <a:rPr lang="uk-UA" dirty="0" smtClean="0"/>
              <a:t> група)</a:t>
            </a:r>
            <a:endParaRPr lang="uk-UA" dirty="0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1371600" y="2971800"/>
            <a:ext cx="1752600" cy="762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5029200" y="2895600"/>
            <a:ext cx="2133600" cy="685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0" name="Выгнутая влево стрелка 19"/>
          <p:cNvSpPr/>
          <p:nvPr/>
        </p:nvSpPr>
        <p:spPr>
          <a:xfrm>
            <a:off x="3200400" y="3886200"/>
            <a:ext cx="1905000" cy="1143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1" name="Выгнутая вправо стрелка 20"/>
          <p:cNvSpPr/>
          <p:nvPr/>
        </p:nvSpPr>
        <p:spPr>
          <a:xfrm>
            <a:off x="6553200" y="3733800"/>
            <a:ext cx="990600" cy="1371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400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</TotalTime>
  <Words>320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Біоенергетика Основні поняття біоенергетики     </vt:lpstr>
      <vt:lpstr>Загальні принципи біоенергетики та АТФ</vt:lpstr>
      <vt:lpstr>типи енергетичних “валют” у клітинах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2016-02-05T10:30:54Z</dcterms:created>
  <dcterms:modified xsi:type="dcterms:W3CDTF">2016-02-05T11:03:43Z</dcterms:modified>
</cp:coreProperties>
</file>