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71" r:id="rId6"/>
    <p:sldId id="275" r:id="rId7"/>
    <p:sldId id="279" r:id="rId8"/>
    <p:sldId id="276" r:id="rId9"/>
    <p:sldId id="277" r:id="rId10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822852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vRF9olO3JM" TargetMode="External"/><Relationship Id="rId2" Type="http://schemas.openxmlformats.org/officeDocument/2006/relationships/hyperlink" Target="https://www.youtube.com/watch?v=NXR6qQH-JWE" TargetMode="External"/><Relationship Id="rId1" Type="http://schemas.openxmlformats.org/officeDocument/2006/relationships/slideLayout" Target="../slideLayouts/slideLayout29.xml"/><Relationship Id="rId4" Type="http://schemas.openxmlformats.org/officeDocument/2006/relationships/hyperlink" Target="https://www.youtube.com/watch?v=s0FdnCCQz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86491" y="659345"/>
            <a:ext cx="8714520" cy="464597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smtClean="0">
                <a:solidFill>
                  <a:srgbClr val="FF0000"/>
                </a:solidFill>
                <a:latin typeface="Calibri"/>
                <a:ea typeface="DejaVu Sans"/>
              </a:rPr>
              <a:t>Практичне</a:t>
            </a:r>
            <a:r>
              <a:rPr lang="ru-RU" sz="4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заняття</a:t>
            </a:r>
            <a:r>
              <a:rPr lang="ru-RU" sz="4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№ </a:t>
            </a:r>
            <a:r>
              <a:rPr lang="ru-RU" sz="4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9</a:t>
            </a:r>
            <a:endParaRPr lang="ru-RU" sz="4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4400" b="1" dirty="0" smtClean="0">
                <a:solidFill>
                  <a:srgbClr val="7030A0"/>
                </a:solidFill>
              </a:rPr>
              <a:t>Тема 10. </a:t>
            </a:r>
            <a:r>
              <a:rPr lang="ru-RU" sz="4400" b="1" dirty="0" err="1" smtClean="0">
                <a:solidFill>
                  <a:srgbClr val="7030A0"/>
                </a:solidFill>
              </a:rPr>
              <a:t>Лікарська</a:t>
            </a:r>
            <a:r>
              <a:rPr lang="ru-RU" sz="4400" b="1" dirty="0" smtClean="0"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</a:rPr>
              <a:t>рослинна</a:t>
            </a:r>
            <a:r>
              <a:rPr lang="ru-RU" sz="4400" b="1" dirty="0" smtClean="0"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</a:rPr>
              <a:t>сировина</a:t>
            </a:r>
            <a:r>
              <a:rPr lang="ru-RU" sz="4400" b="1" dirty="0" smtClean="0">
                <a:solidFill>
                  <a:srgbClr val="7030A0"/>
                </a:solidFill>
              </a:rPr>
              <a:t>, яка </a:t>
            </a:r>
            <a:r>
              <a:rPr lang="ru-RU" sz="4400" b="1" dirty="0" err="1" smtClean="0">
                <a:solidFill>
                  <a:srgbClr val="7030A0"/>
                </a:solidFill>
              </a:rPr>
              <a:t>містить</a:t>
            </a:r>
            <a:r>
              <a:rPr lang="ru-RU" sz="4400" b="1" dirty="0" smtClean="0"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</a:rPr>
              <a:t>тритерпени</a:t>
            </a:r>
            <a:r>
              <a:rPr lang="ru-RU" sz="4400" b="1" dirty="0" smtClean="0">
                <a:solidFill>
                  <a:srgbClr val="7030A0"/>
                </a:solidFill>
              </a:rPr>
              <a:t> та </a:t>
            </a:r>
            <a:r>
              <a:rPr lang="ru-RU" sz="4400" b="1" dirty="0" err="1" smtClean="0">
                <a:solidFill>
                  <a:srgbClr val="7030A0"/>
                </a:solidFill>
              </a:rPr>
              <a:t>тритерпенові</a:t>
            </a:r>
            <a:r>
              <a:rPr lang="ru-RU" sz="4400" b="1" dirty="0" smtClean="0">
                <a:solidFill>
                  <a:srgbClr val="7030A0"/>
                </a:solidFill>
              </a:rPr>
              <a:t> </a:t>
            </a:r>
            <a:r>
              <a:rPr lang="ru-RU" sz="4400" b="1" dirty="0" err="1" smtClean="0">
                <a:solidFill>
                  <a:srgbClr val="7030A0"/>
                </a:solidFill>
              </a:rPr>
              <a:t>сапоніни</a:t>
            </a:r>
            <a:endParaRPr lang="ru-RU" sz="4400" b="1" dirty="0" smtClean="0">
              <a:solidFill>
                <a:srgbClr val="7030A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МЕТА 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ЗАНЯТТЯ: </a:t>
            </a:r>
            <a:endParaRPr lang="ru-RU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навчитися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проводити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 smtClean="0">
                <a:solidFill>
                  <a:srgbClr val="7030A0"/>
                </a:solidFill>
                <a:latin typeface="Calibri"/>
                <a:ea typeface="DejaVu Sans"/>
              </a:rPr>
              <a:t>якісний</a:t>
            </a:r>
            <a:r>
              <a:rPr lang="ru-RU" sz="2400" b="1" strike="noStrike" spc="-1" dirty="0" smtClean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та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кількісний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аналіз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ЛРС на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вміст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 smtClean="0">
                <a:solidFill>
                  <a:srgbClr val="7030A0"/>
                </a:solidFill>
                <a:latin typeface="Calibri"/>
                <a:ea typeface="DejaVu Sans"/>
              </a:rPr>
              <a:t>сапонінів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ознайомитися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з ЛР,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які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ростуть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на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території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України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.</a:t>
            </a:r>
            <a:endParaRPr lang="ru-RU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457200" y="0"/>
            <a:ext cx="8228520" cy="71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Питання для самопідготовки</a:t>
            </a:r>
            <a:endParaRPr lang="ru-RU" sz="4000" b="0" strike="noStrike" spc="-1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214200" y="642960"/>
            <a:ext cx="8714520" cy="578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70C0"/>
                </a:solidFill>
                <a:latin typeface="Arial"/>
                <a:ea typeface="Times New Roman"/>
              </a:rPr>
              <a:t>1. САПОНІНИ</a:t>
            </a:r>
            <a:r>
              <a:rPr lang="ru-RU" sz="2000" b="1" strike="noStrike" spc="-1" dirty="0">
                <a:solidFill>
                  <a:srgbClr val="0070C0"/>
                </a:solidFill>
                <a:latin typeface="Arial"/>
                <a:ea typeface="Times New Roman"/>
              </a:rPr>
              <a:t>.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Визначення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класифікація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2.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Фізико-хімічні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сапонінів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3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Методи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якісного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кількісного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аналізу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цих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в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рослинній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сировині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4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Розповсюдження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5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Біогенез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6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Біологічна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дія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Представники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000" b="1" strike="noStrike" spc="-1" smtClean="0">
                <a:solidFill>
                  <a:srgbClr val="000000"/>
                </a:solidFill>
                <a:latin typeface="Arial"/>
                <a:ea typeface="Times New Roman"/>
              </a:rPr>
              <a:t>7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Рослини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містять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сполуки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застосування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в </a:t>
            </a:r>
            <a:r>
              <a:rPr lang="ru-RU" sz="20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медицині</a:t>
            </a:r>
            <a:r>
              <a:rPr lang="ru-RU" sz="20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sz="20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748144" y="325440"/>
            <a:ext cx="8179495" cy="313786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1" strike="noStrike" spc="-1" dirty="0" smtClean="0">
                <a:solidFill>
                  <a:srgbClr val="FC0621"/>
                </a:solidFill>
                <a:latin typeface="Arial"/>
              </a:rPr>
              <a:t>ЗАВДАННЯ.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Проаналізуйте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методи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якісного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/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кількісного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аналізу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 ЛРС, яка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містить</a:t>
            </a:r>
            <a:r>
              <a:rPr lang="ru-RU" sz="1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FC0621"/>
                </a:solidFill>
                <a:latin typeface="Arial"/>
              </a:rPr>
              <a:t>сапоніни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Ознайомтесь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з методикою в метод.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вказівках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. 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Хроматографічне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дослідження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(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розрахуйте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rf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 для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кількох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сполук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з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представленої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хроматограми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Запишіть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приклад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визначення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:</a:t>
            </a:r>
            <a:endParaRPr lang="ru-RU" sz="1800" b="0" strike="noStrike" spc="-1" dirty="0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C0621"/>
              </a:buClr>
              <a:buFont typeface="Wingdings" charset="2"/>
              <a:buChar char=""/>
            </a:pP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Пінного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числа</a:t>
            </a:r>
            <a:endParaRPr lang="ru-RU" sz="1800" b="0" strike="noStrike" spc="-1" dirty="0">
              <a:latin typeface="Arial"/>
            </a:endParaRPr>
          </a:p>
          <a:p>
            <a:pPr marL="216000" indent="-216000">
              <a:lnSpc>
                <a:spcPct val="100000"/>
              </a:lnSpc>
              <a:buClr>
                <a:srgbClr val="FC0621"/>
              </a:buClr>
              <a:buFont typeface="Wingdings" charset="2"/>
              <a:buChar char=""/>
            </a:pP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Гемолітичного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індексу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(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наприклад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для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календули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, див. </a:t>
            </a:r>
            <a:r>
              <a:rPr lang="ru-RU" sz="1800" b="1" strike="noStrike" spc="-1" dirty="0" err="1">
                <a:solidFill>
                  <a:srgbClr val="000000"/>
                </a:solidFill>
                <a:latin typeface="Arial"/>
              </a:rPr>
              <a:t>останнє</a:t>
            </a:r>
            <a:r>
              <a:rPr lang="ru-RU" sz="1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1800" b="1" strike="noStrike" spc="-1" dirty="0" smtClean="0">
                <a:solidFill>
                  <a:srgbClr val="000000"/>
                </a:solidFill>
                <a:latin typeface="Arial"/>
              </a:rPr>
              <a:t>фото)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Рисунок 144"/>
          <p:cNvPicPr/>
          <p:nvPr/>
        </p:nvPicPr>
        <p:blipFill>
          <a:blip r:embed="rId2"/>
          <a:stretch/>
        </p:blipFill>
        <p:spPr>
          <a:xfrm>
            <a:off x="2304000" y="1584360"/>
            <a:ext cx="6623640" cy="4967280"/>
          </a:xfrm>
          <a:prstGeom prst="rect">
            <a:avLst/>
          </a:prstGeom>
          <a:ln>
            <a:noFill/>
          </a:ln>
        </p:spPr>
      </p:pic>
      <p:pic>
        <p:nvPicPr>
          <p:cNvPr id="146" name="Рисунок 145"/>
          <p:cNvPicPr/>
          <p:nvPr/>
        </p:nvPicPr>
        <p:blipFill>
          <a:blip r:embed="rId3"/>
          <a:srcRect l="17680" r="33605" b="24403"/>
          <a:stretch/>
        </p:blipFill>
        <p:spPr>
          <a:xfrm>
            <a:off x="72360" y="1584360"/>
            <a:ext cx="2087280" cy="4751280"/>
          </a:xfrm>
          <a:prstGeom prst="rect">
            <a:avLst/>
          </a:prstGeom>
          <a:ln>
            <a:noFill/>
          </a:ln>
        </p:spPr>
      </p:pic>
      <p:sp>
        <p:nvSpPr>
          <p:cNvPr id="147" name="CustomShape 1"/>
          <p:cNvSpPr/>
          <p:nvPr/>
        </p:nvSpPr>
        <p:spPr>
          <a:xfrm>
            <a:off x="648000" y="142200"/>
            <a:ext cx="7919640" cy="136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200" b="1" strike="noStrike" spc="-1">
                <a:latin typeface="Arial"/>
              </a:rPr>
              <a:t>Визначення гемолітичного індексу (метод Кофлера)  сапонінів календули лікарської</a:t>
            </a:r>
            <a:endParaRPr lang="ru-RU" sz="2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000" b="1" strike="noStrike" spc="-1">
                <a:latin typeface="Arial"/>
              </a:rPr>
              <a:t>1 % витяжка (1 г календули + 100 мл 0,9% NaCl), повний гемоліз в пробірці, яка містить 0,7 мл витягу.</a:t>
            </a:r>
            <a:endParaRPr lang="ru-RU" sz="2000" b="0" strike="noStrike" spc="-1">
              <a:latin typeface="Arial"/>
            </a:endParaRPr>
          </a:p>
        </p:txBody>
      </p:sp>
      <p:sp>
        <p:nvSpPr>
          <p:cNvPr id="148" name="Line 2"/>
          <p:cNvSpPr/>
          <p:nvPr/>
        </p:nvSpPr>
        <p:spPr>
          <a:xfrm flipV="1">
            <a:off x="3888000" y="6426360"/>
            <a:ext cx="5040" cy="341640"/>
          </a:xfrm>
          <a:prstGeom prst="line">
            <a:avLst/>
          </a:prstGeom>
          <a:ln>
            <a:solidFill>
              <a:srgbClr val="3465A4"/>
            </a:solidFill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TextShape 3"/>
          <p:cNvSpPr txBox="1"/>
          <p:nvPr/>
        </p:nvSpPr>
        <p:spPr>
          <a:xfrm>
            <a:off x="3960000" y="6511680"/>
            <a:ext cx="181296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ru-RU" sz="1800" b="0" strike="noStrike" spc="-1">
                <a:latin typeface="Arial"/>
              </a:rPr>
              <a:t>Повний гемоліз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74071" y="2770909"/>
          <a:ext cx="8368146" cy="35606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2043">
                  <a:extLst>
                    <a:ext uri="{9D8B030D-6E8A-4147-A177-3AD203B41FA5}">
                      <a16:colId xmlns:a16="http://schemas.microsoft.com/office/drawing/2014/main" val="2267524102"/>
                    </a:ext>
                  </a:extLst>
                </a:gridCol>
                <a:gridCol w="1309043">
                  <a:extLst>
                    <a:ext uri="{9D8B030D-6E8A-4147-A177-3AD203B41FA5}">
                      <a16:colId xmlns:a16="http://schemas.microsoft.com/office/drawing/2014/main" val="1281564940"/>
                    </a:ext>
                  </a:extLst>
                </a:gridCol>
                <a:gridCol w="1663254">
                  <a:extLst>
                    <a:ext uri="{9D8B030D-6E8A-4147-A177-3AD203B41FA5}">
                      <a16:colId xmlns:a16="http://schemas.microsoft.com/office/drawing/2014/main" val="3203853331"/>
                    </a:ext>
                  </a:extLst>
                </a:gridCol>
                <a:gridCol w="1113700">
                  <a:extLst>
                    <a:ext uri="{9D8B030D-6E8A-4147-A177-3AD203B41FA5}">
                      <a16:colId xmlns:a16="http://schemas.microsoft.com/office/drawing/2014/main" val="2462246094"/>
                    </a:ext>
                  </a:extLst>
                </a:gridCol>
                <a:gridCol w="1238525">
                  <a:extLst>
                    <a:ext uri="{9D8B030D-6E8A-4147-A177-3AD203B41FA5}">
                      <a16:colId xmlns:a16="http://schemas.microsoft.com/office/drawing/2014/main" val="3050509108"/>
                    </a:ext>
                  </a:extLst>
                </a:gridCol>
                <a:gridCol w="1185027">
                  <a:extLst>
                    <a:ext uri="{9D8B030D-6E8A-4147-A177-3AD203B41FA5}">
                      <a16:colId xmlns:a16="http://schemas.microsoft.com/office/drawing/2014/main" val="3118733848"/>
                    </a:ext>
                  </a:extLst>
                </a:gridCol>
                <a:gridCol w="1486554">
                  <a:extLst>
                    <a:ext uri="{9D8B030D-6E8A-4147-A177-3AD203B41FA5}">
                      <a16:colId xmlns:a16="http://schemas.microsoft.com/office/drawing/2014/main" val="1093110678"/>
                    </a:ext>
                  </a:extLst>
                </a:gridCol>
              </a:tblGrid>
              <a:tr h="1793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Рослина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укр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., рос., лат.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назва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родина)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Сировина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листя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пагони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корені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кореневища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квітки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плоди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тощо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Хімічний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склад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Діючі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речовини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Фарма-кологічна дія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Назва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субстанції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або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лікарського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препарату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173370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7184012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6267339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4980019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8815044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808597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0109" y="393859"/>
            <a:ext cx="8783782" cy="20928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ЗАВДАННЯ.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Використовуючи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лекції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рекомендованої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заповніть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таблицю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Таблиця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Фармакологічна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лікарської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рослинної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сапоніни</a:t>
            </a:r>
            <a:endParaRPr kumimoji="0" lang="ru-RU" altLang="ru-RU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описати</a:t>
            </a: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менше</a:t>
            </a: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рослин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Зробіть висновки. 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9997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457200" y="2214720"/>
            <a:ext cx="8228520" cy="24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5400" b="1" i="1" strike="noStrike" spc="-1">
                <a:solidFill>
                  <a:srgbClr val="7030A0"/>
                </a:solidFill>
                <a:latin typeface="Calibri"/>
                <a:ea typeface="DejaVu Sans"/>
              </a:rPr>
              <a:t>Дякую </a:t>
            </a:r>
            <a:r>
              <a:t/>
            </a:r>
            <a:br/>
            <a:r>
              <a:rPr lang="ru-RU" sz="5400" b="1" i="1" strike="noStrike" spc="-1">
                <a:solidFill>
                  <a:srgbClr val="7030A0"/>
                </a:solidFill>
                <a:latin typeface="Calibri"/>
                <a:ea typeface="DejaVu Sans"/>
              </a:rPr>
              <a:t>за увагу!</a:t>
            </a:r>
            <a:endParaRPr lang="ru-RU" sz="5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1224000" y="144000"/>
            <a:ext cx="7271640" cy="11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ПЕРЕГЛЯНЬТЕ ВІДЕО </a:t>
            </a:r>
            <a:endParaRPr lang="ru-RU" sz="4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(для додаткової інформації/за бажанням)</a:t>
            </a:r>
            <a:endParaRPr lang="ru-RU" sz="2800" b="0" strike="noStrike" spc="-1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648000" y="1900146"/>
            <a:ext cx="8135640" cy="202987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2"/>
              </a:rPr>
              <a:t>https://www.youtube.com/watch?v=NXR6qQH-JWE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3"/>
              </a:rPr>
              <a:t>https://www.youtube.com/watch?v=YvRF9olO3JM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4"/>
              </a:rPr>
              <a:t>https://www.youtube.com/watch?v=s0FdnCCQzvg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(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сапоніни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</TotalTime>
  <Words>290</Words>
  <Application>Microsoft Office PowerPoint</Application>
  <PresentationFormat>Экран (4:3)</PresentationFormat>
  <Paragraphs>79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РОСЛИНИ В МЕДИЦИНІ</dc:title>
  <dc:subject/>
  <dc:creator>hp</dc:creator>
  <dc:description/>
  <cp:lastModifiedBy>User</cp:lastModifiedBy>
  <cp:revision>190</cp:revision>
  <dcterms:created xsi:type="dcterms:W3CDTF">2018-09-16T21:40:10Z</dcterms:created>
  <dcterms:modified xsi:type="dcterms:W3CDTF">2024-10-21T07:54:20Z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18</vt:i4>
  </property>
</Properties>
</file>