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4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5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media/image34.jpg" ContentType="image/jpg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32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33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media/image50.jpg" ContentType="image/jpg"/>
  <Override PartName="/ppt/media/image51.jpg" ContentType="image/jpg"/>
  <Override PartName="/ppt/media/image52.jpg" ContentType="image/jpg"/>
  <Override PartName="/ppt/media/image53.jpg" ContentType="image/jpg"/>
  <Override PartName="/ppt/media/image54.jpg" ContentType="image/jpg"/>
  <Override PartName="/ppt/notesSlides/notesSlide39.xml" ContentType="application/vnd.openxmlformats-officedocument.presentationml.notesSlide+xml"/>
  <Override PartName="/ppt/media/image56.jpg" ContentType="image/jpg"/>
  <Override PartName="/ppt/media/image57.jpg" ContentType="image/jpg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0" r:id="rId1"/>
  </p:sldMasterIdLst>
  <p:notesMasterIdLst>
    <p:notesMasterId r:id="rId54"/>
  </p:notesMasterIdLst>
  <p:sldIdLst>
    <p:sldId id="256" r:id="rId2"/>
    <p:sldId id="449" r:id="rId3"/>
    <p:sldId id="460" r:id="rId4"/>
    <p:sldId id="470" r:id="rId5"/>
    <p:sldId id="512" r:id="rId6"/>
    <p:sldId id="333" r:id="rId7"/>
    <p:sldId id="345" r:id="rId8"/>
    <p:sldId id="479" r:id="rId9"/>
    <p:sldId id="481" r:id="rId10"/>
    <p:sldId id="318" r:id="rId11"/>
    <p:sldId id="319" r:id="rId12"/>
    <p:sldId id="477" r:id="rId13"/>
    <p:sldId id="457" r:id="rId14"/>
    <p:sldId id="459" r:id="rId15"/>
    <p:sldId id="488" r:id="rId16"/>
    <p:sldId id="474" r:id="rId17"/>
    <p:sldId id="509" r:id="rId18"/>
    <p:sldId id="472" r:id="rId19"/>
    <p:sldId id="489" r:id="rId20"/>
    <p:sldId id="454" r:id="rId21"/>
    <p:sldId id="458" r:id="rId22"/>
    <p:sldId id="442" r:id="rId23"/>
    <p:sldId id="447" r:id="rId24"/>
    <p:sldId id="494" r:id="rId25"/>
    <p:sldId id="493" r:id="rId26"/>
    <p:sldId id="497" r:id="rId27"/>
    <p:sldId id="491" r:id="rId28"/>
    <p:sldId id="496" r:id="rId29"/>
    <p:sldId id="444" r:id="rId30"/>
    <p:sldId id="456" r:id="rId31"/>
    <p:sldId id="490" r:id="rId32"/>
    <p:sldId id="498" r:id="rId33"/>
    <p:sldId id="495" r:id="rId34"/>
    <p:sldId id="506" r:id="rId35"/>
    <p:sldId id="501" r:id="rId36"/>
    <p:sldId id="510" r:id="rId37"/>
    <p:sldId id="504" r:id="rId38"/>
    <p:sldId id="502" r:id="rId39"/>
    <p:sldId id="511" r:id="rId40"/>
    <p:sldId id="503" r:id="rId41"/>
    <p:sldId id="505" r:id="rId42"/>
    <p:sldId id="507" r:id="rId43"/>
    <p:sldId id="406" r:id="rId44"/>
    <p:sldId id="452" r:id="rId45"/>
    <p:sldId id="483" r:id="rId46"/>
    <p:sldId id="508" r:id="rId47"/>
    <p:sldId id="485" r:id="rId48"/>
    <p:sldId id="487" r:id="rId49"/>
    <p:sldId id="484" r:id="rId50"/>
    <p:sldId id="482" r:id="rId51"/>
    <p:sldId id="486" r:id="rId52"/>
    <p:sldId id="426" r:id="rId53"/>
  </p:sldIdLst>
  <p:sldSz cx="9144000" cy="6858000" type="screen4x3"/>
  <p:notesSz cx="6858000" cy="9144000"/>
  <p:embeddedFontLst>
    <p:embeddedFont>
      <p:font typeface="Microsoft YaHei Light" panose="020B0502040204020203" pitchFamily="34" charset="-122"/>
      <p:regular r:id="rId55"/>
    </p:embeddedFont>
    <p:embeddedFont>
      <p:font typeface="Arial Nova" panose="020B0504020202020204" pitchFamily="34" charset="0"/>
      <p:regular r:id="rId56"/>
      <p:bold r:id="rId57"/>
      <p:italic r:id="rId58"/>
      <p:boldItalic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Comic Sans MS" panose="030F0702030302020204" pitchFamily="66" charset="0"/>
      <p:regular r:id="rId64"/>
      <p:bold r:id="rId65"/>
      <p:italic r:id="rId66"/>
      <p:boldItalic r:id="rId67"/>
    </p:embeddedFont>
    <p:embeddedFont>
      <p:font typeface="Constantia" panose="02030602050306030303" pitchFamily="18" charset="0"/>
      <p:regular r:id="rId68"/>
      <p:bold r:id="rId69"/>
      <p:italic r:id="rId70"/>
      <p:boldItalic r:id="rId71"/>
    </p:embeddedFont>
    <p:embeddedFont>
      <p:font typeface="Franklin Gothic Heavy" panose="020B0903020102020204" pitchFamily="34" charset="0"/>
      <p:regular r:id="rId72"/>
      <p:italic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387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ександр Ревнивцев" initials="АР" lastIdx="2" clrIdx="0">
    <p:extLst>
      <p:ext uri="{19B8F6BF-5375-455C-9EA6-DF929625EA0E}">
        <p15:presenceInfo xmlns:p15="http://schemas.microsoft.com/office/powerpoint/2012/main" userId="4401c83782f24ff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594" autoAdjust="0"/>
  </p:normalViewPr>
  <p:slideViewPr>
    <p:cSldViewPr>
      <p:cViewPr varScale="1">
        <p:scale>
          <a:sx n="72" d="100"/>
          <a:sy n="72" d="100"/>
        </p:scale>
        <p:origin x="1690" y="43"/>
      </p:cViewPr>
      <p:guideLst>
        <p:guide orient="horz" pos="238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font" Target="fonts/font19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17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568438246168772"/>
          <c:y val="0.1730991669519571"/>
          <c:w val="0.83543557135508173"/>
          <c:h val="0.5634321579367795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виробники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8774318021043306E-17"/>
                  <c:y val="-6.201437863745292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7E-41A2-9C3E-C18CA85E1EAD}"/>
                </c:ext>
              </c:extLst>
            </c:dLbl>
            <c:dLbl>
              <c:idx val="1"/>
              <c:layout>
                <c:manualLayout>
                  <c:x val="0"/>
                  <c:y val="-5.472737646924579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67E-41A2-9C3E-C18CA85E1EAD}"/>
                </c:ext>
              </c:extLst>
            </c:dLbl>
            <c:dLbl>
              <c:idx val="2"/>
              <c:layout>
                <c:manualLayout>
                  <c:x val="0"/>
                  <c:y val="-8.383795503822902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67E-41A2-9C3E-C18CA85E1EAD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ID4096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  <c:pt idx="5">
                  <c:v>2015*</c:v>
                </c:pt>
                <c:pt idx="6">
                  <c:v>2016*</c:v>
                </c:pt>
                <c:pt idx="7">
                  <c:v>2017*</c:v>
                </c:pt>
                <c:pt idx="8">
                  <c:v>2018*</c:v>
                </c:pt>
                <c:pt idx="9">
                  <c:v>2019*</c:v>
                </c:pt>
                <c:pt idx="10">
                  <c:v>2020*</c:v>
                </c:pt>
              </c:strCache>
            </c:strRef>
          </c:cat>
          <c:val>
            <c:numRef>
              <c:f>Лист1!$B$2:$B$13</c:f>
              <c:numCache>
                <c:formatCode>0.00</c:formatCode>
                <c:ptCount val="12"/>
                <c:pt idx="0">
                  <c:v>3710.1000000000008</c:v>
                </c:pt>
                <c:pt idx="1">
                  <c:v>3540.9</c:v>
                </c:pt>
                <c:pt idx="2">
                  <c:v>3633.7</c:v>
                </c:pt>
                <c:pt idx="3">
                  <c:v>3939.4999999999995</c:v>
                </c:pt>
                <c:pt idx="4">
                  <c:v>3813.3000000000011</c:v>
                </c:pt>
                <c:pt idx="5">
                  <c:v>3853.5000000000005</c:v>
                </c:pt>
                <c:pt idx="6" formatCode="0.0">
                  <c:v>3704</c:v>
                </c:pt>
                <c:pt idx="7" formatCode="0.0">
                  <c:v>3565.9</c:v>
                </c:pt>
                <c:pt idx="8">
                  <c:v>3298.3</c:v>
                </c:pt>
                <c:pt idx="9" formatCode="0.0">
                  <c:v>3374.0999999999995</c:v>
                </c:pt>
                <c:pt idx="10">
                  <c:v>3370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67E-41A2-9C3E-C18CA85E1EA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приватний сектор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0"/>
                  <c:y val="-6.29921259842519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67E-41A2-9C3E-C18CA85E1EAD}"/>
                </c:ext>
              </c:extLst>
            </c:dLbl>
            <c:dLbl>
              <c:idx val="7"/>
              <c:layout>
                <c:manualLayout>
                  <c:x val="-7.5097272084173224E-17"/>
                  <c:y val="4.724409448818892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67E-41A2-9C3E-C18CA85E1E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ID4096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  <c:pt idx="5">
                  <c:v>2015*</c:v>
                </c:pt>
                <c:pt idx="6">
                  <c:v>2016*</c:v>
                </c:pt>
                <c:pt idx="7">
                  <c:v>2017*</c:v>
                </c:pt>
                <c:pt idx="8">
                  <c:v>2018*</c:v>
                </c:pt>
                <c:pt idx="9">
                  <c:v>2019*</c:v>
                </c:pt>
                <c:pt idx="10">
                  <c:v>2020*</c:v>
                </c:pt>
              </c:strCache>
            </c:strRef>
          </c:cat>
          <c:val>
            <c:numRef>
              <c:f>Лист1!$C$2:$C$13</c:f>
              <c:numCache>
                <c:formatCode>0.00</c:formatCode>
                <c:ptCount val="12"/>
                <c:pt idx="0">
                  <c:v>4703.4999999999982</c:v>
                </c:pt>
                <c:pt idx="1">
                  <c:v>4593.6000000000013</c:v>
                </c:pt>
                <c:pt idx="2">
                  <c:v>4471.3</c:v>
                </c:pt>
                <c:pt idx="3">
                  <c:v>4468.3000000000011</c:v>
                </c:pt>
                <c:pt idx="4">
                  <c:v>4169.6000000000004</c:v>
                </c:pt>
                <c:pt idx="5">
                  <c:v>3909.3</c:v>
                </c:pt>
                <c:pt idx="6" formatCode="0.0">
                  <c:v>3375</c:v>
                </c:pt>
                <c:pt idx="7" formatCode="0.0">
                  <c:v>3103.2</c:v>
                </c:pt>
                <c:pt idx="8">
                  <c:v>2822.1</c:v>
                </c:pt>
                <c:pt idx="9" formatCode="0.0">
                  <c:v>2612.3999999999996</c:v>
                </c:pt>
                <c:pt idx="10">
                  <c:v>2340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67E-41A2-9C3E-C18CA85E1E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5365120"/>
        <c:axId val="125586816"/>
      </c:barChart>
      <c:lineChart>
        <c:grouping val="standard"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питома вага сектору%</c:v>
                </c:pt>
              </c:strCache>
            </c:strRef>
          </c:tx>
          <c:spPr>
            <a:ln w="28575" cap="rnd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26"/>
            <c:spPr>
              <a:solidFill>
                <a:schemeClr val="accent3"/>
              </a:solid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ID4096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  <c:pt idx="5">
                  <c:v>2015*</c:v>
                </c:pt>
                <c:pt idx="6">
                  <c:v>2016*</c:v>
                </c:pt>
                <c:pt idx="7">
                  <c:v>2017*</c:v>
                </c:pt>
                <c:pt idx="8">
                  <c:v>2018*</c:v>
                </c:pt>
                <c:pt idx="9">
                  <c:v>2019*</c:v>
                </c:pt>
                <c:pt idx="10">
                  <c:v>2020*</c:v>
                </c:pt>
              </c:strCache>
            </c:strRef>
          </c:cat>
          <c:val>
            <c:numRef>
              <c:f>Лист1!$D$2:$D$13</c:f>
              <c:numCache>
                <c:formatCode>0.00%</c:formatCode>
                <c:ptCount val="12"/>
                <c:pt idx="0">
                  <c:v>0.44096462869639647</c:v>
                </c:pt>
                <c:pt idx="1">
                  <c:v>0.43529411764705872</c:v>
                </c:pt>
                <c:pt idx="2">
                  <c:v>0.44832819247378158</c:v>
                </c:pt>
                <c:pt idx="3">
                  <c:v>0.46855301029995944</c:v>
                </c:pt>
                <c:pt idx="4">
                  <c:v>0.4776835485851007</c:v>
                </c:pt>
                <c:pt idx="5">
                  <c:v>0.49640593600247335</c:v>
                </c:pt>
                <c:pt idx="6">
                  <c:v>0.52323774544427182</c:v>
                </c:pt>
                <c:pt idx="7">
                  <c:v>0.53468983820905369</c:v>
                </c:pt>
                <c:pt idx="8">
                  <c:v>0.53890268609894787</c:v>
                </c:pt>
                <c:pt idx="9">
                  <c:v>0.56361814081683792</c:v>
                </c:pt>
                <c:pt idx="10">
                  <c:v>0.59019264448336251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67E-41A2-9C3E-C18CA85E1E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5365632"/>
        <c:axId val="125587392"/>
      </c:lineChart>
      <c:catAx>
        <c:axId val="135365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125586816"/>
        <c:crosses val="autoZero"/>
        <c:auto val="1"/>
        <c:lblAlgn val="ctr"/>
        <c:lblOffset val="100"/>
        <c:noMultiLvlLbl val="0"/>
      </c:catAx>
      <c:valAx>
        <c:axId val="125586816"/>
        <c:scaling>
          <c:orientation val="minMax"/>
          <c:max val="85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135365120"/>
        <c:crosses val="autoZero"/>
        <c:crossBetween val="between"/>
        <c:dispUnits>
          <c:builtInUnit val="thousands"/>
        </c:dispUnits>
      </c:valAx>
      <c:valAx>
        <c:axId val="125587392"/>
        <c:scaling>
          <c:orientation val="minMax"/>
          <c:max val="0.60000000000000009"/>
          <c:min val="0.4"/>
        </c:scaling>
        <c:delete val="0"/>
        <c:axPos val="r"/>
        <c:numFmt formatCode="0%" sourceLinked="0"/>
        <c:majorTickMark val="out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135365632"/>
        <c:crosses val="max"/>
        <c:crossBetween val="between"/>
      </c:valAx>
      <c:catAx>
        <c:axId val="1353656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55873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"/>
          <c:y val="1.4492753623188406E-2"/>
          <c:w val="0.89999991936491808"/>
          <c:h val="0.127776560538628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ID4096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  <a:round/>
    </a:ln>
    <a:effectLst/>
  </c:spPr>
  <c:txPr>
    <a:bodyPr/>
    <a:lstStyle/>
    <a:p>
      <a:pPr>
        <a:defRPr sz="1600"/>
      </a:pPr>
      <a:endParaRPr lang="LID4096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26T10:14:58.917" idx="2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26T10:14:58.917" idx="2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26T10:14:58.917" idx="2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26T10:14:58.917" idx="2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26T10:14:58.917" idx="2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26T10:14:58.917" idx="2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26T10:14:58.917" idx="2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434744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" name="Google Shape;2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" name="Google Shape;4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" name="Google Shape;4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0363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4798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90751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40486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14089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01912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97893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3125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53434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33310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58686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28449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6609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11119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56191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4249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65802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5208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1185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28875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03509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66684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34582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49914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08125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69600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34442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64200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22218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289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18967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46185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735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40717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65554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95017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378589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60362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63163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2420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073415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900488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" name="Google Shape;4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" name="Google Shape;4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9953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9976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>
  <p:cSld name="Титульный слайд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2" descr="S:\AGAL\Publications\Resources\7_PPT_templates\AAA_PIGS\Internal_To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103156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body" idx="1"/>
          </p:nvPr>
        </p:nvSpPr>
        <p:spPr>
          <a:xfrm>
            <a:off x="252001" y="1260000"/>
            <a:ext cx="8640000" cy="51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title"/>
          </p:nvPr>
        </p:nvSpPr>
        <p:spPr>
          <a:xfrm>
            <a:off x="252000" y="533400"/>
            <a:ext cx="8206200" cy="43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/>
          <p:nvPr/>
        </p:nvSpPr>
        <p:spPr>
          <a:xfrm>
            <a:off x="7776000" y="756000"/>
            <a:ext cx="1103040" cy="21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uk-UA"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/>
        </p:nvSpPr>
        <p:spPr>
          <a:xfrm>
            <a:off x="0" y="6556199"/>
            <a:ext cx="9144000" cy="324000"/>
          </a:xfrm>
          <a:prstGeom prst="rect">
            <a:avLst/>
          </a:prstGeom>
          <a:solidFill>
            <a:srgbClr val="AB06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"/>
          <p:cNvSpPr txBox="1"/>
          <p:nvPr/>
        </p:nvSpPr>
        <p:spPr>
          <a:xfrm>
            <a:off x="252000" y="6644640"/>
            <a:ext cx="8663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uk-UA" sz="1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Meeting/Workshop title </a:t>
            </a:r>
            <a:r>
              <a:rPr lang="uk-UA"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• place and date</a:t>
            </a:r>
            <a:endParaRPr sz="1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omments" Target="../comments/comment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omments" Target="../comments/comment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4.xml"/><Relationship Id="rId5" Type="http://schemas.openxmlformats.org/officeDocument/2006/relationships/image" Target="../media/image31.jpe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5.xml"/><Relationship Id="rId3" Type="http://schemas.openxmlformats.org/officeDocument/2006/relationships/image" Target="../media/image2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omments" Target="../comments/comment6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7.xml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g"/><Relationship Id="rId5" Type="http://schemas.openxmlformats.org/officeDocument/2006/relationships/image" Target="../media/image48.jpe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2.pn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5.png"/><Relationship Id="rId9" Type="http://schemas.openxmlformats.org/officeDocument/2006/relationships/image" Target="../media/image5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g"/><Relationship Id="rId5" Type="http://schemas.openxmlformats.org/officeDocument/2006/relationships/image" Target="../media/image55.jpe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2.png"/><Relationship Id="rId7" Type="http://schemas.openxmlformats.org/officeDocument/2006/relationships/image" Target="../media/image6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5.png"/><Relationship Id="rId9" Type="http://schemas.openxmlformats.org/officeDocument/2006/relationships/image" Target="../media/image69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jp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597352"/>
            <a:ext cx="3211846" cy="25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5" descr="S:\AGAL\Publications\Resources\7_PPT_templates\AAA_PIGS\External_Top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1" cy="3478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6A87977-84A2-4197-B463-AD654F87A8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26" y="812016"/>
            <a:ext cx="9144000" cy="3315694"/>
          </a:xfrm>
          <a:prstGeom prst="rect">
            <a:avLst/>
          </a:prstGeom>
        </p:spPr>
      </p:pic>
      <p:sp>
        <p:nvSpPr>
          <p:cNvPr id="7" name="Заголовок 4">
            <a:extLst>
              <a:ext uri="{FF2B5EF4-FFF2-40B4-BE49-F238E27FC236}">
                <a16:creationId xmlns:a16="http://schemas.microsoft.com/office/drawing/2014/main" id="{A3906DA3-19F2-43F8-8D32-E9847EF26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11" y="6525344"/>
            <a:ext cx="9148325" cy="436910"/>
          </a:xfrm>
        </p:spPr>
        <p:txBody>
          <a:bodyPr/>
          <a:lstStyle/>
          <a:p>
            <a:r>
              <a:rPr lang="en-GB" sz="1300" dirty="0">
                <a:solidFill>
                  <a:schemeClr val="bg1"/>
                </a:solidFill>
              </a:rPr>
              <a:t>UKRAINE: FAO/EBRD Cooperation</a:t>
            </a:r>
            <a:r>
              <a:rPr lang="uk-UA" sz="1300" dirty="0">
                <a:solidFill>
                  <a:schemeClr val="bg1"/>
                </a:solidFill>
              </a:rPr>
              <a:t> </a:t>
            </a:r>
            <a:r>
              <a:rPr lang="en-US" sz="13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 dirty="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97479DA-E9C9-4426-9E01-27530B0F443E}"/>
              </a:ext>
            </a:extLst>
          </p:cNvPr>
          <p:cNvSpPr txBox="1">
            <a:spLocks/>
          </p:cNvSpPr>
          <p:nvPr/>
        </p:nvSpPr>
        <p:spPr>
          <a:xfrm>
            <a:off x="179512" y="2129293"/>
            <a:ext cx="842493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4000" dirty="0" err="1">
                <a:solidFill>
                  <a:schemeClr val="bg1"/>
                </a:solidFill>
                <a:latin typeface="Arial Nova" panose="020B0504020202020204" pitchFamily="34" charset="0"/>
                <a:cs typeface="Calibri Light" panose="020F0302020204030204" pitchFamily="34" charset="0"/>
              </a:rPr>
              <a:t>Біологічна</a:t>
            </a:r>
            <a:r>
              <a:rPr lang="ru-RU" sz="4000" dirty="0">
                <a:solidFill>
                  <a:schemeClr val="bg1"/>
                </a:solidFill>
                <a:latin typeface="Arial Nova" panose="020B0504020202020204" pitchFamily="34" charset="0"/>
                <a:cs typeface="Calibri Light" panose="020F030202020403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Arial Nova" panose="020B0504020202020204" pitchFamily="34" charset="0"/>
                <a:cs typeface="Calibri Light" panose="020F0302020204030204" pitchFamily="34" charset="0"/>
              </a:rPr>
              <a:t>безпека</a:t>
            </a:r>
            <a:r>
              <a:rPr lang="ru-RU" sz="4000" dirty="0">
                <a:solidFill>
                  <a:schemeClr val="bg1"/>
                </a:solidFill>
                <a:latin typeface="Arial Nova" panose="020B0504020202020204" pitchFamily="34" charset="0"/>
                <a:cs typeface="Calibri Light" panose="020F0302020204030204" pitchFamily="34" charset="0"/>
              </a:rPr>
              <a:t> в мисливських господарствах </a:t>
            </a:r>
            <a:r>
              <a:rPr lang="ru-RU" sz="4000" dirty="0" err="1">
                <a:solidFill>
                  <a:schemeClr val="bg1"/>
                </a:solidFill>
                <a:latin typeface="Arial Nova" panose="020B0504020202020204" pitchFamily="34" charset="0"/>
                <a:cs typeface="Calibri Light" panose="020F0302020204030204" pitchFamily="34" charset="0"/>
              </a:rPr>
              <a:t>України</a:t>
            </a:r>
            <a:r>
              <a:rPr lang="ru-RU" sz="4000" dirty="0">
                <a:solidFill>
                  <a:schemeClr val="bg1"/>
                </a:solidFill>
                <a:latin typeface="Arial Nova" panose="020B0504020202020204" pitchFamily="34" charset="0"/>
                <a:cs typeface="Calibri Light" panose="020F0302020204030204" pitchFamily="34" charset="0"/>
              </a:rPr>
              <a:t> в </a:t>
            </a:r>
            <a:r>
              <a:rPr lang="ru-RU" sz="4000" dirty="0" err="1">
                <a:solidFill>
                  <a:schemeClr val="bg1"/>
                </a:solidFill>
                <a:latin typeface="Arial Nova" panose="020B0504020202020204" pitchFamily="34" charset="0"/>
                <a:cs typeface="Calibri Light" panose="020F0302020204030204" pitchFamily="34" charset="0"/>
              </a:rPr>
              <a:t>умовах</a:t>
            </a:r>
            <a:r>
              <a:rPr lang="ru-RU" sz="4000" dirty="0">
                <a:solidFill>
                  <a:schemeClr val="bg1"/>
                </a:solidFill>
                <a:latin typeface="Arial Nova" panose="020B0504020202020204" pitchFamily="34" charset="0"/>
                <a:cs typeface="Calibri Light" panose="020F030202020403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Arial Nova" panose="020B0504020202020204" pitchFamily="34" charset="0"/>
                <a:cs typeface="Calibri Light" panose="020F0302020204030204" pitchFamily="34" charset="0"/>
              </a:rPr>
              <a:t>епізоотичного</a:t>
            </a:r>
            <a:r>
              <a:rPr lang="ru-RU" sz="4000" dirty="0">
                <a:solidFill>
                  <a:schemeClr val="bg1"/>
                </a:solidFill>
                <a:latin typeface="Arial Nova" panose="020B0504020202020204" pitchFamily="34" charset="0"/>
                <a:cs typeface="Calibri Light" panose="020F0302020204030204" pitchFamily="34" charset="0"/>
              </a:rPr>
              <a:t> </a:t>
            </a:r>
            <a:r>
              <a:rPr lang="ru-RU" sz="4000" dirty="0" err="1">
                <a:solidFill>
                  <a:srgbClr val="C00000"/>
                </a:solidFill>
                <a:latin typeface="Arial Nova" panose="020B0504020202020204" pitchFamily="34" charset="0"/>
                <a:cs typeface="Calibri Light" panose="020F0302020204030204" pitchFamily="34" charset="0"/>
              </a:rPr>
              <a:t>неблагополуччя</a:t>
            </a:r>
            <a:r>
              <a:rPr lang="ru-RU" sz="4000" dirty="0">
                <a:solidFill>
                  <a:schemeClr val="bg1"/>
                </a:solidFill>
                <a:latin typeface="Arial Nova" panose="020B0504020202020204" pitchFamily="34" charset="0"/>
                <a:cs typeface="Calibri Light" panose="020F0302020204030204" pitchFamily="34" charset="0"/>
              </a:rPr>
              <a:t> </a:t>
            </a:r>
            <a:r>
              <a:rPr lang="ru-RU" sz="4000" dirty="0" err="1">
                <a:solidFill>
                  <a:srgbClr val="C00000"/>
                </a:solidFill>
                <a:latin typeface="Arial Nova" panose="020B0504020202020204" pitchFamily="34" charset="0"/>
                <a:cs typeface="Calibri Light" panose="020F0302020204030204" pitchFamily="34" charset="0"/>
              </a:rPr>
              <a:t>щодо</a:t>
            </a:r>
            <a:r>
              <a:rPr lang="ru-RU" sz="4000" dirty="0">
                <a:solidFill>
                  <a:srgbClr val="C00000"/>
                </a:solidFill>
                <a:latin typeface="Arial Nova" panose="020B0504020202020204" pitchFamily="34" charset="0"/>
                <a:cs typeface="Calibri Light" panose="020F0302020204030204" pitchFamily="34" charset="0"/>
              </a:rPr>
              <a:t> АЧС </a:t>
            </a:r>
            <a:endParaRPr lang="uk-UA" sz="3200" dirty="0">
              <a:solidFill>
                <a:srgbClr val="C00000"/>
              </a:solidFill>
              <a:latin typeface="Arial Nova" panose="020B05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E873E6-829D-4DCE-95E7-F4215001919A}"/>
              </a:ext>
            </a:extLst>
          </p:cNvPr>
          <p:cNvSpPr txBox="1"/>
          <p:nvPr/>
        </p:nvSpPr>
        <p:spPr>
          <a:xfrm>
            <a:off x="245554" y="5229200"/>
            <a:ext cx="918071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solidFill>
                  <a:srgbClr val="C00000"/>
                </a:solidFill>
              </a:rPr>
              <a:t>Рєвнівцев Олександр - </a:t>
            </a:r>
            <a:r>
              <a:rPr lang="uk-UA" sz="2000" b="1" dirty="0" err="1">
                <a:solidFill>
                  <a:srgbClr val="C00000"/>
                </a:solidFill>
              </a:rPr>
              <a:t>л.в.м</a:t>
            </a:r>
            <a:r>
              <a:rPr lang="uk-UA" sz="2000" b="1" dirty="0">
                <a:solidFill>
                  <a:srgbClr val="C00000"/>
                </a:solidFill>
              </a:rPr>
              <a:t>. експерт з питань здоров’я </a:t>
            </a:r>
          </a:p>
          <a:p>
            <a:r>
              <a:rPr lang="uk-UA" sz="2000" b="1" dirty="0">
                <a:solidFill>
                  <a:srgbClr val="C00000"/>
                </a:solidFill>
              </a:rPr>
              <a:t>                                                   та транскордонних захворювань тварин  </a:t>
            </a:r>
          </a:p>
          <a:p>
            <a:r>
              <a:rPr lang="uk-UA" sz="2000" b="1" dirty="0">
                <a:solidFill>
                  <a:srgbClr val="C00000"/>
                </a:solidFill>
              </a:rPr>
              <a:t>                                                   національний консультант ФАО</a:t>
            </a:r>
            <a:endParaRPr lang="LID4096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6"/>
          <p:cNvSpPr txBox="1">
            <a:spLocks noGrp="1"/>
          </p:cNvSpPr>
          <p:nvPr>
            <p:ph type="title"/>
          </p:nvPr>
        </p:nvSpPr>
        <p:spPr>
          <a:xfrm>
            <a:off x="252000" y="476672"/>
            <a:ext cx="7133654" cy="6155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Втрати поголів’я свійських свиней в Укра</a:t>
            </a:r>
            <a:r>
              <a:rPr lang="uk-UA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їні</a:t>
            </a:r>
            <a:endParaRPr lang="uk-UA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E6F2F4A8-D6AC-433F-A353-C9BBA44767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5847304"/>
              </p:ext>
            </p:extLst>
          </p:nvPr>
        </p:nvGraphicFramePr>
        <p:xfrm>
          <a:off x="755576" y="1772816"/>
          <a:ext cx="7635672" cy="4381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F7C6DF45-63F2-451A-8AE1-DBDF76DA7782}"/>
              </a:ext>
            </a:extLst>
          </p:cNvPr>
          <p:cNvSpPr txBox="1">
            <a:spLocks/>
          </p:cNvSpPr>
          <p:nvPr/>
        </p:nvSpPr>
        <p:spPr>
          <a:xfrm>
            <a:off x="248211" y="6525344"/>
            <a:ext cx="9148325" cy="43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300">
                <a:solidFill>
                  <a:schemeClr val="bg1"/>
                </a:solidFill>
              </a:rPr>
              <a:t>UKRAINE: FAO/EBRD Cooperation</a:t>
            </a:r>
            <a:r>
              <a:rPr lang="uk-UA" sz="1300">
                <a:solidFill>
                  <a:schemeClr val="bg1"/>
                </a:solidFill>
              </a:rPr>
              <a:t> </a:t>
            </a:r>
            <a:r>
              <a:rPr lang="en-US" sz="13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826243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1238" y="529516"/>
            <a:ext cx="6094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Поголів'я свиней в Україні на 2021 рік</a:t>
            </a:r>
          </a:p>
        </p:txBody>
      </p:sp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grpSp>
        <p:nvGrpSpPr>
          <p:cNvPr id="89" name="Group 4">
            <a:extLst>
              <a:ext uri="{FF2B5EF4-FFF2-40B4-BE49-F238E27FC236}">
                <a16:creationId xmlns:a16="http://schemas.microsoft.com/office/drawing/2014/main" id="{6F0647D7-231A-4265-A161-750F87D9E88D}"/>
              </a:ext>
            </a:extLst>
          </p:cNvPr>
          <p:cNvGrpSpPr>
            <a:grpSpLocks/>
          </p:cNvGrpSpPr>
          <p:nvPr/>
        </p:nvGrpSpPr>
        <p:grpSpPr bwMode="auto">
          <a:xfrm>
            <a:off x="238234" y="4391669"/>
            <a:ext cx="2749590" cy="1917651"/>
            <a:chOff x="105521760" y="109241500"/>
            <a:chExt cx="1327083" cy="692875"/>
          </a:xfrm>
        </p:grpSpPr>
        <p:grpSp>
          <p:nvGrpSpPr>
            <p:cNvPr id="90" name="Group 5">
              <a:extLst>
                <a:ext uri="{FF2B5EF4-FFF2-40B4-BE49-F238E27FC236}">
                  <a16:creationId xmlns:a16="http://schemas.microsoft.com/office/drawing/2014/main" id="{14179375-6519-4C6F-82FE-811AECE256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521760" y="109241500"/>
              <a:ext cx="1327083" cy="139193"/>
              <a:chOff x="105521760" y="109241500"/>
              <a:chExt cx="1327083" cy="139193"/>
            </a:xfrm>
          </p:grpSpPr>
          <p:pic>
            <p:nvPicPr>
              <p:cNvPr id="151" name="Picture 6" descr="images">
                <a:extLst>
                  <a:ext uri="{FF2B5EF4-FFF2-40B4-BE49-F238E27FC236}">
                    <a16:creationId xmlns:a16="http://schemas.microsoft.com/office/drawing/2014/main" id="{E5D7E4FF-C2E2-44EF-81C6-DD751DB8FB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90" t="17970" r="4195" b="19946"/>
              <a:stretch>
                <a:fillRect/>
              </a:stretch>
            </p:blipFill>
            <p:spPr bwMode="auto">
              <a:xfrm>
                <a:off x="105521760" y="109241500"/>
                <a:ext cx="282577" cy="139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152" name="Picture 7" descr="images">
                <a:extLst>
                  <a:ext uri="{FF2B5EF4-FFF2-40B4-BE49-F238E27FC236}">
                    <a16:creationId xmlns:a16="http://schemas.microsoft.com/office/drawing/2014/main" id="{3D916C75-37AD-48D6-A7AD-D41F0C2816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90" t="17970" r="4195" b="19946"/>
              <a:stretch>
                <a:fillRect/>
              </a:stretch>
            </p:blipFill>
            <p:spPr bwMode="auto">
              <a:xfrm>
                <a:off x="105780439" y="109241500"/>
                <a:ext cx="282577" cy="139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153" name="Picture 8" descr="images">
                <a:extLst>
                  <a:ext uri="{FF2B5EF4-FFF2-40B4-BE49-F238E27FC236}">
                    <a16:creationId xmlns:a16="http://schemas.microsoft.com/office/drawing/2014/main" id="{39AB1723-0E13-475D-90FD-FB07675920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90" t="17970" r="4195" b="19946"/>
              <a:stretch>
                <a:fillRect/>
              </a:stretch>
            </p:blipFill>
            <p:spPr bwMode="auto">
              <a:xfrm>
                <a:off x="106038953" y="109241500"/>
                <a:ext cx="282577" cy="139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154" name="Picture 9" descr="images">
                <a:extLst>
                  <a:ext uri="{FF2B5EF4-FFF2-40B4-BE49-F238E27FC236}">
                    <a16:creationId xmlns:a16="http://schemas.microsoft.com/office/drawing/2014/main" id="{F9C2DE8C-E73B-4F3B-8D74-431F5F5001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90" t="17970" r="4195" b="19946"/>
              <a:stretch>
                <a:fillRect/>
              </a:stretch>
            </p:blipFill>
            <p:spPr bwMode="auto">
              <a:xfrm>
                <a:off x="106302444" y="109241500"/>
                <a:ext cx="282577" cy="139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155" name="Picture 10" descr="images">
                <a:extLst>
                  <a:ext uri="{FF2B5EF4-FFF2-40B4-BE49-F238E27FC236}">
                    <a16:creationId xmlns:a16="http://schemas.microsoft.com/office/drawing/2014/main" id="{23898AB3-D2CD-4FE8-B29A-F49A8C3C01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90" t="17970" r="4195" b="19946"/>
              <a:stretch>
                <a:fillRect/>
              </a:stretch>
            </p:blipFill>
            <p:spPr bwMode="auto">
              <a:xfrm>
                <a:off x="106566266" y="109241500"/>
                <a:ext cx="282577" cy="139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92" name="Group 11">
              <a:extLst>
                <a:ext uri="{FF2B5EF4-FFF2-40B4-BE49-F238E27FC236}">
                  <a16:creationId xmlns:a16="http://schemas.microsoft.com/office/drawing/2014/main" id="{2AA87EB6-C6E8-4A5B-A39B-AF0434FBEB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521760" y="109380693"/>
              <a:ext cx="1327083" cy="553682"/>
              <a:chOff x="105521760" y="109380693"/>
              <a:chExt cx="1327083" cy="553682"/>
            </a:xfrm>
          </p:grpSpPr>
          <p:grpSp>
            <p:nvGrpSpPr>
              <p:cNvPr id="132" name="Group 12">
                <a:extLst>
                  <a:ext uri="{FF2B5EF4-FFF2-40B4-BE49-F238E27FC236}">
                    <a16:creationId xmlns:a16="http://schemas.microsoft.com/office/drawing/2014/main" id="{8FE11085-8118-4FE2-ACB7-CF54EDA892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521760" y="109380693"/>
                <a:ext cx="1327083" cy="139193"/>
                <a:chOff x="105521760" y="109241500"/>
                <a:chExt cx="1327083" cy="139193"/>
              </a:xfrm>
            </p:grpSpPr>
            <p:pic>
              <p:nvPicPr>
                <p:cNvPr id="146" name="Picture 13" descr="images">
                  <a:extLst>
                    <a:ext uri="{FF2B5EF4-FFF2-40B4-BE49-F238E27FC236}">
                      <a16:creationId xmlns:a16="http://schemas.microsoft.com/office/drawing/2014/main" id="{69DCB744-A7E7-4D91-BB6E-6124F077DC7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90" t="17970" r="4195" b="19946"/>
                <a:stretch>
                  <a:fillRect/>
                </a:stretch>
              </p:blipFill>
              <p:spPr bwMode="auto">
                <a:xfrm>
                  <a:off x="105521760" y="109241500"/>
                  <a:ext cx="282577" cy="1391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7" name="Picture 14" descr="images">
                  <a:extLst>
                    <a:ext uri="{FF2B5EF4-FFF2-40B4-BE49-F238E27FC236}">
                      <a16:creationId xmlns:a16="http://schemas.microsoft.com/office/drawing/2014/main" id="{32051B24-F443-4976-A06F-1FFAD89697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90" t="17970" r="4195" b="19946"/>
                <a:stretch>
                  <a:fillRect/>
                </a:stretch>
              </p:blipFill>
              <p:spPr bwMode="auto">
                <a:xfrm>
                  <a:off x="105780439" y="109241500"/>
                  <a:ext cx="282577" cy="1391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" name="Picture 15" descr="images">
                  <a:extLst>
                    <a:ext uri="{FF2B5EF4-FFF2-40B4-BE49-F238E27FC236}">
                      <a16:creationId xmlns:a16="http://schemas.microsoft.com/office/drawing/2014/main" id="{AEBE0694-1DEE-4B5C-B1CC-FA6952790C7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90" t="17970" r="4195" b="19946"/>
                <a:stretch>
                  <a:fillRect/>
                </a:stretch>
              </p:blipFill>
              <p:spPr bwMode="auto">
                <a:xfrm>
                  <a:off x="106038953" y="109241500"/>
                  <a:ext cx="282577" cy="1391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9" name="Picture 16" descr="images">
                  <a:extLst>
                    <a:ext uri="{FF2B5EF4-FFF2-40B4-BE49-F238E27FC236}">
                      <a16:creationId xmlns:a16="http://schemas.microsoft.com/office/drawing/2014/main" id="{30DF6966-D04C-477F-B121-DDC8E4C9A09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90" t="17970" r="4195" b="19946"/>
                <a:stretch>
                  <a:fillRect/>
                </a:stretch>
              </p:blipFill>
              <p:spPr bwMode="auto">
                <a:xfrm>
                  <a:off x="106302444" y="109241500"/>
                  <a:ext cx="282577" cy="1391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0" name="Picture 17" descr="images">
                  <a:extLst>
                    <a:ext uri="{FF2B5EF4-FFF2-40B4-BE49-F238E27FC236}">
                      <a16:creationId xmlns:a16="http://schemas.microsoft.com/office/drawing/2014/main" id="{C8274711-D71D-4FB1-AEEE-4402D7386AE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90" t="17970" r="4195" b="19946"/>
                <a:stretch>
                  <a:fillRect/>
                </a:stretch>
              </p:blipFill>
              <p:spPr bwMode="auto">
                <a:xfrm>
                  <a:off x="106566266" y="109241500"/>
                  <a:ext cx="282577" cy="1391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33" name="Group 18">
                <a:extLst>
                  <a:ext uri="{FF2B5EF4-FFF2-40B4-BE49-F238E27FC236}">
                    <a16:creationId xmlns:a16="http://schemas.microsoft.com/office/drawing/2014/main" id="{335399B2-EDFE-413C-B7D6-CA4772C4C1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521760" y="109519886"/>
                <a:ext cx="1327083" cy="139193"/>
                <a:chOff x="105521760" y="109241500"/>
                <a:chExt cx="1327083" cy="139193"/>
              </a:xfrm>
            </p:grpSpPr>
            <p:pic>
              <p:nvPicPr>
                <p:cNvPr id="141" name="Picture 19" descr="images">
                  <a:extLst>
                    <a:ext uri="{FF2B5EF4-FFF2-40B4-BE49-F238E27FC236}">
                      <a16:creationId xmlns:a16="http://schemas.microsoft.com/office/drawing/2014/main" id="{8A06BA25-A674-4E48-898F-0A7E85E7421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90" t="17970" r="4195" b="19946"/>
                <a:stretch>
                  <a:fillRect/>
                </a:stretch>
              </p:blipFill>
              <p:spPr bwMode="auto">
                <a:xfrm>
                  <a:off x="105521760" y="109241500"/>
                  <a:ext cx="282577" cy="1391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2" name="Picture 20" descr="images">
                  <a:extLst>
                    <a:ext uri="{FF2B5EF4-FFF2-40B4-BE49-F238E27FC236}">
                      <a16:creationId xmlns:a16="http://schemas.microsoft.com/office/drawing/2014/main" id="{7E6D7A96-717F-425C-8953-B1DA43BD4AA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90" t="17970" r="4195" b="19946"/>
                <a:stretch>
                  <a:fillRect/>
                </a:stretch>
              </p:blipFill>
              <p:spPr bwMode="auto">
                <a:xfrm>
                  <a:off x="105780439" y="109241500"/>
                  <a:ext cx="282577" cy="1391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3" name="Picture 21" descr="images">
                  <a:extLst>
                    <a:ext uri="{FF2B5EF4-FFF2-40B4-BE49-F238E27FC236}">
                      <a16:creationId xmlns:a16="http://schemas.microsoft.com/office/drawing/2014/main" id="{40B4C397-9DA9-4D3C-B4BE-7EE551ECF0B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90" t="17970" r="4195" b="19946"/>
                <a:stretch>
                  <a:fillRect/>
                </a:stretch>
              </p:blipFill>
              <p:spPr bwMode="auto">
                <a:xfrm>
                  <a:off x="106038953" y="109241500"/>
                  <a:ext cx="282577" cy="1391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4" name="Picture 22" descr="images">
                  <a:extLst>
                    <a:ext uri="{FF2B5EF4-FFF2-40B4-BE49-F238E27FC236}">
                      <a16:creationId xmlns:a16="http://schemas.microsoft.com/office/drawing/2014/main" id="{680E6805-D5D5-4C05-91F7-9734C720AF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90" t="17970" r="4195" b="19946"/>
                <a:stretch>
                  <a:fillRect/>
                </a:stretch>
              </p:blipFill>
              <p:spPr bwMode="auto">
                <a:xfrm>
                  <a:off x="106302444" y="109241500"/>
                  <a:ext cx="282577" cy="1391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5" name="Picture 23" descr="images">
                  <a:extLst>
                    <a:ext uri="{FF2B5EF4-FFF2-40B4-BE49-F238E27FC236}">
                      <a16:creationId xmlns:a16="http://schemas.microsoft.com/office/drawing/2014/main" id="{38257720-579E-43A4-9698-346BC455B5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90" t="17970" r="4195" b="19946"/>
                <a:stretch>
                  <a:fillRect/>
                </a:stretch>
              </p:blipFill>
              <p:spPr bwMode="auto">
                <a:xfrm>
                  <a:off x="106566266" y="109241500"/>
                  <a:ext cx="282577" cy="1391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34" name="Group 24">
                <a:extLst>
                  <a:ext uri="{FF2B5EF4-FFF2-40B4-BE49-F238E27FC236}">
                    <a16:creationId xmlns:a16="http://schemas.microsoft.com/office/drawing/2014/main" id="{E7F44E6B-D64D-4A65-AF85-670F15C7303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521760" y="109655482"/>
                <a:ext cx="1327083" cy="139193"/>
                <a:chOff x="105521760" y="109241500"/>
                <a:chExt cx="1327083" cy="139193"/>
              </a:xfrm>
            </p:grpSpPr>
            <p:pic>
              <p:nvPicPr>
                <p:cNvPr id="136" name="Picture 25" descr="images">
                  <a:extLst>
                    <a:ext uri="{FF2B5EF4-FFF2-40B4-BE49-F238E27FC236}">
                      <a16:creationId xmlns:a16="http://schemas.microsoft.com/office/drawing/2014/main" id="{AA379B53-96BE-4D76-8FF3-E221FC59531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90" t="17970" r="4195" b="19946"/>
                <a:stretch>
                  <a:fillRect/>
                </a:stretch>
              </p:blipFill>
              <p:spPr bwMode="auto">
                <a:xfrm>
                  <a:off x="105521760" y="109241500"/>
                  <a:ext cx="282577" cy="1391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7" name="Picture 26" descr="images">
                  <a:extLst>
                    <a:ext uri="{FF2B5EF4-FFF2-40B4-BE49-F238E27FC236}">
                      <a16:creationId xmlns:a16="http://schemas.microsoft.com/office/drawing/2014/main" id="{91008E42-CA29-43A6-95FC-D739050F732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90" t="17970" r="4195" b="19946"/>
                <a:stretch>
                  <a:fillRect/>
                </a:stretch>
              </p:blipFill>
              <p:spPr bwMode="auto">
                <a:xfrm>
                  <a:off x="105780439" y="109241500"/>
                  <a:ext cx="282577" cy="1391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8" name="Picture 27" descr="images">
                  <a:extLst>
                    <a:ext uri="{FF2B5EF4-FFF2-40B4-BE49-F238E27FC236}">
                      <a16:creationId xmlns:a16="http://schemas.microsoft.com/office/drawing/2014/main" id="{2B2BA088-42E8-4082-912C-5E4F20B352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90" t="17970" r="4195" b="19946"/>
                <a:stretch>
                  <a:fillRect/>
                </a:stretch>
              </p:blipFill>
              <p:spPr bwMode="auto">
                <a:xfrm>
                  <a:off x="106038953" y="109241500"/>
                  <a:ext cx="282577" cy="1391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9" name="Picture 28" descr="images">
                  <a:extLst>
                    <a:ext uri="{FF2B5EF4-FFF2-40B4-BE49-F238E27FC236}">
                      <a16:creationId xmlns:a16="http://schemas.microsoft.com/office/drawing/2014/main" id="{152EC73A-9CD8-43AE-9553-9D73AE8FBAF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90" t="17970" r="4195" b="19946"/>
                <a:stretch>
                  <a:fillRect/>
                </a:stretch>
              </p:blipFill>
              <p:spPr bwMode="auto">
                <a:xfrm>
                  <a:off x="106302444" y="109241500"/>
                  <a:ext cx="282577" cy="1391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0" name="Picture 29" descr="images">
                  <a:extLst>
                    <a:ext uri="{FF2B5EF4-FFF2-40B4-BE49-F238E27FC236}">
                      <a16:creationId xmlns:a16="http://schemas.microsoft.com/office/drawing/2014/main" id="{0E6263D9-39A6-4AD8-AD38-46B9A3F7704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90" t="17970" r="4195" b="19946"/>
                <a:stretch>
                  <a:fillRect/>
                </a:stretch>
              </p:blipFill>
              <p:spPr bwMode="auto">
                <a:xfrm>
                  <a:off x="106566266" y="109241500"/>
                  <a:ext cx="282577" cy="1391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135" name="Picture 31" descr="images">
                <a:extLst>
                  <a:ext uri="{FF2B5EF4-FFF2-40B4-BE49-F238E27FC236}">
                    <a16:creationId xmlns:a16="http://schemas.microsoft.com/office/drawing/2014/main" id="{476CC177-23CC-4974-917F-41CE6D134E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90" t="17970" r="4195" b="19946"/>
              <a:stretch>
                <a:fillRect/>
              </a:stretch>
            </p:blipFill>
            <p:spPr bwMode="auto">
              <a:xfrm>
                <a:off x="105521760" y="109795182"/>
                <a:ext cx="282577" cy="139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156" name="Группа 155">
            <a:extLst>
              <a:ext uri="{FF2B5EF4-FFF2-40B4-BE49-F238E27FC236}">
                <a16:creationId xmlns:a16="http://schemas.microsoft.com/office/drawing/2014/main" id="{7ADD0D28-04E9-4919-9832-3D3609A3BE13}"/>
              </a:ext>
            </a:extLst>
          </p:cNvPr>
          <p:cNvGrpSpPr/>
          <p:nvPr/>
        </p:nvGrpSpPr>
        <p:grpSpPr>
          <a:xfrm>
            <a:off x="3500990" y="1924258"/>
            <a:ext cx="5071142" cy="2113860"/>
            <a:chOff x="4173045" y="788591"/>
            <a:chExt cx="5071142" cy="2113860"/>
          </a:xfrm>
        </p:grpSpPr>
        <p:sp>
          <p:nvSpPr>
            <p:cNvPr id="157" name="Text Box 4">
              <a:extLst>
                <a:ext uri="{FF2B5EF4-FFF2-40B4-BE49-F238E27FC236}">
                  <a16:creationId xmlns:a16="http://schemas.microsoft.com/office/drawing/2014/main" id="{4C8DF9F6-5FE2-4DAF-8ACC-23CD36CD97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3045" y="788591"/>
              <a:ext cx="3519282" cy="2113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uk-UA" sz="8800" b="1" dirty="0">
                  <a:solidFill>
                    <a:schemeClr val="accent2"/>
                  </a:solidFill>
                  <a:latin typeface="Calibri" panose="020F0502020204030204" pitchFamily="34" charset="0"/>
                  <a:ea typeface="Microsoft YaHei Light" panose="020B0502040204020203" pitchFamily="34" charset="-122"/>
                  <a:cs typeface="Calibri" panose="020F0502020204030204" pitchFamily="34" charset="0"/>
                </a:rPr>
                <a:t>62</a:t>
              </a:r>
              <a:r>
                <a:rPr lang="ru-RU" altLang="uk-UA" sz="8800" b="1" dirty="0">
                  <a:solidFill>
                    <a:schemeClr val="accent2"/>
                  </a:solidFill>
                  <a:latin typeface="Calibri" panose="020F0502020204030204" pitchFamily="34" charset="0"/>
                  <a:ea typeface="Microsoft YaHei Light" panose="020B0502040204020203" pitchFamily="34" charset="-122"/>
                  <a:cs typeface="Calibri" panose="020F0502020204030204" pitchFamily="34" charset="0"/>
                </a:rPr>
                <a:t>%</a:t>
              </a:r>
              <a:r>
                <a:rPr lang="ru-RU" altLang="uk-UA" sz="8800" b="1" dirty="0">
                  <a:solidFill>
                    <a:schemeClr val="accent2"/>
                  </a:solidFill>
                  <a:latin typeface="Franklin Gothic Heavy" panose="020B0903020102020204" pitchFamily="34" charset="0"/>
                  <a:ea typeface="Microsoft YaHei Light" panose="020B0502040204020203" pitchFamily="34" charset="-122"/>
                </a:rPr>
                <a:t> </a:t>
              </a:r>
              <a:r>
                <a:rPr lang="ru-RU" altLang="uk-UA" sz="4400" b="1" dirty="0">
                  <a:solidFill>
                    <a:schemeClr val="accent2"/>
                  </a:solidFill>
                  <a:latin typeface="Franklin Gothic Heavy" panose="020B0903020102020204" pitchFamily="34" charset="0"/>
                  <a:ea typeface="Microsoft YaHei Light" panose="020B0502040204020203" pitchFamily="34" charset="-122"/>
                </a:rPr>
                <a:t> </a:t>
              </a:r>
              <a:endParaRPr lang="uk-UA" altLang="uk-UA" sz="4400" b="1" dirty="0">
                <a:solidFill>
                  <a:schemeClr val="accent2"/>
                </a:solidFill>
                <a:latin typeface="Franklin Gothic Heavy" panose="020B0903020102020204" pitchFamily="34" charset="0"/>
                <a:ea typeface="Microsoft YaHei Light" panose="020B0502040204020203" pitchFamily="34" charset="-122"/>
              </a:endParaRPr>
            </a:p>
          </p:txBody>
        </p:sp>
        <p:sp>
          <p:nvSpPr>
            <p:cNvPr id="158" name="Text Box 4">
              <a:extLst>
                <a:ext uri="{FF2B5EF4-FFF2-40B4-BE49-F238E27FC236}">
                  <a16:creationId xmlns:a16="http://schemas.microsoft.com/office/drawing/2014/main" id="{7265FEBA-12F8-42F4-AB2A-82D742E34F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48835" y="997189"/>
              <a:ext cx="1783652" cy="862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uk-UA" sz="5400" b="1" dirty="0">
                  <a:solidFill>
                    <a:srgbClr val="C00000"/>
                  </a:solidFill>
                  <a:latin typeface="Calibri" panose="020F0502020204030204" pitchFamily="34" charset="0"/>
                  <a:ea typeface="Microsoft YaHei Light" panose="020B0502040204020203" pitchFamily="34" charset="-122"/>
                  <a:cs typeface="Calibri" panose="020F0502020204030204" pitchFamily="34" charset="0"/>
                </a:rPr>
                <a:t>3,</a:t>
              </a:r>
              <a:r>
                <a:rPr lang="en-US" altLang="uk-UA" sz="5400" b="1" dirty="0">
                  <a:solidFill>
                    <a:srgbClr val="C00000"/>
                  </a:solidFill>
                  <a:latin typeface="Calibri" panose="020F0502020204030204" pitchFamily="34" charset="0"/>
                  <a:ea typeface="Microsoft YaHei Light" panose="020B0502040204020203" pitchFamily="34" charset="-122"/>
                  <a:cs typeface="Calibri" panose="020F0502020204030204" pitchFamily="34" charset="0"/>
                </a:rPr>
                <a:t>62</a:t>
              </a:r>
              <a:r>
                <a:rPr lang="ru-RU" altLang="uk-UA" sz="5400" b="1" dirty="0">
                  <a:solidFill>
                    <a:schemeClr val="accent4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 </a:t>
              </a:r>
              <a:r>
                <a:rPr lang="ru-RU" altLang="uk-UA" sz="2400" b="1" dirty="0">
                  <a:solidFill>
                    <a:schemeClr val="accent4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 </a:t>
              </a:r>
              <a:endParaRPr lang="uk-UA" altLang="uk-UA" sz="2400" b="1" dirty="0">
                <a:solidFill>
                  <a:schemeClr val="accent4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endParaRPr>
            </a:p>
          </p:txBody>
        </p:sp>
        <p:sp>
          <p:nvSpPr>
            <p:cNvPr id="159" name="Text Box 5">
              <a:extLst>
                <a:ext uri="{FF2B5EF4-FFF2-40B4-BE49-F238E27FC236}">
                  <a16:creationId xmlns:a16="http://schemas.microsoft.com/office/drawing/2014/main" id="{50D3BE7E-B131-4530-B047-BC40CFACC6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04295" y="1720891"/>
              <a:ext cx="1839892" cy="644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altLang="uk-UA" sz="2800" b="1" dirty="0">
                  <a:solidFill>
                    <a:srgbClr val="C00000"/>
                  </a:solidFill>
                  <a:latin typeface="Calibri" panose="020F0502020204030204" pitchFamily="34" charset="0"/>
                  <a:ea typeface="Microsoft Yi Baiti" panose="03000500000000000000" pitchFamily="66" charset="0"/>
                  <a:cs typeface="Calibri" panose="020F0502020204030204" pitchFamily="34" charset="0"/>
                </a:rPr>
                <a:t>млн гол.</a:t>
              </a:r>
              <a:endParaRPr kumimoji="0" lang="uk-UA" altLang="uk-UA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Microsoft Yi Baiti" panose="03000500000000000000" pitchFamily="66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1972272C-FFDC-426E-A57C-817E49255572}"/>
              </a:ext>
            </a:extLst>
          </p:cNvPr>
          <p:cNvGrpSpPr/>
          <p:nvPr/>
        </p:nvGrpSpPr>
        <p:grpSpPr>
          <a:xfrm>
            <a:off x="3491882" y="4265745"/>
            <a:ext cx="5328592" cy="2113860"/>
            <a:chOff x="4528473" y="4497510"/>
            <a:chExt cx="6447364" cy="2113860"/>
          </a:xfrm>
        </p:grpSpPr>
        <p:sp>
          <p:nvSpPr>
            <p:cNvPr id="161" name="Text Box 4">
              <a:extLst>
                <a:ext uri="{FF2B5EF4-FFF2-40B4-BE49-F238E27FC236}">
                  <a16:creationId xmlns:a16="http://schemas.microsoft.com/office/drawing/2014/main" id="{DC9A8ABF-8908-46FF-9FE8-6D1F02AD63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28473" y="4497510"/>
              <a:ext cx="3833567" cy="2113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uk-UA" sz="8800" b="1" dirty="0">
                  <a:solidFill>
                    <a:schemeClr val="accent2"/>
                  </a:solidFill>
                  <a:latin typeface="Calibri" panose="020F0502020204030204" pitchFamily="34" charset="0"/>
                  <a:ea typeface="Microsoft YaHei Light" panose="020B0502040204020203" pitchFamily="34" charset="-122"/>
                  <a:cs typeface="Calibri" panose="020F0502020204030204" pitchFamily="34" charset="0"/>
                </a:rPr>
                <a:t>38</a:t>
              </a:r>
              <a:r>
                <a:rPr lang="ru-RU" altLang="uk-UA" sz="8800" b="1" dirty="0">
                  <a:solidFill>
                    <a:schemeClr val="accent2"/>
                  </a:solidFill>
                  <a:latin typeface="Calibri" panose="020F0502020204030204" pitchFamily="34" charset="0"/>
                  <a:ea typeface="Microsoft YaHei Light" panose="020B0502040204020203" pitchFamily="34" charset="-122"/>
                  <a:cs typeface="Calibri" panose="020F0502020204030204" pitchFamily="34" charset="0"/>
                </a:rPr>
                <a:t>%</a:t>
              </a:r>
              <a:r>
                <a:rPr lang="ru-RU" altLang="uk-UA" sz="8800" b="1" dirty="0">
                  <a:solidFill>
                    <a:schemeClr val="accent2"/>
                  </a:solidFill>
                  <a:latin typeface="Franklin Gothic Heavy" panose="020B0903020102020204" pitchFamily="34" charset="0"/>
                  <a:ea typeface="Microsoft YaHei Light" panose="020B0502040204020203" pitchFamily="34" charset="-122"/>
                </a:rPr>
                <a:t>  </a:t>
              </a:r>
              <a:endParaRPr lang="uk-UA" altLang="uk-UA" sz="8800" b="1" dirty="0">
                <a:solidFill>
                  <a:schemeClr val="accent2"/>
                </a:solidFill>
                <a:latin typeface="Franklin Gothic Heavy" panose="020B0903020102020204" pitchFamily="34" charset="0"/>
                <a:ea typeface="Microsoft YaHei Light" panose="020B0502040204020203" pitchFamily="34" charset="-122"/>
              </a:endParaRPr>
            </a:p>
          </p:txBody>
        </p:sp>
        <p:sp>
          <p:nvSpPr>
            <p:cNvPr id="162" name="Text Box 4">
              <a:extLst>
                <a:ext uri="{FF2B5EF4-FFF2-40B4-BE49-F238E27FC236}">
                  <a16:creationId xmlns:a16="http://schemas.microsoft.com/office/drawing/2014/main" id="{77162D8E-8E36-4527-87CA-E99EF23A8F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06768" y="4742608"/>
              <a:ext cx="2569069" cy="862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uk-UA" sz="5400" b="1" dirty="0">
                  <a:solidFill>
                    <a:srgbClr val="C00000"/>
                  </a:solidFill>
                  <a:latin typeface="Calibri" panose="020F0502020204030204" pitchFamily="34" charset="0"/>
                  <a:ea typeface="Microsoft YaHei UI Light" panose="020B0502040204020203" pitchFamily="34" charset="-122"/>
                  <a:cs typeface="Calibri" panose="020F0502020204030204" pitchFamily="34" charset="0"/>
                </a:rPr>
                <a:t>2,</a:t>
              </a:r>
              <a:r>
                <a:rPr lang="en-US" altLang="uk-UA" sz="5400" b="1" dirty="0">
                  <a:solidFill>
                    <a:srgbClr val="C00000"/>
                  </a:solidFill>
                  <a:latin typeface="Calibri" panose="020F0502020204030204" pitchFamily="34" charset="0"/>
                  <a:ea typeface="Microsoft YaHei UI Light" panose="020B0502040204020203" pitchFamily="34" charset="-122"/>
                  <a:cs typeface="Calibri" panose="020F0502020204030204" pitchFamily="34" charset="0"/>
                </a:rPr>
                <a:t>20</a:t>
              </a:r>
              <a:endParaRPr lang="ru-RU" altLang="uk-UA" sz="5400" b="1" dirty="0">
                <a:solidFill>
                  <a:srgbClr val="C00000"/>
                </a:solidFill>
                <a:latin typeface="Calibri" panose="020F0502020204030204" pitchFamily="34" charset="0"/>
                <a:ea typeface="Microsoft YaHei UI Light" panose="020B0502040204020203" pitchFamily="34" charset="-122"/>
                <a:cs typeface="Calibri" panose="020F0502020204030204" pitchFamily="34" charset="0"/>
              </a:endParaRPr>
            </a:p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uk-UA" sz="5400" b="1" dirty="0">
                  <a:solidFill>
                    <a:srgbClr val="C00000"/>
                  </a:solidFill>
                  <a:latin typeface="Calibri" panose="020F0502020204030204" pitchFamily="34" charset="0"/>
                  <a:ea typeface="Microsoft YaHei Light" panose="020B0502040204020203" pitchFamily="34" charset="-122"/>
                  <a:cs typeface="Calibri" panose="020F0502020204030204" pitchFamily="34" charset="0"/>
                </a:rPr>
                <a:t> </a:t>
              </a:r>
              <a:r>
                <a:rPr lang="ru-RU" altLang="uk-UA" sz="2400" b="1" dirty="0">
                  <a:solidFill>
                    <a:srgbClr val="C00000"/>
                  </a:solidFill>
                  <a:latin typeface="Calibri" panose="020F0502020204030204" pitchFamily="34" charset="0"/>
                  <a:ea typeface="Microsoft YaHei Light" panose="020B0502040204020203" pitchFamily="34" charset="-122"/>
                  <a:cs typeface="Calibri" panose="020F0502020204030204" pitchFamily="34" charset="0"/>
                </a:rPr>
                <a:t> </a:t>
              </a:r>
              <a:endParaRPr lang="uk-UA" altLang="uk-UA" sz="2400" b="1" dirty="0">
                <a:solidFill>
                  <a:srgbClr val="C00000"/>
                </a:solidFill>
                <a:latin typeface="Calibri" panose="020F0502020204030204" pitchFamily="34" charset="0"/>
                <a:ea typeface="Microsoft YaHei Light" panose="020B0502040204020203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163" name="Text Box 5">
              <a:extLst>
                <a:ext uri="{FF2B5EF4-FFF2-40B4-BE49-F238E27FC236}">
                  <a16:creationId xmlns:a16="http://schemas.microsoft.com/office/drawing/2014/main" id="{B67A54B9-4B5C-48DA-86AE-BC42808284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49166" y="5464587"/>
              <a:ext cx="2213526" cy="644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altLang="uk-UA" sz="2800" b="1" dirty="0">
                  <a:solidFill>
                    <a:srgbClr val="C00000"/>
                  </a:solidFill>
                  <a:latin typeface="Calibri" panose="020F0502020204030204" pitchFamily="34" charset="0"/>
                  <a:ea typeface="Microsoft YaHei UI Light" panose="020B0502040204020203" pitchFamily="34" charset="-122"/>
                  <a:cs typeface="Calibri" panose="020F0502020204030204" pitchFamily="34" charset="0"/>
                </a:rPr>
                <a:t>млн</a:t>
              </a:r>
              <a:r>
                <a:rPr lang="ru-RU" altLang="uk-UA" sz="2800" b="1" dirty="0">
                  <a:solidFill>
                    <a:srgbClr val="C00000"/>
                  </a:solidFill>
                  <a:latin typeface="Calibri" panose="020F0502020204030204" pitchFamily="34" charset="0"/>
                  <a:ea typeface="Microsoft Yi Baiti" panose="03000500000000000000" pitchFamily="66" charset="0"/>
                  <a:cs typeface="Calibri" panose="020F0502020204030204" pitchFamily="34" charset="0"/>
                </a:rPr>
                <a:t> </a:t>
              </a:r>
              <a:r>
                <a:rPr lang="ru-RU" altLang="uk-UA" sz="2800" b="1" dirty="0">
                  <a:solidFill>
                    <a:srgbClr val="C00000"/>
                  </a:solidFill>
                  <a:latin typeface="Calibri" panose="020F0502020204030204" pitchFamily="34" charset="0"/>
                  <a:ea typeface="Microsoft YaHei UI Light" panose="020B0502040204020203" pitchFamily="34" charset="-122"/>
                  <a:cs typeface="Calibri" panose="020F0502020204030204" pitchFamily="34" charset="0"/>
                </a:rPr>
                <a:t>гол</a:t>
              </a:r>
              <a:r>
                <a:rPr lang="ru-RU" altLang="uk-UA" sz="2800" b="1" dirty="0">
                  <a:solidFill>
                    <a:srgbClr val="C00000"/>
                  </a:solidFill>
                  <a:latin typeface="Calibri" panose="020F0502020204030204" pitchFamily="34" charset="0"/>
                  <a:ea typeface="Microsoft Yi Baiti" panose="03000500000000000000" pitchFamily="66" charset="0"/>
                  <a:cs typeface="Calibri" panose="020F0502020204030204" pitchFamily="34" charset="0"/>
                </a:rPr>
                <a:t>.</a:t>
              </a:r>
              <a:endParaRPr kumimoji="0" lang="uk-UA" altLang="uk-UA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Microsoft Yi Baiti" panose="03000500000000000000" pitchFamily="66" charset="0"/>
                <a:cs typeface="Calibri" panose="020F0502020204030204" pitchFamily="34" charset="0"/>
              </a:endParaRPr>
            </a:p>
          </p:txBody>
        </p:sp>
      </p:grpSp>
      <p:sp>
        <p:nvSpPr>
          <p:cNvPr id="164" name="TextBox 163">
            <a:extLst>
              <a:ext uri="{FF2B5EF4-FFF2-40B4-BE49-F238E27FC236}">
                <a16:creationId xmlns:a16="http://schemas.microsoft.com/office/drawing/2014/main" id="{8F968A5D-5EE7-4AC5-A6A3-F5FDDCACBD8F}"/>
              </a:ext>
            </a:extLst>
          </p:cNvPr>
          <p:cNvSpPr txBox="1"/>
          <p:nvPr/>
        </p:nvSpPr>
        <p:spPr>
          <a:xfrm>
            <a:off x="3347864" y="5622339"/>
            <a:ext cx="2387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1"/>
                </a:solidFill>
                <a:latin typeface="Calibri" panose="020F0502020204030204" pitchFamily="34" charset="0"/>
                <a:ea typeface="Microsoft YaHei UI Light" panose="020B0502040204020203" pitchFamily="34" charset="-122"/>
                <a:cs typeface="Calibri" panose="020F0502020204030204" pitchFamily="34" charset="0"/>
              </a:rPr>
              <a:t>господарства </a:t>
            </a:r>
          </a:p>
          <a:p>
            <a:r>
              <a:rPr lang="uk-UA" sz="2400" b="1" dirty="0">
                <a:solidFill>
                  <a:schemeClr val="tx1"/>
                </a:solidFill>
                <a:latin typeface="Calibri" panose="020F0502020204030204" pitchFamily="34" charset="0"/>
                <a:ea typeface="Microsoft YaHei UI Light" panose="020B0502040204020203" pitchFamily="34" charset="-122"/>
                <a:cs typeface="Calibri" panose="020F0502020204030204" pitchFamily="34" charset="0"/>
              </a:rPr>
              <a:t>населення</a:t>
            </a:r>
          </a:p>
        </p:txBody>
      </p:sp>
      <p:pic>
        <p:nvPicPr>
          <p:cNvPr id="165" name="Picture 65" descr="images">
            <a:extLst>
              <a:ext uri="{FF2B5EF4-FFF2-40B4-BE49-F238E27FC236}">
                <a16:creationId xmlns:a16="http://schemas.microsoft.com/office/drawing/2014/main" id="{2C9324EA-C2ED-4567-9E9C-6EF18B377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" t="17970" r="4195" b="19946"/>
          <a:stretch>
            <a:fillRect/>
          </a:stretch>
        </p:blipFill>
        <p:spPr bwMode="auto">
          <a:xfrm>
            <a:off x="1894125" y="3619020"/>
            <a:ext cx="623136" cy="38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66" name="TextBox 165">
            <a:extLst>
              <a:ext uri="{FF2B5EF4-FFF2-40B4-BE49-F238E27FC236}">
                <a16:creationId xmlns:a16="http://schemas.microsoft.com/office/drawing/2014/main" id="{249DF34B-4FC7-4693-B27B-F605225A3F21}"/>
              </a:ext>
            </a:extLst>
          </p:cNvPr>
          <p:cNvSpPr txBox="1"/>
          <p:nvPr/>
        </p:nvSpPr>
        <p:spPr>
          <a:xfrm>
            <a:off x="3247412" y="1268760"/>
            <a:ext cx="2580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chemeClr val="tx1"/>
                </a:solidFill>
                <a:latin typeface="Calibri" panose="020F0502020204030204" pitchFamily="34" charset="0"/>
                <a:ea typeface="Microsoft YaHei UI Light" panose="020B0502040204020203" pitchFamily="34" charset="-122"/>
                <a:cs typeface="Calibri" panose="020F0502020204030204" pitchFamily="34" charset="0"/>
              </a:rPr>
              <a:t>промислові</a:t>
            </a: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ea typeface="Microsoft YaHei UI Light" panose="020B0502040204020203" pitchFamily="34" charset="-122"/>
                <a:cs typeface="Calibri" panose="020F0502020204030204" pitchFamily="34" charset="0"/>
              </a:rPr>
              <a:t> </a:t>
            </a:r>
          </a:p>
          <a:p>
            <a:r>
              <a:rPr lang="ru-RU" sz="2400" b="1" dirty="0" err="1">
                <a:solidFill>
                  <a:schemeClr val="tx1"/>
                </a:solidFill>
                <a:latin typeface="Calibri" panose="020F0502020204030204" pitchFamily="34" charset="0"/>
                <a:ea typeface="Microsoft YaHei UI Light" panose="020B0502040204020203" pitchFamily="34" charset="-122"/>
                <a:cs typeface="Calibri" panose="020F0502020204030204" pitchFamily="34" charset="0"/>
              </a:rPr>
              <a:t>виробники</a:t>
            </a:r>
            <a:endParaRPr lang="uk-UA" sz="2400" b="1" dirty="0">
              <a:solidFill>
                <a:schemeClr val="tx1"/>
              </a:solidFill>
              <a:latin typeface="Calibri" panose="020F0502020204030204" pitchFamily="34" charset="0"/>
              <a:ea typeface="Microsoft YaHei UI Light" panose="020B0502040204020203" pitchFamily="34" charset="-122"/>
              <a:cs typeface="Calibri" panose="020F0502020204030204" pitchFamily="34" charset="0"/>
            </a:endParaRPr>
          </a:p>
        </p:txBody>
      </p:sp>
      <p:grpSp>
        <p:nvGrpSpPr>
          <p:cNvPr id="167" name="Group 4">
            <a:extLst>
              <a:ext uri="{FF2B5EF4-FFF2-40B4-BE49-F238E27FC236}">
                <a16:creationId xmlns:a16="http://schemas.microsoft.com/office/drawing/2014/main" id="{93AB5619-AD1A-4BD6-98B3-118C6AE0B7B7}"/>
              </a:ext>
            </a:extLst>
          </p:cNvPr>
          <p:cNvGrpSpPr>
            <a:grpSpLocks/>
          </p:cNvGrpSpPr>
          <p:nvPr/>
        </p:nvGrpSpPr>
        <p:grpSpPr bwMode="auto">
          <a:xfrm>
            <a:off x="309949" y="1466453"/>
            <a:ext cx="2808311" cy="2542989"/>
            <a:chOff x="105521760" y="109241500"/>
            <a:chExt cx="1345838" cy="971194"/>
          </a:xfrm>
        </p:grpSpPr>
        <p:grpSp>
          <p:nvGrpSpPr>
            <p:cNvPr id="168" name="Group 5">
              <a:extLst>
                <a:ext uri="{FF2B5EF4-FFF2-40B4-BE49-F238E27FC236}">
                  <a16:creationId xmlns:a16="http://schemas.microsoft.com/office/drawing/2014/main" id="{2ACCA836-9351-42B0-90D4-5CECA3A749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521760" y="109241500"/>
              <a:ext cx="1327083" cy="139193"/>
              <a:chOff x="105521760" y="109241500"/>
              <a:chExt cx="1327083" cy="139193"/>
            </a:xfrm>
          </p:grpSpPr>
          <p:pic>
            <p:nvPicPr>
              <p:cNvPr id="195" name="Picture 6" descr="images">
                <a:extLst>
                  <a:ext uri="{FF2B5EF4-FFF2-40B4-BE49-F238E27FC236}">
                    <a16:creationId xmlns:a16="http://schemas.microsoft.com/office/drawing/2014/main" id="{4F589720-4ED6-49CE-9A1D-2D9847CA1A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90" t="17970" r="4195" b="19946"/>
              <a:stretch>
                <a:fillRect/>
              </a:stretch>
            </p:blipFill>
            <p:spPr bwMode="auto">
              <a:xfrm>
                <a:off x="105521760" y="109241500"/>
                <a:ext cx="282577" cy="139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196" name="Picture 7" descr="images">
                <a:extLst>
                  <a:ext uri="{FF2B5EF4-FFF2-40B4-BE49-F238E27FC236}">
                    <a16:creationId xmlns:a16="http://schemas.microsoft.com/office/drawing/2014/main" id="{B841B484-0C75-4349-9125-A06FBA6F57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90" t="17970" r="4195" b="19946"/>
              <a:stretch>
                <a:fillRect/>
              </a:stretch>
            </p:blipFill>
            <p:spPr bwMode="auto">
              <a:xfrm>
                <a:off x="105780439" y="109241500"/>
                <a:ext cx="282577" cy="139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197" name="Picture 8" descr="images">
                <a:extLst>
                  <a:ext uri="{FF2B5EF4-FFF2-40B4-BE49-F238E27FC236}">
                    <a16:creationId xmlns:a16="http://schemas.microsoft.com/office/drawing/2014/main" id="{52A35A9B-DFC7-4820-A143-50303708A5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90" t="17970" r="4195" b="19946"/>
              <a:stretch>
                <a:fillRect/>
              </a:stretch>
            </p:blipFill>
            <p:spPr bwMode="auto">
              <a:xfrm>
                <a:off x="106038953" y="109241500"/>
                <a:ext cx="282577" cy="139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198" name="Picture 9" descr="images">
                <a:extLst>
                  <a:ext uri="{FF2B5EF4-FFF2-40B4-BE49-F238E27FC236}">
                    <a16:creationId xmlns:a16="http://schemas.microsoft.com/office/drawing/2014/main" id="{C8C246E4-FF20-42A2-8561-ADDE6694BF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90" t="17970" r="4195" b="19946"/>
              <a:stretch>
                <a:fillRect/>
              </a:stretch>
            </p:blipFill>
            <p:spPr bwMode="auto">
              <a:xfrm>
                <a:off x="106302444" y="109241500"/>
                <a:ext cx="282577" cy="139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199" name="Picture 10" descr="images">
                <a:extLst>
                  <a:ext uri="{FF2B5EF4-FFF2-40B4-BE49-F238E27FC236}">
                    <a16:creationId xmlns:a16="http://schemas.microsoft.com/office/drawing/2014/main" id="{37D7EF17-8E75-42C8-801D-D054AE339A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90" t="17970" r="4195" b="19946"/>
              <a:stretch>
                <a:fillRect/>
              </a:stretch>
            </p:blipFill>
            <p:spPr bwMode="auto">
              <a:xfrm>
                <a:off x="106566266" y="109241500"/>
                <a:ext cx="282577" cy="139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69" name="Group 11">
              <a:extLst>
                <a:ext uri="{FF2B5EF4-FFF2-40B4-BE49-F238E27FC236}">
                  <a16:creationId xmlns:a16="http://schemas.microsoft.com/office/drawing/2014/main" id="{31322968-58E4-4470-85E9-E5EEF415C6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521760" y="109380693"/>
              <a:ext cx="1345838" cy="832001"/>
              <a:chOff x="105521760" y="109380693"/>
              <a:chExt cx="1345838" cy="832001"/>
            </a:xfrm>
          </p:grpSpPr>
          <p:grpSp>
            <p:nvGrpSpPr>
              <p:cNvPr id="170" name="Group 12">
                <a:extLst>
                  <a:ext uri="{FF2B5EF4-FFF2-40B4-BE49-F238E27FC236}">
                    <a16:creationId xmlns:a16="http://schemas.microsoft.com/office/drawing/2014/main" id="{D0476311-2805-4713-BFE7-11BA9ACF1B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521760" y="109380693"/>
                <a:ext cx="1327083" cy="139193"/>
                <a:chOff x="105521760" y="109241500"/>
                <a:chExt cx="1327083" cy="139193"/>
              </a:xfrm>
            </p:grpSpPr>
            <p:pic>
              <p:nvPicPr>
                <p:cNvPr id="190" name="Picture 13" descr="images">
                  <a:extLst>
                    <a:ext uri="{FF2B5EF4-FFF2-40B4-BE49-F238E27FC236}">
                      <a16:creationId xmlns:a16="http://schemas.microsoft.com/office/drawing/2014/main" id="{36525E9A-0471-4B1A-B229-730F1F84922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90" t="17970" r="4195" b="19946"/>
                <a:stretch>
                  <a:fillRect/>
                </a:stretch>
              </p:blipFill>
              <p:spPr bwMode="auto">
                <a:xfrm>
                  <a:off x="105521760" y="109241500"/>
                  <a:ext cx="282577" cy="1391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91" name="Picture 14" descr="images">
                  <a:extLst>
                    <a:ext uri="{FF2B5EF4-FFF2-40B4-BE49-F238E27FC236}">
                      <a16:creationId xmlns:a16="http://schemas.microsoft.com/office/drawing/2014/main" id="{D7CEA327-EE53-49FD-9956-E2CFE4C2AD2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90" t="17970" r="4195" b="19946"/>
                <a:stretch>
                  <a:fillRect/>
                </a:stretch>
              </p:blipFill>
              <p:spPr bwMode="auto">
                <a:xfrm>
                  <a:off x="105780439" y="109241500"/>
                  <a:ext cx="282577" cy="1391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92" name="Picture 15" descr="images">
                  <a:extLst>
                    <a:ext uri="{FF2B5EF4-FFF2-40B4-BE49-F238E27FC236}">
                      <a16:creationId xmlns:a16="http://schemas.microsoft.com/office/drawing/2014/main" id="{62B924DD-96DA-4DD5-96D9-EC77D52B982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90" t="17970" r="4195" b="19946"/>
                <a:stretch>
                  <a:fillRect/>
                </a:stretch>
              </p:blipFill>
              <p:spPr bwMode="auto">
                <a:xfrm>
                  <a:off x="106038953" y="109241500"/>
                  <a:ext cx="282577" cy="1391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93" name="Picture 16" descr="images">
                  <a:extLst>
                    <a:ext uri="{FF2B5EF4-FFF2-40B4-BE49-F238E27FC236}">
                      <a16:creationId xmlns:a16="http://schemas.microsoft.com/office/drawing/2014/main" id="{C13241AE-966F-45DC-AEC6-889F32C22F9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90" t="17970" r="4195" b="19946"/>
                <a:stretch>
                  <a:fillRect/>
                </a:stretch>
              </p:blipFill>
              <p:spPr bwMode="auto">
                <a:xfrm>
                  <a:off x="106302444" y="109241500"/>
                  <a:ext cx="282577" cy="1391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94" name="Picture 17" descr="images">
                  <a:extLst>
                    <a:ext uri="{FF2B5EF4-FFF2-40B4-BE49-F238E27FC236}">
                      <a16:creationId xmlns:a16="http://schemas.microsoft.com/office/drawing/2014/main" id="{D567F8FB-135D-4D6E-9D5E-CB58D872A91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90" t="17970" r="4195" b="19946"/>
                <a:stretch>
                  <a:fillRect/>
                </a:stretch>
              </p:blipFill>
              <p:spPr bwMode="auto">
                <a:xfrm>
                  <a:off x="106566266" y="109241500"/>
                  <a:ext cx="282577" cy="1391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71" name="Group 18">
                <a:extLst>
                  <a:ext uri="{FF2B5EF4-FFF2-40B4-BE49-F238E27FC236}">
                    <a16:creationId xmlns:a16="http://schemas.microsoft.com/office/drawing/2014/main" id="{E5FBD710-4A2C-4C64-90D2-5C9142C77C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521760" y="109519886"/>
                <a:ext cx="1327083" cy="139193"/>
                <a:chOff x="105521760" y="109241500"/>
                <a:chExt cx="1327083" cy="139193"/>
              </a:xfrm>
            </p:grpSpPr>
            <p:pic>
              <p:nvPicPr>
                <p:cNvPr id="185" name="Picture 19" descr="images">
                  <a:extLst>
                    <a:ext uri="{FF2B5EF4-FFF2-40B4-BE49-F238E27FC236}">
                      <a16:creationId xmlns:a16="http://schemas.microsoft.com/office/drawing/2014/main" id="{09E3CCBD-9715-457D-925F-9FA09869F5A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90" t="17970" r="4195" b="19946"/>
                <a:stretch>
                  <a:fillRect/>
                </a:stretch>
              </p:blipFill>
              <p:spPr bwMode="auto">
                <a:xfrm>
                  <a:off x="105521760" y="109241500"/>
                  <a:ext cx="282577" cy="1391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6" name="Picture 20" descr="images">
                  <a:extLst>
                    <a:ext uri="{FF2B5EF4-FFF2-40B4-BE49-F238E27FC236}">
                      <a16:creationId xmlns:a16="http://schemas.microsoft.com/office/drawing/2014/main" id="{EBBB5DC0-B27D-4863-9E88-DB83521DBB7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90" t="17970" r="4195" b="19946"/>
                <a:stretch>
                  <a:fillRect/>
                </a:stretch>
              </p:blipFill>
              <p:spPr bwMode="auto">
                <a:xfrm>
                  <a:off x="105780439" y="109241500"/>
                  <a:ext cx="282577" cy="1391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7" name="Picture 21" descr="images">
                  <a:extLst>
                    <a:ext uri="{FF2B5EF4-FFF2-40B4-BE49-F238E27FC236}">
                      <a16:creationId xmlns:a16="http://schemas.microsoft.com/office/drawing/2014/main" id="{5114ECB9-8314-4BF7-A5B2-4DD77844268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90" t="17970" r="4195" b="19946"/>
                <a:stretch>
                  <a:fillRect/>
                </a:stretch>
              </p:blipFill>
              <p:spPr bwMode="auto">
                <a:xfrm>
                  <a:off x="106038953" y="109241500"/>
                  <a:ext cx="282577" cy="1391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8" name="Picture 22" descr="images">
                  <a:extLst>
                    <a:ext uri="{FF2B5EF4-FFF2-40B4-BE49-F238E27FC236}">
                      <a16:creationId xmlns:a16="http://schemas.microsoft.com/office/drawing/2014/main" id="{957F7EDC-0E54-4AEA-BA5F-1C5C08BDAED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90" t="17970" r="4195" b="19946"/>
                <a:stretch>
                  <a:fillRect/>
                </a:stretch>
              </p:blipFill>
              <p:spPr bwMode="auto">
                <a:xfrm>
                  <a:off x="106302444" y="109241500"/>
                  <a:ext cx="282577" cy="1391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9" name="Picture 23" descr="images">
                  <a:extLst>
                    <a:ext uri="{FF2B5EF4-FFF2-40B4-BE49-F238E27FC236}">
                      <a16:creationId xmlns:a16="http://schemas.microsoft.com/office/drawing/2014/main" id="{CD3307B0-B581-482E-939C-48C8623FB94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90" t="17970" r="4195" b="19946"/>
                <a:stretch>
                  <a:fillRect/>
                </a:stretch>
              </p:blipFill>
              <p:spPr bwMode="auto">
                <a:xfrm>
                  <a:off x="106566266" y="109241500"/>
                  <a:ext cx="282577" cy="1391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72" name="Group 24">
                <a:extLst>
                  <a:ext uri="{FF2B5EF4-FFF2-40B4-BE49-F238E27FC236}">
                    <a16:creationId xmlns:a16="http://schemas.microsoft.com/office/drawing/2014/main" id="{37A6A364-349B-4D74-915F-4ABCE8314F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521760" y="109655482"/>
                <a:ext cx="1327083" cy="139193"/>
                <a:chOff x="105521760" y="109241500"/>
                <a:chExt cx="1327083" cy="139193"/>
              </a:xfrm>
            </p:grpSpPr>
            <p:pic>
              <p:nvPicPr>
                <p:cNvPr id="180" name="Picture 25" descr="images">
                  <a:extLst>
                    <a:ext uri="{FF2B5EF4-FFF2-40B4-BE49-F238E27FC236}">
                      <a16:creationId xmlns:a16="http://schemas.microsoft.com/office/drawing/2014/main" id="{E351BC9E-A321-4649-AB7E-FF30DF05642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90" t="17970" r="4195" b="19946"/>
                <a:stretch>
                  <a:fillRect/>
                </a:stretch>
              </p:blipFill>
              <p:spPr bwMode="auto">
                <a:xfrm>
                  <a:off x="105521760" y="109241500"/>
                  <a:ext cx="282577" cy="1391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1" name="Picture 26" descr="images">
                  <a:extLst>
                    <a:ext uri="{FF2B5EF4-FFF2-40B4-BE49-F238E27FC236}">
                      <a16:creationId xmlns:a16="http://schemas.microsoft.com/office/drawing/2014/main" id="{7A0074A5-2A50-4D28-BA1D-28BD207A25D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90" t="17970" r="4195" b="19946"/>
                <a:stretch>
                  <a:fillRect/>
                </a:stretch>
              </p:blipFill>
              <p:spPr bwMode="auto">
                <a:xfrm>
                  <a:off x="105780439" y="109241500"/>
                  <a:ext cx="282577" cy="1391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2" name="Picture 27" descr="images">
                  <a:extLst>
                    <a:ext uri="{FF2B5EF4-FFF2-40B4-BE49-F238E27FC236}">
                      <a16:creationId xmlns:a16="http://schemas.microsoft.com/office/drawing/2014/main" id="{15177E13-2DF6-438C-8C22-6447B1A084A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90" t="17970" r="4195" b="19946"/>
                <a:stretch>
                  <a:fillRect/>
                </a:stretch>
              </p:blipFill>
              <p:spPr bwMode="auto">
                <a:xfrm>
                  <a:off x="106038953" y="109241500"/>
                  <a:ext cx="282577" cy="1391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3" name="Picture 28" descr="images">
                  <a:extLst>
                    <a:ext uri="{FF2B5EF4-FFF2-40B4-BE49-F238E27FC236}">
                      <a16:creationId xmlns:a16="http://schemas.microsoft.com/office/drawing/2014/main" id="{CD5559DE-1F95-42B5-92CE-50A3A91A1C2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90" t="17970" r="4195" b="19946"/>
                <a:stretch>
                  <a:fillRect/>
                </a:stretch>
              </p:blipFill>
              <p:spPr bwMode="auto">
                <a:xfrm>
                  <a:off x="106302444" y="109241500"/>
                  <a:ext cx="282577" cy="1391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4" name="Picture 29" descr="images">
                  <a:extLst>
                    <a:ext uri="{FF2B5EF4-FFF2-40B4-BE49-F238E27FC236}">
                      <a16:creationId xmlns:a16="http://schemas.microsoft.com/office/drawing/2014/main" id="{EA835CB5-D323-4C7F-9F47-174996005FC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90" t="17970" r="4195" b="19946"/>
                <a:stretch>
                  <a:fillRect/>
                </a:stretch>
              </p:blipFill>
              <p:spPr bwMode="auto">
                <a:xfrm>
                  <a:off x="106566266" y="109241500"/>
                  <a:ext cx="282577" cy="1391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73" name="Group 30">
                <a:extLst>
                  <a:ext uri="{FF2B5EF4-FFF2-40B4-BE49-F238E27FC236}">
                    <a16:creationId xmlns:a16="http://schemas.microsoft.com/office/drawing/2014/main" id="{B2BA87AC-76E7-4818-8835-ADD5FCF5DB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521760" y="109795182"/>
                <a:ext cx="1327083" cy="139193"/>
                <a:chOff x="105521760" y="109241500"/>
                <a:chExt cx="1327083" cy="139193"/>
              </a:xfrm>
            </p:grpSpPr>
            <p:pic>
              <p:nvPicPr>
                <p:cNvPr id="175" name="Picture 31" descr="images">
                  <a:extLst>
                    <a:ext uri="{FF2B5EF4-FFF2-40B4-BE49-F238E27FC236}">
                      <a16:creationId xmlns:a16="http://schemas.microsoft.com/office/drawing/2014/main" id="{3A13A431-8CBA-445A-97CF-E165D689A85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90" t="17970" r="4195" b="19946"/>
                <a:stretch>
                  <a:fillRect/>
                </a:stretch>
              </p:blipFill>
              <p:spPr bwMode="auto">
                <a:xfrm>
                  <a:off x="105521760" y="109241500"/>
                  <a:ext cx="282577" cy="1391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6" name="Picture 32" descr="images">
                  <a:extLst>
                    <a:ext uri="{FF2B5EF4-FFF2-40B4-BE49-F238E27FC236}">
                      <a16:creationId xmlns:a16="http://schemas.microsoft.com/office/drawing/2014/main" id="{A13ACCD3-48DA-4749-AE08-6B8042024D7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90" t="17970" r="4195" b="19946"/>
                <a:stretch>
                  <a:fillRect/>
                </a:stretch>
              </p:blipFill>
              <p:spPr bwMode="auto">
                <a:xfrm>
                  <a:off x="105780439" y="109241500"/>
                  <a:ext cx="282577" cy="1391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7" name="Picture 33" descr="images">
                  <a:extLst>
                    <a:ext uri="{FF2B5EF4-FFF2-40B4-BE49-F238E27FC236}">
                      <a16:creationId xmlns:a16="http://schemas.microsoft.com/office/drawing/2014/main" id="{5A4DB8B3-F995-4EE9-A99E-C003A22F410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90" t="17970" r="4195" b="19946"/>
                <a:stretch>
                  <a:fillRect/>
                </a:stretch>
              </p:blipFill>
              <p:spPr bwMode="auto">
                <a:xfrm>
                  <a:off x="106038953" y="109241500"/>
                  <a:ext cx="282577" cy="1391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8" name="Picture 34" descr="images">
                  <a:extLst>
                    <a:ext uri="{FF2B5EF4-FFF2-40B4-BE49-F238E27FC236}">
                      <a16:creationId xmlns:a16="http://schemas.microsoft.com/office/drawing/2014/main" id="{E47D8D59-A0F5-41D1-87F4-6753ADECC8D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90" t="17970" r="4195" b="19946"/>
                <a:stretch>
                  <a:fillRect/>
                </a:stretch>
              </p:blipFill>
              <p:spPr bwMode="auto">
                <a:xfrm>
                  <a:off x="106302444" y="109241500"/>
                  <a:ext cx="282577" cy="1391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9" name="Picture 35" descr="images">
                  <a:extLst>
                    <a:ext uri="{FF2B5EF4-FFF2-40B4-BE49-F238E27FC236}">
                      <a16:creationId xmlns:a16="http://schemas.microsoft.com/office/drawing/2014/main" id="{38AF3176-B502-475A-A08A-03832D0DE97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90" t="17970" r="4195" b="19946"/>
                <a:stretch>
                  <a:fillRect/>
                </a:stretch>
              </p:blipFill>
              <p:spPr bwMode="auto">
                <a:xfrm>
                  <a:off x="106566266" y="109241500"/>
                  <a:ext cx="282577" cy="1391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174" name="Picture 65" descr="images">
                <a:extLst>
                  <a:ext uri="{FF2B5EF4-FFF2-40B4-BE49-F238E27FC236}">
                    <a16:creationId xmlns:a16="http://schemas.microsoft.com/office/drawing/2014/main" id="{564EE457-5E6B-484E-AE57-5D81F45D07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90" t="17970" r="4195" b="19946"/>
              <a:stretch>
                <a:fillRect/>
              </a:stretch>
            </p:blipFill>
            <p:spPr bwMode="auto">
              <a:xfrm>
                <a:off x="106585021" y="110073501"/>
                <a:ext cx="282577" cy="139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200" name="Picture 35" descr="images">
            <a:extLst>
              <a:ext uri="{FF2B5EF4-FFF2-40B4-BE49-F238E27FC236}">
                <a16:creationId xmlns:a16="http://schemas.microsoft.com/office/drawing/2014/main" id="{CC3BC38D-CCED-4110-B476-CA000FE4E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" t="17970" r="4195" b="19946"/>
          <a:stretch>
            <a:fillRect/>
          </a:stretch>
        </p:blipFill>
        <p:spPr bwMode="auto">
          <a:xfrm>
            <a:off x="2542197" y="3280559"/>
            <a:ext cx="589643" cy="364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1" name="Picture 35" descr="images">
            <a:extLst>
              <a:ext uri="{FF2B5EF4-FFF2-40B4-BE49-F238E27FC236}">
                <a16:creationId xmlns:a16="http://schemas.microsoft.com/office/drawing/2014/main" id="{A30DE884-1938-4609-94E7-30E8E46AF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" t="17970" r="4195" b="19946"/>
          <a:stretch>
            <a:fillRect/>
          </a:stretch>
        </p:blipFill>
        <p:spPr bwMode="auto">
          <a:xfrm>
            <a:off x="1966133" y="3284984"/>
            <a:ext cx="589643" cy="364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2" name="Picture 35" descr="images">
            <a:extLst>
              <a:ext uri="{FF2B5EF4-FFF2-40B4-BE49-F238E27FC236}">
                <a16:creationId xmlns:a16="http://schemas.microsoft.com/office/drawing/2014/main" id="{5CF681E7-0ABF-4AC4-9F65-A92F3B477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" t="17970" r="4195" b="19946"/>
          <a:stretch>
            <a:fillRect/>
          </a:stretch>
        </p:blipFill>
        <p:spPr bwMode="auto">
          <a:xfrm>
            <a:off x="1390069" y="3284984"/>
            <a:ext cx="589643" cy="364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3" name="Picture 35" descr="images">
            <a:extLst>
              <a:ext uri="{FF2B5EF4-FFF2-40B4-BE49-F238E27FC236}">
                <a16:creationId xmlns:a16="http://schemas.microsoft.com/office/drawing/2014/main" id="{A1E0B6B9-7158-4AEA-A4AD-AC6000E06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" t="17970" r="4195" b="19946"/>
          <a:stretch>
            <a:fillRect/>
          </a:stretch>
        </p:blipFill>
        <p:spPr bwMode="auto">
          <a:xfrm>
            <a:off x="814005" y="3284984"/>
            <a:ext cx="589643" cy="364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4" name="Picture 35" descr="images">
            <a:extLst>
              <a:ext uri="{FF2B5EF4-FFF2-40B4-BE49-F238E27FC236}">
                <a16:creationId xmlns:a16="http://schemas.microsoft.com/office/drawing/2014/main" id="{B41EC6C4-1950-4745-BF67-565D65C5B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" t="17970" r="4195" b="19946"/>
          <a:stretch>
            <a:fillRect/>
          </a:stretch>
        </p:blipFill>
        <p:spPr bwMode="auto">
          <a:xfrm>
            <a:off x="237941" y="3284984"/>
            <a:ext cx="589643" cy="364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5" name="Picture 31" descr="images">
            <a:extLst>
              <a:ext uri="{FF2B5EF4-FFF2-40B4-BE49-F238E27FC236}">
                <a16:creationId xmlns:a16="http://schemas.microsoft.com/office/drawing/2014/main" id="{FCE99EDA-F8B0-4AE2-814C-93FE59205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" t="17970" r="4195" b="19946"/>
          <a:stretch>
            <a:fillRect/>
          </a:stretch>
        </p:blipFill>
        <p:spPr bwMode="auto">
          <a:xfrm>
            <a:off x="823707" y="5954110"/>
            <a:ext cx="585473" cy="385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6" name="Picture 31" descr="images">
            <a:extLst>
              <a:ext uri="{FF2B5EF4-FFF2-40B4-BE49-F238E27FC236}">
                <a16:creationId xmlns:a16="http://schemas.microsoft.com/office/drawing/2014/main" id="{8E71E4DC-3D30-43CD-8087-D3F68D3BF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" t="17970" r="4195" b="19946"/>
          <a:stretch>
            <a:fillRect/>
          </a:stretch>
        </p:blipFill>
        <p:spPr bwMode="auto">
          <a:xfrm>
            <a:off x="1409180" y="5943243"/>
            <a:ext cx="585473" cy="385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7" name="Picture 65" descr="images">
            <a:extLst>
              <a:ext uri="{FF2B5EF4-FFF2-40B4-BE49-F238E27FC236}">
                <a16:creationId xmlns:a16="http://schemas.microsoft.com/office/drawing/2014/main" id="{984047BF-5059-4B56-9BDF-384BE79C4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" t="17970" r="4195" b="19946"/>
          <a:stretch>
            <a:fillRect/>
          </a:stretch>
        </p:blipFill>
        <p:spPr bwMode="auto">
          <a:xfrm>
            <a:off x="1226760" y="3645585"/>
            <a:ext cx="623136" cy="38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85" name="Заголовок 4">
            <a:extLst>
              <a:ext uri="{FF2B5EF4-FFF2-40B4-BE49-F238E27FC236}">
                <a16:creationId xmlns:a16="http://schemas.microsoft.com/office/drawing/2014/main" id="{0FDE1AB0-835A-448C-9341-C3DDD3389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11" y="6525344"/>
            <a:ext cx="9148325" cy="436910"/>
          </a:xfrm>
        </p:spPr>
        <p:txBody>
          <a:bodyPr/>
          <a:lstStyle/>
          <a:p>
            <a:r>
              <a:rPr lang="en-GB" sz="1300" dirty="0">
                <a:solidFill>
                  <a:schemeClr val="bg1"/>
                </a:solidFill>
              </a:rPr>
              <a:t>UKRAINE: FAO/EBRD Cooperation</a:t>
            </a:r>
            <a:r>
              <a:rPr lang="uk-UA" sz="1300" dirty="0">
                <a:solidFill>
                  <a:schemeClr val="bg1"/>
                </a:solidFill>
              </a:rPr>
              <a:t> </a:t>
            </a:r>
            <a:r>
              <a:rPr lang="en-US" sz="13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 dirty="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1495958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5245F1-6F73-4B88-A3E2-8E190703BF78}"/>
              </a:ext>
            </a:extLst>
          </p:cNvPr>
          <p:cNvSpPr txBox="1"/>
          <p:nvPr/>
        </p:nvSpPr>
        <p:spPr>
          <a:xfrm>
            <a:off x="268352" y="548680"/>
            <a:ext cx="3821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Шляхи поширення АЧС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6C16EC2-6E91-4050-8D48-4BFF5D471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842" y="1071900"/>
            <a:ext cx="6501612" cy="5362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4B68633-7D42-4FB8-B391-58009A355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298" y="1704416"/>
            <a:ext cx="2369614" cy="315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Смерть мясной отрасли России">
            <a:extLst>
              <a:ext uri="{FF2B5EF4-FFF2-40B4-BE49-F238E27FC236}">
                <a16:creationId xmlns:a16="http://schemas.microsoft.com/office/drawing/2014/main" id="{5DE7AD3C-9509-4A4C-8476-82F32393C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627889"/>
            <a:ext cx="2608035" cy="170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В Крыму из-за вируса свиной чумы объявлен карантин - Крым - АЧС ...">
            <a:extLst>
              <a:ext uri="{FF2B5EF4-FFF2-40B4-BE49-F238E27FC236}">
                <a16:creationId xmlns:a16="http://schemas.microsoft.com/office/drawing/2014/main" id="{D0DB1335-D5C7-43A2-8478-EA61FCB13A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064" t="-2609" r="23272" b="-704"/>
          <a:stretch/>
        </p:blipFill>
        <p:spPr bwMode="auto">
          <a:xfrm>
            <a:off x="5724128" y="5643162"/>
            <a:ext cx="1377128" cy="86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4">
            <a:extLst>
              <a:ext uri="{FF2B5EF4-FFF2-40B4-BE49-F238E27FC236}">
                <a16:creationId xmlns:a16="http://schemas.microsoft.com/office/drawing/2014/main" id="{6F1FE829-A060-443F-951D-A846B88BE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11" y="6525344"/>
            <a:ext cx="9148325" cy="436910"/>
          </a:xfrm>
        </p:spPr>
        <p:txBody>
          <a:bodyPr/>
          <a:lstStyle/>
          <a:p>
            <a:r>
              <a:rPr lang="en-GB" sz="1300" dirty="0">
                <a:solidFill>
                  <a:schemeClr val="bg1"/>
                </a:solidFill>
              </a:rPr>
              <a:t>UKRAINE: FAO/EBRD Cooperation</a:t>
            </a:r>
            <a:r>
              <a:rPr lang="uk-UA" sz="1300" dirty="0">
                <a:solidFill>
                  <a:schemeClr val="bg1"/>
                </a:solidFill>
              </a:rPr>
              <a:t> </a:t>
            </a:r>
            <a:r>
              <a:rPr lang="en-US" sz="13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 dirty="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4263475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C8DED73-CD35-4EE2-A144-F384160AF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476672"/>
            <a:ext cx="8206200" cy="436910"/>
          </a:xfrm>
        </p:spPr>
        <p:txBody>
          <a:bodyPr/>
          <a:lstStyle/>
          <a:p>
            <a:r>
              <a:rPr lang="uk-UA" dirty="0"/>
              <a:t>Зберігання вірусу АЧС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1F4FF6-7B8F-4C68-A069-C9C0007B5CBF}"/>
              </a:ext>
            </a:extLst>
          </p:cNvPr>
          <p:cNvSpPr txBox="1"/>
          <p:nvPr/>
        </p:nvSpPr>
        <p:spPr>
          <a:xfrm>
            <a:off x="395536" y="1340768"/>
            <a:ext cx="866615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b="1" dirty="0"/>
              <a:t>Вірус в природі може </a:t>
            </a:r>
          </a:p>
          <a:p>
            <a:r>
              <a:rPr lang="uk-UA" sz="6000" b="1" dirty="0"/>
              <a:t>зберігатись до 1 року </a:t>
            </a:r>
            <a:endParaRPr lang="ru-RU" sz="6000" b="1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28FDB3-648E-4CE9-92CD-599FF8D51E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4906" b="-3715"/>
          <a:stretch/>
        </p:blipFill>
        <p:spPr>
          <a:xfrm>
            <a:off x="252000" y="3429000"/>
            <a:ext cx="4268352" cy="281219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3291870-39F0-435C-89DA-FA6BBFE615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0032" y="3578241"/>
            <a:ext cx="3875835" cy="2582275"/>
          </a:xfrm>
          <a:prstGeom prst="rect">
            <a:avLst/>
          </a:prstGeom>
        </p:spPr>
      </p:pic>
      <p:sp>
        <p:nvSpPr>
          <p:cNvPr id="9" name="Заголовок 4">
            <a:extLst>
              <a:ext uri="{FF2B5EF4-FFF2-40B4-BE49-F238E27FC236}">
                <a16:creationId xmlns:a16="http://schemas.microsoft.com/office/drawing/2014/main" id="{D721DDCF-8AC3-4C3F-8856-C15907350747}"/>
              </a:ext>
            </a:extLst>
          </p:cNvPr>
          <p:cNvSpPr txBox="1">
            <a:spLocks/>
          </p:cNvSpPr>
          <p:nvPr/>
        </p:nvSpPr>
        <p:spPr>
          <a:xfrm>
            <a:off x="248211" y="6525344"/>
            <a:ext cx="9148325" cy="43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300">
                <a:solidFill>
                  <a:schemeClr val="bg1"/>
                </a:solidFill>
              </a:rPr>
              <a:t>UKRAINE: FAO/EBRD Cooperation</a:t>
            </a:r>
            <a:r>
              <a:rPr lang="uk-UA" sz="1300">
                <a:solidFill>
                  <a:schemeClr val="bg1"/>
                </a:solidFill>
              </a:rPr>
              <a:t> </a:t>
            </a:r>
            <a:r>
              <a:rPr lang="en-US" sz="13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2919044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69F1F43-4658-4B60-A2A9-516F62C29786}"/>
              </a:ext>
            </a:extLst>
          </p:cNvPr>
          <p:cNvSpPr/>
          <p:nvPr/>
        </p:nvSpPr>
        <p:spPr>
          <a:xfrm>
            <a:off x="395536" y="2348880"/>
            <a:ext cx="77048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Основна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причина </a:t>
            </a:r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повторних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спалахів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АЧС -  </a:t>
            </a:r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погана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обізнаність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та </a:t>
            </a:r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цілковита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впевненість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у тому, </a:t>
            </a:r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із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нами лиха не </a:t>
            </a:r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трапиться</a:t>
            </a:r>
            <a:b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u-RU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5D8F68-AD8B-4F6F-BC29-8E82948AC40F}"/>
              </a:ext>
            </a:extLst>
          </p:cNvPr>
          <p:cNvSpPr txBox="1"/>
          <p:nvPr/>
        </p:nvSpPr>
        <p:spPr>
          <a:xfrm>
            <a:off x="268352" y="548680"/>
            <a:ext cx="3821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Шляхи поширення АЧС</a:t>
            </a:r>
          </a:p>
        </p:txBody>
      </p:sp>
      <p:sp>
        <p:nvSpPr>
          <p:cNvPr id="10" name="Заголовок 4">
            <a:extLst>
              <a:ext uri="{FF2B5EF4-FFF2-40B4-BE49-F238E27FC236}">
                <a16:creationId xmlns:a16="http://schemas.microsoft.com/office/drawing/2014/main" id="{ACDDC02F-7979-4E87-9444-1EEE43085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11" y="6525344"/>
            <a:ext cx="9148325" cy="436910"/>
          </a:xfrm>
        </p:spPr>
        <p:txBody>
          <a:bodyPr/>
          <a:lstStyle/>
          <a:p>
            <a:r>
              <a:rPr lang="en-GB" sz="1300" dirty="0">
                <a:solidFill>
                  <a:schemeClr val="bg1"/>
                </a:solidFill>
              </a:rPr>
              <a:t>UKRAINE: FAO/EBRD Cooperation</a:t>
            </a:r>
            <a:r>
              <a:rPr lang="uk-UA" sz="1300" dirty="0">
                <a:solidFill>
                  <a:schemeClr val="bg1"/>
                </a:solidFill>
              </a:rPr>
              <a:t> </a:t>
            </a:r>
            <a:r>
              <a:rPr lang="en-US" sz="13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 dirty="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3805638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48F3BF2-7CB0-4FD5-A71F-B1433AAC938D}"/>
              </a:ext>
            </a:extLst>
          </p:cNvPr>
          <p:cNvSpPr/>
          <p:nvPr/>
        </p:nvSpPr>
        <p:spPr>
          <a:xfrm>
            <a:off x="540542" y="1419633"/>
            <a:ext cx="82089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Люди </a:t>
            </a:r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самостійно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забивають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свиней, </a:t>
            </a:r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бути </a:t>
            </a:r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інфіковані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роблять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м’ясні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заготовки. </a:t>
            </a:r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Цими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продуктами </a:t>
            </a:r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пригощають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родичів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друзів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 </a:t>
            </a:r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інших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регіонів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тощо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5280CE-3400-4A58-A5B8-8747EB3FAA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14" y="4281955"/>
            <a:ext cx="3024336" cy="2157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E2389B4-BDC6-43DB-9E56-DFBBC659F7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222" y="3789040"/>
            <a:ext cx="3917236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3638BB-709C-42E6-BD47-C975FF713D36}"/>
              </a:ext>
            </a:extLst>
          </p:cNvPr>
          <p:cNvSpPr txBox="1"/>
          <p:nvPr/>
        </p:nvSpPr>
        <p:spPr>
          <a:xfrm>
            <a:off x="268352" y="548680"/>
            <a:ext cx="3821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Шляхи поширення АЧС</a:t>
            </a:r>
          </a:p>
        </p:txBody>
      </p:sp>
      <p:sp>
        <p:nvSpPr>
          <p:cNvPr id="9" name="Заголовок 4">
            <a:extLst>
              <a:ext uri="{FF2B5EF4-FFF2-40B4-BE49-F238E27FC236}">
                <a16:creationId xmlns:a16="http://schemas.microsoft.com/office/drawing/2014/main" id="{2F0FC5D6-F7EB-4DFD-BB67-5829380E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11" y="6525344"/>
            <a:ext cx="9148325" cy="436910"/>
          </a:xfrm>
        </p:spPr>
        <p:txBody>
          <a:bodyPr/>
          <a:lstStyle/>
          <a:p>
            <a:r>
              <a:rPr lang="en-GB" sz="1300" dirty="0">
                <a:solidFill>
                  <a:schemeClr val="bg1"/>
                </a:solidFill>
              </a:rPr>
              <a:t>UKRAINE: FAO/EBRD Cooperation</a:t>
            </a:r>
            <a:r>
              <a:rPr lang="uk-UA" sz="1300" dirty="0">
                <a:solidFill>
                  <a:schemeClr val="bg1"/>
                </a:solidFill>
              </a:rPr>
              <a:t> </a:t>
            </a:r>
            <a:r>
              <a:rPr lang="en-US" sz="13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 dirty="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2207356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06EF9D2-DC2B-4968-A8C1-194AF180AF7A}"/>
              </a:ext>
            </a:extLst>
          </p:cNvPr>
          <p:cNvSpPr/>
          <p:nvPr/>
        </p:nvSpPr>
        <p:spPr>
          <a:xfrm>
            <a:off x="724325" y="2420888"/>
            <a:ext cx="8208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Фактично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Африканська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чума свиней в </a:t>
            </a:r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Україні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увійшла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ту </a:t>
            </a:r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стадію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коли </a:t>
            </a:r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ніхто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не </a:t>
            </a:r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зможе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спрогнозувати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де вона </a:t>
            </a:r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з’явиться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наступного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разу.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E4A014-CA3B-486A-9B3B-40B4F999AD6B}"/>
              </a:ext>
            </a:extLst>
          </p:cNvPr>
          <p:cNvSpPr txBox="1"/>
          <p:nvPr/>
        </p:nvSpPr>
        <p:spPr>
          <a:xfrm>
            <a:off x="268352" y="548680"/>
            <a:ext cx="3821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Шляхи поширення АЧС</a:t>
            </a:r>
          </a:p>
        </p:txBody>
      </p:sp>
      <p:sp>
        <p:nvSpPr>
          <p:cNvPr id="9" name="Заголовок 4">
            <a:extLst>
              <a:ext uri="{FF2B5EF4-FFF2-40B4-BE49-F238E27FC236}">
                <a16:creationId xmlns:a16="http://schemas.microsoft.com/office/drawing/2014/main" id="{6F4FFC88-F749-4ED3-A0E0-59B361D28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11" y="6525344"/>
            <a:ext cx="9148325" cy="436910"/>
          </a:xfrm>
        </p:spPr>
        <p:txBody>
          <a:bodyPr/>
          <a:lstStyle/>
          <a:p>
            <a:r>
              <a:rPr lang="en-GB" sz="1300" dirty="0">
                <a:solidFill>
                  <a:schemeClr val="bg1"/>
                </a:solidFill>
              </a:rPr>
              <a:t>UKRAINE: FAO/EBRD Cooperation</a:t>
            </a:r>
            <a:r>
              <a:rPr lang="uk-UA" sz="1300" dirty="0">
                <a:solidFill>
                  <a:schemeClr val="bg1"/>
                </a:solidFill>
              </a:rPr>
              <a:t> </a:t>
            </a:r>
            <a:r>
              <a:rPr lang="en-US" sz="13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 dirty="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488787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06EF9D2-DC2B-4968-A8C1-194AF180AF7A}"/>
              </a:ext>
            </a:extLst>
          </p:cNvPr>
          <p:cNvSpPr/>
          <p:nvPr/>
        </p:nvSpPr>
        <p:spPr>
          <a:xfrm>
            <a:off x="107504" y="1144776"/>
            <a:ext cx="82089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28 </a:t>
            </a:r>
            <a:r>
              <a:rPr lang="ru-RU" sz="2400" b="1" dirty="0" err="1">
                <a:solidFill>
                  <a:srgbClr val="C00000"/>
                </a:solidFill>
              </a:rPr>
              <a:t>кв</a:t>
            </a:r>
            <a:r>
              <a:rPr lang="uk-UA" sz="2400" b="1" dirty="0">
                <a:solidFill>
                  <a:srgbClr val="C00000"/>
                </a:solidFill>
              </a:rPr>
              <a:t>і</a:t>
            </a:r>
            <a:r>
              <a:rPr lang="ru-RU" sz="2400" b="1" dirty="0" err="1">
                <a:solidFill>
                  <a:srgbClr val="C00000"/>
                </a:solidFill>
              </a:rPr>
              <a:t>тня</a:t>
            </a:r>
            <a:r>
              <a:rPr lang="ru-RU" sz="2400" b="1" dirty="0">
                <a:solidFill>
                  <a:srgbClr val="C00000"/>
                </a:solidFill>
              </a:rPr>
              <a:t> 2021 року </a:t>
            </a:r>
          </a:p>
          <a:p>
            <a:pPr algn="ctr"/>
            <a:r>
              <a:rPr lang="ru-RU" sz="2400" b="1" dirty="0" err="1">
                <a:solidFill>
                  <a:srgbClr val="C00000"/>
                </a:solidFill>
              </a:rPr>
              <a:t>Дарницьке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лісопаркове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господарство</a:t>
            </a:r>
            <a:br>
              <a:rPr lang="ru-RU" sz="2400" dirty="0"/>
            </a:br>
            <a:endParaRPr lang="ru-RU" sz="2400" dirty="0">
              <a:solidFill>
                <a:srgbClr val="C00000"/>
              </a:solidFill>
            </a:endParaRPr>
          </a:p>
          <a:p>
            <a:r>
              <a:rPr lang="ru-RU" sz="2400" dirty="0">
                <a:solidFill>
                  <a:srgbClr val="C00000"/>
                </a:solidFill>
              </a:rPr>
              <a:t>Труп </a:t>
            </a:r>
            <a:r>
              <a:rPr lang="ru-RU" sz="2400" dirty="0" err="1">
                <a:solidFill>
                  <a:srgbClr val="C00000"/>
                </a:solidFill>
              </a:rPr>
              <a:t>дикої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свині</a:t>
            </a:r>
            <a:r>
              <a:rPr lang="ru-RU" sz="2400" dirty="0">
                <a:solidFill>
                  <a:srgbClr val="C00000"/>
                </a:solidFill>
              </a:rPr>
              <a:t> вагою </a:t>
            </a:r>
            <a:r>
              <a:rPr lang="ru-RU" sz="2400" dirty="0" err="1">
                <a:solidFill>
                  <a:srgbClr val="C00000"/>
                </a:solidFill>
              </a:rPr>
              <a:t>біля</a:t>
            </a:r>
            <a:r>
              <a:rPr lang="ru-RU" sz="2400" dirty="0">
                <a:solidFill>
                  <a:srgbClr val="C00000"/>
                </a:solidFill>
              </a:rPr>
              <a:t> 200 кг в </a:t>
            </a:r>
            <a:r>
              <a:rPr lang="ru-RU" sz="2400" dirty="0" err="1">
                <a:solidFill>
                  <a:srgbClr val="C00000"/>
                </a:solidFill>
              </a:rPr>
              <a:t>стані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глибокого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аутолізу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побачили</a:t>
            </a:r>
            <a:r>
              <a:rPr lang="ru-RU" sz="2400" dirty="0">
                <a:solidFill>
                  <a:srgbClr val="C00000"/>
                </a:solidFill>
              </a:rPr>
              <a:t> на </a:t>
            </a:r>
            <a:r>
              <a:rPr lang="ru-RU" sz="2400" dirty="0" err="1">
                <a:solidFill>
                  <a:srgbClr val="C00000"/>
                </a:solidFill>
              </a:rPr>
              <a:t>узбіччі</a:t>
            </a:r>
            <a:r>
              <a:rPr lang="ru-RU" sz="2400" dirty="0">
                <a:solidFill>
                  <a:srgbClr val="C00000"/>
                </a:solidFill>
              </a:rPr>
              <a:t> дороги. </a:t>
            </a:r>
          </a:p>
          <a:p>
            <a:r>
              <a:rPr lang="ru-RU" sz="2400" dirty="0" err="1">
                <a:solidFill>
                  <a:srgbClr val="C00000"/>
                </a:solidFill>
              </a:rPr>
              <a:t>Зважаючи</a:t>
            </a:r>
            <a:r>
              <a:rPr lang="ru-RU" sz="2400" dirty="0">
                <a:solidFill>
                  <a:srgbClr val="C00000"/>
                </a:solidFill>
              </a:rPr>
              <a:t> на </a:t>
            </a:r>
            <a:r>
              <a:rPr lang="ru-RU" sz="2400" dirty="0" err="1">
                <a:solidFill>
                  <a:srgbClr val="C00000"/>
                </a:solidFill>
              </a:rPr>
              <a:t>обставини</a:t>
            </a:r>
            <a:r>
              <a:rPr lang="ru-RU" sz="2400" dirty="0">
                <a:solidFill>
                  <a:srgbClr val="C00000"/>
                </a:solidFill>
              </a:rPr>
              <a:t>, </a:t>
            </a:r>
            <a:r>
              <a:rPr lang="ru-RU" sz="2400" dirty="0" err="1">
                <a:solidFill>
                  <a:srgbClr val="C00000"/>
                </a:solidFill>
              </a:rPr>
              <a:t>зокрема</a:t>
            </a:r>
            <a:r>
              <a:rPr lang="ru-RU" sz="2400" dirty="0">
                <a:solidFill>
                  <a:srgbClr val="C00000"/>
                </a:solidFill>
              </a:rPr>
              <a:t>, </a:t>
            </a:r>
            <a:r>
              <a:rPr lang="ru-RU" sz="2400" dirty="0" err="1">
                <a:solidFill>
                  <a:srgbClr val="C00000"/>
                </a:solidFill>
              </a:rPr>
              <a:t>положення</a:t>
            </a:r>
            <a:r>
              <a:rPr lang="ru-RU" sz="2400" dirty="0">
                <a:solidFill>
                  <a:srgbClr val="C00000"/>
                </a:solidFill>
              </a:rPr>
              <a:t> трупа, шматок </a:t>
            </a:r>
            <a:r>
              <a:rPr lang="ru-RU" sz="2400" dirty="0" err="1">
                <a:solidFill>
                  <a:srgbClr val="C00000"/>
                </a:solidFill>
              </a:rPr>
              <a:t>тканини</a:t>
            </a:r>
            <a:r>
              <a:rPr lang="ru-RU" sz="2400" dirty="0">
                <a:solidFill>
                  <a:srgbClr val="C00000"/>
                </a:solidFill>
              </a:rPr>
              <a:t> з </a:t>
            </a:r>
            <a:r>
              <a:rPr lang="ru-RU" sz="2400" dirty="0" err="1">
                <a:solidFill>
                  <a:srgbClr val="C00000"/>
                </a:solidFill>
              </a:rPr>
              <a:t>плямами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крові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припускають</a:t>
            </a:r>
            <a:r>
              <a:rPr lang="ru-RU" sz="2400" dirty="0">
                <a:solidFill>
                  <a:srgbClr val="C00000"/>
                </a:solidFill>
              </a:rPr>
              <a:t>, </a:t>
            </a:r>
            <a:r>
              <a:rPr lang="ru-RU" sz="2400" dirty="0" err="1">
                <a:solidFill>
                  <a:srgbClr val="C00000"/>
                </a:solidFill>
              </a:rPr>
              <a:t>що</a:t>
            </a:r>
            <a:r>
              <a:rPr lang="ru-RU" sz="2400" dirty="0">
                <a:solidFill>
                  <a:srgbClr val="C00000"/>
                </a:solidFill>
              </a:rPr>
              <a:t> труп </a:t>
            </a:r>
            <a:r>
              <a:rPr lang="ru-RU" sz="2400" dirty="0" err="1">
                <a:solidFill>
                  <a:srgbClr val="C00000"/>
                </a:solidFill>
              </a:rPr>
              <a:t>було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вивантажено</a:t>
            </a:r>
            <a:r>
              <a:rPr lang="ru-RU" sz="2400" dirty="0">
                <a:solidFill>
                  <a:srgbClr val="C00000"/>
                </a:solidFill>
              </a:rPr>
              <a:t> з автотранспорту. </a:t>
            </a:r>
          </a:p>
          <a:p>
            <a:r>
              <a:rPr lang="ru-RU" sz="2400" dirty="0" err="1">
                <a:solidFill>
                  <a:srgbClr val="C00000"/>
                </a:solidFill>
              </a:rPr>
              <a:t>Отже</a:t>
            </a:r>
            <a:r>
              <a:rPr lang="ru-RU" sz="2400" dirty="0">
                <a:solidFill>
                  <a:srgbClr val="C00000"/>
                </a:solidFill>
              </a:rPr>
              <a:t>, </a:t>
            </a:r>
            <a:r>
              <a:rPr lang="ru-RU" sz="2400" dirty="0" err="1">
                <a:solidFill>
                  <a:srgbClr val="C00000"/>
                </a:solidFill>
              </a:rPr>
              <a:t>тварина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загинула</a:t>
            </a:r>
            <a:r>
              <a:rPr lang="ru-RU" sz="2400" dirty="0">
                <a:solidFill>
                  <a:srgbClr val="C00000"/>
                </a:solidFill>
              </a:rPr>
              <a:t> в </a:t>
            </a:r>
            <a:r>
              <a:rPr lang="ru-RU" sz="2400" dirty="0" err="1">
                <a:solidFill>
                  <a:srgbClr val="C00000"/>
                </a:solidFill>
              </a:rPr>
              <a:t>іншому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місці</a:t>
            </a:r>
            <a:endParaRPr lang="ru-RU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E4A014-CA3B-486A-9B3B-40B4F999AD6B}"/>
              </a:ext>
            </a:extLst>
          </p:cNvPr>
          <p:cNvSpPr txBox="1"/>
          <p:nvPr/>
        </p:nvSpPr>
        <p:spPr>
          <a:xfrm>
            <a:off x="268352" y="548680"/>
            <a:ext cx="3821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Шляхи поширення АЧС</a:t>
            </a:r>
          </a:p>
        </p:txBody>
      </p:sp>
      <p:sp>
        <p:nvSpPr>
          <p:cNvPr id="9" name="Заголовок 4">
            <a:extLst>
              <a:ext uri="{FF2B5EF4-FFF2-40B4-BE49-F238E27FC236}">
                <a16:creationId xmlns:a16="http://schemas.microsoft.com/office/drawing/2014/main" id="{6F4FFC88-F749-4ED3-A0E0-59B361D28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11" y="6525344"/>
            <a:ext cx="9148325" cy="436910"/>
          </a:xfrm>
        </p:spPr>
        <p:txBody>
          <a:bodyPr/>
          <a:lstStyle/>
          <a:p>
            <a:r>
              <a:rPr lang="en-GB" sz="1300" dirty="0">
                <a:solidFill>
                  <a:schemeClr val="bg1"/>
                </a:solidFill>
              </a:rPr>
              <a:t>UKRAINE: FAO/EBRD Cooperation</a:t>
            </a:r>
            <a:r>
              <a:rPr lang="uk-UA" sz="1300" dirty="0">
                <a:solidFill>
                  <a:schemeClr val="bg1"/>
                </a:solidFill>
              </a:rPr>
              <a:t> </a:t>
            </a:r>
            <a:r>
              <a:rPr lang="en-US" sz="13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 dirty="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  <p:pic>
        <p:nvPicPr>
          <p:cNvPr id="10" name="object 2">
            <a:extLst>
              <a:ext uri="{FF2B5EF4-FFF2-40B4-BE49-F238E27FC236}">
                <a16:creationId xmlns:a16="http://schemas.microsoft.com/office/drawing/2014/main" id="{CA370FD4-FDF7-4D31-BDFD-B346A36DBB78}"/>
              </a:ext>
            </a:extLst>
          </p:cNvPr>
          <p:cNvPicPr/>
          <p:nvPr/>
        </p:nvPicPr>
        <p:blipFill rotWithShape="1">
          <a:blip r:embed="rId5" cstate="print"/>
          <a:srcRect l="24684" t="34649" r="21767" b="14181"/>
          <a:stretch/>
        </p:blipFill>
        <p:spPr>
          <a:xfrm>
            <a:off x="5797678" y="4221088"/>
            <a:ext cx="3312368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42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0643C28-DCF1-43CF-AEE0-AEE7CF54015E}"/>
              </a:ext>
            </a:extLst>
          </p:cNvPr>
          <p:cNvSpPr/>
          <p:nvPr/>
        </p:nvSpPr>
        <p:spPr>
          <a:xfrm>
            <a:off x="467544" y="2060848"/>
            <a:ext cx="8208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Укра</a:t>
            </a:r>
            <a:r>
              <a:rPr lang="uk-U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ї</a:t>
            </a:r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ні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дикі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свині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як вектор </a:t>
            </a:r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передачі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"африканки" </a:t>
            </a:r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відійшли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на </a:t>
            </a:r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другий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план. </a:t>
            </a:r>
          </a:p>
          <a:p>
            <a:pPr fontAlgn="base"/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Нині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основна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причина </a:t>
            </a:r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поширення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хвороби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— </a:t>
            </a:r>
            <a:r>
              <a:rPr lang="ru-RU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людський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фактор.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9D6E12-7641-4E2D-9300-30BBCC19BAEC}"/>
              </a:ext>
            </a:extLst>
          </p:cNvPr>
          <p:cNvSpPr txBox="1"/>
          <p:nvPr/>
        </p:nvSpPr>
        <p:spPr>
          <a:xfrm>
            <a:off x="268352" y="548680"/>
            <a:ext cx="3821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Шляхи поширення АЧС</a:t>
            </a:r>
          </a:p>
        </p:txBody>
      </p:sp>
      <p:sp>
        <p:nvSpPr>
          <p:cNvPr id="10" name="Заголовок 4">
            <a:extLst>
              <a:ext uri="{FF2B5EF4-FFF2-40B4-BE49-F238E27FC236}">
                <a16:creationId xmlns:a16="http://schemas.microsoft.com/office/drawing/2014/main" id="{4CCC5B8B-85B2-438E-85B2-8A58454D6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11" y="6525344"/>
            <a:ext cx="9148325" cy="436910"/>
          </a:xfrm>
        </p:spPr>
        <p:txBody>
          <a:bodyPr/>
          <a:lstStyle/>
          <a:p>
            <a:r>
              <a:rPr lang="en-GB" sz="1300" dirty="0">
                <a:solidFill>
                  <a:schemeClr val="bg1"/>
                </a:solidFill>
              </a:rPr>
              <a:t>UKRAINE: FAO/EBRD Cooperation</a:t>
            </a:r>
            <a:r>
              <a:rPr lang="uk-UA" sz="1300" dirty="0">
                <a:solidFill>
                  <a:schemeClr val="bg1"/>
                </a:solidFill>
              </a:rPr>
              <a:t> </a:t>
            </a:r>
            <a:r>
              <a:rPr lang="en-US" sz="13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 dirty="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1177698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10" name="Заголовок 4">
            <a:extLst>
              <a:ext uri="{FF2B5EF4-FFF2-40B4-BE49-F238E27FC236}">
                <a16:creationId xmlns:a16="http://schemas.microsoft.com/office/drawing/2014/main" id="{0FA840AF-BEF1-48DB-AE03-B5930543C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476672"/>
            <a:ext cx="8206200" cy="436910"/>
          </a:xfrm>
        </p:spPr>
        <p:txBody>
          <a:bodyPr/>
          <a:lstStyle/>
          <a:p>
            <a:r>
              <a:rPr lang="uk-UA" dirty="0" err="1"/>
              <a:t>Біобезпека</a:t>
            </a:r>
            <a:r>
              <a:rPr lang="uk-UA" dirty="0"/>
              <a:t> під час полювання</a:t>
            </a:r>
            <a:endParaRPr lang="ru-RU" dirty="0"/>
          </a:p>
        </p:txBody>
      </p:sp>
      <p:pic>
        <p:nvPicPr>
          <p:cNvPr id="1026" name="Picture 2" descr="АЧС в Германии: как немцы борются с чумой свиней и за экспорт свинины |  Анализ событий в политической жизни и обществе Германии | DW | 18.09.2020">
            <a:extLst>
              <a:ext uri="{FF2B5EF4-FFF2-40B4-BE49-F238E27FC236}">
                <a16:creationId xmlns:a16="http://schemas.microsoft.com/office/drawing/2014/main" id="{E11C9921-E858-455A-9C51-7470A4A3A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39" y="3565681"/>
            <a:ext cx="422178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амятка населению по АЧС">
            <a:extLst>
              <a:ext uri="{FF2B5EF4-FFF2-40B4-BE49-F238E27FC236}">
                <a16:creationId xmlns:a16="http://schemas.microsoft.com/office/drawing/2014/main" id="{BA56A774-F5F0-4D3E-8090-BAA5B16DE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793" y="3560819"/>
            <a:ext cx="3660407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33DAF3-8FEF-4843-B6B4-D6B18AED8EC5}"/>
              </a:ext>
            </a:extLst>
          </p:cNvPr>
          <p:cNvSpPr txBox="1"/>
          <p:nvPr/>
        </p:nvSpPr>
        <p:spPr>
          <a:xfrm>
            <a:off x="2152907" y="1556792"/>
            <a:ext cx="48381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Як завадити вірусу АЧС</a:t>
            </a:r>
          </a:p>
          <a:p>
            <a:pPr algn="ctr"/>
            <a:r>
              <a:rPr lang="uk-U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добути трофей?</a:t>
            </a:r>
            <a:endParaRPr lang="LID4096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Заголовок 4">
            <a:extLst>
              <a:ext uri="{FF2B5EF4-FFF2-40B4-BE49-F238E27FC236}">
                <a16:creationId xmlns:a16="http://schemas.microsoft.com/office/drawing/2014/main" id="{D0DC0E1D-DB3A-48BE-8D7C-2C74ACC1F928}"/>
              </a:ext>
            </a:extLst>
          </p:cNvPr>
          <p:cNvSpPr txBox="1">
            <a:spLocks/>
          </p:cNvSpPr>
          <p:nvPr/>
        </p:nvSpPr>
        <p:spPr>
          <a:xfrm>
            <a:off x="248211" y="6525344"/>
            <a:ext cx="9148325" cy="43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300">
                <a:solidFill>
                  <a:schemeClr val="bg1"/>
                </a:solidFill>
              </a:rPr>
              <a:t>UKRAINE: FAO/EBRD Cooperation</a:t>
            </a:r>
            <a:r>
              <a:rPr lang="uk-UA" sz="1300">
                <a:solidFill>
                  <a:schemeClr val="bg1"/>
                </a:solidFill>
              </a:rPr>
              <a:t> </a:t>
            </a:r>
            <a:r>
              <a:rPr lang="en-US" sz="13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3744349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-2430851" y="6597352"/>
            <a:ext cx="8064896" cy="412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uk-UA" sz="11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8DAC47-1E19-484B-A615-C3F62D29F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340768"/>
            <a:ext cx="8704965" cy="4896544"/>
          </a:xfrm>
          <a:prstGeom prst="rect">
            <a:avLst/>
          </a:prstGeom>
        </p:spPr>
      </p:pic>
      <p:sp>
        <p:nvSpPr>
          <p:cNvPr id="9" name="Заголовок 6">
            <a:extLst>
              <a:ext uri="{FF2B5EF4-FFF2-40B4-BE49-F238E27FC236}">
                <a16:creationId xmlns:a16="http://schemas.microsoft.com/office/drawing/2014/main" id="{8B1F9920-347D-4C44-B688-ED224C8051A6}"/>
              </a:ext>
            </a:extLst>
          </p:cNvPr>
          <p:cNvSpPr txBox="1">
            <a:spLocks/>
          </p:cNvSpPr>
          <p:nvPr/>
        </p:nvSpPr>
        <p:spPr>
          <a:xfrm>
            <a:off x="248211" y="476672"/>
            <a:ext cx="5572329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91425" rIns="91425" bIns="91425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uk-UA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Мрія багатьох мисливців в Україні</a:t>
            </a:r>
          </a:p>
        </p:txBody>
      </p:sp>
      <p:sp>
        <p:nvSpPr>
          <p:cNvPr id="10" name="Заголовок 4">
            <a:extLst>
              <a:ext uri="{FF2B5EF4-FFF2-40B4-BE49-F238E27FC236}">
                <a16:creationId xmlns:a16="http://schemas.microsoft.com/office/drawing/2014/main" id="{409789E0-C235-46BD-9140-4B5A13CF7E88}"/>
              </a:ext>
            </a:extLst>
          </p:cNvPr>
          <p:cNvSpPr txBox="1">
            <a:spLocks/>
          </p:cNvSpPr>
          <p:nvPr/>
        </p:nvSpPr>
        <p:spPr>
          <a:xfrm>
            <a:off x="248211" y="6525344"/>
            <a:ext cx="9148325" cy="43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300">
                <a:solidFill>
                  <a:schemeClr val="bg1"/>
                </a:solidFill>
              </a:rPr>
              <a:t>UKRAINE: FAO/EBRD Cooperation</a:t>
            </a:r>
            <a:r>
              <a:rPr lang="uk-UA" sz="1300">
                <a:solidFill>
                  <a:schemeClr val="bg1"/>
                </a:solidFill>
              </a:rPr>
              <a:t> </a:t>
            </a:r>
            <a:r>
              <a:rPr lang="en-US" sz="13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33320512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C8DED73-CD35-4EE2-A144-F384160AF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476672"/>
            <a:ext cx="8206200" cy="436910"/>
          </a:xfrm>
        </p:spPr>
        <p:txBody>
          <a:bodyPr/>
          <a:lstStyle/>
          <a:p>
            <a:r>
              <a:rPr lang="uk-UA" dirty="0" err="1"/>
              <a:t>Біобезпека</a:t>
            </a:r>
            <a:r>
              <a:rPr lang="uk-UA" dirty="0"/>
              <a:t> під час полювання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BD4D24-3FE8-4051-B235-47F67DB08169}"/>
              </a:ext>
            </a:extLst>
          </p:cNvPr>
          <p:cNvSpPr txBox="1"/>
          <p:nvPr/>
        </p:nvSpPr>
        <p:spPr>
          <a:xfrm>
            <a:off x="1363429" y="1522339"/>
            <a:ext cx="6417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Біобезпека це найкраща зброя</a:t>
            </a:r>
            <a:endParaRPr lang="ru-RU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8C43AE-ED2C-410D-BA1A-E01A7CB927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4216" y="2276872"/>
            <a:ext cx="5164540" cy="3984074"/>
          </a:xfrm>
          <a:prstGeom prst="rect">
            <a:avLst/>
          </a:prstGeom>
        </p:spPr>
      </p:pic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DDD00161-81EC-417E-90E4-849AFC2F9532}"/>
              </a:ext>
            </a:extLst>
          </p:cNvPr>
          <p:cNvSpPr txBox="1">
            <a:spLocks/>
          </p:cNvSpPr>
          <p:nvPr/>
        </p:nvSpPr>
        <p:spPr>
          <a:xfrm>
            <a:off x="248211" y="6525344"/>
            <a:ext cx="9148325" cy="43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300">
                <a:solidFill>
                  <a:schemeClr val="bg1"/>
                </a:solidFill>
              </a:rPr>
              <a:t>UKRAINE: FAO/EBRD Cooperation</a:t>
            </a:r>
            <a:r>
              <a:rPr lang="uk-UA" sz="1300">
                <a:solidFill>
                  <a:schemeClr val="bg1"/>
                </a:solidFill>
              </a:rPr>
              <a:t> </a:t>
            </a:r>
            <a:r>
              <a:rPr lang="en-US" sz="13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705886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BD4D24-3FE8-4051-B235-47F67DB08169}"/>
              </a:ext>
            </a:extLst>
          </p:cNvPr>
          <p:cNvSpPr txBox="1"/>
          <p:nvPr/>
        </p:nvSpPr>
        <p:spPr>
          <a:xfrm>
            <a:off x="323528" y="2420888"/>
            <a:ext cx="833753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Мисливець повинен пройти підготовку, </a:t>
            </a:r>
          </a:p>
          <a:p>
            <a:r>
              <a:rPr lang="uk-U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та отримати знання про те, як зменшити</a:t>
            </a:r>
          </a:p>
          <a:p>
            <a:r>
              <a:rPr lang="uk-U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поширення вірусу в навколишньому </a:t>
            </a:r>
          </a:p>
          <a:p>
            <a:r>
              <a:rPr lang="uk-UA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середовиші</a:t>
            </a:r>
            <a:r>
              <a:rPr lang="uk-U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та за  межами зараженої </a:t>
            </a:r>
          </a:p>
          <a:p>
            <a:r>
              <a:rPr lang="uk-U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території</a:t>
            </a:r>
            <a:endParaRPr lang="ru-RU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Заголовок 11">
            <a:extLst>
              <a:ext uri="{FF2B5EF4-FFF2-40B4-BE49-F238E27FC236}">
                <a16:creationId xmlns:a16="http://schemas.microsoft.com/office/drawing/2014/main" id="{3C8CCB6E-5AFE-428F-814C-0BD7F296BD98}"/>
              </a:ext>
            </a:extLst>
          </p:cNvPr>
          <p:cNvSpPr txBox="1">
            <a:spLocks/>
          </p:cNvSpPr>
          <p:nvPr/>
        </p:nvSpPr>
        <p:spPr>
          <a:xfrm>
            <a:off x="252000" y="476672"/>
            <a:ext cx="8206200" cy="43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uk-UA"/>
              <a:t>Що має знати мисливець</a:t>
            </a:r>
            <a:endParaRPr lang="ru-RU" dirty="0"/>
          </a:p>
        </p:txBody>
      </p:sp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DAA6D1B6-25AD-4042-A925-0238B66EC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11" y="6525344"/>
            <a:ext cx="9148325" cy="436910"/>
          </a:xfrm>
        </p:spPr>
        <p:txBody>
          <a:bodyPr/>
          <a:lstStyle/>
          <a:p>
            <a:r>
              <a:rPr lang="en-GB" sz="1300" dirty="0">
                <a:solidFill>
                  <a:schemeClr val="bg1"/>
                </a:solidFill>
              </a:rPr>
              <a:t>UKRAINE: FAO/EBRD Cooperation</a:t>
            </a:r>
            <a:r>
              <a:rPr lang="uk-UA" sz="1300" dirty="0">
                <a:solidFill>
                  <a:schemeClr val="bg1"/>
                </a:solidFill>
              </a:rPr>
              <a:t> </a:t>
            </a:r>
            <a:r>
              <a:rPr lang="en-US" sz="13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 dirty="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4237359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D5DBFE8-D8CA-46E0-8C5B-8BF3A0286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471810"/>
            <a:ext cx="8206200" cy="436910"/>
          </a:xfrm>
        </p:spPr>
        <p:txBody>
          <a:bodyPr/>
          <a:lstStyle/>
          <a:p>
            <a:r>
              <a:rPr lang="uk-UA" dirty="0"/>
              <a:t>Головні питання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1E7254-085F-4CE1-AD78-E4C474012497}"/>
              </a:ext>
            </a:extLst>
          </p:cNvPr>
          <p:cNvSpPr txBox="1"/>
          <p:nvPr/>
        </p:nvSpPr>
        <p:spPr>
          <a:xfrm>
            <a:off x="182016" y="1772816"/>
            <a:ext cx="877996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Чи дійсно заходи з біобезпеки щось змінить?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Чому я маю це робити коли інші не роблять?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Що містить в собі «комплект» з біобезпеки?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Дії в разі виявлення трупу дикого кабана</a:t>
            </a:r>
          </a:p>
          <a:p>
            <a:endParaRPr lang="uk-UA" dirty="0"/>
          </a:p>
          <a:p>
            <a:endParaRPr lang="uk-UA" dirty="0"/>
          </a:p>
          <a:p>
            <a:endParaRPr lang="ru-RU" dirty="0"/>
          </a:p>
        </p:txBody>
      </p:sp>
      <p:pic>
        <p:nvPicPr>
          <p:cNvPr id="5" name="Google Shape;41;p6">
            <a:extLst>
              <a:ext uri="{FF2B5EF4-FFF2-40B4-BE49-F238E27FC236}">
                <a16:creationId xmlns:a16="http://schemas.microsoft.com/office/drawing/2014/main" id="{4FFF022A-DE8C-4AFB-9F88-BB9FFA5E254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4">
            <a:extLst>
              <a:ext uri="{FF2B5EF4-FFF2-40B4-BE49-F238E27FC236}">
                <a16:creationId xmlns:a16="http://schemas.microsoft.com/office/drawing/2014/main" id="{4D04333A-B4C2-43DE-8174-1EBDB2C470D6}"/>
              </a:ext>
            </a:extLst>
          </p:cNvPr>
          <p:cNvSpPr txBox="1">
            <a:spLocks/>
          </p:cNvSpPr>
          <p:nvPr/>
        </p:nvSpPr>
        <p:spPr>
          <a:xfrm>
            <a:off x="248211" y="6525344"/>
            <a:ext cx="9148325" cy="43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300">
                <a:solidFill>
                  <a:schemeClr val="bg1"/>
                </a:solidFill>
              </a:rPr>
              <a:t>UKRAINE: FAO/EBRD Cooperation</a:t>
            </a:r>
            <a:r>
              <a:rPr lang="uk-UA" sz="1300">
                <a:solidFill>
                  <a:schemeClr val="bg1"/>
                </a:solidFill>
              </a:rPr>
              <a:t> </a:t>
            </a:r>
            <a:r>
              <a:rPr lang="en-US" sz="13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2552422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BC85C892-62F9-49D3-9380-0F328872C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476672"/>
            <a:ext cx="8206200" cy="436910"/>
          </a:xfrm>
        </p:spPr>
        <p:txBody>
          <a:bodyPr/>
          <a:lstStyle/>
          <a:p>
            <a:r>
              <a:rPr lang="uk-UA" dirty="0"/>
              <a:t>Що має знати мисливець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C45314-BAD7-431F-9E52-70316791EE7C}"/>
              </a:ext>
            </a:extLst>
          </p:cNvPr>
          <p:cNvSpPr txBox="1"/>
          <p:nvPr/>
        </p:nvSpPr>
        <p:spPr>
          <a:xfrm>
            <a:off x="157334" y="1586361"/>
            <a:ext cx="866313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Знати ЯКІ клінічні симптоми АЧС у дикого кабана (навіть впольованого)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Знати КОГО треба повідомити при підозру на АЧС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Знати ЯК прибрати труп кабана в лісі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Знати основні ВИМОГИ до </a:t>
            </a:r>
            <a:r>
              <a:rPr lang="uk-UA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біобезпеки</a:t>
            </a:r>
            <a:r>
              <a:rPr lang="uk-U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під час полювання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Володіти гігієною мисливця</a:t>
            </a:r>
          </a:p>
          <a:p>
            <a:endParaRPr lang="uk-UA" dirty="0"/>
          </a:p>
        </p:txBody>
      </p:sp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3590E304-36E2-4DEC-90CA-F10809C738DB}"/>
              </a:ext>
            </a:extLst>
          </p:cNvPr>
          <p:cNvSpPr txBox="1">
            <a:spLocks/>
          </p:cNvSpPr>
          <p:nvPr/>
        </p:nvSpPr>
        <p:spPr>
          <a:xfrm>
            <a:off x="248211" y="6525344"/>
            <a:ext cx="9148325" cy="43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300">
                <a:solidFill>
                  <a:schemeClr val="bg1"/>
                </a:solidFill>
              </a:rPr>
              <a:t>UKRAINE: FAO/EBRD Cooperation</a:t>
            </a:r>
            <a:r>
              <a:rPr lang="uk-UA" sz="1300">
                <a:solidFill>
                  <a:schemeClr val="bg1"/>
                </a:solidFill>
              </a:rPr>
              <a:t> </a:t>
            </a:r>
            <a:r>
              <a:rPr lang="en-US" sz="13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15472906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C8DED73-CD35-4EE2-A144-F384160AF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476672"/>
            <a:ext cx="8206200" cy="436910"/>
          </a:xfrm>
        </p:spPr>
        <p:txBody>
          <a:bodyPr/>
          <a:lstStyle/>
          <a:p>
            <a:r>
              <a:rPr lang="uk-UA" dirty="0"/>
              <a:t>Головні </a:t>
            </a:r>
            <a:r>
              <a:rPr lang="uk-UA" dirty="0" err="1"/>
              <a:t>помилики</a:t>
            </a:r>
            <a:r>
              <a:rPr lang="uk-UA" dirty="0"/>
              <a:t> під час полювання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4E243A4-03E4-4CC2-8B34-421E658D1C37}"/>
              </a:ext>
            </a:extLst>
          </p:cNvPr>
          <p:cNvSpPr/>
          <p:nvPr/>
        </p:nvSpPr>
        <p:spPr>
          <a:xfrm>
            <a:off x="253981" y="1304472"/>
            <a:ext cx="87129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Впольований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заражений кабан –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розносчик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інфекції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Він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забруднить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всю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територію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для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розбирання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мисливському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будиночку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а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якщо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заражені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субпродукти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залишити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лісі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інфекція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залишиться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лісі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Впольований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кабан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зберігається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мисливському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будиночку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і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має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шанс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поширити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вірус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і там.</a:t>
            </a:r>
          </a:p>
          <a:p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Мисливські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будинки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відвідує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велика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кількість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людей,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серед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яких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обовязково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будуть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такі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шо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не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усвідомлюють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можливість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забрунення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наволишнього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середовища</a:t>
            </a:r>
            <a:r>
              <a:rPr lang="ru-RU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>
                <a:solidFill>
                  <a:srgbClr val="C00000"/>
                </a:solidFill>
              </a:rPr>
              <a:t> </a:t>
            </a:r>
          </a:p>
          <a:p>
            <a:r>
              <a:rPr lang="ru-RU" dirty="0"/>
              <a:t> </a:t>
            </a:r>
          </a:p>
        </p:txBody>
      </p:sp>
      <p:sp>
        <p:nvSpPr>
          <p:cNvPr id="9" name="Заголовок 4">
            <a:extLst>
              <a:ext uri="{FF2B5EF4-FFF2-40B4-BE49-F238E27FC236}">
                <a16:creationId xmlns:a16="http://schemas.microsoft.com/office/drawing/2014/main" id="{FE2BFDD1-4CFC-4A69-A61F-BE6213750FEF}"/>
              </a:ext>
            </a:extLst>
          </p:cNvPr>
          <p:cNvSpPr txBox="1">
            <a:spLocks/>
          </p:cNvSpPr>
          <p:nvPr/>
        </p:nvSpPr>
        <p:spPr>
          <a:xfrm>
            <a:off x="248211" y="6525344"/>
            <a:ext cx="9148325" cy="43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300">
                <a:solidFill>
                  <a:schemeClr val="bg1"/>
                </a:solidFill>
              </a:rPr>
              <a:t>UKRAINE: FAO/EBRD Cooperation</a:t>
            </a:r>
            <a:r>
              <a:rPr lang="uk-UA" sz="1300">
                <a:solidFill>
                  <a:schemeClr val="bg1"/>
                </a:solidFill>
              </a:rPr>
              <a:t> </a:t>
            </a:r>
            <a:r>
              <a:rPr lang="en-US" sz="13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16424893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C8DED73-CD35-4EE2-A144-F384160AF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476672"/>
            <a:ext cx="8206200" cy="436910"/>
          </a:xfrm>
        </p:spPr>
        <p:txBody>
          <a:bodyPr/>
          <a:lstStyle/>
          <a:p>
            <a:r>
              <a:rPr lang="uk-UA" dirty="0"/>
              <a:t>Головні </a:t>
            </a:r>
            <a:r>
              <a:rPr lang="uk-UA" dirty="0" err="1"/>
              <a:t>помилики</a:t>
            </a:r>
            <a:r>
              <a:rPr lang="uk-UA" dirty="0"/>
              <a:t> під час полювання</a:t>
            </a:r>
            <a:endParaRPr lang="ru-RU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9CFCFDF-3037-4746-80DF-D389C0E0CE24}"/>
              </a:ext>
            </a:extLst>
          </p:cNvPr>
          <p:cNvSpPr txBox="1">
            <a:spLocks/>
          </p:cNvSpPr>
          <p:nvPr/>
        </p:nvSpPr>
        <p:spPr>
          <a:xfrm>
            <a:off x="611312" y="5867840"/>
            <a:ext cx="1828324" cy="4309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800" b="1" i="0" u="none" strike="noStrike" cap="none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Arial"/>
                <a:sym typeface="Arial"/>
              </a:defRPr>
            </a:lvl1pPr>
            <a:lvl2pPr marL="742950" marR="0" lvl="1" indent="-285750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–"/>
              <a:defRPr sz="2000" b="0" i="0" u="none" strike="noStrike" cap="none">
                <a:solidFill>
                  <a:schemeClr val="tx1"/>
                </a:solidFill>
                <a:latin typeface="Trebuchet MS" panose="020B0603020202020204" pitchFamily="34" charset="0"/>
                <a:ea typeface="Arial"/>
                <a:cs typeface="Arial"/>
                <a:sym typeface="Arial"/>
              </a:defRPr>
            </a:lvl2pPr>
            <a:lvl3pPr marL="1143000" marR="0" lvl="2" indent="-228600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600" b="0" i="0" u="none" strike="noStrike" cap="none">
                <a:solidFill>
                  <a:schemeClr val="tx1"/>
                </a:solidFill>
                <a:latin typeface="Trebuchet MS" panose="020B0603020202020204" pitchFamily="34" charset="0"/>
                <a:ea typeface="Arial"/>
                <a:cs typeface="Arial"/>
                <a:sym typeface="Arial"/>
              </a:defRPr>
            </a:lvl3pPr>
            <a:lvl4pPr marL="1600200" marR="0" lvl="3" indent="-228600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–"/>
              <a:defRPr sz="1400" b="0" i="0" u="none" strike="noStrike" cap="none">
                <a:solidFill>
                  <a:schemeClr val="tx1"/>
                </a:solidFill>
                <a:latin typeface="Trebuchet MS" panose="020B0603020202020204" pitchFamily="34" charset="0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»"/>
              <a:defRPr sz="1200" b="0" i="0" u="none" strike="noStrike" cap="none">
                <a:solidFill>
                  <a:schemeClr val="tx1"/>
                </a:solidFill>
                <a:latin typeface="Trebuchet MS" panose="020B0603020202020204" pitchFamily="34" charset="0"/>
                <a:ea typeface="Arial"/>
                <a:cs typeface="Arial"/>
                <a:sym typeface="Arial"/>
              </a:defRPr>
            </a:lvl5pPr>
            <a:lvl6pPr marL="2514600" marR="0" lvl="5" indent="-2286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/>
              <a:buChar char="»"/>
              <a:defRPr sz="1200" b="0" i="0" u="none" strike="noStrike" cap="none">
                <a:solidFill>
                  <a:schemeClr val="tx1"/>
                </a:solidFill>
                <a:latin typeface="Trebuchet MS" panose="020B0603020202020204" pitchFamily="34" charset="0"/>
                <a:ea typeface="Arial"/>
                <a:cs typeface="Arial"/>
                <a:sym typeface="Arial"/>
              </a:defRPr>
            </a:lvl6pPr>
            <a:lvl7pPr marL="2971800" marR="0" lvl="6" indent="-2286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/>
              <a:buChar char="»"/>
              <a:defRPr sz="1200" b="0" i="0" u="none" strike="noStrike" cap="none">
                <a:solidFill>
                  <a:schemeClr val="tx1"/>
                </a:solidFill>
                <a:latin typeface="Trebuchet MS" panose="020B0603020202020204" pitchFamily="34" charset="0"/>
                <a:ea typeface="Arial"/>
                <a:cs typeface="Arial"/>
                <a:sym typeface="Arial"/>
              </a:defRPr>
            </a:lvl7pPr>
            <a:lvl8pPr marL="3429000" marR="0" lvl="7" indent="-2286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/>
              <a:buChar char="»"/>
              <a:defRPr sz="1200" b="0" i="0" u="none" strike="noStrike" cap="none">
                <a:solidFill>
                  <a:schemeClr val="tx1"/>
                </a:solidFill>
                <a:latin typeface="Trebuchet MS" panose="020B0603020202020204" pitchFamily="34" charset="0"/>
                <a:ea typeface="Arial"/>
                <a:cs typeface="Arial"/>
                <a:sym typeface="Arial"/>
              </a:defRPr>
            </a:lvl8pPr>
            <a:lvl9pPr marL="3886200" marR="0" lvl="8" indent="-2286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/>
              <a:buChar char="»"/>
              <a:defRPr sz="1200" b="0" i="0" u="none" strike="noStrike" cap="none">
                <a:solidFill>
                  <a:schemeClr val="tx1"/>
                </a:solidFill>
                <a:latin typeface="Trebuchet MS" panose="020B0603020202020204" pitchFamily="34" charset="0"/>
                <a:ea typeface="Arial"/>
                <a:cs typeface="Arial"/>
                <a:sym typeface="Arial"/>
              </a:defRPr>
            </a:lvl9pPr>
          </a:lstStyle>
          <a:p>
            <a:pPr algn="l">
              <a:spcBef>
                <a:spcPct val="0"/>
              </a:spcBef>
            </a:pPr>
            <a:fld id="{72AC3A04-3807-4A00-9414-C4138DDAE328}" type="datetime1">
              <a:rPr lang="en-US" altLang="lt-LT" sz="1200" b="0" smtClean="0">
                <a:solidFill>
                  <a:srgbClr val="898989"/>
                </a:solidFill>
                <a:latin typeface="Constantia" panose="02030602050306030303" pitchFamily="18" charset="0"/>
              </a:rPr>
              <a:pPr algn="l">
                <a:spcBef>
                  <a:spcPct val="0"/>
                </a:spcBef>
              </a:pPr>
              <a:t>10/27/2021</a:t>
            </a:fld>
            <a:endParaRPr lang="lt-LT" altLang="lt-LT" sz="1200" b="0">
              <a:solidFill>
                <a:srgbClr val="898989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F62888E-0A08-43F4-8280-14F5A9CCF328}"/>
              </a:ext>
            </a:extLst>
          </p:cNvPr>
          <p:cNvSpPr txBox="1">
            <a:spLocks/>
          </p:cNvSpPr>
          <p:nvPr/>
        </p:nvSpPr>
        <p:spPr>
          <a:xfrm>
            <a:off x="6707312" y="5867840"/>
            <a:ext cx="1828324" cy="4309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800" b="1" i="0" u="none" strike="noStrike" cap="none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Arial"/>
                <a:sym typeface="Arial"/>
              </a:defRPr>
            </a:lvl1pPr>
            <a:lvl2pPr marL="742950" marR="0" lvl="1" indent="-285750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–"/>
              <a:defRPr sz="2000" b="0" i="0" u="none" strike="noStrike" cap="none">
                <a:solidFill>
                  <a:schemeClr val="tx1"/>
                </a:solidFill>
                <a:latin typeface="Trebuchet MS" panose="020B0603020202020204" pitchFamily="34" charset="0"/>
                <a:ea typeface="Arial"/>
                <a:cs typeface="Arial"/>
                <a:sym typeface="Arial"/>
              </a:defRPr>
            </a:lvl2pPr>
            <a:lvl3pPr marL="1143000" marR="0" lvl="2" indent="-228600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600" b="0" i="0" u="none" strike="noStrike" cap="none">
                <a:solidFill>
                  <a:schemeClr val="tx1"/>
                </a:solidFill>
                <a:latin typeface="Trebuchet MS" panose="020B0603020202020204" pitchFamily="34" charset="0"/>
                <a:ea typeface="Arial"/>
                <a:cs typeface="Arial"/>
                <a:sym typeface="Arial"/>
              </a:defRPr>
            </a:lvl3pPr>
            <a:lvl4pPr marL="1600200" marR="0" lvl="3" indent="-228600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–"/>
              <a:defRPr sz="1400" b="0" i="0" u="none" strike="noStrike" cap="none">
                <a:solidFill>
                  <a:schemeClr val="tx1"/>
                </a:solidFill>
                <a:latin typeface="Trebuchet MS" panose="020B0603020202020204" pitchFamily="34" charset="0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»"/>
              <a:defRPr sz="1200" b="0" i="0" u="none" strike="noStrike" cap="none">
                <a:solidFill>
                  <a:schemeClr val="tx1"/>
                </a:solidFill>
                <a:latin typeface="Trebuchet MS" panose="020B0603020202020204" pitchFamily="34" charset="0"/>
                <a:ea typeface="Arial"/>
                <a:cs typeface="Arial"/>
                <a:sym typeface="Arial"/>
              </a:defRPr>
            </a:lvl5pPr>
            <a:lvl6pPr marL="2514600" marR="0" lvl="5" indent="-2286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/>
              <a:buChar char="»"/>
              <a:defRPr sz="1200" b="0" i="0" u="none" strike="noStrike" cap="none">
                <a:solidFill>
                  <a:schemeClr val="tx1"/>
                </a:solidFill>
                <a:latin typeface="Trebuchet MS" panose="020B0603020202020204" pitchFamily="34" charset="0"/>
                <a:ea typeface="Arial"/>
                <a:cs typeface="Arial"/>
                <a:sym typeface="Arial"/>
              </a:defRPr>
            </a:lvl6pPr>
            <a:lvl7pPr marL="2971800" marR="0" lvl="6" indent="-2286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/>
              <a:buChar char="»"/>
              <a:defRPr sz="1200" b="0" i="0" u="none" strike="noStrike" cap="none">
                <a:solidFill>
                  <a:schemeClr val="tx1"/>
                </a:solidFill>
                <a:latin typeface="Trebuchet MS" panose="020B0603020202020204" pitchFamily="34" charset="0"/>
                <a:ea typeface="Arial"/>
                <a:cs typeface="Arial"/>
                <a:sym typeface="Arial"/>
              </a:defRPr>
            </a:lvl7pPr>
            <a:lvl8pPr marL="3429000" marR="0" lvl="7" indent="-2286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/>
              <a:buChar char="»"/>
              <a:defRPr sz="1200" b="0" i="0" u="none" strike="noStrike" cap="none">
                <a:solidFill>
                  <a:schemeClr val="tx1"/>
                </a:solidFill>
                <a:latin typeface="Trebuchet MS" panose="020B0603020202020204" pitchFamily="34" charset="0"/>
                <a:ea typeface="Arial"/>
                <a:cs typeface="Arial"/>
                <a:sym typeface="Arial"/>
              </a:defRPr>
            </a:lvl8pPr>
            <a:lvl9pPr marL="3886200" marR="0" lvl="8" indent="-2286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/>
              <a:buChar char="»"/>
              <a:defRPr sz="1200" b="0" i="0" u="none" strike="noStrike" cap="none">
                <a:solidFill>
                  <a:schemeClr val="tx1"/>
                </a:solidFill>
                <a:latin typeface="Trebuchet MS" panose="020B0603020202020204" pitchFamily="34" charset="0"/>
                <a:ea typeface="Arial"/>
                <a:cs typeface="Arial"/>
                <a:sym typeface="Arial"/>
              </a:defRPr>
            </a:lvl9pPr>
          </a:lstStyle>
          <a:p>
            <a:pPr algn="r">
              <a:spcBef>
                <a:spcPct val="0"/>
              </a:spcBef>
            </a:pPr>
            <a:fld id="{A291BEE5-63FD-4F3F-8A1F-D329C7C13F45}" type="slidenum">
              <a:rPr lang="lt-LT" altLang="lt-LT" sz="1200" b="0" smtClean="0">
                <a:solidFill>
                  <a:srgbClr val="898989"/>
                </a:solidFill>
                <a:latin typeface="Constantia" panose="02030602050306030303" pitchFamily="18" charset="0"/>
              </a:rPr>
              <a:pPr algn="r">
                <a:spcBef>
                  <a:spcPct val="0"/>
                </a:spcBef>
              </a:pPr>
              <a:t>25</a:t>
            </a:fld>
            <a:endParaRPr lang="lt-LT" altLang="lt-LT" sz="1200" b="0">
              <a:solidFill>
                <a:srgbClr val="898989"/>
              </a:solidFill>
              <a:latin typeface="Constantia" panose="02030602050306030303" pitchFamily="18" charset="0"/>
            </a:endParaRP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CC3915D5-A638-486B-96EA-8B15182B75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364" y="2229322"/>
            <a:ext cx="3810932" cy="4095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432EA866-961A-42E2-9989-23F53897F2A0}"/>
              </a:ext>
            </a:extLst>
          </p:cNvPr>
          <p:cNvCxnSpPr>
            <a:cxnSpLocks/>
          </p:cNvCxnSpPr>
          <p:nvPr/>
        </p:nvCxnSpPr>
        <p:spPr>
          <a:xfrm flipH="1">
            <a:off x="673656" y="2312675"/>
            <a:ext cx="3673993" cy="4013472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">
            <a:extLst>
              <a:ext uri="{FF2B5EF4-FFF2-40B4-BE49-F238E27FC236}">
                <a16:creationId xmlns:a16="http://schemas.microsoft.com/office/drawing/2014/main" id="{509FDAB1-C9D1-4875-93A5-3E8869ECD11E}"/>
              </a:ext>
            </a:extLst>
          </p:cNvPr>
          <p:cNvGrpSpPr>
            <a:grpSpLocks/>
          </p:cNvGrpSpPr>
          <p:nvPr/>
        </p:nvGrpSpPr>
        <p:grpSpPr bwMode="auto">
          <a:xfrm>
            <a:off x="4860033" y="2230758"/>
            <a:ext cx="3057903" cy="4093914"/>
            <a:chOff x="6757117" y="906462"/>
            <a:chExt cx="2298700" cy="3068637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38C8D2CB-219C-4902-8F7F-FEE532B04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7117" y="906462"/>
              <a:ext cx="2298700" cy="3068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Straight Connector 15">
              <a:extLst>
                <a:ext uri="{FF2B5EF4-FFF2-40B4-BE49-F238E27FC236}">
                  <a16:creationId xmlns:a16="http://schemas.microsoft.com/office/drawing/2014/main" id="{8DB89C6E-FEC7-4C9F-9740-F07CDBBB54B1}"/>
                </a:ext>
              </a:extLst>
            </p:cNvPr>
            <p:cNvCxnSpPr/>
            <p:nvPr/>
          </p:nvCxnSpPr>
          <p:spPr>
            <a:xfrm flipH="1">
              <a:off x="6827572" y="987202"/>
              <a:ext cx="2204760" cy="2948045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7">
              <a:extLst>
                <a:ext uri="{FF2B5EF4-FFF2-40B4-BE49-F238E27FC236}">
                  <a16:creationId xmlns:a16="http://schemas.microsoft.com/office/drawing/2014/main" id="{BFE3D795-0B32-4899-A2D7-CD4A042A3897}"/>
                </a:ext>
              </a:extLst>
            </p:cNvPr>
            <p:cNvCxnSpPr/>
            <p:nvPr/>
          </p:nvCxnSpPr>
          <p:spPr>
            <a:xfrm flipH="1" flipV="1">
              <a:off x="6804086" y="966758"/>
              <a:ext cx="2204760" cy="2948045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21">
            <a:extLst>
              <a:ext uri="{FF2B5EF4-FFF2-40B4-BE49-F238E27FC236}">
                <a16:creationId xmlns:a16="http://schemas.microsoft.com/office/drawing/2014/main" id="{AD4CBF65-4E20-493E-AFB4-AC11B5D5ACD0}"/>
              </a:ext>
            </a:extLst>
          </p:cNvPr>
          <p:cNvCxnSpPr>
            <a:cxnSpLocks/>
          </p:cNvCxnSpPr>
          <p:nvPr/>
        </p:nvCxnSpPr>
        <p:spPr>
          <a:xfrm>
            <a:off x="709039" y="2284683"/>
            <a:ext cx="3710257" cy="4069456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61862BB-70C6-4E33-8BBB-0EEC7D508517}"/>
              </a:ext>
            </a:extLst>
          </p:cNvPr>
          <p:cNvSpPr txBox="1"/>
          <p:nvPr/>
        </p:nvSpPr>
        <p:spPr>
          <a:xfrm>
            <a:off x="380788" y="1361624"/>
            <a:ext cx="8382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Порушення головних вимог біобезпеки</a:t>
            </a:r>
            <a:endParaRPr lang="LID4096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Заголовок 4">
            <a:extLst>
              <a:ext uri="{FF2B5EF4-FFF2-40B4-BE49-F238E27FC236}">
                <a16:creationId xmlns:a16="http://schemas.microsoft.com/office/drawing/2014/main" id="{6D4B868F-6A5A-47D8-89CA-F10E45FF0DB4}"/>
              </a:ext>
            </a:extLst>
          </p:cNvPr>
          <p:cNvSpPr txBox="1">
            <a:spLocks/>
          </p:cNvSpPr>
          <p:nvPr/>
        </p:nvSpPr>
        <p:spPr>
          <a:xfrm>
            <a:off x="248211" y="6525344"/>
            <a:ext cx="9148325" cy="43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300">
                <a:solidFill>
                  <a:schemeClr val="bg1"/>
                </a:solidFill>
              </a:rPr>
              <a:t>UKRAINE: FAO/EBRD Cooperation</a:t>
            </a:r>
            <a:r>
              <a:rPr lang="uk-UA" sz="1300">
                <a:solidFill>
                  <a:schemeClr val="bg1"/>
                </a:solidFill>
              </a:rPr>
              <a:t> </a:t>
            </a:r>
            <a:r>
              <a:rPr lang="en-US" sz="13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1081080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C8DED73-CD35-4EE2-A144-F384160AF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476672"/>
            <a:ext cx="8206200" cy="436910"/>
          </a:xfrm>
        </p:spPr>
        <p:txBody>
          <a:bodyPr/>
          <a:lstStyle/>
          <a:p>
            <a:r>
              <a:rPr lang="uk-UA" dirty="0"/>
              <a:t>Головні </a:t>
            </a:r>
            <a:r>
              <a:rPr lang="uk-UA" dirty="0" err="1"/>
              <a:t>помилики</a:t>
            </a:r>
            <a:r>
              <a:rPr lang="uk-UA" dirty="0"/>
              <a:t> під час полювання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78D6EB-E710-4B38-A65A-608CAE21CE99}"/>
              </a:ext>
            </a:extLst>
          </p:cNvPr>
          <p:cNvSpPr txBox="1"/>
          <p:nvPr/>
        </p:nvSpPr>
        <p:spPr>
          <a:xfrm>
            <a:off x="539552" y="1412776"/>
            <a:ext cx="815319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600" b="1" dirty="0">
                <a:solidFill>
                  <a:srgbClr val="C00000"/>
                </a:solidFill>
              </a:rPr>
              <a:t>Розбирання впольованої тварини </a:t>
            </a:r>
          </a:p>
          <a:p>
            <a:pPr algn="ctr"/>
            <a:r>
              <a:rPr lang="uk-UA" sz="3600" b="1" dirty="0">
                <a:solidFill>
                  <a:srgbClr val="C00000"/>
                </a:solidFill>
              </a:rPr>
              <a:t>(особливо дикої свині) </a:t>
            </a:r>
          </a:p>
          <a:p>
            <a:pPr algn="ctr"/>
            <a:r>
              <a:rPr lang="uk-UA" sz="3600" b="1" dirty="0">
                <a:solidFill>
                  <a:srgbClr val="C00000"/>
                </a:solidFill>
              </a:rPr>
              <a:t>розпочинається в лісі </a:t>
            </a:r>
            <a:endParaRPr lang="LID4096" sz="3600" b="1" dirty="0">
              <a:solidFill>
                <a:srgbClr val="C00000"/>
              </a:solidFill>
            </a:endParaRPr>
          </a:p>
        </p:txBody>
      </p:sp>
      <p:pic>
        <p:nvPicPr>
          <p:cNvPr id="9" name="Picture 4" descr="Image result for wild boar dressing">
            <a:extLst>
              <a:ext uri="{FF2B5EF4-FFF2-40B4-BE49-F238E27FC236}">
                <a16:creationId xmlns:a16="http://schemas.microsoft.com/office/drawing/2014/main" id="{D1A4D609-2550-4B4E-B91C-B19B6209D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42" y="3431304"/>
            <a:ext cx="435365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Related image">
            <a:extLst>
              <a:ext uri="{FF2B5EF4-FFF2-40B4-BE49-F238E27FC236}">
                <a16:creationId xmlns:a16="http://schemas.microsoft.com/office/drawing/2014/main" id="{2F30FA71-1B44-443D-B45F-3FE56CD07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393" y="3429000"/>
            <a:ext cx="4352649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4">
            <a:extLst>
              <a:ext uri="{FF2B5EF4-FFF2-40B4-BE49-F238E27FC236}">
                <a16:creationId xmlns:a16="http://schemas.microsoft.com/office/drawing/2014/main" id="{C4B0829A-7C79-4A0C-911E-E5C90E7D18DE}"/>
              </a:ext>
            </a:extLst>
          </p:cNvPr>
          <p:cNvSpPr txBox="1">
            <a:spLocks/>
          </p:cNvSpPr>
          <p:nvPr/>
        </p:nvSpPr>
        <p:spPr>
          <a:xfrm>
            <a:off x="248211" y="6525344"/>
            <a:ext cx="9148325" cy="43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300">
                <a:solidFill>
                  <a:schemeClr val="bg1"/>
                </a:solidFill>
              </a:rPr>
              <a:t>UKRAINE: FAO/EBRD Cooperation</a:t>
            </a:r>
            <a:r>
              <a:rPr lang="uk-UA" sz="1300">
                <a:solidFill>
                  <a:schemeClr val="bg1"/>
                </a:solidFill>
              </a:rPr>
              <a:t> </a:t>
            </a:r>
            <a:r>
              <a:rPr lang="en-US" sz="13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212891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Image result for wild boar dressing">
            <a:extLst>
              <a:ext uri="{FF2B5EF4-FFF2-40B4-BE49-F238E27FC236}">
                <a16:creationId xmlns:a16="http://schemas.microsoft.com/office/drawing/2014/main" id="{B8CFA353-5B03-4C86-9BB6-E876BF11E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32" y="1180757"/>
            <a:ext cx="4424840" cy="2488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Google Shape;4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C8DED73-CD35-4EE2-A144-F384160AF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476672"/>
            <a:ext cx="8206200" cy="436910"/>
          </a:xfrm>
        </p:spPr>
        <p:txBody>
          <a:bodyPr/>
          <a:lstStyle/>
          <a:p>
            <a:r>
              <a:rPr lang="uk-UA" dirty="0"/>
              <a:t>Головні </a:t>
            </a:r>
            <a:r>
              <a:rPr lang="uk-UA" dirty="0" err="1"/>
              <a:t>помилики</a:t>
            </a:r>
            <a:r>
              <a:rPr lang="uk-UA" dirty="0"/>
              <a:t> під час полювання</a:t>
            </a:r>
            <a:endParaRPr lang="ru-RU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8D40CDC2-693D-42DC-AF7E-0769B4B904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580" y="1201545"/>
            <a:ext cx="4204767" cy="508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Related image">
            <a:extLst>
              <a:ext uri="{FF2B5EF4-FFF2-40B4-BE49-F238E27FC236}">
                <a16:creationId xmlns:a16="http://schemas.microsoft.com/office/drawing/2014/main" id="{0B93B99C-87E8-44C3-AB34-25FE216FC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06" y="3793355"/>
            <a:ext cx="4423823" cy="2488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7">
            <a:extLst>
              <a:ext uri="{FF2B5EF4-FFF2-40B4-BE49-F238E27FC236}">
                <a16:creationId xmlns:a16="http://schemas.microsoft.com/office/drawing/2014/main" id="{B3A3C806-BA03-4DB5-AECD-B2552C8D0C28}"/>
              </a:ext>
            </a:extLst>
          </p:cNvPr>
          <p:cNvGrpSpPr>
            <a:grpSpLocks/>
          </p:cNvGrpSpPr>
          <p:nvPr/>
        </p:nvGrpSpPr>
        <p:grpSpPr bwMode="auto">
          <a:xfrm>
            <a:off x="311181" y="1129059"/>
            <a:ext cx="8660713" cy="5328593"/>
            <a:chOff x="0" y="548680"/>
            <a:chExt cx="9144001" cy="6309320"/>
          </a:xfrm>
        </p:grpSpPr>
        <p:cxnSp>
          <p:nvCxnSpPr>
            <p:cNvPr id="13" name="Straight Connector 8">
              <a:extLst>
                <a:ext uri="{FF2B5EF4-FFF2-40B4-BE49-F238E27FC236}">
                  <a16:creationId xmlns:a16="http://schemas.microsoft.com/office/drawing/2014/main" id="{A83BF50B-36ED-45B6-8E8F-B1702103946E}"/>
                </a:ext>
              </a:extLst>
            </p:cNvPr>
            <p:cNvCxnSpPr/>
            <p:nvPr/>
          </p:nvCxnSpPr>
          <p:spPr>
            <a:xfrm flipH="1">
              <a:off x="23813" y="548680"/>
              <a:ext cx="9120188" cy="6172431"/>
            </a:xfrm>
            <a:prstGeom prst="line">
              <a:avLst/>
            </a:prstGeom>
            <a:ln w="152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9">
              <a:extLst>
                <a:ext uri="{FF2B5EF4-FFF2-40B4-BE49-F238E27FC236}">
                  <a16:creationId xmlns:a16="http://schemas.microsoft.com/office/drawing/2014/main" id="{31DC7340-2AEB-4485-B80C-D22FE2C8260F}"/>
                </a:ext>
              </a:extLst>
            </p:cNvPr>
            <p:cNvCxnSpPr/>
            <p:nvPr/>
          </p:nvCxnSpPr>
          <p:spPr>
            <a:xfrm>
              <a:off x="0" y="548680"/>
              <a:ext cx="9144001" cy="6309320"/>
            </a:xfrm>
            <a:prstGeom prst="line">
              <a:avLst/>
            </a:prstGeom>
            <a:ln w="152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Заголовок 4">
            <a:extLst>
              <a:ext uri="{FF2B5EF4-FFF2-40B4-BE49-F238E27FC236}">
                <a16:creationId xmlns:a16="http://schemas.microsoft.com/office/drawing/2014/main" id="{1614ED11-31E2-46D2-BA81-A6258F4BC8EF}"/>
              </a:ext>
            </a:extLst>
          </p:cNvPr>
          <p:cNvSpPr txBox="1">
            <a:spLocks/>
          </p:cNvSpPr>
          <p:nvPr/>
        </p:nvSpPr>
        <p:spPr>
          <a:xfrm>
            <a:off x="248211" y="6525344"/>
            <a:ext cx="9148325" cy="43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300">
                <a:solidFill>
                  <a:schemeClr val="bg1"/>
                </a:solidFill>
              </a:rPr>
              <a:t>UKRAINE: FAO/EBRD Cooperation</a:t>
            </a:r>
            <a:r>
              <a:rPr lang="uk-UA" sz="1300">
                <a:solidFill>
                  <a:schemeClr val="bg1"/>
                </a:solidFill>
              </a:rPr>
              <a:t> </a:t>
            </a:r>
            <a:r>
              <a:rPr lang="en-US" sz="13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200343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C8DED73-CD35-4EE2-A144-F384160AF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476672"/>
            <a:ext cx="8206200" cy="436910"/>
          </a:xfrm>
        </p:spPr>
        <p:txBody>
          <a:bodyPr/>
          <a:lstStyle/>
          <a:p>
            <a:r>
              <a:rPr lang="uk-UA" dirty="0"/>
              <a:t>Головні </a:t>
            </a:r>
            <a:r>
              <a:rPr lang="uk-UA" dirty="0" err="1"/>
              <a:t>помилики</a:t>
            </a:r>
            <a:r>
              <a:rPr lang="uk-UA" dirty="0"/>
              <a:t> під час полювання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AEA474-8845-4E9C-A9EF-C525D46EF835}"/>
              </a:ext>
            </a:extLst>
          </p:cNvPr>
          <p:cNvSpPr txBox="1"/>
          <p:nvPr/>
        </p:nvSpPr>
        <p:spPr>
          <a:xfrm>
            <a:off x="428330" y="1194234"/>
            <a:ext cx="7999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Заборонено залишати кишківник в лісі</a:t>
            </a:r>
            <a:endParaRPr lang="LID4096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9" descr="Related image">
            <a:extLst>
              <a:ext uri="{FF2B5EF4-FFF2-40B4-BE49-F238E27FC236}">
                <a16:creationId xmlns:a16="http://schemas.microsoft.com/office/drawing/2014/main" id="{1011A80F-E900-40EC-BAFA-BB0F94310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85097"/>
            <a:ext cx="6048671" cy="4197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7">
            <a:extLst>
              <a:ext uri="{FF2B5EF4-FFF2-40B4-BE49-F238E27FC236}">
                <a16:creationId xmlns:a16="http://schemas.microsoft.com/office/drawing/2014/main" id="{FE174DCE-6495-41B7-94C5-27838C20416C}"/>
              </a:ext>
            </a:extLst>
          </p:cNvPr>
          <p:cNvGrpSpPr>
            <a:grpSpLocks/>
          </p:cNvGrpSpPr>
          <p:nvPr/>
        </p:nvGrpSpPr>
        <p:grpSpPr bwMode="auto">
          <a:xfrm>
            <a:off x="1312216" y="1988924"/>
            <a:ext cx="6402984" cy="4197315"/>
            <a:chOff x="0" y="548680"/>
            <a:chExt cx="9144001" cy="6309320"/>
          </a:xfrm>
        </p:grpSpPr>
        <p:cxnSp>
          <p:nvCxnSpPr>
            <p:cNvPr id="10" name="Straight Connector 8">
              <a:extLst>
                <a:ext uri="{FF2B5EF4-FFF2-40B4-BE49-F238E27FC236}">
                  <a16:creationId xmlns:a16="http://schemas.microsoft.com/office/drawing/2014/main" id="{2D4C34F9-D12E-4F06-8007-16145C8D6E64}"/>
                </a:ext>
              </a:extLst>
            </p:cNvPr>
            <p:cNvCxnSpPr/>
            <p:nvPr/>
          </p:nvCxnSpPr>
          <p:spPr>
            <a:xfrm flipH="1">
              <a:off x="23813" y="548680"/>
              <a:ext cx="9120188" cy="6172431"/>
            </a:xfrm>
            <a:prstGeom prst="line">
              <a:avLst/>
            </a:prstGeom>
            <a:ln w="152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9">
              <a:extLst>
                <a:ext uri="{FF2B5EF4-FFF2-40B4-BE49-F238E27FC236}">
                  <a16:creationId xmlns:a16="http://schemas.microsoft.com/office/drawing/2014/main" id="{A820FAA6-9A01-44A3-8809-EF584910AEC7}"/>
                </a:ext>
              </a:extLst>
            </p:cNvPr>
            <p:cNvCxnSpPr/>
            <p:nvPr/>
          </p:nvCxnSpPr>
          <p:spPr>
            <a:xfrm>
              <a:off x="0" y="548680"/>
              <a:ext cx="9144001" cy="6309320"/>
            </a:xfrm>
            <a:prstGeom prst="line">
              <a:avLst/>
            </a:prstGeom>
            <a:ln w="152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Заголовок 4">
            <a:extLst>
              <a:ext uri="{FF2B5EF4-FFF2-40B4-BE49-F238E27FC236}">
                <a16:creationId xmlns:a16="http://schemas.microsoft.com/office/drawing/2014/main" id="{B61734AB-22E8-44F8-84CC-6A79D2747BC8}"/>
              </a:ext>
            </a:extLst>
          </p:cNvPr>
          <p:cNvSpPr txBox="1">
            <a:spLocks/>
          </p:cNvSpPr>
          <p:nvPr/>
        </p:nvSpPr>
        <p:spPr>
          <a:xfrm>
            <a:off x="248211" y="6525344"/>
            <a:ext cx="9148325" cy="43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300">
                <a:solidFill>
                  <a:schemeClr val="bg1"/>
                </a:solidFill>
              </a:rPr>
              <a:t>UKRAINE: FAO/EBRD Cooperation</a:t>
            </a:r>
            <a:r>
              <a:rPr lang="uk-UA" sz="1300">
                <a:solidFill>
                  <a:schemeClr val="bg1"/>
                </a:solidFill>
              </a:rPr>
              <a:t> </a:t>
            </a:r>
            <a:r>
              <a:rPr lang="en-US" sz="13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19330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C8DED73-CD35-4EE2-A144-F384160AF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476672"/>
            <a:ext cx="8206200" cy="436910"/>
          </a:xfrm>
        </p:spPr>
        <p:txBody>
          <a:bodyPr/>
          <a:lstStyle/>
          <a:p>
            <a:r>
              <a:rPr lang="uk-UA" dirty="0"/>
              <a:t>Головні </a:t>
            </a:r>
            <a:r>
              <a:rPr lang="uk-UA" dirty="0" err="1"/>
              <a:t>помилики</a:t>
            </a:r>
            <a:r>
              <a:rPr lang="uk-UA" dirty="0"/>
              <a:t> під час полювання</a:t>
            </a:r>
            <a:endParaRPr lang="ru-RU" dirty="0"/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09831331-819B-41EE-93E8-850D34D54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08961"/>
            <a:ext cx="5526529" cy="381159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08688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0">
            <a:extLst>
              <a:ext uri="{FF2B5EF4-FFF2-40B4-BE49-F238E27FC236}">
                <a16:creationId xmlns:a16="http://schemas.microsoft.com/office/drawing/2014/main" id="{B985849A-66F2-4312-A73B-5336FF92DB90}"/>
              </a:ext>
            </a:extLst>
          </p:cNvPr>
          <p:cNvGrpSpPr>
            <a:grpSpLocks/>
          </p:cNvGrpSpPr>
          <p:nvPr/>
        </p:nvGrpSpPr>
        <p:grpSpPr bwMode="auto">
          <a:xfrm>
            <a:off x="1694855" y="2701701"/>
            <a:ext cx="5469433" cy="3718857"/>
            <a:chOff x="0" y="548680"/>
            <a:chExt cx="9144001" cy="6309320"/>
          </a:xfrm>
        </p:grpSpPr>
        <p:cxnSp>
          <p:nvCxnSpPr>
            <p:cNvPr id="10" name="Straight Connector 2">
              <a:extLst>
                <a:ext uri="{FF2B5EF4-FFF2-40B4-BE49-F238E27FC236}">
                  <a16:creationId xmlns:a16="http://schemas.microsoft.com/office/drawing/2014/main" id="{7950D0EB-6A7B-45B3-B6CE-0EEA62FD5FF5}"/>
                </a:ext>
              </a:extLst>
            </p:cNvPr>
            <p:cNvCxnSpPr/>
            <p:nvPr/>
          </p:nvCxnSpPr>
          <p:spPr>
            <a:xfrm flipH="1">
              <a:off x="23813" y="548680"/>
              <a:ext cx="9120188" cy="6172782"/>
            </a:xfrm>
            <a:prstGeom prst="line">
              <a:avLst/>
            </a:prstGeom>
            <a:ln w="152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">
              <a:extLst>
                <a:ext uri="{FF2B5EF4-FFF2-40B4-BE49-F238E27FC236}">
                  <a16:creationId xmlns:a16="http://schemas.microsoft.com/office/drawing/2014/main" id="{E75BDA1A-4789-473F-9537-7EFFFBEC5DB8}"/>
                </a:ext>
              </a:extLst>
            </p:cNvPr>
            <p:cNvCxnSpPr/>
            <p:nvPr/>
          </p:nvCxnSpPr>
          <p:spPr>
            <a:xfrm>
              <a:off x="0" y="548680"/>
              <a:ext cx="9144001" cy="6309320"/>
            </a:xfrm>
            <a:prstGeom prst="line">
              <a:avLst/>
            </a:prstGeom>
            <a:ln w="152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2A58D76-B4B4-4752-9D16-418599E88B22}"/>
              </a:ext>
            </a:extLst>
          </p:cNvPr>
          <p:cNvSpPr txBox="1"/>
          <p:nvPr/>
        </p:nvSpPr>
        <p:spPr>
          <a:xfrm>
            <a:off x="252000" y="1231839"/>
            <a:ext cx="82670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Розбирання дичини має відбуватись на </a:t>
            </a:r>
          </a:p>
          <a:p>
            <a:pPr algn="ctr"/>
            <a:r>
              <a:rPr lang="uk-U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спеціально облаштованих майданчиках</a:t>
            </a:r>
            <a:endParaRPr lang="LID4096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Заголовок 4">
            <a:extLst>
              <a:ext uri="{FF2B5EF4-FFF2-40B4-BE49-F238E27FC236}">
                <a16:creationId xmlns:a16="http://schemas.microsoft.com/office/drawing/2014/main" id="{D9D3997C-A53B-4CCA-B80F-4BD9F5EFAB99}"/>
              </a:ext>
            </a:extLst>
          </p:cNvPr>
          <p:cNvSpPr txBox="1">
            <a:spLocks/>
          </p:cNvSpPr>
          <p:nvPr/>
        </p:nvSpPr>
        <p:spPr>
          <a:xfrm>
            <a:off x="248211" y="6525344"/>
            <a:ext cx="9148325" cy="43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300">
                <a:solidFill>
                  <a:schemeClr val="bg1"/>
                </a:solidFill>
              </a:rPr>
              <a:t>UKRAINE: FAO/EBRD Cooperation</a:t>
            </a:r>
            <a:r>
              <a:rPr lang="uk-UA" sz="1300">
                <a:solidFill>
                  <a:schemeClr val="bg1"/>
                </a:solidFill>
              </a:rPr>
              <a:t> </a:t>
            </a:r>
            <a:r>
              <a:rPr lang="en-US" sz="13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82546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26E06B4-D3B5-47A5-8C3A-7A667FA5A8CD}"/>
              </a:ext>
            </a:extLst>
          </p:cNvPr>
          <p:cNvSpPr/>
          <p:nvPr/>
        </p:nvSpPr>
        <p:spPr>
          <a:xfrm>
            <a:off x="323528" y="1268760"/>
            <a:ext cx="84969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Чисельність</a:t>
            </a:r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диких свиней в </a:t>
            </a:r>
            <a:r>
              <a:rPr lang="ru-RU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природі</a:t>
            </a:r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на </a:t>
            </a:r>
            <a:r>
              <a:rPr lang="ru-RU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території</a:t>
            </a:r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України</a:t>
            </a:r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скоротилася</a:t>
            </a:r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більш</a:t>
            </a:r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ніж</a:t>
            </a:r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на 50% з 2014 року. </a:t>
            </a:r>
            <a:r>
              <a:rPr lang="ru-RU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Масова</a:t>
            </a:r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загибель</a:t>
            </a:r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тварин</a:t>
            </a:r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відбувалась</a:t>
            </a:r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</a:t>
            </a:r>
          </a:p>
          <a:p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2015-2018 роках </a:t>
            </a:r>
          </a:p>
        </p:txBody>
      </p:sp>
      <p:pic>
        <p:nvPicPr>
          <p:cNvPr id="2052" name="Picture 4" descr="Эксперты DHL спрогнозировали спад мировой торговли">
            <a:extLst>
              <a:ext uri="{FF2B5EF4-FFF2-40B4-BE49-F238E27FC236}">
                <a16:creationId xmlns:a16="http://schemas.microsoft.com/office/drawing/2014/main" id="{DB9B9AA9-0FCC-4BA1-9E3C-F5824A4F7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957105"/>
            <a:ext cx="4536504" cy="356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5245F1-6F73-4B88-A3E2-8E190703BF78}"/>
              </a:ext>
            </a:extLst>
          </p:cNvPr>
          <p:cNvSpPr txBox="1"/>
          <p:nvPr/>
        </p:nvSpPr>
        <p:spPr>
          <a:xfrm>
            <a:off x="251520" y="548680"/>
            <a:ext cx="5330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Поголів’я диких свиней в Україні</a:t>
            </a:r>
          </a:p>
        </p:txBody>
      </p:sp>
      <p:sp>
        <p:nvSpPr>
          <p:cNvPr id="11" name="Заголовок 4">
            <a:extLst>
              <a:ext uri="{FF2B5EF4-FFF2-40B4-BE49-F238E27FC236}">
                <a16:creationId xmlns:a16="http://schemas.microsoft.com/office/drawing/2014/main" id="{8F8A1945-1628-4E64-B139-1CFAEA678A14}"/>
              </a:ext>
            </a:extLst>
          </p:cNvPr>
          <p:cNvSpPr txBox="1">
            <a:spLocks/>
          </p:cNvSpPr>
          <p:nvPr/>
        </p:nvSpPr>
        <p:spPr>
          <a:xfrm>
            <a:off x="248211" y="6525344"/>
            <a:ext cx="9148325" cy="43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300">
                <a:solidFill>
                  <a:schemeClr val="bg1"/>
                </a:solidFill>
              </a:rPr>
              <a:t>UKRAINE: FAO/EBRD Cooperation</a:t>
            </a:r>
            <a:r>
              <a:rPr lang="uk-UA" sz="1300">
                <a:solidFill>
                  <a:schemeClr val="bg1"/>
                </a:solidFill>
              </a:rPr>
              <a:t> </a:t>
            </a:r>
            <a:r>
              <a:rPr lang="en-US" sz="13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1902058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C8DED73-CD35-4EE2-A144-F384160AF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476672"/>
            <a:ext cx="8206200" cy="436910"/>
          </a:xfrm>
        </p:spPr>
        <p:txBody>
          <a:bodyPr/>
          <a:lstStyle/>
          <a:p>
            <a:r>
              <a:rPr lang="uk-UA" dirty="0" err="1"/>
              <a:t>Біобезпека</a:t>
            </a:r>
            <a:r>
              <a:rPr lang="uk-UA" dirty="0"/>
              <a:t> під час полювання</a:t>
            </a:r>
            <a:endParaRPr lang="ru-RU" dirty="0"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08F45030-027C-4345-8E18-3FEF24B1C0D1}"/>
              </a:ext>
            </a:extLst>
          </p:cNvPr>
          <p:cNvSpPr/>
          <p:nvPr/>
        </p:nvSpPr>
        <p:spPr>
          <a:xfrm>
            <a:off x="4729865" y="1321130"/>
            <a:ext cx="3728334" cy="28332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792D58A5-D1CF-445E-89F1-5929D99B31C2}"/>
              </a:ext>
            </a:extLst>
          </p:cNvPr>
          <p:cNvSpPr/>
          <p:nvPr/>
        </p:nvSpPr>
        <p:spPr>
          <a:xfrm>
            <a:off x="239377" y="1321130"/>
            <a:ext cx="4044591" cy="28332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04E3A98-9068-497E-96C1-E42DC97CD5DE}"/>
              </a:ext>
            </a:extLst>
          </p:cNvPr>
          <p:cNvSpPr/>
          <p:nvPr/>
        </p:nvSpPr>
        <p:spPr>
          <a:xfrm>
            <a:off x="252000" y="4421781"/>
            <a:ext cx="82804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Зазвичай</a:t>
            </a:r>
            <a:r>
              <a:rPr lang="uk-U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ru-RU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впольованого</a:t>
            </a:r>
            <a:r>
              <a:rPr lang="ru-RU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дикого кабана, </a:t>
            </a:r>
            <a:r>
              <a:rPr lang="ru-RU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транспортують</a:t>
            </a:r>
            <a:r>
              <a:rPr lang="ru-RU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власним</a:t>
            </a:r>
            <a:r>
              <a:rPr lang="ru-RU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автомоб</a:t>
            </a:r>
            <a:r>
              <a:rPr lang="uk-UA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ілем</a:t>
            </a:r>
            <a:r>
              <a:rPr lang="uk-U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до мисливського будиночка, в цьому випадку підвищується імовірність зараження вірусом транспорту та спорядження мисливців.</a:t>
            </a:r>
            <a:r>
              <a:rPr lang="ru-RU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Заголовок 4">
            <a:extLst>
              <a:ext uri="{FF2B5EF4-FFF2-40B4-BE49-F238E27FC236}">
                <a16:creationId xmlns:a16="http://schemas.microsoft.com/office/drawing/2014/main" id="{4366D133-6209-4769-8AA8-4AE14DF721FE}"/>
              </a:ext>
            </a:extLst>
          </p:cNvPr>
          <p:cNvSpPr txBox="1">
            <a:spLocks/>
          </p:cNvSpPr>
          <p:nvPr/>
        </p:nvSpPr>
        <p:spPr>
          <a:xfrm>
            <a:off x="248211" y="6525344"/>
            <a:ext cx="9148325" cy="43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300">
                <a:solidFill>
                  <a:schemeClr val="bg1"/>
                </a:solidFill>
              </a:rPr>
              <a:t>UKRAINE: FAO/EBRD Cooperation</a:t>
            </a:r>
            <a:r>
              <a:rPr lang="uk-UA" sz="1300">
                <a:solidFill>
                  <a:schemeClr val="bg1"/>
                </a:solidFill>
              </a:rPr>
              <a:t> </a:t>
            </a:r>
            <a:r>
              <a:rPr lang="en-US" sz="13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29206017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C8DED73-CD35-4EE2-A144-F384160AF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597" y="3010973"/>
            <a:ext cx="8206200" cy="436910"/>
          </a:xfrm>
        </p:spPr>
        <p:txBody>
          <a:bodyPr/>
          <a:lstStyle/>
          <a:p>
            <a:r>
              <a:rPr lang="uk-UA" sz="3600" dirty="0">
                <a:solidFill>
                  <a:srgbClr val="C00000"/>
                </a:solidFill>
              </a:rPr>
              <a:t>Як це робити БІОБЕЗПЕЧНО?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F8561BEE-A777-4B29-A706-CBE542136B07}"/>
              </a:ext>
            </a:extLst>
          </p:cNvPr>
          <p:cNvSpPr txBox="1">
            <a:spLocks/>
          </p:cNvSpPr>
          <p:nvPr/>
        </p:nvSpPr>
        <p:spPr>
          <a:xfrm>
            <a:off x="248211" y="6525344"/>
            <a:ext cx="9148325" cy="43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300">
                <a:solidFill>
                  <a:schemeClr val="bg1"/>
                </a:solidFill>
              </a:rPr>
              <a:t>UKRAINE: FAO/EBRD Cooperation</a:t>
            </a:r>
            <a:r>
              <a:rPr lang="uk-UA" sz="1300">
                <a:solidFill>
                  <a:schemeClr val="bg1"/>
                </a:solidFill>
              </a:rPr>
              <a:t> </a:t>
            </a:r>
            <a:r>
              <a:rPr lang="en-US" sz="13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5227083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827584" y="6597352"/>
            <a:ext cx="8064896" cy="412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100" b="1" dirty="0">
                <a:solidFill>
                  <a:schemeClr val="bg1"/>
                </a:solidFill>
              </a:rPr>
              <a:t>UKRAINE: FAO/EBRD Cooperation</a:t>
            </a:r>
            <a:r>
              <a:rPr lang="uk-UA" sz="1100" b="1" dirty="0">
                <a:solidFill>
                  <a:schemeClr val="bg1"/>
                </a:solidFill>
              </a:rPr>
              <a:t> – 2020</a:t>
            </a:r>
          </a:p>
          <a:p>
            <a:pPr marL="0" indent="0" algn="ctr">
              <a:buNone/>
            </a:pPr>
            <a:endParaRPr lang="uk-UA" sz="11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ABB0E97-F19B-439C-A9E6-BD961698D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84584" y="491780"/>
            <a:ext cx="84613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spcBef>
                <a:spcPct val="20000"/>
              </a:spcBef>
              <a:defRPr sz="48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uk-UA" altLang="en-US" sz="3000" dirty="0">
                <a:solidFill>
                  <a:schemeClr val="bg1"/>
                </a:solidFill>
              </a:rPr>
              <a:t>Транспортування впольованих тварин</a:t>
            </a:r>
            <a:endParaRPr lang="lt-LT" altLang="en-US" sz="3000" dirty="0">
              <a:solidFill>
                <a:schemeClr val="bg1"/>
              </a:solidFill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9A4575AA-A669-441C-8A48-E207E86838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056430"/>
            <a:ext cx="3451246" cy="355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ACCA1C78-39AE-4B7F-A156-4F9D606C77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75" y="1390878"/>
            <a:ext cx="3168724" cy="2110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B474369B-289E-453B-A5FB-6A7A5CB060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02" y="3937298"/>
            <a:ext cx="3203648" cy="213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740278-0D30-4875-9BBE-1CB93EDCB8D8}"/>
              </a:ext>
            </a:extLst>
          </p:cNvPr>
          <p:cNvSpPr txBox="1"/>
          <p:nvPr/>
        </p:nvSpPr>
        <p:spPr>
          <a:xfrm>
            <a:off x="475788" y="2067698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LID4096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95FBA6-DDDD-44BE-9866-9E40362C8508}"/>
              </a:ext>
            </a:extLst>
          </p:cNvPr>
          <p:cNvSpPr txBox="1"/>
          <p:nvPr/>
        </p:nvSpPr>
        <p:spPr>
          <a:xfrm>
            <a:off x="322670" y="4696503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LID4096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AAF6DE-CC1E-4811-9865-F6C82B5DA304}"/>
              </a:ext>
            </a:extLst>
          </p:cNvPr>
          <p:cNvSpPr txBox="1"/>
          <p:nvPr/>
        </p:nvSpPr>
        <p:spPr>
          <a:xfrm>
            <a:off x="5004048" y="312033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LID4096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5892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621D63D-9488-43EE-9EF3-BFB46EEF2E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213"/>
            <a:ext cx="3024409" cy="403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1AF3D07A-AFD5-47EA-A4B6-878885B704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677989"/>
            <a:ext cx="5209841" cy="405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F3677C38-2FCE-47DE-918E-B26090356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84584" y="491780"/>
            <a:ext cx="84613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spcBef>
                <a:spcPct val="20000"/>
              </a:spcBef>
              <a:defRPr sz="48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uk-UA" altLang="en-US" sz="3000" dirty="0">
                <a:solidFill>
                  <a:schemeClr val="bg1"/>
                </a:solidFill>
              </a:rPr>
              <a:t>Транспортування впольованих тварин</a:t>
            </a:r>
            <a:endParaRPr lang="lt-LT" altLang="en-US" sz="3000" dirty="0">
              <a:solidFill>
                <a:schemeClr val="bg1"/>
              </a:solidFill>
            </a:endParaRPr>
          </a:p>
        </p:txBody>
      </p:sp>
      <p:sp>
        <p:nvSpPr>
          <p:cNvPr id="11" name="Заголовок 4">
            <a:extLst>
              <a:ext uri="{FF2B5EF4-FFF2-40B4-BE49-F238E27FC236}">
                <a16:creationId xmlns:a16="http://schemas.microsoft.com/office/drawing/2014/main" id="{7A0060E3-01ED-484C-9BF1-C9787097B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11" y="6525344"/>
            <a:ext cx="9148325" cy="436910"/>
          </a:xfrm>
        </p:spPr>
        <p:txBody>
          <a:bodyPr/>
          <a:lstStyle/>
          <a:p>
            <a:r>
              <a:rPr lang="en-GB" sz="1300" dirty="0">
                <a:solidFill>
                  <a:schemeClr val="bg1"/>
                </a:solidFill>
              </a:rPr>
              <a:t>UKRAINE: FAO/EBRD Cooperation</a:t>
            </a:r>
            <a:r>
              <a:rPr lang="uk-UA" sz="1300" dirty="0">
                <a:solidFill>
                  <a:schemeClr val="bg1"/>
                </a:solidFill>
              </a:rPr>
              <a:t> </a:t>
            </a:r>
            <a:r>
              <a:rPr lang="en-US" sz="13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 dirty="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2385683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F3677C38-2FCE-47DE-918E-B26090356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84584" y="491780"/>
            <a:ext cx="84613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spcBef>
                <a:spcPct val="20000"/>
              </a:spcBef>
              <a:defRPr sz="48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uk-UA" altLang="en-US" sz="3000" dirty="0">
                <a:solidFill>
                  <a:schemeClr val="bg1"/>
                </a:solidFill>
              </a:rPr>
              <a:t>Транспортування впольованих тварин</a:t>
            </a:r>
            <a:endParaRPr lang="lt-LT" altLang="en-US" sz="3000" dirty="0">
              <a:solidFill>
                <a:schemeClr val="bg1"/>
              </a:solidFill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BD364456-020B-47A6-96F6-4BBB26063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31" y="1229394"/>
            <a:ext cx="2461531" cy="3283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7FCC0E3C-758A-457B-A879-3909F6F75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130669"/>
            <a:ext cx="5105190" cy="3401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79890265-738A-4DF5-820E-5F687C421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45779"/>
            <a:ext cx="3960709" cy="3283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4">
            <a:extLst>
              <a:ext uri="{FF2B5EF4-FFF2-40B4-BE49-F238E27FC236}">
                <a16:creationId xmlns:a16="http://schemas.microsoft.com/office/drawing/2014/main" id="{762B9515-E101-4DE4-A9B8-73F699F3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11" y="6525344"/>
            <a:ext cx="9148325" cy="436910"/>
          </a:xfrm>
        </p:spPr>
        <p:txBody>
          <a:bodyPr/>
          <a:lstStyle/>
          <a:p>
            <a:r>
              <a:rPr lang="en-GB" sz="1300" dirty="0">
                <a:solidFill>
                  <a:schemeClr val="bg1"/>
                </a:solidFill>
              </a:rPr>
              <a:t>UKRAINE: FAO/EBRD Cooperation</a:t>
            </a:r>
            <a:r>
              <a:rPr lang="uk-UA" sz="1300" dirty="0">
                <a:solidFill>
                  <a:schemeClr val="bg1"/>
                </a:solidFill>
              </a:rPr>
              <a:t> </a:t>
            </a:r>
            <a:r>
              <a:rPr lang="en-US" sz="13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 dirty="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25735664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C8A7C13-7553-4BDC-AEE0-D992C0374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476672"/>
            <a:ext cx="8206200" cy="436910"/>
          </a:xfrm>
        </p:spPr>
        <p:txBody>
          <a:bodyPr/>
          <a:lstStyle/>
          <a:p>
            <a:r>
              <a:rPr lang="uk-UA" dirty="0"/>
              <a:t>Майданчик для розробляння дичини</a:t>
            </a:r>
            <a:endParaRPr lang="LID4096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2FF8CDB5-3577-4185-909A-6CB4A0BCC8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1412776"/>
            <a:ext cx="8064897" cy="4536504"/>
          </a:xfrm>
          <a:prstGeom prst="rect">
            <a:avLst/>
          </a:prstGeom>
        </p:spPr>
      </p:pic>
      <p:sp>
        <p:nvSpPr>
          <p:cNvPr id="9" name="Заголовок 4">
            <a:extLst>
              <a:ext uri="{FF2B5EF4-FFF2-40B4-BE49-F238E27FC236}">
                <a16:creationId xmlns:a16="http://schemas.microsoft.com/office/drawing/2014/main" id="{8B18380A-3B89-4712-ACAD-09735B2A7FE6}"/>
              </a:ext>
            </a:extLst>
          </p:cNvPr>
          <p:cNvSpPr txBox="1">
            <a:spLocks/>
          </p:cNvSpPr>
          <p:nvPr/>
        </p:nvSpPr>
        <p:spPr>
          <a:xfrm>
            <a:off x="248211" y="6525344"/>
            <a:ext cx="9148325" cy="43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300">
                <a:solidFill>
                  <a:schemeClr val="bg1"/>
                </a:solidFill>
              </a:rPr>
              <a:t>UKRAINE: FAO/EBRD Cooperation</a:t>
            </a:r>
            <a:r>
              <a:rPr lang="uk-UA" sz="1300">
                <a:solidFill>
                  <a:schemeClr val="bg1"/>
                </a:solidFill>
              </a:rPr>
              <a:t> </a:t>
            </a:r>
            <a:r>
              <a:rPr lang="en-US" sz="13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19071559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C8A7C13-7553-4BDC-AEE0-D992C0374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476672"/>
            <a:ext cx="8206200" cy="436910"/>
          </a:xfrm>
        </p:spPr>
        <p:txBody>
          <a:bodyPr/>
          <a:lstStyle/>
          <a:p>
            <a:r>
              <a:rPr lang="uk-UA" dirty="0"/>
              <a:t>Майданчик для розробляння дичини</a:t>
            </a:r>
            <a:endParaRPr lang="LID4096" dirty="0"/>
          </a:p>
        </p:txBody>
      </p:sp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13B9A558-131B-41FB-A8D8-5EE8DE4767BF}"/>
              </a:ext>
            </a:extLst>
          </p:cNvPr>
          <p:cNvSpPr txBox="1">
            <a:spLocks/>
          </p:cNvSpPr>
          <p:nvPr/>
        </p:nvSpPr>
        <p:spPr>
          <a:xfrm>
            <a:off x="248211" y="6525344"/>
            <a:ext cx="9148325" cy="43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300">
                <a:solidFill>
                  <a:schemeClr val="bg1"/>
                </a:solidFill>
              </a:rPr>
              <a:t>UKRAINE: FAO/EBRD Cooperation</a:t>
            </a:r>
            <a:r>
              <a:rPr lang="uk-UA" sz="1300">
                <a:solidFill>
                  <a:schemeClr val="bg1"/>
                </a:solidFill>
              </a:rPr>
              <a:t> </a:t>
            </a:r>
            <a:r>
              <a:rPr lang="en-US" sz="13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  <p:grpSp>
        <p:nvGrpSpPr>
          <p:cNvPr id="10" name="object 3">
            <a:extLst>
              <a:ext uri="{FF2B5EF4-FFF2-40B4-BE49-F238E27FC236}">
                <a16:creationId xmlns:a16="http://schemas.microsoft.com/office/drawing/2014/main" id="{2AED322D-51AD-48F9-B2C7-235B49554F52}"/>
              </a:ext>
            </a:extLst>
          </p:cNvPr>
          <p:cNvGrpSpPr/>
          <p:nvPr/>
        </p:nvGrpSpPr>
        <p:grpSpPr>
          <a:xfrm>
            <a:off x="899592" y="1210444"/>
            <a:ext cx="7200800" cy="5026867"/>
            <a:chOff x="0" y="26247"/>
            <a:chExt cx="9144000" cy="6831751"/>
          </a:xfrm>
        </p:grpSpPr>
        <p:pic>
          <p:nvPicPr>
            <p:cNvPr id="11" name="object 4">
              <a:extLst>
                <a:ext uri="{FF2B5EF4-FFF2-40B4-BE49-F238E27FC236}">
                  <a16:creationId xmlns:a16="http://schemas.microsoft.com/office/drawing/2014/main" id="{51DF494E-3D33-415F-BE7E-134C5EE65EF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6247"/>
              <a:ext cx="9121775" cy="3420999"/>
            </a:xfrm>
            <a:prstGeom prst="rect">
              <a:avLst/>
            </a:prstGeom>
          </p:spPr>
        </p:pic>
        <p:pic>
          <p:nvPicPr>
            <p:cNvPr id="12" name="object 5">
              <a:extLst>
                <a:ext uri="{FF2B5EF4-FFF2-40B4-BE49-F238E27FC236}">
                  <a16:creationId xmlns:a16="http://schemas.microsoft.com/office/drawing/2014/main" id="{52BC419E-840C-475A-A891-93149933F511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421126"/>
              <a:ext cx="9144000" cy="34368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63636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C8A7C13-7553-4BDC-AEE0-D992C0374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476672"/>
            <a:ext cx="8206200" cy="436910"/>
          </a:xfrm>
        </p:spPr>
        <p:txBody>
          <a:bodyPr/>
          <a:lstStyle/>
          <a:p>
            <a:r>
              <a:rPr lang="uk-UA" dirty="0"/>
              <a:t>Майданчик для розробляння дичини</a:t>
            </a:r>
            <a:endParaRPr lang="LID4096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00ADB28F-1304-4819-86B0-5CB6AD861F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7" y="1309302"/>
            <a:ext cx="5560551" cy="3127810"/>
          </a:xfrm>
          <a:prstGeom prst="rect">
            <a:avLst/>
          </a:prstGeom>
        </p:spPr>
      </p:pic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13B9A558-131B-41FB-A8D8-5EE8DE4767BF}"/>
              </a:ext>
            </a:extLst>
          </p:cNvPr>
          <p:cNvSpPr txBox="1">
            <a:spLocks/>
          </p:cNvSpPr>
          <p:nvPr/>
        </p:nvSpPr>
        <p:spPr>
          <a:xfrm>
            <a:off x="248211" y="6525344"/>
            <a:ext cx="9148325" cy="43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300">
                <a:solidFill>
                  <a:schemeClr val="bg1"/>
                </a:solidFill>
              </a:rPr>
              <a:t>UKRAINE: FAO/EBRD Cooperation</a:t>
            </a:r>
            <a:r>
              <a:rPr lang="uk-UA" sz="1300">
                <a:solidFill>
                  <a:schemeClr val="bg1"/>
                </a:solidFill>
              </a:rPr>
              <a:t> </a:t>
            </a:r>
            <a:r>
              <a:rPr lang="en-US" sz="13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  <p:pic>
        <p:nvPicPr>
          <p:cNvPr id="10" name="object 2">
            <a:extLst>
              <a:ext uri="{FF2B5EF4-FFF2-40B4-BE49-F238E27FC236}">
                <a16:creationId xmlns:a16="http://schemas.microsoft.com/office/drawing/2014/main" id="{5287D21E-0A6C-46D3-9D8B-E7EABD49528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44847" y="2736306"/>
            <a:ext cx="4788024" cy="364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082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2879E032-F727-48EE-BBB4-03A1BE568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476672"/>
            <a:ext cx="8206200" cy="436910"/>
          </a:xfrm>
        </p:spPr>
        <p:txBody>
          <a:bodyPr/>
          <a:lstStyle/>
          <a:p>
            <a:r>
              <a:rPr lang="uk-UA" dirty="0"/>
              <a:t>Майданчик для розробляння дичини</a:t>
            </a:r>
            <a:endParaRPr lang="LID4096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7EB4669-8AB6-444C-9475-831D48725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475" y="1340768"/>
            <a:ext cx="5156126" cy="289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3B3B4997-0C81-468C-B346-4AA3E4F700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444002"/>
            <a:ext cx="3878678" cy="2902457"/>
          </a:xfrm>
          <a:prstGeom prst="rect">
            <a:avLst/>
          </a:prstGeom>
        </p:spPr>
      </p:pic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16D4DF90-03D9-4697-815B-736DA0474A26}"/>
              </a:ext>
            </a:extLst>
          </p:cNvPr>
          <p:cNvSpPr txBox="1">
            <a:spLocks/>
          </p:cNvSpPr>
          <p:nvPr/>
        </p:nvSpPr>
        <p:spPr>
          <a:xfrm>
            <a:off x="248211" y="6525344"/>
            <a:ext cx="9148325" cy="43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300">
                <a:solidFill>
                  <a:schemeClr val="bg1"/>
                </a:solidFill>
              </a:rPr>
              <a:t>UKRAINE: FAO/EBRD Cooperation</a:t>
            </a:r>
            <a:r>
              <a:rPr lang="uk-UA" sz="1300">
                <a:solidFill>
                  <a:schemeClr val="bg1"/>
                </a:solidFill>
              </a:rPr>
              <a:t> </a:t>
            </a:r>
            <a:r>
              <a:rPr lang="en-US" sz="13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31899589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C8A7C13-7553-4BDC-AEE0-D992C0374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476672"/>
            <a:ext cx="8206200" cy="436910"/>
          </a:xfrm>
        </p:spPr>
        <p:txBody>
          <a:bodyPr/>
          <a:lstStyle/>
          <a:p>
            <a:r>
              <a:rPr lang="uk-UA" dirty="0"/>
              <a:t>Яма для утилізації </a:t>
            </a:r>
            <a:endParaRPr lang="LID4096" dirty="0"/>
          </a:p>
        </p:txBody>
      </p:sp>
      <p:sp>
        <p:nvSpPr>
          <p:cNvPr id="9" name="Заголовок 4">
            <a:extLst>
              <a:ext uri="{FF2B5EF4-FFF2-40B4-BE49-F238E27FC236}">
                <a16:creationId xmlns:a16="http://schemas.microsoft.com/office/drawing/2014/main" id="{FE2F55BE-979B-41C1-93DF-3DB6B9F6F300}"/>
              </a:ext>
            </a:extLst>
          </p:cNvPr>
          <p:cNvSpPr txBox="1">
            <a:spLocks/>
          </p:cNvSpPr>
          <p:nvPr/>
        </p:nvSpPr>
        <p:spPr>
          <a:xfrm>
            <a:off x="248211" y="6525344"/>
            <a:ext cx="9148325" cy="43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300">
                <a:solidFill>
                  <a:schemeClr val="bg1"/>
                </a:solidFill>
              </a:rPr>
              <a:t>UKRAINE: FAO/EBRD Cooperation</a:t>
            </a:r>
            <a:r>
              <a:rPr lang="uk-UA" sz="1300">
                <a:solidFill>
                  <a:schemeClr val="bg1"/>
                </a:solidFill>
              </a:rPr>
              <a:t> </a:t>
            </a:r>
            <a:r>
              <a:rPr lang="en-US" sz="13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  <p:grpSp>
        <p:nvGrpSpPr>
          <p:cNvPr id="12" name="object 3">
            <a:extLst>
              <a:ext uri="{FF2B5EF4-FFF2-40B4-BE49-F238E27FC236}">
                <a16:creationId xmlns:a16="http://schemas.microsoft.com/office/drawing/2014/main" id="{0994AD2A-B5CC-4E5F-803C-6E6D3463992C}"/>
              </a:ext>
            </a:extLst>
          </p:cNvPr>
          <p:cNvGrpSpPr/>
          <p:nvPr/>
        </p:nvGrpSpPr>
        <p:grpSpPr>
          <a:xfrm>
            <a:off x="759715" y="1414561"/>
            <a:ext cx="7452320" cy="4725144"/>
            <a:chOff x="0" y="581025"/>
            <a:chExt cx="9144000" cy="6276975"/>
          </a:xfrm>
        </p:grpSpPr>
        <p:pic>
          <p:nvPicPr>
            <p:cNvPr id="15" name="object 4">
              <a:extLst>
                <a:ext uri="{FF2B5EF4-FFF2-40B4-BE49-F238E27FC236}">
                  <a16:creationId xmlns:a16="http://schemas.microsoft.com/office/drawing/2014/main" id="{E33AAA28-1B76-49F8-AB30-6A1E5C9C641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581025"/>
              <a:ext cx="4509490" cy="3400425"/>
            </a:xfrm>
            <a:prstGeom prst="rect">
              <a:avLst/>
            </a:prstGeom>
          </p:spPr>
        </p:pic>
        <p:pic>
          <p:nvPicPr>
            <p:cNvPr id="16" name="object 5">
              <a:extLst>
                <a:ext uri="{FF2B5EF4-FFF2-40B4-BE49-F238E27FC236}">
                  <a16:creationId xmlns:a16="http://schemas.microsoft.com/office/drawing/2014/main" id="{6DE20644-FA05-476A-B964-3971BD20EFF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09515" y="650875"/>
              <a:ext cx="4625847" cy="3403600"/>
            </a:xfrm>
            <a:prstGeom prst="rect">
              <a:avLst/>
            </a:prstGeom>
          </p:spPr>
        </p:pic>
        <p:pic>
          <p:nvPicPr>
            <p:cNvPr id="17" name="object 6">
              <a:extLst>
                <a:ext uri="{FF2B5EF4-FFF2-40B4-BE49-F238E27FC236}">
                  <a16:creationId xmlns:a16="http://schemas.microsoft.com/office/drawing/2014/main" id="{08283E12-2A37-40EF-99CD-9C306B1F2BF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3981448"/>
              <a:ext cx="3518217" cy="2771775"/>
            </a:xfrm>
            <a:prstGeom prst="rect">
              <a:avLst/>
            </a:prstGeom>
          </p:spPr>
        </p:pic>
        <p:pic>
          <p:nvPicPr>
            <p:cNvPr id="18" name="object 7">
              <a:extLst>
                <a:ext uri="{FF2B5EF4-FFF2-40B4-BE49-F238E27FC236}">
                  <a16:creationId xmlns:a16="http://schemas.microsoft.com/office/drawing/2014/main" id="{2C1A6299-4035-4B39-8C5C-579D3C250666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10332" y="3981448"/>
              <a:ext cx="3420872" cy="2771775"/>
            </a:xfrm>
            <a:prstGeom prst="rect">
              <a:avLst/>
            </a:prstGeom>
          </p:spPr>
        </p:pic>
        <p:pic>
          <p:nvPicPr>
            <p:cNvPr id="19" name="object 8">
              <a:extLst>
                <a:ext uri="{FF2B5EF4-FFF2-40B4-BE49-F238E27FC236}">
                  <a16:creationId xmlns:a16="http://schemas.microsoft.com/office/drawing/2014/main" id="{BEFFB4AF-6B8E-402C-A4D7-4D66674D5E76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51500" y="3981512"/>
              <a:ext cx="3492499" cy="2876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5099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5245F1-6F73-4B88-A3E2-8E190703BF78}"/>
              </a:ext>
            </a:extLst>
          </p:cNvPr>
          <p:cNvSpPr txBox="1"/>
          <p:nvPr/>
        </p:nvSpPr>
        <p:spPr>
          <a:xfrm>
            <a:off x="260801" y="548680"/>
            <a:ext cx="7263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Причина зменшення поголів’я диких свиней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DDE290-2E4D-4528-AF78-DFD688AAB5C7}"/>
              </a:ext>
            </a:extLst>
          </p:cNvPr>
          <p:cNvSpPr txBox="1"/>
          <p:nvPr/>
        </p:nvSpPr>
        <p:spPr>
          <a:xfrm>
            <a:off x="679752" y="1071900"/>
            <a:ext cx="778450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Основна причина зменшення чисельності </a:t>
            </a:r>
          </a:p>
          <a:p>
            <a:pPr algn="ctr"/>
            <a:r>
              <a:rPr lang="uk-UA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Африканська чума свиней</a:t>
            </a:r>
            <a:endParaRPr lang="ru-RU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CDC665E-3959-49A8-9517-A319CE8372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98580"/>
            <a:ext cx="6438421" cy="405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4">
            <a:extLst>
              <a:ext uri="{FF2B5EF4-FFF2-40B4-BE49-F238E27FC236}">
                <a16:creationId xmlns:a16="http://schemas.microsoft.com/office/drawing/2014/main" id="{8799CAE4-B0BC-4C9C-8081-C3769FE8E1CF}"/>
              </a:ext>
            </a:extLst>
          </p:cNvPr>
          <p:cNvSpPr txBox="1">
            <a:spLocks/>
          </p:cNvSpPr>
          <p:nvPr/>
        </p:nvSpPr>
        <p:spPr>
          <a:xfrm>
            <a:off x="248211" y="6525344"/>
            <a:ext cx="9148325" cy="43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300">
                <a:solidFill>
                  <a:schemeClr val="bg1"/>
                </a:solidFill>
              </a:rPr>
              <a:t>UKRAINE: FAO/EBRD Cooperation</a:t>
            </a:r>
            <a:r>
              <a:rPr lang="uk-UA" sz="1300">
                <a:solidFill>
                  <a:schemeClr val="bg1"/>
                </a:solidFill>
              </a:rPr>
              <a:t> </a:t>
            </a:r>
            <a:r>
              <a:rPr lang="en-US" sz="13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6206618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C8A7C13-7553-4BDC-AEE0-D992C0374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476672"/>
            <a:ext cx="8206200" cy="436910"/>
          </a:xfrm>
        </p:spPr>
        <p:txBody>
          <a:bodyPr/>
          <a:lstStyle/>
          <a:p>
            <a:r>
              <a:rPr lang="uk-UA" dirty="0"/>
              <a:t>Яма для утилізації </a:t>
            </a:r>
            <a:endParaRPr lang="LID4096" dirty="0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CF928ECF-173F-4DC5-B071-F68F566953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1" y="1242692"/>
            <a:ext cx="4020877" cy="301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4">
            <a:extLst>
              <a:ext uri="{FF2B5EF4-FFF2-40B4-BE49-F238E27FC236}">
                <a16:creationId xmlns:a16="http://schemas.microsoft.com/office/drawing/2014/main" id="{FE2F55BE-979B-41C1-93DF-3DB6B9F6F300}"/>
              </a:ext>
            </a:extLst>
          </p:cNvPr>
          <p:cNvSpPr txBox="1">
            <a:spLocks/>
          </p:cNvSpPr>
          <p:nvPr/>
        </p:nvSpPr>
        <p:spPr>
          <a:xfrm>
            <a:off x="248211" y="6525344"/>
            <a:ext cx="9148325" cy="43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300">
                <a:solidFill>
                  <a:schemeClr val="bg1"/>
                </a:solidFill>
              </a:rPr>
              <a:t>UKRAINE: FAO/EBRD Cooperation</a:t>
            </a:r>
            <a:r>
              <a:rPr lang="uk-UA" sz="1300">
                <a:solidFill>
                  <a:schemeClr val="bg1"/>
                </a:solidFill>
              </a:rPr>
              <a:t> </a:t>
            </a:r>
            <a:r>
              <a:rPr lang="en-US" sz="13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  <p:grpSp>
        <p:nvGrpSpPr>
          <p:cNvPr id="10" name="object 5">
            <a:extLst>
              <a:ext uri="{FF2B5EF4-FFF2-40B4-BE49-F238E27FC236}">
                <a16:creationId xmlns:a16="http://schemas.microsoft.com/office/drawing/2014/main" id="{BD51619C-48A9-42DE-A201-7D0142C737EE}"/>
              </a:ext>
            </a:extLst>
          </p:cNvPr>
          <p:cNvGrpSpPr/>
          <p:nvPr/>
        </p:nvGrpSpPr>
        <p:grpSpPr>
          <a:xfrm>
            <a:off x="3232010" y="1296054"/>
            <a:ext cx="5619273" cy="5245141"/>
            <a:chOff x="4469055" y="2277028"/>
            <a:chExt cx="5619273" cy="5245141"/>
          </a:xfrm>
        </p:grpSpPr>
        <p:pic>
          <p:nvPicPr>
            <p:cNvPr id="13" name="object 8">
              <a:extLst>
                <a:ext uri="{FF2B5EF4-FFF2-40B4-BE49-F238E27FC236}">
                  <a16:creationId xmlns:a16="http://schemas.microsoft.com/office/drawing/2014/main" id="{667B1B4F-3B0E-452F-B34A-1BC0DD24916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69055" y="4631131"/>
              <a:ext cx="3415187" cy="2891038"/>
            </a:xfrm>
            <a:prstGeom prst="rect">
              <a:avLst/>
            </a:prstGeom>
          </p:spPr>
        </p:pic>
        <p:pic>
          <p:nvPicPr>
            <p:cNvPr id="14" name="object 9">
              <a:extLst>
                <a:ext uri="{FF2B5EF4-FFF2-40B4-BE49-F238E27FC236}">
                  <a16:creationId xmlns:a16="http://schemas.microsoft.com/office/drawing/2014/main" id="{422C51BB-522D-43A7-A674-E53DD9CB8D6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85109" y="2277028"/>
              <a:ext cx="3703219" cy="28530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62800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C8A7C13-7553-4BDC-AEE0-D992C0374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476672"/>
            <a:ext cx="8206200" cy="436910"/>
          </a:xfrm>
        </p:spPr>
        <p:txBody>
          <a:bodyPr/>
          <a:lstStyle/>
          <a:p>
            <a:r>
              <a:rPr lang="uk-UA" dirty="0"/>
              <a:t>Мийка та </a:t>
            </a:r>
            <a:r>
              <a:rPr lang="uk-UA" dirty="0" err="1"/>
              <a:t>дезинфекція</a:t>
            </a:r>
            <a:r>
              <a:rPr lang="uk-UA" dirty="0"/>
              <a:t> транспорту</a:t>
            </a:r>
            <a:endParaRPr lang="LID4096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1C900D8-41C3-4FE0-BB05-1F7E8D840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64438"/>
            <a:ext cx="5976664" cy="44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F2C8BA4F-E5D8-4017-8CCB-1CB219473BA6}"/>
              </a:ext>
            </a:extLst>
          </p:cNvPr>
          <p:cNvSpPr txBox="1">
            <a:spLocks/>
          </p:cNvSpPr>
          <p:nvPr/>
        </p:nvSpPr>
        <p:spPr>
          <a:xfrm>
            <a:off x="248211" y="6525344"/>
            <a:ext cx="9148325" cy="43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300">
                <a:solidFill>
                  <a:schemeClr val="bg1"/>
                </a:solidFill>
              </a:rPr>
              <a:t>UKRAINE: FAO/EBRD Cooperation</a:t>
            </a:r>
            <a:r>
              <a:rPr lang="uk-UA" sz="1300">
                <a:solidFill>
                  <a:schemeClr val="bg1"/>
                </a:solidFill>
              </a:rPr>
              <a:t> </a:t>
            </a:r>
            <a:r>
              <a:rPr lang="en-US" sz="13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13065564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72CEBE-64DC-4E51-BA23-4AEBD8EC924E}"/>
              </a:ext>
            </a:extLst>
          </p:cNvPr>
          <p:cNvSpPr txBox="1"/>
          <p:nvPr/>
        </p:nvSpPr>
        <p:spPr>
          <a:xfrm>
            <a:off x="260317" y="529516"/>
            <a:ext cx="4806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Утилізація туш хворих тварин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442C418-18EB-47B5-BD96-97C060214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2786342" cy="3715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13741160-D42E-4A70-BFA5-99EE73A0E1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1" t="-14357" r="966" b="13555"/>
          <a:stretch/>
        </p:blipFill>
        <p:spPr bwMode="auto">
          <a:xfrm>
            <a:off x="3469910" y="3216995"/>
            <a:ext cx="4450090" cy="3380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B9A83F3-6BA3-4592-967C-96CAB66D1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24744"/>
            <a:ext cx="5150801" cy="2896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4">
            <a:extLst>
              <a:ext uri="{FF2B5EF4-FFF2-40B4-BE49-F238E27FC236}">
                <a16:creationId xmlns:a16="http://schemas.microsoft.com/office/drawing/2014/main" id="{73E85652-EEA3-4430-9A68-E390D8D32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11" y="6525344"/>
            <a:ext cx="9148325" cy="436910"/>
          </a:xfrm>
        </p:spPr>
        <p:txBody>
          <a:bodyPr/>
          <a:lstStyle/>
          <a:p>
            <a:r>
              <a:rPr lang="en-GB" sz="1300" dirty="0">
                <a:solidFill>
                  <a:schemeClr val="bg1"/>
                </a:solidFill>
              </a:rPr>
              <a:t>UKRAINE: FAO/EBRD Cooperation</a:t>
            </a:r>
            <a:r>
              <a:rPr lang="uk-UA" sz="1300" dirty="0">
                <a:solidFill>
                  <a:schemeClr val="bg1"/>
                </a:solidFill>
              </a:rPr>
              <a:t> </a:t>
            </a:r>
            <a:r>
              <a:rPr lang="en-US" sz="13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 dirty="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28646122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E310B9C-C5F0-4768-A6E0-C2C6D642F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6672"/>
            <a:ext cx="8748464" cy="436910"/>
          </a:xfrm>
        </p:spPr>
        <p:txBody>
          <a:bodyPr/>
          <a:lstStyle/>
          <a:p>
            <a:r>
              <a:rPr lang="uk-UA" sz="2800" dirty="0"/>
              <a:t>Комплект з </a:t>
            </a:r>
            <a:r>
              <a:rPr lang="uk-UA" sz="2800" dirty="0" err="1"/>
              <a:t>біобезпеки</a:t>
            </a:r>
            <a:r>
              <a:rPr lang="uk-UA" sz="2800" dirty="0"/>
              <a:t> на мисливському господарстві</a:t>
            </a:r>
            <a:endParaRPr lang="ru-RU" sz="28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34F7D04-9494-4498-8D33-F898C1383B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5532505" cy="3690137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66330F6-9F29-4EB3-A985-D32A7AF2BDEB}"/>
              </a:ext>
            </a:extLst>
          </p:cNvPr>
          <p:cNvSpPr/>
          <p:nvPr/>
        </p:nvSpPr>
        <p:spPr>
          <a:xfrm>
            <a:off x="611560" y="5027692"/>
            <a:ext cx="77746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ru-RU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Щітка</a:t>
            </a:r>
            <a:endParaRPr lang="ru-RU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ru-RU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Дезінфікуючі</a:t>
            </a:r>
            <a:r>
              <a:rPr lang="ru-RU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засоби</a:t>
            </a:r>
            <a:r>
              <a:rPr lang="ru-RU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для рук та </a:t>
            </a:r>
            <a:r>
              <a:rPr lang="ru-RU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взуття</a:t>
            </a:r>
            <a:endParaRPr lang="ru-RU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Ємність для води </a:t>
            </a:r>
            <a:r>
              <a:rPr lang="ru-RU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ru-RU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велика повторно </a:t>
            </a:r>
          </a:p>
          <a:p>
            <a:r>
              <a:rPr lang="ru-RU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використана</a:t>
            </a:r>
            <a:r>
              <a:rPr lang="ru-RU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пластикова</a:t>
            </a:r>
            <a:r>
              <a:rPr lang="ru-RU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пляшка</a:t>
            </a:r>
            <a:endParaRPr lang="ru-RU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37A9AA7-33D1-45F8-97FF-AD60409546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2160" y="1268760"/>
            <a:ext cx="2857500" cy="23241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A2C11F1-789C-4EC3-B3A9-1FDAE5FC5F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2160" y="3742839"/>
            <a:ext cx="2895089" cy="1802193"/>
          </a:xfrm>
          <a:prstGeom prst="rect">
            <a:avLst/>
          </a:prstGeom>
        </p:spPr>
      </p:pic>
      <p:sp>
        <p:nvSpPr>
          <p:cNvPr id="13" name="Заголовок 4">
            <a:extLst>
              <a:ext uri="{FF2B5EF4-FFF2-40B4-BE49-F238E27FC236}">
                <a16:creationId xmlns:a16="http://schemas.microsoft.com/office/drawing/2014/main" id="{5FDCD532-5764-4C07-AC0E-BE86FE0A4CD6}"/>
              </a:ext>
            </a:extLst>
          </p:cNvPr>
          <p:cNvSpPr txBox="1">
            <a:spLocks/>
          </p:cNvSpPr>
          <p:nvPr/>
        </p:nvSpPr>
        <p:spPr>
          <a:xfrm>
            <a:off x="248211" y="6525344"/>
            <a:ext cx="9148325" cy="43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300">
                <a:solidFill>
                  <a:schemeClr val="bg1"/>
                </a:solidFill>
              </a:rPr>
              <a:t>UKRAINE: FAO/EBRD Cooperation</a:t>
            </a:r>
            <a:r>
              <a:rPr lang="uk-UA" sz="1300">
                <a:solidFill>
                  <a:schemeClr val="bg1"/>
                </a:solidFill>
              </a:rPr>
              <a:t> </a:t>
            </a:r>
            <a:r>
              <a:rPr lang="en-US" sz="13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37567003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C8DED73-CD35-4EE2-A144-F384160AF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476672"/>
            <a:ext cx="8206200" cy="436910"/>
          </a:xfrm>
        </p:spPr>
        <p:txBody>
          <a:bodyPr/>
          <a:lstStyle/>
          <a:p>
            <a:r>
              <a:rPr lang="uk-UA" dirty="0" err="1"/>
              <a:t>Біобезпека</a:t>
            </a:r>
            <a:r>
              <a:rPr lang="uk-UA" dirty="0"/>
              <a:t> під час полювання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C1E832-0132-4236-BB71-521385B70CFE}"/>
              </a:ext>
            </a:extLst>
          </p:cNvPr>
          <p:cNvSpPr txBox="1"/>
          <p:nvPr/>
        </p:nvSpPr>
        <p:spPr>
          <a:xfrm>
            <a:off x="1050349" y="1052736"/>
            <a:ext cx="6736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Мисливець має бути озброєний:</a:t>
            </a:r>
            <a:endParaRPr lang="ru-RU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FEBD1CB-9A5A-42DE-A181-6D608BB04F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88" r="11916"/>
          <a:stretch/>
        </p:blipFill>
        <p:spPr>
          <a:xfrm>
            <a:off x="71816" y="1775625"/>
            <a:ext cx="2844000" cy="24895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9C7354-58E0-4352-8D12-89E86BD94FBD}"/>
              </a:ext>
            </a:extLst>
          </p:cNvPr>
          <p:cNvSpPr txBox="1"/>
          <p:nvPr/>
        </p:nvSpPr>
        <p:spPr>
          <a:xfrm>
            <a:off x="467544" y="4065393"/>
            <a:ext cx="2252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solidFill>
                  <a:srgbClr val="C00000"/>
                </a:solidFill>
              </a:rPr>
              <a:t>Дезінфектант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EC9155D-419C-4190-BC72-CC276AB596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4561383"/>
            <a:ext cx="3060816" cy="181994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93E8360-1411-4765-9386-A515A6BDA5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4172" y="3573016"/>
            <a:ext cx="1837948" cy="296443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7C203DF-B72E-4F3C-BF8F-233E35032E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1251" y="1767950"/>
            <a:ext cx="1634845" cy="163484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3034CE3-18AA-4579-A518-55BB679EE406}"/>
              </a:ext>
            </a:extLst>
          </p:cNvPr>
          <p:cNvSpPr txBox="1"/>
          <p:nvPr/>
        </p:nvSpPr>
        <p:spPr>
          <a:xfrm>
            <a:off x="3240852" y="3296180"/>
            <a:ext cx="2021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solidFill>
                  <a:srgbClr val="C00000"/>
                </a:solidFill>
              </a:rPr>
              <a:t>Оприскувач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16FCD85-D114-48C1-B0BD-F2831D779B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8672" y="2930791"/>
            <a:ext cx="2771800" cy="207756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1D39261-E2D0-4DB3-8CB9-4FB07DDEAFA5}"/>
              </a:ext>
            </a:extLst>
          </p:cNvPr>
          <p:cNvSpPr txBox="1"/>
          <p:nvPr/>
        </p:nvSpPr>
        <p:spPr>
          <a:xfrm>
            <a:off x="6742455" y="5200422"/>
            <a:ext cx="1285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solidFill>
                  <a:srgbClr val="C00000"/>
                </a:solidFill>
              </a:rPr>
              <a:t>Знання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Заголовок 4">
            <a:extLst>
              <a:ext uri="{FF2B5EF4-FFF2-40B4-BE49-F238E27FC236}">
                <a16:creationId xmlns:a16="http://schemas.microsoft.com/office/drawing/2014/main" id="{036F5204-7BD9-495C-83F2-1DD0077AA3AE}"/>
              </a:ext>
            </a:extLst>
          </p:cNvPr>
          <p:cNvSpPr txBox="1">
            <a:spLocks/>
          </p:cNvSpPr>
          <p:nvPr/>
        </p:nvSpPr>
        <p:spPr>
          <a:xfrm>
            <a:off x="248211" y="6525344"/>
            <a:ext cx="9148325" cy="43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300">
                <a:solidFill>
                  <a:schemeClr val="bg1"/>
                </a:solidFill>
              </a:rPr>
              <a:t>UKRAINE: FAO/EBRD Cooperation</a:t>
            </a:r>
            <a:r>
              <a:rPr lang="uk-UA" sz="1300">
                <a:solidFill>
                  <a:schemeClr val="bg1"/>
                </a:solidFill>
              </a:rPr>
              <a:t> </a:t>
            </a:r>
            <a:r>
              <a:rPr lang="en-US" sz="13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21749160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-2430851" y="6597352"/>
            <a:ext cx="8064896" cy="412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uk-UA" sz="11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9" name="Заголовок 6">
            <a:extLst>
              <a:ext uri="{FF2B5EF4-FFF2-40B4-BE49-F238E27FC236}">
                <a16:creationId xmlns:a16="http://schemas.microsoft.com/office/drawing/2014/main" id="{E829C80B-2B27-49EF-BFB9-22711385C188}"/>
              </a:ext>
            </a:extLst>
          </p:cNvPr>
          <p:cNvSpPr txBox="1">
            <a:spLocks/>
          </p:cNvSpPr>
          <p:nvPr/>
        </p:nvSpPr>
        <p:spPr>
          <a:xfrm>
            <a:off x="252000" y="476672"/>
            <a:ext cx="3114925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91425" rIns="91425" bIns="91425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uk-UA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Допомога від ФАО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F1AB29-ECBD-4CD3-9CC7-A9A13228A35F}"/>
              </a:ext>
            </a:extLst>
          </p:cNvPr>
          <p:cNvSpPr txBox="1"/>
          <p:nvPr/>
        </p:nvSpPr>
        <p:spPr>
          <a:xfrm>
            <a:off x="883121" y="1580647"/>
            <a:ext cx="70984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Чим проект ФАО може допомогти</a:t>
            </a:r>
          </a:p>
          <a:p>
            <a:r>
              <a:rPr lang="uk-U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мисливським господарствам?</a:t>
            </a:r>
            <a:endParaRPr lang="LID4096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object 6">
            <a:extLst>
              <a:ext uri="{FF2B5EF4-FFF2-40B4-BE49-F238E27FC236}">
                <a16:creationId xmlns:a16="http://schemas.microsoft.com/office/drawing/2014/main" id="{9802E9EA-F259-4C40-8A7B-90B6541741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</a:blip>
          <a:stretch>
            <a:fillRect/>
          </a:stretch>
        </p:blipFill>
        <p:spPr>
          <a:xfrm>
            <a:off x="206062" y="3752913"/>
            <a:ext cx="4344555" cy="1200330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1028" name="Picture 4" descr="Соціально політична ситуація в Україні (10,2017) – Socis">
            <a:extLst>
              <a:ext uri="{FF2B5EF4-FFF2-40B4-BE49-F238E27FC236}">
                <a16:creationId xmlns:a16="http://schemas.microsoft.com/office/drawing/2014/main" id="{A6385BC3-3D52-43B2-80B9-40AC02F70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86550"/>
            <a:ext cx="3933056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5C252B5-5D3F-400C-812E-56D836401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12" name="Заголовок 4">
            <a:extLst>
              <a:ext uri="{FF2B5EF4-FFF2-40B4-BE49-F238E27FC236}">
                <a16:creationId xmlns:a16="http://schemas.microsoft.com/office/drawing/2014/main" id="{DFF73FC1-7B68-4E86-A569-94DC15E70287}"/>
              </a:ext>
            </a:extLst>
          </p:cNvPr>
          <p:cNvSpPr txBox="1">
            <a:spLocks/>
          </p:cNvSpPr>
          <p:nvPr/>
        </p:nvSpPr>
        <p:spPr>
          <a:xfrm>
            <a:off x="248211" y="6525344"/>
            <a:ext cx="9148325" cy="43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300">
                <a:solidFill>
                  <a:schemeClr val="bg1"/>
                </a:solidFill>
              </a:rPr>
              <a:t>UKRAINE: FAO/EBRD Cooperation</a:t>
            </a:r>
            <a:r>
              <a:rPr lang="uk-UA" sz="1300">
                <a:solidFill>
                  <a:schemeClr val="bg1"/>
                </a:solidFill>
              </a:rPr>
              <a:t> </a:t>
            </a:r>
            <a:r>
              <a:rPr lang="en-US" sz="13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33471355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-2430851" y="6597352"/>
            <a:ext cx="8064896" cy="412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uk-UA" sz="11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9" name="Заголовок 6">
            <a:extLst>
              <a:ext uri="{FF2B5EF4-FFF2-40B4-BE49-F238E27FC236}">
                <a16:creationId xmlns:a16="http://schemas.microsoft.com/office/drawing/2014/main" id="{E829C80B-2B27-49EF-BFB9-22711385C188}"/>
              </a:ext>
            </a:extLst>
          </p:cNvPr>
          <p:cNvSpPr txBox="1">
            <a:spLocks/>
          </p:cNvSpPr>
          <p:nvPr/>
        </p:nvSpPr>
        <p:spPr>
          <a:xfrm>
            <a:off x="252000" y="476672"/>
            <a:ext cx="3114925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91425" rIns="91425" bIns="91425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uk-UA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Допомога від ФАО</a:t>
            </a:r>
          </a:p>
        </p:txBody>
      </p:sp>
      <p:pic>
        <p:nvPicPr>
          <p:cNvPr id="8" name="object 6">
            <a:extLst>
              <a:ext uri="{FF2B5EF4-FFF2-40B4-BE49-F238E27FC236}">
                <a16:creationId xmlns:a16="http://schemas.microsoft.com/office/drawing/2014/main" id="{9802E9EA-F259-4C40-8A7B-90B6541741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</a:blip>
          <a:stretch>
            <a:fillRect/>
          </a:stretch>
        </p:blipFill>
        <p:spPr>
          <a:xfrm>
            <a:off x="107504" y="1200493"/>
            <a:ext cx="4344555" cy="1200330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43DE512-863E-4A9B-BEFA-F011325E94D5}"/>
              </a:ext>
            </a:extLst>
          </p:cNvPr>
          <p:cNvSpPr/>
          <p:nvPr/>
        </p:nvSpPr>
        <p:spPr>
          <a:xfrm>
            <a:off x="225456" y="2563402"/>
            <a:ext cx="8640479" cy="3986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uk-UA" sz="3400" b="1" dirty="0">
                <a:solidFill>
                  <a:srgbClr val="C0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СТАНДАРТНА ОПЕРАЦІЙНА ПРОЦЕДУРА</a:t>
            </a:r>
            <a:endParaRPr lang="uk-UA" sz="3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</a:pPr>
            <a:r>
              <a:rPr lang="uk-UA" sz="3400" b="1" dirty="0">
                <a:solidFill>
                  <a:srgbClr val="C0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Біологічна безпека в мисливських господарствах України під час полювання в тому числі в умовах епізоотичного неблагополуччя щодо  інфекційних захворювань тварин та облаштування мисливських майданчиків</a:t>
            </a:r>
            <a:endParaRPr lang="uk-UA" sz="3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055A66B-4E4B-44BE-917B-B728CF619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11" name="Заголовок 4">
            <a:extLst>
              <a:ext uri="{FF2B5EF4-FFF2-40B4-BE49-F238E27FC236}">
                <a16:creationId xmlns:a16="http://schemas.microsoft.com/office/drawing/2014/main" id="{5D48287D-834B-4662-BB2F-5B87BCCF6ABC}"/>
              </a:ext>
            </a:extLst>
          </p:cNvPr>
          <p:cNvSpPr txBox="1">
            <a:spLocks/>
          </p:cNvSpPr>
          <p:nvPr/>
        </p:nvSpPr>
        <p:spPr>
          <a:xfrm>
            <a:off x="248211" y="6525344"/>
            <a:ext cx="9148325" cy="43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300">
                <a:solidFill>
                  <a:schemeClr val="bg1"/>
                </a:solidFill>
              </a:rPr>
              <a:t>UKRAINE: FAO/EBRD Cooperation</a:t>
            </a:r>
            <a:r>
              <a:rPr lang="uk-UA" sz="1300">
                <a:solidFill>
                  <a:schemeClr val="bg1"/>
                </a:solidFill>
              </a:rPr>
              <a:t> </a:t>
            </a:r>
            <a:r>
              <a:rPr lang="en-US" sz="13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34968181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-2430851" y="6597352"/>
            <a:ext cx="8064896" cy="412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uk-UA" sz="11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9" name="Заголовок 6">
            <a:extLst>
              <a:ext uri="{FF2B5EF4-FFF2-40B4-BE49-F238E27FC236}">
                <a16:creationId xmlns:a16="http://schemas.microsoft.com/office/drawing/2014/main" id="{E829C80B-2B27-49EF-BFB9-22711385C188}"/>
              </a:ext>
            </a:extLst>
          </p:cNvPr>
          <p:cNvSpPr txBox="1">
            <a:spLocks/>
          </p:cNvSpPr>
          <p:nvPr/>
        </p:nvSpPr>
        <p:spPr>
          <a:xfrm>
            <a:off x="252000" y="476672"/>
            <a:ext cx="3114925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91425" rIns="91425" bIns="91425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uk-UA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Допомога від ФАО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15CD6A-4332-4FC6-A893-DECC61895346}"/>
              </a:ext>
            </a:extLst>
          </p:cNvPr>
          <p:cNvSpPr txBox="1"/>
          <p:nvPr/>
        </p:nvSpPr>
        <p:spPr>
          <a:xfrm>
            <a:off x="680790" y="2101205"/>
            <a:ext cx="7710765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умовах епізоотичного неблагополуччя </a:t>
            </a:r>
          </a:p>
          <a:p>
            <a:r>
              <a:rPr lang="uk-U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щодо інфекційних захворювань тварин та</a:t>
            </a:r>
          </a:p>
          <a:p>
            <a:r>
              <a:rPr lang="uk-U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виконання </a:t>
            </a:r>
            <a:r>
              <a:rPr lang="uk-U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статті 30 Закону України </a:t>
            </a:r>
            <a:endParaRPr lang="uk-UA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«Про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мисливське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господарство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полювання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  <a:p>
            <a:r>
              <a:rPr lang="uk-U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щодо </a:t>
            </a:r>
            <a:r>
              <a:rPr lang="uk-UA" sz="36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облаштування майданчиків для </a:t>
            </a:r>
          </a:p>
          <a:p>
            <a:r>
              <a:rPr lang="uk-UA" sz="36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обробляння дичини</a:t>
            </a:r>
            <a:r>
              <a:rPr lang="uk-U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та захисту від хвороб</a:t>
            </a:r>
          </a:p>
          <a:p>
            <a:endParaRPr lang="uk-UA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8E5CACD-8552-431A-9B6E-AC2D85E43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11" name="Заголовок 4">
            <a:extLst>
              <a:ext uri="{FF2B5EF4-FFF2-40B4-BE49-F238E27FC236}">
                <a16:creationId xmlns:a16="http://schemas.microsoft.com/office/drawing/2014/main" id="{3E340034-CD39-4710-9FB8-B36F13A87492}"/>
              </a:ext>
            </a:extLst>
          </p:cNvPr>
          <p:cNvSpPr txBox="1">
            <a:spLocks/>
          </p:cNvSpPr>
          <p:nvPr/>
        </p:nvSpPr>
        <p:spPr>
          <a:xfrm>
            <a:off x="248211" y="6525344"/>
            <a:ext cx="9148325" cy="43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300">
                <a:solidFill>
                  <a:schemeClr val="bg1"/>
                </a:solidFill>
              </a:rPr>
              <a:t>UKRAINE: FAO/EBRD Cooperation</a:t>
            </a:r>
            <a:r>
              <a:rPr lang="uk-UA" sz="1300">
                <a:solidFill>
                  <a:schemeClr val="bg1"/>
                </a:solidFill>
              </a:rPr>
              <a:t> </a:t>
            </a:r>
            <a:r>
              <a:rPr lang="en-US" sz="13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19744344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-2430851" y="6597352"/>
            <a:ext cx="8064896" cy="412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uk-UA" sz="11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9" name="Заголовок 6">
            <a:extLst>
              <a:ext uri="{FF2B5EF4-FFF2-40B4-BE49-F238E27FC236}">
                <a16:creationId xmlns:a16="http://schemas.microsoft.com/office/drawing/2014/main" id="{E829C80B-2B27-49EF-BFB9-22711385C188}"/>
              </a:ext>
            </a:extLst>
          </p:cNvPr>
          <p:cNvSpPr txBox="1">
            <a:spLocks/>
          </p:cNvSpPr>
          <p:nvPr/>
        </p:nvSpPr>
        <p:spPr>
          <a:xfrm>
            <a:off x="252000" y="476672"/>
            <a:ext cx="3114925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91425" rIns="91425" bIns="91425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uk-UA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Допомога від ФАО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15CD6A-4332-4FC6-A893-DECC61895346}"/>
              </a:ext>
            </a:extLst>
          </p:cNvPr>
          <p:cNvSpPr txBox="1"/>
          <p:nvPr/>
        </p:nvSpPr>
        <p:spPr>
          <a:xfrm>
            <a:off x="88710" y="1766434"/>
            <a:ext cx="9260869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uk-U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офлайн</a:t>
            </a:r>
            <a:r>
              <a:rPr lang="uk-U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та онлайн  проведення семінарів з організації </a:t>
            </a:r>
          </a:p>
          <a:p>
            <a:r>
              <a:rPr lang="uk-U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заходів з біобезпеки та облаштування майданчиків</a:t>
            </a:r>
          </a:p>
          <a:p>
            <a:r>
              <a:rPr lang="uk-U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по розроблянню дичини на мисливських господар-</a:t>
            </a:r>
          </a:p>
          <a:p>
            <a:r>
              <a:rPr lang="uk-U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uk-UA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ствах</a:t>
            </a:r>
            <a:r>
              <a:rPr lang="uk-U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на базі обласних управлінь лісового та мислив-</a:t>
            </a:r>
          </a:p>
          <a:p>
            <a:r>
              <a:rPr lang="uk-U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uk-UA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ського</a:t>
            </a:r>
            <a:r>
              <a:rPr lang="uk-U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господарства</a:t>
            </a:r>
          </a:p>
          <a:p>
            <a:r>
              <a:rPr lang="uk-U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фахове навчання спеціалістів від управлінь та мис-</a:t>
            </a:r>
          </a:p>
          <a:p>
            <a:r>
              <a:rPr lang="uk-U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uk-UA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ливських</a:t>
            </a:r>
            <a:r>
              <a:rPr lang="uk-U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господарств на базі НУБІП (підвищення </a:t>
            </a:r>
          </a:p>
          <a:p>
            <a:r>
              <a:rPr lang="uk-U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кваліфікації)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830E5C8-8D76-44F8-862F-5CA5B70CF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11" name="Заголовок 4">
            <a:extLst>
              <a:ext uri="{FF2B5EF4-FFF2-40B4-BE49-F238E27FC236}">
                <a16:creationId xmlns:a16="http://schemas.microsoft.com/office/drawing/2014/main" id="{B1A5622B-F531-44C7-8884-6BB369E41F3C}"/>
              </a:ext>
            </a:extLst>
          </p:cNvPr>
          <p:cNvSpPr txBox="1">
            <a:spLocks/>
          </p:cNvSpPr>
          <p:nvPr/>
        </p:nvSpPr>
        <p:spPr>
          <a:xfrm>
            <a:off x="248211" y="6525344"/>
            <a:ext cx="9148325" cy="43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300">
                <a:solidFill>
                  <a:schemeClr val="bg1"/>
                </a:solidFill>
              </a:rPr>
              <a:t>UKRAINE: FAO/EBRD Cooperation</a:t>
            </a:r>
            <a:r>
              <a:rPr lang="uk-UA" sz="1300">
                <a:solidFill>
                  <a:schemeClr val="bg1"/>
                </a:solidFill>
              </a:rPr>
              <a:t> </a:t>
            </a:r>
            <a:r>
              <a:rPr lang="en-US" sz="13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3476980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-2430851" y="6597352"/>
            <a:ext cx="8064896" cy="412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uk-UA" sz="11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BABBC4-69F6-4A70-8F46-6A0BA0ABE4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396" y="1234233"/>
            <a:ext cx="7321207" cy="5177666"/>
          </a:xfrm>
          <a:prstGeom prst="rect">
            <a:avLst/>
          </a:prstGeom>
        </p:spPr>
      </p:pic>
      <p:sp>
        <p:nvSpPr>
          <p:cNvPr id="10" name="Заголовок 6">
            <a:extLst>
              <a:ext uri="{FF2B5EF4-FFF2-40B4-BE49-F238E27FC236}">
                <a16:creationId xmlns:a16="http://schemas.microsoft.com/office/drawing/2014/main" id="{9464D180-6A76-48CD-8EE0-40DE5B83CA33}"/>
              </a:ext>
            </a:extLst>
          </p:cNvPr>
          <p:cNvSpPr txBox="1">
            <a:spLocks/>
          </p:cNvSpPr>
          <p:nvPr/>
        </p:nvSpPr>
        <p:spPr>
          <a:xfrm>
            <a:off x="256285" y="476672"/>
            <a:ext cx="6290474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91425" rIns="91425" bIns="91425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uk-UA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Плакат - Біобезпека під час полювання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B62BE00-8AC4-4663-AF7F-AB649FFB7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11" name="Заголовок 4">
            <a:extLst>
              <a:ext uri="{FF2B5EF4-FFF2-40B4-BE49-F238E27FC236}">
                <a16:creationId xmlns:a16="http://schemas.microsoft.com/office/drawing/2014/main" id="{E05603D7-91A3-462D-B203-2F4AF4DCDECF}"/>
              </a:ext>
            </a:extLst>
          </p:cNvPr>
          <p:cNvSpPr txBox="1">
            <a:spLocks/>
          </p:cNvSpPr>
          <p:nvPr/>
        </p:nvSpPr>
        <p:spPr>
          <a:xfrm>
            <a:off x="248211" y="6525344"/>
            <a:ext cx="9148325" cy="43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300">
                <a:solidFill>
                  <a:schemeClr val="bg1"/>
                </a:solidFill>
              </a:rPr>
              <a:t>UKRAINE: FAO/EBRD Cooperation</a:t>
            </a:r>
            <a:r>
              <a:rPr lang="uk-UA" sz="1300">
                <a:solidFill>
                  <a:schemeClr val="bg1"/>
                </a:solidFill>
              </a:rPr>
              <a:t> </a:t>
            </a:r>
            <a:r>
              <a:rPr lang="en-US" sz="13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2970999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5245F1-6F73-4B88-A3E2-8E190703BF78}"/>
              </a:ext>
            </a:extLst>
          </p:cNvPr>
          <p:cNvSpPr txBox="1"/>
          <p:nvPr/>
        </p:nvSpPr>
        <p:spPr>
          <a:xfrm>
            <a:off x="248211" y="529516"/>
            <a:ext cx="3520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Питання до аудиторії</a:t>
            </a:r>
          </a:p>
        </p:txBody>
      </p:sp>
      <p:sp>
        <p:nvSpPr>
          <p:cNvPr id="11" name="Заголовок 4">
            <a:extLst>
              <a:ext uri="{FF2B5EF4-FFF2-40B4-BE49-F238E27FC236}">
                <a16:creationId xmlns:a16="http://schemas.microsoft.com/office/drawing/2014/main" id="{8799CAE4-B0BC-4C9C-8081-C3769FE8E1CF}"/>
              </a:ext>
            </a:extLst>
          </p:cNvPr>
          <p:cNvSpPr txBox="1">
            <a:spLocks/>
          </p:cNvSpPr>
          <p:nvPr/>
        </p:nvSpPr>
        <p:spPr>
          <a:xfrm>
            <a:off x="248211" y="6525344"/>
            <a:ext cx="9148325" cy="43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300">
                <a:solidFill>
                  <a:schemeClr val="bg1"/>
                </a:solidFill>
              </a:rPr>
              <a:t>UKRAINE: FAO/EBRD Cooperation</a:t>
            </a:r>
            <a:r>
              <a:rPr lang="uk-UA" sz="1300">
                <a:solidFill>
                  <a:schemeClr val="bg1"/>
                </a:solidFill>
              </a:rPr>
              <a:t> </a:t>
            </a:r>
            <a:r>
              <a:rPr lang="en-US" sz="13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3AA4B83-EC09-415A-BB41-55E3B7AA3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78750"/>
            <a:ext cx="5760640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436F15-B621-4375-A6C8-D94EFC1081DA}"/>
              </a:ext>
            </a:extLst>
          </p:cNvPr>
          <p:cNvSpPr txBox="1"/>
          <p:nvPr/>
        </p:nvSpPr>
        <p:spPr>
          <a:xfrm>
            <a:off x="2051720" y="4365104"/>
            <a:ext cx="4911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Основна зона ризику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00F50514-F9EB-4F27-AA83-F25FFCC6E6AB}"/>
              </a:ext>
            </a:extLst>
          </p:cNvPr>
          <p:cNvCxnSpPr/>
          <p:nvPr/>
        </p:nvCxnSpPr>
        <p:spPr>
          <a:xfrm flipH="1">
            <a:off x="2051720" y="3357938"/>
            <a:ext cx="432048" cy="17272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4C53D794-1F03-44B3-BF32-D55D76085AC9}"/>
              </a:ext>
            </a:extLst>
          </p:cNvPr>
          <p:cNvCxnSpPr/>
          <p:nvPr/>
        </p:nvCxnSpPr>
        <p:spPr>
          <a:xfrm flipH="1">
            <a:off x="2051720" y="5013176"/>
            <a:ext cx="5040560" cy="72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6FF51F55-508C-4C39-9D57-8A1EC8D81154}"/>
              </a:ext>
            </a:extLst>
          </p:cNvPr>
          <p:cNvCxnSpPr/>
          <p:nvPr/>
        </p:nvCxnSpPr>
        <p:spPr>
          <a:xfrm>
            <a:off x="6012160" y="3212976"/>
            <a:ext cx="1080120" cy="1800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606122A-45C9-4516-AB09-FCF4C8F8C410}"/>
              </a:ext>
            </a:extLst>
          </p:cNvPr>
          <p:cNvSpPr txBox="1"/>
          <p:nvPr/>
        </p:nvSpPr>
        <p:spPr>
          <a:xfrm>
            <a:off x="1010752" y="5445224"/>
            <a:ext cx="66575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Необережно викинутий шматок ковбаси </a:t>
            </a:r>
          </a:p>
          <a:p>
            <a:pPr algn="ctr"/>
            <a:r>
              <a:rPr lang="uk-U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може призвести до хвороби</a:t>
            </a:r>
          </a:p>
        </p:txBody>
      </p:sp>
    </p:spTree>
    <p:extLst>
      <p:ext uri="{BB962C8B-B14F-4D97-AF65-F5344CB8AC3E}">
        <p14:creationId xmlns:p14="http://schemas.microsoft.com/office/powerpoint/2010/main" val="22684142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-2430851" y="6597352"/>
            <a:ext cx="8064896" cy="412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uk-UA" sz="11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9" name="Заголовок 6">
            <a:extLst>
              <a:ext uri="{FF2B5EF4-FFF2-40B4-BE49-F238E27FC236}">
                <a16:creationId xmlns:a16="http://schemas.microsoft.com/office/drawing/2014/main" id="{E829C80B-2B27-49EF-BFB9-22711385C188}"/>
              </a:ext>
            </a:extLst>
          </p:cNvPr>
          <p:cNvSpPr txBox="1">
            <a:spLocks/>
          </p:cNvSpPr>
          <p:nvPr/>
        </p:nvSpPr>
        <p:spPr>
          <a:xfrm>
            <a:off x="252000" y="476672"/>
            <a:ext cx="6540543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91425" rIns="91425" bIns="91425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uk-UA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Листівка - Біобезпека під час полювання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632C05-9F4D-458E-BC05-E1C2C5ED83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751" y="1203590"/>
            <a:ext cx="3695488" cy="52400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1105EB-9D82-4256-AB3E-D669851FEE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1682" y="1203590"/>
            <a:ext cx="3695488" cy="5243027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927AD52-7A07-4983-85EB-99643CEE3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11" name="Заголовок 4">
            <a:extLst>
              <a:ext uri="{FF2B5EF4-FFF2-40B4-BE49-F238E27FC236}">
                <a16:creationId xmlns:a16="http://schemas.microsoft.com/office/drawing/2014/main" id="{C31AE3FF-BFD2-459E-B016-F5477CF0220B}"/>
              </a:ext>
            </a:extLst>
          </p:cNvPr>
          <p:cNvSpPr txBox="1">
            <a:spLocks/>
          </p:cNvSpPr>
          <p:nvPr/>
        </p:nvSpPr>
        <p:spPr>
          <a:xfrm>
            <a:off x="248211" y="6525344"/>
            <a:ext cx="9148325" cy="43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300">
                <a:solidFill>
                  <a:schemeClr val="bg1"/>
                </a:solidFill>
              </a:rPr>
              <a:t>UKRAINE: FAO/EBRD Cooperation</a:t>
            </a:r>
            <a:r>
              <a:rPr lang="uk-UA" sz="1300">
                <a:solidFill>
                  <a:schemeClr val="bg1"/>
                </a:solidFill>
              </a:rPr>
              <a:t> </a:t>
            </a:r>
            <a:r>
              <a:rPr lang="en-US" sz="13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23784765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-2430851" y="6597352"/>
            <a:ext cx="8064896" cy="412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uk-UA" sz="11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9" name="Заголовок 6">
            <a:extLst>
              <a:ext uri="{FF2B5EF4-FFF2-40B4-BE49-F238E27FC236}">
                <a16:creationId xmlns:a16="http://schemas.microsoft.com/office/drawing/2014/main" id="{E829C80B-2B27-49EF-BFB9-22711385C188}"/>
              </a:ext>
            </a:extLst>
          </p:cNvPr>
          <p:cNvSpPr txBox="1">
            <a:spLocks/>
          </p:cNvSpPr>
          <p:nvPr/>
        </p:nvSpPr>
        <p:spPr>
          <a:xfrm>
            <a:off x="252000" y="476672"/>
            <a:ext cx="3114925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91425" rIns="91425" bIns="91425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uk-UA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Допомога від ФАО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1CA638-6C4A-4F99-AA1E-8ED17533E7FF}"/>
              </a:ext>
            </a:extLst>
          </p:cNvPr>
          <p:cNvSpPr txBox="1"/>
          <p:nvPr/>
        </p:nvSpPr>
        <p:spPr>
          <a:xfrm>
            <a:off x="107504" y="1344320"/>
            <a:ext cx="87142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Трейлер до навчального фільму</a:t>
            </a:r>
          </a:p>
          <a:p>
            <a:pPr algn="ctr"/>
            <a:r>
              <a:rPr lang="uk-U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Біобезпека на мисливських господарствах</a:t>
            </a:r>
            <a:endParaRPr lang="LID4096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Приглашаем на закрытый показ фильма о людях, живущих с РС - МООИ Московское  общество рассеянного склероза">
            <a:extLst>
              <a:ext uri="{FF2B5EF4-FFF2-40B4-BE49-F238E27FC236}">
                <a16:creationId xmlns:a16="http://schemas.microsoft.com/office/drawing/2014/main" id="{59DA27B2-CBBC-4ABA-9905-C5E25F715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976" y="2973145"/>
            <a:ext cx="5584047" cy="314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2E6FAC4-08D9-4809-A785-E3538FF27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11" name="Заголовок 4">
            <a:extLst>
              <a:ext uri="{FF2B5EF4-FFF2-40B4-BE49-F238E27FC236}">
                <a16:creationId xmlns:a16="http://schemas.microsoft.com/office/drawing/2014/main" id="{FB6E3223-6396-4764-8E47-1F0224464397}"/>
              </a:ext>
            </a:extLst>
          </p:cNvPr>
          <p:cNvSpPr txBox="1">
            <a:spLocks/>
          </p:cNvSpPr>
          <p:nvPr/>
        </p:nvSpPr>
        <p:spPr>
          <a:xfrm>
            <a:off x="248211" y="6525344"/>
            <a:ext cx="9148325" cy="43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300">
                <a:solidFill>
                  <a:schemeClr val="bg1"/>
                </a:solidFill>
              </a:rPr>
              <a:t>UKRAINE: FAO/EBRD Cooperation</a:t>
            </a:r>
            <a:r>
              <a:rPr lang="uk-UA" sz="1300">
                <a:solidFill>
                  <a:schemeClr val="bg1"/>
                </a:solidFill>
              </a:rPr>
              <a:t> </a:t>
            </a:r>
            <a:r>
              <a:rPr lang="en-US" sz="13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4450760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000" y="476672"/>
            <a:ext cx="8206200" cy="436910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2000" y="2277447"/>
            <a:ext cx="5343129" cy="4031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C00000"/>
                </a:solidFill>
              </a:rPr>
              <a:t>Дякую за увагу!</a:t>
            </a:r>
          </a:p>
          <a:p>
            <a:endParaRPr lang="uk-UA" sz="3200" b="1" dirty="0">
              <a:solidFill>
                <a:srgbClr val="C00000"/>
              </a:solidFill>
            </a:endParaRPr>
          </a:p>
          <a:p>
            <a:r>
              <a:rPr lang="uk-UA" sz="2400" b="1" dirty="0" err="1">
                <a:solidFill>
                  <a:srgbClr val="C00000"/>
                </a:solidFill>
              </a:rPr>
              <a:t>л.в.м</a:t>
            </a:r>
            <a:r>
              <a:rPr lang="uk-UA" sz="2400" b="1" dirty="0">
                <a:solidFill>
                  <a:srgbClr val="C00000"/>
                </a:solidFill>
              </a:rPr>
              <a:t>., експерт з питань здоров’я </a:t>
            </a:r>
          </a:p>
          <a:p>
            <a:r>
              <a:rPr lang="uk-UA" sz="2400" b="1" dirty="0">
                <a:solidFill>
                  <a:srgbClr val="C00000"/>
                </a:solidFill>
              </a:rPr>
              <a:t>та транскордонних захворювань</a:t>
            </a:r>
          </a:p>
          <a:p>
            <a:r>
              <a:rPr lang="uk-UA" sz="2400" b="1" dirty="0">
                <a:solidFill>
                  <a:srgbClr val="C00000"/>
                </a:solidFill>
              </a:rPr>
              <a:t>сільськогосподарських тварин,  </a:t>
            </a:r>
          </a:p>
          <a:p>
            <a:r>
              <a:rPr lang="uk-UA" sz="2400" b="1" dirty="0">
                <a:solidFill>
                  <a:srgbClr val="C00000"/>
                </a:solidFill>
              </a:rPr>
              <a:t>національний консультант ФАО</a:t>
            </a:r>
          </a:p>
          <a:p>
            <a:r>
              <a:rPr lang="uk-UA" sz="2400" b="1" dirty="0" err="1">
                <a:solidFill>
                  <a:srgbClr val="C00000"/>
                </a:solidFill>
              </a:rPr>
              <a:t>Рєвнівцев</a:t>
            </a:r>
            <a:r>
              <a:rPr lang="uk-UA" sz="2400" b="1" dirty="0">
                <a:solidFill>
                  <a:srgbClr val="C00000"/>
                </a:solidFill>
              </a:rPr>
              <a:t> Олександр</a:t>
            </a:r>
          </a:p>
          <a:p>
            <a:endParaRPr lang="uk-UA" sz="2400" b="1" dirty="0">
              <a:solidFill>
                <a:srgbClr val="C00000"/>
              </a:solidFill>
            </a:endParaRPr>
          </a:p>
          <a:p>
            <a:r>
              <a:rPr lang="uk-UA" sz="2400" b="1" dirty="0">
                <a:solidFill>
                  <a:srgbClr val="C00000"/>
                </a:solidFill>
              </a:rPr>
              <a:t>+380674101413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revnivtsev.aleksandr@gmail.com</a:t>
            </a:r>
            <a:endParaRPr lang="uk-UA" sz="24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D0A8F4-0A25-4666-8448-05E5D7F5B9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3888" y="3309172"/>
            <a:ext cx="2384113" cy="2995117"/>
          </a:xfrm>
          <a:prstGeom prst="rect">
            <a:avLst/>
          </a:prstGeom>
        </p:spPr>
      </p:pic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D12F4478-4BDC-443D-9AF2-FDF5A26218B7}"/>
              </a:ext>
            </a:extLst>
          </p:cNvPr>
          <p:cNvSpPr txBox="1">
            <a:spLocks/>
          </p:cNvSpPr>
          <p:nvPr/>
        </p:nvSpPr>
        <p:spPr>
          <a:xfrm>
            <a:off x="248211" y="6525344"/>
            <a:ext cx="9148325" cy="43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300">
                <a:solidFill>
                  <a:schemeClr val="bg1"/>
                </a:solidFill>
              </a:rPr>
              <a:t>UKRAINE: FAO/EBRD Cooperation</a:t>
            </a:r>
            <a:r>
              <a:rPr lang="uk-UA" sz="1300">
                <a:solidFill>
                  <a:schemeClr val="bg1"/>
                </a:solidFill>
              </a:rPr>
              <a:t> </a:t>
            </a:r>
            <a:r>
              <a:rPr lang="en-US" sz="13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114749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20" y="542285"/>
            <a:ext cx="86409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Що необхідно знати про АЧС </a:t>
            </a:r>
          </a:p>
          <a:p>
            <a:endParaRPr lang="uk-UA" sz="2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«Особливо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небезпечна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хвороба»,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обов’язкова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для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реєстрації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МЕБ -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Міжнародне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Епізоотичне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Бюро</a:t>
            </a:r>
          </a:p>
          <a:p>
            <a:endParaRPr lang="uk-UA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АЧС не становить небезпеки для людей.</a:t>
            </a:r>
          </a:p>
          <a:p>
            <a:endParaRPr lang="uk-UA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АЧС хворіють лише дикі та свійські свині </a:t>
            </a:r>
          </a:p>
          <a:p>
            <a:r>
              <a:rPr lang="uk-U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uk-UA" sz="28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всіх видів, порід та статево-вікових груп</a:t>
            </a:r>
            <a:r>
              <a:rPr lang="uk-U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uk-UA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Засобів для профілактики (вакцин) та лікування хвороби немає!</a:t>
            </a:r>
          </a:p>
        </p:txBody>
      </p:sp>
      <p:sp>
        <p:nvSpPr>
          <p:cNvPr id="6" name="Заголовок 4">
            <a:extLst>
              <a:ext uri="{FF2B5EF4-FFF2-40B4-BE49-F238E27FC236}">
                <a16:creationId xmlns:a16="http://schemas.microsoft.com/office/drawing/2014/main" id="{1AA1B85E-F510-4018-904B-CF4B0C4EB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11" y="6525344"/>
            <a:ext cx="9148325" cy="436910"/>
          </a:xfrm>
        </p:spPr>
        <p:txBody>
          <a:bodyPr/>
          <a:lstStyle/>
          <a:p>
            <a:r>
              <a:rPr lang="en-GB" sz="1300" dirty="0">
                <a:solidFill>
                  <a:schemeClr val="bg1"/>
                </a:solidFill>
              </a:rPr>
              <a:t>UKRAINE: FAO/EBRD Cooperation</a:t>
            </a:r>
            <a:r>
              <a:rPr lang="uk-UA" sz="1300" dirty="0">
                <a:solidFill>
                  <a:schemeClr val="bg1"/>
                </a:solidFill>
              </a:rPr>
              <a:t> </a:t>
            </a:r>
            <a:r>
              <a:rPr lang="en-US" sz="13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 dirty="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3780921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3464" y="6011996"/>
            <a:ext cx="8040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800" dirty="0">
                <a:latin typeface="Calibri" panose="020F0502020204030204" pitchFamily="34" charset="0"/>
                <a:cs typeface="Calibri" panose="020F0502020204030204" pitchFamily="34" charset="0"/>
              </a:rPr>
              <a:t>Всього: 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uk-UA" sz="1800" b="1" dirty="0">
                <a:latin typeface="Calibri" panose="020F0502020204030204" pitchFamily="34" charset="0"/>
                <a:cs typeface="Calibri" panose="020F0502020204030204" pitchFamily="34" charset="0"/>
              </a:rPr>
              <a:t>47 </a:t>
            </a:r>
            <a:r>
              <a:rPr lang="uk-UA" sz="1800" dirty="0">
                <a:latin typeface="Calibri" panose="020F0502020204030204" pitchFamily="34" charset="0"/>
                <a:cs typeface="Calibri" panose="020F0502020204030204" pitchFamily="34" charset="0"/>
              </a:rPr>
              <a:t>із яких - </a:t>
            </a:r>
            <a:r>
              <a:rPr lang="uk-UA" sz="1800" b="1" dirty="0">
                <a:latin typeface="Calibri" panose="020F0502020204030204" pitchFamily="34" charset="0"/>
                <a:cs typeface="Calibri" panose="020F0502020204030204" pitchFamily="34" charset="0"/>
              </a:rPr>
              <a:t>395 </a:t>
            </a:r>
            <a:r>
              <a:rPr lang="uk-UA" sz="1800" dirty="0">
                <a:latin typeface="Calibri" panose="020F0502020204030204" pitchFamily="34" charset="0"/>
                <a:cs typeface="Calibri" panose="020F0502020204030204" pitchFamily="34" charset="0"/>
              </a:rPr>
              <a:t>домашні свині, </a:t>
            </a:r>
            <a:r>
              <a:rPr lang="uk-UA" sz="1800" b="1" dirty="0">
                <a:latin typeface="Calibri" panose="020F0502020204030204" pitchFamily="34" charset="0"/>
                <a:cs typeface="Calibri" panose="020F0502020204030204" pitchFamily="34" charset="0"/>
              </a:rPr>
              <a:t>120 </a:t>
            </a:r>
            <a:r>
              <a:rPr lang="uk-UA" sz="1800" dirty="0">
                <a:latin typeface="Calibri" panose="020F0502020204030204" pitchFamily="34" charset="0"/>
                <a:cs typeface="Calibri" panose="020F0502020204030204" pitchFamily="34" charset="0"/>
              </a:rPr>
              <a:t>– дикі свині та </a:t>
            </a:r>
            <a:r>
              <a:rPr lang="uk-UA" sz="1800" b="1" dirty="0"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  <a:r>
              <a:rPr lang="uk-UA" sz="1800" dirty="0">
                <a:latin typeface="Calibri" panose="020F0502020204030204" pitchFamily="34" charset="0"/>
                <a:cs typeface="Calibri" panose="020F0502020204030204" pitchFamily="34" charset="0"/>
              </a:rPr>
              <a:t> інфіковані об’єкти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158B7B-51FE-49BA-A091-7E57C1CDCD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129" y="1106830"/>
            <a:ext cx="7420279" cy="47856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BE5A7B-9EDA-48AF-953F-3D63A7848CE2}"/>
              </a:ext>
            </a:extLst>
          </p:cNvPr>
          <p:cNvSpPr txBox="1"/>
          <p:nvPr/>
        </p:nvSpPr>
        <p:spPr>
          <a:xfrm>
            <a:off x="251520" y="555067"/>
            <a:ext cx="6571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Розповсюдження АЧС в Україні в 2012-2021 </a:t>
            </a:r>
            <a:r>
              <a:rPr lang="uk-UA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р.р</a:t>
            </a:r>
            <a:r>
              <a:rPr lang="uk-U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B4981163-7DC5-4282-856C-16A61DA9F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11" y="6525344"/>
            <a:ext cx="9148325" cy="436910"/>
          </a:xfrm>
        </p:spPr>
        <p:txBody>
          <a:bodyPr/>
          <a:lstStyle/>
          <a:p>
            <a:r>
              <a:rPr lang="en-GB" sz="1300" dirty="0">
                <a:solidFill>
                  <a:schemeClr val="bg1"/>
                </a:solidFill>
              </a:rPr>
              <a:t>UKRAINE: FAO/EBRD Cooperation</a:t>
            </a:r>
            <a:r>
              <a:rPr lang="uk-UA" sz="1300" dirty="0">
                <a:solidFill>
                  <a:schemeClr val="bg1"/>
                </a:solidFill>
              </a:rPr>
              <a:t> </a:t>
            </a:r>
            <a:r>
              <a:rPr lang="en-US" sz="13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 dirty="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1788492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-2430851" y="6597352"/>
            <a:ext cx="8064896" cy="412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uk-UA" sz="11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9" name="Заголовок 6">
            <a:extLst>
              <a:ext uri="{FF2B5EF4-FFF2-40B4-BE49-F238E27FC236}">
                <a16:creationId xmlns:a16="http://schemas.microsoft.com/office/drawing/2014/main" id="{E829C80B-2B27-49EF-BFB9-22711385C188}"/>
              </a:ext>
            </a:extLst>
          </p:cNvPr>
          <p:cNvSpPr txBox="1">
            <a:spLocks/>
          </p:cNvSpPr>
          <p:nvPr/>
        </p:nvSpPr>
        <p:spPr>
          <a:xfrm>
            <a:off x="252000" y="476672"/>
            <a:ext cx="2488151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91425" rIns="91425" bIns="91425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uk-UA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Втрати від АЧС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A13A7D9-D1B1-471D-AC7D-D8D4596C7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87" y="2698954"/>
            <a:ext cx="2283122" cy="304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Смерть мясной отрасли России">
            <a:extLst>
              <a:ext uri="{FF2B5EF4-FFF2-40B4-BE49-F238E27FC236}">
                <a16:creationId xmlns:a16="http://schemas.microsoft.com/office/drawing/2014/main" id="{87FBB913-FAF1-4D00-AF60-B2E417926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496" y="2698954"/>
            <a:ext cx="4643117" cy="304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02883F-1DD7-4539-BBFB-7A8372D43D98}"/>
              </a:ext>
            </a:extLst>
          </p:cNvPr>
          <p:cNvSpPr txBox="1"/>
          <p:nvPr/>
        </p:nvSpPr>
        <p:spPr>
          <a:xfrm>
            <a:off x="107504" y="1262944"/>
            <a:ext cx="8928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C00000"/>
                </a:solidFill>
              </a:rPr>
              <a:t>Втрат зазнали не тільки мисливські г-ва,</a:t>
            </a:r>
          </a:p>
          <a:p>
            <a:r>
              <a:rPr lang="uk-UA" sz="3200" b="1" dirty="0">
                <a:solidFill>
                  <a:srgbClr val="C00000"/>
                </a:solidFill>
              </a:rPr>
              <a:t>а і промислове свинарство та ОСГ України </a:t>
            </a:r>
            <a:endParaRPr lang="LID4096" sz="3200" b="1" dirty="0">
              <a:solidFill>
                <a:srgbClr val="C00000"/>
              </a:solidFill>
            </a:endParaRPr>
          </a:p>
        </p:txBody>
      </p:sp>
      <p:sp>
        <p:nvSpPr>
          <p:cNvPr id="15" name="Заголовок 4">
            <a:extLst>
              <a:ext uri="{FF2B5EF4-FFF2-40B4-BE49-F238E27FC236}">
                <a16:creationId xmlns:a16="http://schemas.microsoft.com/office/drawing/2014/main" id="{6B5D3C06-7279-4C96-AB76-0B6985408EE2}"/>
              </a:ext>
            </a:extLst>
          </p:cNvPr>
          <p:cNvSpPr txBox="1">
            <a:spLocks/>
          </p:cNvSpPr>
          <p:nvPr/>
        </p:nvSpPr>
        <p:spPr>
          <a:xfrm>
            <a:off x="248211" y="6525344"/>
            <a:ext cx="9148325" cy="43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300">
                <a:solidFill>
                  <a:schemeClr val="bg1"/>
                </a:solidFill>
              </a:rPr>
              <a:t>UKRAINE: FAO/EBRD Cooperation</a:t>
            </a:r>
            <a:r>
              <a:rPr lang="uk-UA" sz="1300">
                <a:solidFill>
                  <a:schemeClr val="bg1"/>
                </a:solidFill>
              </a:rPr>
              <a:t> </a:t>
            </a:r>
            <a:r>
              <a:rPr lang="en-US" sz="13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1462863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5" y="6597352"/>
            <a:ext cx="3211845" cy="2514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-2430851" y="6597352"/>
            <a:ext cx="8064896" cy="412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uk-UA" sz="11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43" y="-577026"/>
            <a:ext cx="2829993" cy="14857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FA3CB8-30AF-42BA-BB64-16B470BC0B9C}"/>
              </a:ext>
            </a:extLst>
          </p:cNvPr>
          <p:cNvSpPr txBox="1"/>
          <p:nvPr/>
        </p:nvSpPr>
        <p:spPr>
          <a:xfrm>
            <a:off x="611560" y="1292562"/>
            <a:ext cx="8444947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 2012 року </a:t>
            </a:r>
            <a:r>
              <a:rPr lang="ru-RU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було</a:t>
            </a:r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вилучено</a:t>
            </a:r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знищено</a:t>
            </a:r>
            <a:endParaRPr lang="ru-RU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340 000</a:t>
            </a:r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голів</a:t>
            </a:r>
            <a:r>
              <a:rPr lang="ru-RU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свиней</a:t>
            </a:r>
            <a:endParaRPr lang="ru-RU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 2014 ― 339, </a:t>
            </a:r>
          </a:p>
          <a:p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 2015 ― 67,8 тис., </a:t>
            </a:r>
          </a:p>
          <a:p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 2016 ― 51,9 тис., </a:t>
            </a:r>
          </a:p>
          <a:p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 2017 ―  40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тис, </a:t>
            </a:r>
          </a:p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2018 – 3</a:t>
            </a:r>
            <a:r>
              <a:rPr lang="uk-U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тис.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 – 112 000 гол</a:t>
            </a:r>
            <a:r>
              <a:rPr lang="uk-UA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ів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2020 - </a:t>
            </a:r>
            <a:r>
              <a:rPr lang="uk-U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1000</a:t>
            </a:r>
            <a:endParaRPr lang="uk-UA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uk-U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uk-U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</a:t>
            </a:r>
            <a:endParaRPr lang="ru-RU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8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 </a:t>
            </a:r>
            <a:r>
              <a:rPr lang="ru-RU" sz="18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інформацією</a:t>
            </a:r>
            <a:r>
              <a:rPr lang="ru-RU" sz="18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8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головних</a:t>
            </a:r>
            <a:r>
              <a:rPr lang="ru-RU" sz="18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8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управлінь</a:t>
            </a:r>
            <a:r>
              <a:rPr lang="ru-RU" sz="18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Держпродспоживслужби</a:t>
            </a:r>
            <a:endParaRPr lang="uk-UA" sz="2000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Заголовок 6">
            <a:extLst>
              <a:ext uri="{FF2B5EF4-FFF2-40B4-BE49-F238E27FC236}">
                <a16:creationId xmlns:a16="http://schemas.microsoft.com/office/drawing/2014/main" id="{89908848-4DA6-48D7-8266-E8E3037DEA99}"/>
              </a:ext>
            </a:extLst>
          </p:cNvPr>
          <p:cNvSpPr txBox="1">
            <a:spLocks/>
          </p:cNvSpPr>
          <p:nvPr/>
        </p:nvSpPr>
        <p:spPr>
          <a:xfrm>
            <a:off x="252000" y="476672"/>
            <a:ext cx="2488151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91425" rIns="91425" bIns="91425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uk-UA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Втрати від АЧС</a:t>
            </a:r>
          </a:p>
        </p:txBody>
      </p:sp>
      <p:pic>
        <p:nvPicPr>
          <p:cNvPr id="9" name="Picture 2" descr="Из-за угрозы АЧС под Киевом уничтожат порядка 61 тыс. свиней ...">
            <a:extLst>
              <a:ext uri="{FF2B5EF4-FFF2-40B4-BE49-F238E27FC236}">
                <a16:creationId xmlns:a16="http://schemas.microsoft.com/office/drawing/2014/main" id="{8835E120-0CB0-42A1-A2A9-D237F4A99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48880"/>
            <a:ext cx="4032447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На Львівщині виявили масштабний спалах африканської чуми свиней ...">
            <a:extLst>
              <a:ext uri="{FF2B5EF4-FFF2-40B4-BE49-F238E27FC236}">
                <a16:creationId xmlns:a16="http://schemas.microsoft.com/office/drawing/2014/main" id="{46064366-79C5-4EEE-9301-009B060B3E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55" b="3147"/>
          <a:stretch/>
        </p:blipFill>
        <p:spPr bwMode="auto">
          <a:xfrm>
            <a:off x="5377099" y="4657953"/>
            <a:ext cx="2795302" cy="154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4">
            <a:extLst>
              <a:ext uri="{FF2B5EF4-FFF2-40B4-BE49-F238E27FC236}">
                <a16:creationId xmlns:a16="http://schemas.microsoft.com/office/drawing/2014/main" id="{6AEEA3C6-D944-44EE-BAA8-B5D16F60C279}"/>
              </a:ext>
            </a:extLst>
          </p:cNvPr>
          <p:cNvSpPr txBox="1">
            <a:spLocks/>
          </p:cNvSpPr>
          <p:nvPr/>
        </p:nvSpPr>
        <p:spPr>
          <a:xfrm>
            <a:off x="248211" y="6525344"/>
            <a:ext cx="9148325" cy="43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300">
                <a:solidFill>
                  <a:schemeClr val="bg1"/>
                </a:solidFill>
              </a:rPr>
              <a:t>UKRAINE: FAO/EBRD Cooperation</a:t>
            </a:r>
            <a:r>
              <a:rPr lang="uk-UA" sz="1300">
                <a:solidFill>
                  <a:schemeClr val="bg1"/>
                </a:solidFill>
              </a:rPr>
              <a:t> </a:t>
            </a:r>
            <a:r>
              <a:rPr lang="en-US" sz="13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uk-UA" sz="1300">
                <a:solidFill>
                  <a:schemeClr val="bg1"/>
                </a:solidFill>
              </a:rPr>
              <a:t>Здоров’я тварин, безпечність харчової продукції та програми гарантування її якості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6338100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17501</TotalTime>
  <Words>1885</Words>
  <Application>Microsoft Office PowerPoint</Application>
  <PresentationFormat>Экран (4:3)</PresentationFormat>
  <Paragraphs>290</Paragraphs>
  <Slides>52</Slides>
  <Notes>51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60" baseType="lpstr">
      <vt:lpstr>Arial Nova</vt:lpstr>
      <vt:lpstr>Microsoft YaHei Light</vt:lpstr>
      <vt:lpstr>Franklin Gothic Heavy</vt:lpstr>
      <vt:lpstr>Calibri</vt:lpstr>
      <vt:lpstr>Arial</vt:lpstr>
      <vt:lpstr>Comic Sans MS</vt:lpstr>
      <vt:lpstr>Constantia</vt:lpstr>
      <vt:lpstr>Тема Office</vt:lpstr>
      <vt:lpstr>UKRAINE: FAO/EBRD Cooperation  Здоров’я тварин, безпечність харчової продукції та програми гарантування її якості</vt:lpstr>
      <vt:lpstr>Презентация PowerPoint</vt:lpstr>
      <vt:lpstr>Презентация PowerPoint</vt:lpstr>
      <vt:lpstr>Презентация PowerPoint</vt:lpstr>
      <vt:lpstr>Презентация PowerPoint</vt:lpstr>
      <vt:lpstr>UKRAINE: FAO/EBRD Cooperation  Здоров’я тварин, безпечність харчової продукції та програми гарантування її якості</vt:lpstr>
      <vt:lpstr>UKRAINE: FAO/EBRD Cooperation  Здоров’я тварин, безпечність харчової продукції та програми гарантування її якості</vt:lpstr>
      <vt:lpstr>Презентация PowerPoint</vt:lpstr>
      <vt:lpstr>Презентация PowerPoint</vt:lpstr>
      <vt:lpstr>Втрати поголів’я свійських свиней в Україні</vt:lpstr>
      <vt:lpstr>UKRAINE: FAO/EBRD Cooperation  Здоров’я тварин, безпечність харчової продукції та програми гарантування її якості</vt:lpstr>
      <vt:lpstr>UKRAINE: FAO/EBRD Cooperation  Здоров’я тварин, безпечність харчової продукції та програми гарантування її якості</vt:lpstr>
      <vt:lpstr>Зберігання вірусу АЧС</vt:lpstr>
      <vt:lpstr>UKRAINE: FAO/EBRD Cooperation  Здоров’я тварин, безпечність харчової продукції та програми гарантування її якості</vt:lpstr>
      <vt:lpstr>UKRAINE: FAO/EBRD Cooperation  Здоров’я тварин, безпечність харчової продукції та програми гарантування її якості</vt:lpstr>
      <vt:lpstr>UKRAINE: FAO/EBRD Cooperation  Здоров’я тварин, безпечність харчової продукції та програми гарантування її якості</vt:lpstr>
      <vt:lpstr>UKRAINE: FAO/EBRD Cooperation  Здоров’я тварин, безпечність харчової продукції та програми гарантування її якості</vt:lpstr>
      <vt:lpstr>UKRAINE: FAO/EBRD Cooperation  Здоров’я тварин, безпечність харчової продукції та програми гарантування її якості</vt:lpstr>
      <vt:lpstr>Біобезпека під час полювання</vt:lpstr>
      <vt:lpstr>Біобезпека під час полювання</vt:lpstr>
      <vt:lpstr>UKRAINE: FAO/EBRD Cooperation  Здоров’я тварин, безпечність харчової продукції та програми гарантування її якості</vt:lpstr>
      <vt:lpstr>Головні питання</vt:lpstr>
      <vt:lpstr>Що має знати мисливець</vt:lpstr>
      <vt:lpstr>Головні помилики під час полювання</vt:lpstr>
      <vt:lpstr>Головні помилики під час полювання</vt:lpstr>
      <vt:lpstr>Головні помилики під час полювання</vt:lpstr>
      <vt:lpstr>Головні помилики під час полювання</vt:lpstr>
      <vt:lpstr>Головні помилики під час полювання</vt:lpstr>
      <vt:lpstr>Головні помилики під час полювання</vt:lpstr>
      <vt:lpstr>Біобезпека під час полювання</vt:lpstr>
      <vt:lpstr>Як це робити БІОБЕЗПЕЧНО?</vt:lpstr>
      <vt:lpstr>Презентация PowerPoint</vt:lpstr>
      <vt:lpstr>UKRAINE: FAO/EBRD Cooperation  Здоров’я тварин, безпечність харчової продукції та програми гарантування її якості</vt:lpstr>
      <vt:lpstr>UKRAINE: FAO/EBRD Cooperation  Здоров’я тварин, безпечність харчової продукції та програми гарантування її якості</vt:lpstr>
      <vt:lpstr>Майданчик для розробляння дичини</vt:lpstr>
      <vt:lpstr>Майданчик для розробляння дичини</vt:lpstr>
      <vt:lpstr>Майданчик для розробляння дичини</vt:lpstr>
      <vt:lpstr>Майданчик для розробляння дичини</vt:lpstr>
      <vt:lpstr>Яма для утилізації </vt:lpstr>
      <vt:lpstr>Яма для утилізації </vt:lpstr>
      <vt:lpstr>Мийка та дезинфекція транспорту</vt:lpstr>
      <vt:lpstr>UKRAINE: FAO/EBRD Cooperation  Здоров’я тварин, безпечність харчової продукції та програми гарантування її якості</vt:lpstr>
      <vt:lpstr>Комплект з біобезпеки на мисливському господарстві</vt:lpstr>
      <vt:lpstr>Біобезпека під час полювання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Александр Ревнивцев</cp:lastModifiedBy>
  <cp:revision>256</cp:revision>
  <dcterms:modified xsi:type="dcterms:W3CDTF">2021-10-27T08:42:20Z</dcterms:modified>
</cp:coreProperties>
</file>