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1pPr>
    <a:lvl2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2pPr>
    <a:lvl3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3pPr>
    <a:lvl4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4pPr>
    <a:lvl5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5pPr>
    <a:lvl6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6pPr>
    <a:lvl7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7pPr>
    <a:lvl8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8pPr>
    <a:lvl9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Proxima Nova"/>
          <a:ea typeface="Proxima Nova"/>
          <a:cs typeface="Proxima Nova"/>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AEAEA"/>
          </a:solidFill>
        </a:fill>
      </a:tcStyle>
    </a:band2H>
    <a:firstCol>
      <a:tcTxStyle b="on" i="off">
        <a:font>
          <a:latin typeface="Proxima Nova"/>
          <a:ea typeface="Proxima Nova"/>
          <a:cs typeface="Proxima Nova"/>
        </a:font>
        <a:srgbClr val="4CA5D2"/>
      </a:tcTxStyle>
      <a:tcStyle>
        <a:tcBdr>
          <a:left>
            <a:ln w="12700" cap="flat">
              <a:noFill/>
              <a:miter lim="400000"/>
            </a:ln>
          </a:left>
          <a:right>
            <a:ln w="50800" cap="flat">
              <a:solidFill>
                <a:srgbClr val="03A8D6"/>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ff" i="off">
        <a:font>
          <a:latin typeface="Proxima Nova Medium"/>
          <a:ea typeface="Proxima Nova Medium"/>
          <a:cs typeface="Proxima Nova Medium"/>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50800" cap="flat">
              <a:solidFill>
                <a:srgbClr val="0BA8D6"/>
              </a:solidFill>
              <a:prstDash val="solid"/>
              <a:miter lim="400000"/>
            </a:ln>
          </a:top>
          <a:bottom>
            <a:ln w="12700" cap="flat">
              <a:noFill/>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Proxima Nova"/>
          <a:ea typeface="Proxima Nova"/>
          <a:cs typeface="Proxima Nova"/>
        </a:font>
        <a:srgbClr val="4CA5D2"/>
      </a:tcTxStyle>
      <a:tcStyle>
        <a:tcBdr>
          <a:left>
            <a:ln w="12700" cap="flat">
              <a:solidFill>
                <a:srgbClr val="000000"/>
              </a:solidFill>
              <a:prstDash val="solid"/>
              <a:miter lim="400000"/>
            </a:ln>
          </a:left>
          <a:right>
            <a:ln w="12700" cap="flat">
              <a:solidFill>
                <a:srgbClr val="000000"/>
              </a:solidFill>
              <a:prstDash val="solid"/>
              <a:miter lim="400000"/>
            </a:ln>
          </a:right>
          <a:top>
            <a:ln w="12700" cap="flat">
              <a:noFill/>
              <a:miter lim="400000"/>
            </a:ln>
          </a:top>
          <a:bottom>
            <a:ln w="50800" cap="flat">
              <a:solidFill>
                <a:srgbClr val="03A8D6"/>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Proxima Nova"/>
          <a:ea typeface="Proxima Nova"/>
          <a:cs typeface="Proxima Nova"/>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wholeTbl>
    <a:band2H>
      <a:tcTxStyle/>
      <a:tcStyle>
        <a:tcBdr/>
        <a:fill>
          <a:solidFill>
            <a:srgbClr val="EAEAEA"/>
          </a:solidFill>
        </a:fill>
      </a:tcStyle>
    </a:band2H>
    <a:firstCol>
      <a:tcTxStyle b="off" i="off">
        <a:font>
          <a:latin typeface="Proxima Nova Medium"/>
          <a:ea typeface="Proxima Nova Medium"/>
          <a:cs typeface="Proxima Nova Medium"/>
        </a:font>
        <a:srgbClr val="000000"/>
      </a:tcTxStyle>
      <a:tcStyle>
        <a:tcBdr>
          <a:left>
            <a:ln w="12700" cap="flat">
              <a:noFill/>
              <a:miter lim="400000"/>
            </a:ln>
          </a:left>
          <a:right>
            <a:ln w="25400" cap="flat">
              <a:solidFill>
                <a:srgbClr val="008ABA"/>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firstCol>
    <a:lastRow>
      <a:tcTxStyle b="off" i="off">
        <a:font>
          <a:latin typeface="Proxima Nova Medium"/>
          <a:ea typeface="Proxima Nova Medium"/>
          <a:cs typeface="Proxima Nova Medium"/>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008ABA"/>
              </a:solidFill>
              <a:prstDash val="solid"/>
              <a:miter lim="400000"/>
            </a:ln>
          </a:top>
          <a:bottom>
            <a:ln w="12700" cap="flat">
              <a:noFill/>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lastRow>
    <a:firstRow>
      <a:tcTxStyle b="on"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ADEFF"/>
          </a:solidFill>
        </a:fill>
      </a:tcStyle>
    </a:firstRow>
  </a:tblStyle>
  <a:tblStyle styleId="{EEE7283C-3CF3-47DC-8721-378D4A62B228}" styleName="">
    <a:tblBg/>
    <a:wholeTbl>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wholeTbl>
    <a:band2H>
      <a:tcTxStyle/>
      <a:tcStyle>
        <a:tcBdr/>
        <a:fill>
          <a:solidFill>
            <a:srgbClr val="EAEAEB"/>
          </a:solidFill>
        </a:fill>
      </a:tcStyle>
    </a:band2H>
    <a:firstCol>
      <a:tcTxStyle b="off" i="off">
        <a:font>
          <a:latin typeface="Proxima Nova Medium"/>
          <a:ea typeface="Proxima Nova Medium"/>
          <a:cs typeface="Proxima Nova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hueOff val="390196"/>
              <a:satOff val="16169"/>
              <a:lumOff val="-19584"/>
            </a:schemeClr>
          </a:solidFill>
        </a:fill>
      </a:tcStyle>
    </a:firstCol>
    <a:lastRow>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lastRow>
    <a:firstRow>
      <a:tcTxStyle b="off" i="off">
        <a:font>
          <a:latin typeface="Proxima Nova Medium"/>
          <a:ea typeface="Proxima Nova Medium"/>
          <a:cs typeface="Proxima Nova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chemeClr val="accent2">
              <a:hueOff val="312616"/>
              <a:satOff val="21048"/>
              <a:lumOff val="-29411"/>
            </a:schemeClr>
          </a:solidFill>
        </a:fill>
      </a:tcStyle>
    </a:firstRow>
  </a:tblStyle>
  <a:tblStyle styleId="{CF821DB8-F4EB-4A41-A1BA-3FCAFE7338EE}" styleName="">
    <a:tblBg/>
    <a:wholeTbl>
      <a:tcTxStyle b="off" i="off">
        <a:font>
          <a:latin typeface="Proxima Nova"/>
          <a:ea typeface="Proxima Nova"/>
          <a:cs typeface="Proxima Nova"/>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D238"/>
          </a:solidFill>
        </a:fill>
      </a:tcStyle>
    </a:firstCol>
    <a:la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F7EA"/>
          </a:solidFill>
        </a:fill>
      </a:tcStyle>
    </a:lastRow>
    <a:fir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A00"/>
          </a:solidFill>
        </a:fill>
      </a:tcStyle>
    </a:firstRow>
  </a:tblStyle>
  <a:tblStyle styleId="{33BA23B1-9221-436E-865A-0063620EA4FD}" styleName="">
    <a:tblBg/>
    <a:wholeTbl>
      <a:tcTxStyle b="off" i="off">
        <a:font>
          <a:latin typeface="Proxima Nova"/>
          <a:ea typeface="Proxima Nova"/>
          <a:cs typeface="Proxima Nova"/>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wholeTbl>
    <a:band2H>
      <a:tcTxStyle/>
      <a:tcStyle>
        <a:tcBdr/>
        <a:fill>
          <a:solidFill>
            <a:srgbClr val="EBEBEB"/>
          </a:solidFill>
        </a:fill>
      </a:tcStyle>
    </a:band2H>
    <a:firstCol>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19922"/>
              <a:satOff val="-56679"/>
              <a:lumOff val="-26479"/>
            </a:schemeClr>
          </a:solidFill>
        </a:fill>
      </a:tcStyle>
    </a:firstCol>
    <a:lastRow>
      <a:tcTxStyle b="off" i="off">
        <a:font>
          <a:latin typeface="Proxima Nova Medium"/>
          <a:ea typeface="Proxima Nova Medium"/>
          <a:cs typeface="Proxima Nova Medium"/>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AEBEB"/>
          </a:solidFill>
        </a:fill>
      </a:tcStyle>
    </a:lastRow>
    <a:firstRow>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28106"/>
              <a:satOff val="-38633"/>
              <a:lumOff val="-17889"/>
            </a:schemeClr>
          </a:solidFill>
        </a:fill>
      </a:tcStyle>
    </a:firstRow>
  </a:tblStyle>
  <a:tblStyle styleId="{2708684C-4D16-4618-839F-0558EEFCDFE6}" styleName="">
    <a:tblBg/>
    <a:wholeTbl>
      <a:tcTxStyle b="off"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5D5D5"/>
          </a:solidFill>
        </a:fill>
      </a:tcStyle>
    </a:wholeTbl>
    <a:band2H>
      <a:tcTxStyle/>
      <a:tcStyle>
        <a:tcBdr/>
        <a:fill>
          <a:solidFill>
            <a:srgbClr val="BBBBBB"/>
          </a:solidFill>
        </a:fill>
      </a:tcStyle>
    </a:band2H>
    <a:firstCol>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E5E5E"/>
          </a:solidFill>
        </a:fill>
      </a:tcStyle>
    </a:firstCol>
    <a:la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lastRow>
    <a:fir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7" d="100"/>
          <a:sy n="37" d="100"/>
        </p:scale>
        <p:origin x="-432" y="-72"/>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7" name="Shape 147"/>
          <p:cNvSpPr>
            <a:spLocks noGrp="1" noRot="1" noChangeAspect="1"/>
          </p:cNvSpPr>
          <p:nvPr>
            <p:ph type="sldImg"/>
          </p:nvPr>
        </p:nvSpPr>
        <p:spPr>
          <a:xfrm>
            <a:off x="1143000" y="685800"/>
            <a:ext cx="4572000" cy="3429000"/>
          </a:xfrm>
          <a:prstGeom prst="rect">
            <a:avLst/>
          </a:prstGeom>
        </p:spPr>
        <p:txBody>
          <a:bodyPr/>
          <a:lstStyle/>
          <a:p>
            <a:endParaRPr/>
          </a:p>
        </p:txBody>
      </p:sp>
      <p:sp>
        <p:nvSpPr>
          <p:cNvPr id="148" name="Shape 14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45502891"/>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p:bg>
      <p:bgPr>
        <a:solidFill>
          <a:srgbClr val="00BFF3"/>
        </a:solidFill>
        <a:effectLst/>
      </p:bgPr>
    </p:bg>
    <p:spTree>
      <p:nvGrpSpPr>
        <p:cNvPr id="1" name=""/>
        <p:cNvGrpSpPr/>
        <p:nvPr/>
      </p:nvGrpSpPr>
      <p:grpSpPr>
        <a:xfrm>
          <a:off x="0" y="0"/>
          <a:ext cx="0" cy="0"/>
          <a:chOff x="0" y="0"/>
          <a:chExt cx="0" cy="0"/>
        </a:xfrm>
      </p:grpSpPr>
      <p:sp>
        <p:nvSpPr>
          <p:cNvPr id="11" name="Автор и дата"/>
          <p:cNvSpPr txBox="1">
            <a:spLocks noGrp="1"/>
          </p:cNvSpPr>
          <p:nvPr>
            <p:ph type="body" sz="quarter" idx="13" hasCustomPrompt="1"/>
          </p:nvPr>
        </p:nvSpPr>
        <p:spPr>
          <a:xfrm>
            <a:off x="1219200" y="2434335"/>
            <a:ext cx="21945600" cy="706629"/>
          </a:xfrm>
          <a:prstGeom prst="rect">
            <a:avLst/>
          </a:prstGeom>
        </p:spPr>
        <p:txBody>
          <a:bodyPr anchor="ctr"/>
          <a:lstStyle>
            <a:lvl1pPr marL="0" indent="0" defTabSz="825500">
              <a:lnSpc>
                <a:spcPct val="120000"/>
              </a:lnSpc>
              <a:spcBef>
                <a:spcPts val="0"/>
              </a:spcBef>
              <a:buClrTx/>
              <a:buSzTx/>
              <a:buNone/>
              <a:defRPr sz="3600" b="0" cap="all">
                <a:solidFill>
                  <a:srgbClr val="FFFFFF"/>
                </a:solidFill>
                <a:latin typeface="Proxima Nova Extrabold"/>
                <a:ea typeface="Proxima Nova Extrabold"/>
                <a:cs typeface="Proxima Nova Extrabold"/>
                <a:sym typeface="Proxima Nova Extrabold"/>
              </a:defRPr>
            </a:lvl1pPr>
          </a:lstStyle>
          <a:p>
            <a:r>
              <a:t>Автор и дата</a:t>
            </a:r>
          </a:p>
        </p:txBody>
      </p:sp>
      <p:sp>
        <p:nvSpPr>
          <p:cNvPr id="12" name="Уровень текста 1…"/>
          <p:cNvSpPr txBox="1">
            <a:spLocks noGrp="1"/>
          </p:cNvSpPr>
          <p:nvPr>
            <p:ph type="body" sz="quarter" idx="1" hasCustomPrompt="1"/>
          </p:nvPr>
        </p:nvSpPr>
        <p:spPr>
          <a:xfrm>
            <a:off x="1219200" y="8648700"/>
            <a:ext cx="21945600" cy="2095500"/>
          </a:xfrm>
          <a:prstGeom prst="rect">
            <a:avLst/>
          </a:prstGeom>
        </p:spPr>
        <p:txBody>
          <a:bodyPr/>
          <a:lstStyle>
            <a:lvl1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5pPr>
          </a:lstStyle>
          <a:p>
            <a:r>
              <a:t>Подзаголовок презентации</a:t>
            </a:r>
          </a:p>
          <a:p>
            <a:pPr lvl="1"/>
            <a:endParaRPr/>
          </a:p>
          <a:p>
            <a:pPr lvl="2"/>
            <a:endParaRPr/>
          </a:p>
          <a:p>
            <a:pPr lvl="3"/>
            <a:endParaRPr/>
          </a:p>
          <a:p>
            <a:pPr lvl="4"/>
            <a:endParaRPr/>
          </a:p>
        </p:txBody>
      </p:sp>
      <p:sp>
        <p:nvSpPr>
          <p:cNvPr id="13" name="Заголовок презентации"/>
          <p:cNvSpPr txBox="1">
            <a:spLocks noGrp="1"/>
          </p:cNvSpPr>
          <p:nvPr>
            <p:ph type="title" hasCustomPrompt="1"/>
          </p:nvPr>
        </p:nvSpPr>
        <p:spPr>
          <a:xfrm>
            <a:off x="1219200" y="3127375"/>
            <a:ext cx="21945600" cy="5524500"/>
          </a:xfrm>
          <a:prstGeom prst="rect">
            <a:avLst/>
          </a:prstGeom>
        </p:spPr>
        <p:txBody>
          <a:bodyPr/>
          <a:lstStyle>
            <a:lvl1pPr defTabSz="584200">
              <a:defRPr sz="22000" spc="-220">
                <a:solidFill>
                  <a:srgbClr val="FFFFFF"/>
                </a:solidFill>
              </a:defRPr>
            </a:lvl1pPr>
          </a:lstStyle>
          <a:p>
            <a:r>
              <a:t>Заголовок презентации</a:t>
            </a:r>
          </a:p>
        </p:txBody>
      </p:sp>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Сообщение">
    <p:bg>
      <p:bgPr>
        <a:solidFill>
          <a:schemeClr val="accent6"/>
        </a:solidFill>
        <a:effectLst/>
      </p:bgPr>
    </p:bg>
    <p:spTree>
      <p:nvGrpSpPr>
        <p:cNvPr id="1" name=""/>
        <p:cNvGrpSpPr/>
        <p:nvPr/>
      </p:nvGrpSpPr>
      <p:grpSpPr>
        <a:xfrm>
          <a:off x="0" y="0"/>
          <a:ext cx="0" cy="0"/>
          <a:chOff x="0" y="0"/>
          <a:chExt cx="0" cy="0"/>
        </a:xfrm>
      </p:grpSpPr>
      <p:sp>
        <p:nvSpPr>
          <p:cNvPr id="97" name="Уровень текста 1…"/>
          <p:cNvSpPr txBox="1">
            <a:spLocks noGrp="1"/>
          </p:cNvSpPr>
          <p:nvPr>
            <p:ph type="body" sz="half" idx="1" hasCustomPrompt="1"/>
          </p:nvPr>
        </p:nvSpPr>
        <p:spPr>
          <a:xfrm>
            <a:off x="1219200" y="4763675"/>
            <a:ext cx="21945600" cy="4192883"/>
          </a:xfrm>
          <a:prstGeom prst="rect">
            <a:avLst/>
          </a:prstGeom>
        </p:spPr>
        <p:txBody>
          <a:bodyPr anchor="ctr"/>
          <a:lstStyle>
            <a:lvl1pPr marL="0" indent="0" algn="ctr">
              <a:lnSpc>
                <a:spcPct val="70000"/>
              </a:lnSpc>
              <a:spcBef>
                <a:spcPts val="0"/>
              </a:spcBef>
              <a:buClrTx/>
              <a:buSzTx/>
              <a:buNone/>
              <a:defRPr sz="14000" b="0" cap="all">
                <a:solidFill>
                  <a:srgbClr val="FFFFFF"/>
                </a:solidFill>
                <a:latin typeface="+mn-lt"/>
                <a:ea typeface="+mn-ea"/>
                <a:cs typeface="+mn-cs"/>
                <a:sym typeface="Druk Medium"/>
              </a:defRPr>
            </a:lvl1pPr>
            <a:lvl2pPr marL="0" indent="0" algn="ctr">
              <a:lnSpc>
                <a:spcPct val="70000"/>
              </a:lnSpc>
              <a:spcBef>
                <a:spcPts val="0"/>
              </a:spcBef>
              <a:buClrTx/>
              <a:buSzTx/>
              <a:buNone/>
              <a:defRPr sz="14000" b="0" cap="all">
                <a:solidFill>
                  <a:srgbClr val="FFFFFF"/>
                </a:solidFill>
                <a:latin typeface="+mn-lt"/>
                <a:ea typeface="+mn-ea"/>
                <a:cs typeface="+mn-cs"/>
                <a:sym typeface="Druk Medium"/>
              </a:defRPr>
            </a:lvl2pPr>
            <a:lvl3pPr marL="0" indent="0" algn="ctr">
              <a:lnSpc>
                <a:spcPct val="70000"/>
              </a:lnSpc>
              <a:spcBef>
                <a:spcPts val="0"/>
              </a:spcBef>
              <a:buClrTx/>
              <a:buSzTx/>
              <a:buNone/>
              <a:defRPr sz="14000" b="0" cap="all">
                <a:solidFill>
                  <a:srgbClr val="FFFFFF"/>
                </a:solidFill>
                <a:latin typeface="+mn-lt"/>
                <a:ea typeface="+mn-ea"/>
                <a:cs typeface="+mn-cs"/>
                <a:sym typeface="Druk Medium"/>
              </a:defRPr>
            </a:lvl3pPr>
            <a:lvl4pPr marL="0" indent="0" algn="ctr">
              <a:lnSpc>
                <a:spcPct val="70000"/>
              </a:lnSpc>
              <a:spcBef>
                <a:spcPts val="0"/>
              </a:spcBef>
              <a:buClrTx/>
              <a:buSzTx/>
              <a:buNone/>
              <a:defRPr sz="14000" b="0" cap="all">
                <a:solidFill>
                  <a:srgbClr val="FFFFFF"/>
                </a:solidFill>
                <a:latin typeface="+mn-lt"/>
                <a:ea typeface="+mn-ea"/>
                <a:cs typeface="+mn-cs"/>
                <a:sym typeface="Druk Medium"/>
              </a:defRPr>
            </a:lvl4pPr>
            <a:lvl5pPr marL="0" indent="0" algn="ctr">
              <a:lnSpc>
                <a:spcPct val="70000"/>
              </a:lnSpc>
              <a:spcBef>
                <a:spcPts val="0"/>
              </a:spcBef>
              <a:buClrTx/>
              <a:buSzTx/>
              <a:buNone/>
              <a:defRPr sz="14000" b="0" cap="all">
                <a:solidFill>
                  <a:srgbClr val="FFFFFF"/>
                </a:solidFill>
                <a:latin typeface="+mn-lt"/>
                <a:ea typeface="+mn-ea"/>
                <a:cs typeface="+mn-cs"/>
                <a:sym typeface="Druk Medium"/>
              </a:defRPr>
            </a:lvl5pPr>
          </a:lstStyle>
          <a:p>
            <a:r>
              <a:t>Сообщение</a:t>
            </a:r>
          </a:p>
          <a:p>
            <a:pPr lvl="1"/>
            <a:endParaRPr/>
          </a:p>
          <a:p>
            <a:pPr lvl="2"/>
            <a:endParaRPr/>
          </a:p>
          <a:p>
            <a:pPr lvl="3"/>
            <a:endParaRPr/>
          </a:p>
          <a:p>
            <a:pPr lvl="4"/>
            <a:endParaRPr/>
          </a:p>
        </p:txBody>
      </p:sp>
      <p:sp>
        <p:nvSpPr>
          <p:cNvPr id="9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Важный факт">
    <p:bg>
      <p:bgPr>
        <a:solidFill>
          <a:srgbClr val="FFC617"/>
        </a:solidFill>
        <a:effectLst/>
      </p:bgPr>
    </p:bg>
    <p:spTree>
      <p:nvGrpSpPr>
        <p:cNvPr id="1" name=""/>
        <p:cNvGrpSpPr/>
        <p:nvPr/>
      </p:nvGrpSpPr>
      <p:grpSpPr>
        <a:xfrm>
          <a:off x="0" y="0"/>
          <a:ext cx="0" cy="0"/>
          <a:chOff x="0" y="0"/>
          <a:chExt cx="0" cy="0"/>
        </a:xfrm>
      </p:grpSpPr>
      <p:sp>
        <p:nvSpPr>
          <p:cNvPr id="105" name="Уровень текста 1…"/>
          <p:cNvSpPr txBox="1">
            <a:spLocks noGrp="1"/>
          </p:cNvSpPr>
          <p:nvPr>
            <p:ph type="body" idx="1" hasCustomPrompt="1"/>
          </p:nvPr>
        </p:nvSpPr>
        <p:spPr>
          <a:xfrm>
            <a:off x="1219200" y="2334623"/>
            <a:ext cx="21945600" cy="7612249"/>
          </a:xfrm>
          <a:prstGeom prst="rect">
            <a:avLst/>
          </a:prstGeom>
        </p:spPr>
        <p:txBody>
          <a:bodyPr anchor="b"/>
          <a:lstStyle>
            <a:lvl1pPr marL="0" indent="0" algn="ctr">
              <a:lnSpc>
                <a:spcPct val="70000"/>
              </a:lnSpc>
              <a:spcBef>
                <a:spcPts val="0"/>
              </a:spcBef>
              <a:buClrTx/>
              <a:buSzTx/>
              <a:buNone/>
              <a:defRPr sz="50000" b="0" cap="all" spc="-500">
                <a:solidFill>
                  <a:srgbClr val="FFFFFF"/>
                </a:solidFill>
                <a:latin typeface="+mn-lt"/>
                <a:ea typeface="+mn-ea"/>
                <a:cs typeface="+mn-cs"/>
                <a:sym typeface="Druk Medium"/>
              </a:defRPr>
            </a:lvl1pPr>
            <a:lvl2pPr marL="0" indent="0" algn="ctr">
              <a:lnSpc>
                <a:spcPct val="70000"/>
              </a:lnSpc>
              <a:spcBef>
                <a:spcPts val="0"/>
              </a:spcBef>
              <a:buClrTx/>
              <a:buSzTx/>
              <a:buNone/>
              <a:defRPr sz="50000" b="0" cap="all" spc="-500">
                <a:solidFill>
                  <a:srgbClr val="FFFFFF"/>
                </a:solidFill>
                <a:latin typeface="+mn-lt"/>
                <a:ea typeface="+mn-ea"/>
                <a:cs typeface="+mn-cs"/>
                <a:sym typeface="Druk Medium"/>
              </a:defRPr>
            </a:lvl2pPr>
            <a:lvl3pPr marL="0" indent="0" algn="ctr">
              <a:lnSpc>
                <a:spcPct val="70000"/>
              </a:lnSpc>
              <a:spcBef>
                <a:spcPts val="0"/>
              </a:spcBef>
              <a:buClrTx/>
              <a:buSzTx/>
              <a:buNone/>
              <a:defRPr sz="50000" b="0" cap="all" spc="-500">
                <a:solidFill>
                  <a:srgbClr val="FFFFFF"/>
                </a:solidFill>
                <a:latin typeface="+mn-lt"/>
                <a:ea typeface="+mn-ea"/>
                <a:cs typeface="+mn-cs"/>
                <a:sym typeface="Druk Medium"/>
              </a:defRPr>
            </a:lvl3pPr>
            <a:lvl4pPr marL="0" indent="0" algn="ctr">
              <a:lnSpc>
                <a:spcPct val="70000"/>
              </a:lnSpc>
              <a:spcBef>
                <a:spcPts val="0"/>
              </a:spcBef>
              <a:buClrTx/>
              <a:buSzTx/>
              <a:buNone/>
              <a:defRPr sz="50000" b="0" cap="all" spc="-500">
                <a:solidFill>
                  <a:srgbClr val="FFFFFF"/>
                </a:solidFill>
                <a:latin typeface="+mn-lt"/>
                <a:ea typeface="+mn-ea"/>
                <a:cs typeface="+mn-cs"/>
                <a:sym typeface="Druk Medium"/>
              </a:defRPr>
            </a:lvl4pPr>
            <a:lvl5pPr marL="0" indent="0" algn="ctr">
              <a:lnSpc>
                <a:spcPct val="70000"/>
              </a:lnSpc>
              <a:spcBef>
                <a:spcPts val="0"/>
              </a:spcBef>
              <a:buClrTx/>
              <a:buSzTx/>
              <a:buNone/>
              <a:defRPr sz="50000" b="0" cap="all" spc="-500">
                <a:solidFill>
                  <a:srgbClr val="FFFFFF"/>
                </a:solidFill>
                <a:latin typeface="+mn-lt"/>
                <a:ea typeface="+mn-ea"/>
                <a:cs typeface="+mn-cs"/>
                <a:sym typeface="Druk Medium"/>
              </a:defRPr>
            </a:lvl5pPr>
          </a:lstStyle>
          <a:p>
            <a:r>
              <a:t>100 %</a:t>
            </a:r>
          </a:p>
          <a:p>
            <a:pPr lvl="1"/>
            <a:endParaRPr/>
          </a:p>
          <a:p>
            <a:pPr lvl="2"/>
            <a:endParaRPr/>
          </a:p>
          <a:p>
            <a:pPr lvl="3"/>
            <a:endParaRPr/>
          </a:p>
          <a:p>
            <a:pPr lvl="4"/>
            <a:endParaRPr/>
          </a:p>
        </p:txBody>
      </p:sp>
      <p:sp>
        <p:nvSpPr>
          <p:cNvPr id="106" name="Информация о факте"/>
          <p:cNvSpPr txBox="1">
            <a:spLocks noGrp="1"/>
          </p:cNvSpPr>
          <p:nvPr>
            <p:ph type="body" sz="quarter" idx="13" hasCustomPrompt="1"/>
          </p:nvPr>
        </p:nvSpPr>
        <p:spPr>
          <a:xfrm>
            <a:off x="1219200" y="9436100"/>
            <a:ext cx="21945599" cy="629921"/>
          </a:xfrm>
          <a:prstGeom prst="rect">
            <a:avLst/>
          </a:prstGeom>
        </p:spPr>
        <p:txBody>
          <a:bodyPr/>
          <a:lstStyle>
            <a:lvl1pPr marL="0" indent="0" algn="ctr">
              <a:lnSpc>
                <a:spcPct val="110000"/>
              </a:lnSpc>
              <a:spcBef>
                <a:spcPts val="0"/>
              </a:spcBef>
              <a:buClrTx/>
              <a:buSzTx/>
              <a:buNone/>
              <a:defRPr sz="3200" b="0" cap="all" spc="-32">
                <a:solidFill>
                  <a:srgbClr val="000000"/>
                </a:solidFill>
                <a:latin typeface="Proxima Nova Extrabold"/>
                <a:ea typeface="Proxima Nova Extrabold"/>
                <a:cs typeface="Proxima Nova Extrabold"/>
                <a:sym typeface="Proxima Nova Extrabold"/>
              </a:defRPr>
            </a:lvl1pPr>
          </a:lstStyle>
          <a:p>
            <a:r>
              <a:t>Информация о факте</a:t>
            </a:r>
          </a:p>
        </p:txBody>
      </p:sp>
      <p:sp>
        <p:nvSpPr>
          <p:cNvPr id="10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Цитата">
    <p:bg>
      <p:bgPr>
        <a:solidFill>
          <a:srgbClr val="00BFF3"/>
        </a:solidFill>
        <a:effectLst/>
      </p:bgPr>
    </p:bg>
    <p:spTree>
      <p:nvGrpSpPr>
        <p:cNvPr id="1" name=""/>
        <p:cNvGrpSpPr/>
        <p:nvPr/>
      </p:nvGrpSpPr>
      <p:grpSpPr>
        <a:xfrm>
          <a:off x="0" y="0"/>
          <a:ext cx="0" cy="0"/>
          <a:chOff x="0" y="0"/>
          <a:chExt cx="0" cy="0"/>
        </a:xfrm>
      </p:grpSpPr>
      <p:sp>
        <p:nvSpPr>
          <p:cNvPr id="114" name="Уровень текста 1…"/>
          <p:cNvSpPr txBox="1">
            <a:spLocks noGrp="1"/>
          </p:cNvSpPr>
          <p:nvPr>
            <p:ph type="body" sz="half" idx="1" hasCustomPrompt="1"/>
          </p:nvPr>
        </p:nvSpPr>
        <p:spPr>
          <a:xfrm>
            <a:off x="3771900" y="4464048"/>
            <a:ext cx="16840200" cy="4883152"/>
          </a:xfrm>
          <a:prstGeom prst="rect">
            <a:avLst/>
          </a:prstGeom>
        </p:spPr>
        <p:txBody>
          <a:bodyPr anchor="ctr"/>
          <a:lstStyle>
            <a:lvl1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1pPr>
            <a:lvl2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2pPr>
            <a:lvl3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3pPr>
            <a:lvl4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4pPr>
            <a:lvl5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5pPr>
          </a:lstStyle>
          <a:p>
            <a:r>
              <a:t>«Важная цитата»</a:t>
            </a:r>
          </a:p>
          <a:p>
            <a:pPr lvl="1"/>
            <a:endParaRPr/>
          </a:p>
          <a:p>
            <a:pPr lvl="2"/>
            <a:endParaRPr/>
          </a:p>
          <a:p>
            <a:pPr lvl="3"/>
            <a:endParaRPr/>
          </a:p>
          <a:p>
            <a:pPr lvl="4"/>
            <a:endParaRPr/>
          </a:p>
        </p:txBody>
      </p:sp>
      <p:sp>
        <p:nvSpPr>
          <p:cNvPr id="115" name="Авторство"/>
          <p:cNvSpPr txBox="1">
            <a:spLocks noGrp="1"/>
          </p:cNvSpPr>
          <p:nvPr>
            <p:ph type="body" sz="quarter" idx="13" hasCustomPrompt="1"/>
          </p:nvPr>
        </p:nvSpPr>
        <p:spPr>
          <a:xfrm>
            <a:off x="4203700" y="9347200"/>
            <a:ext cx="16840200" cy="680721"/>
          </a:xfrm>
          <a:prstGeom prst="rect">
            <a:avLst/>
          </a:prstGeom>
        </p:spPr>
        <p:txBody>
          <a:bodyPr lIns="76200" tIns="76200" rIns="76200" bIns="76200"/>
          <a:lstStyle>
            <a:lvl1pPr marL="0" indent="0" defTabSz="825500">
              <a:lnSpc>
                <a:spcPts val="3600"/>
              </a:lnSpc>
              <a:spcBef>
                <a:spcPts val="0"/>
              </a:spcBef>
              <a:buClrTx/>
              <a:buSzTx/>
              <a:buNone/>
              <a:defRPr sz="3200" b="0" cap="all" spc="-32">
                <a:solidFill>
                  <a:srgbClr val="FFFFFF"/>
                </a:solidFill>
                <a:latin typeface="Proxima Nova Extrabold"/>
                <a:ea typeface="Proxima Nova Extrabold"/>
                <a:cs typeface="Proxima Nova Extrabold"/>
                <a:sym typeface="Proxima Nova Extrabold"/>
              </a:defRPr>
            </a:lvl1pPr>
          </a:lstStyle>
          <a:p>
            <a:r>
              <a:t>Авторство</a:t>
            </a:r>
          </a:p>
        </p:txBody>
      </p:sp>
      <p:sp>
        <p:nvSpPr>
          <p:cNvPr id="11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Фото (3 шт.)">
    <p:spTree>
      <p:nvGrpSpPr>
        <p:cNvPr id="1" name=""/>
        <p:cNvGrpSpPr/>
        <p:nvPr/>
      </p:nvGrpSpPr>
      <p:grpSpPr>
        <a:xfrm>
          <a:off x="0" y="0"/>
          <a:ext cx="0" cy="0"/>
          <a:chOff x="0" y="0"/>
          <a:chExt cx="0" cy="0"/>
        </a:xfrm>
      </p:grpSpPr>
      <p:sp>
        <p:nvSpPr>
          <p:cNvPr id="123" name="495873917_2724x1818.jpg"/>
          <p:cNvSpPr>
            <a:spLocks noGrp="1"/>
          </p:cNvSpPr>
          <p:nvPr>
            <p:ph type="pic" sz="half" idx="13"/>
          </p:nvPr>
        </p:nvSpPr>
        <p:spPr>
          <a:xfrm>
            <a:off x="635000" y="6832600"/>
            <a:ext cx="12877800" cy="8589928"/>
          </a:xfrm>
          <a:prstGeom prst="rect">
            <a:avLst/>
          </a:prstGeom>
        </p:spPr>
        <p:txBody>
          <a:bodyPr lIns="91439" tIns="45719" rIns="91439" bIns="45719">
            <a:noAutofit/>
          </a:bodyPr>
          <a:lstStyle/>
          <a:p>
            <a:endParaRPr/>
          </a:p>
        </p:txBody>
      </p:sp>
      <p:sp>
        <p:nvSpPr>
          <p:cNvPr id="124" name="496036167_2890x1683.jpg"/>
          <p:cNvSpPr>
            <a:spLocks noGrp="1"/>
          </p:cNvSpPr>
          <p:nvPr>
            <p:ph type="pic" sz="half" idx="14"/>
          </p:nvPr>
        </p:nvSpPr>
        <p:spPr>
          <a:xfrm>
            <a:off x="88900" y="-177800"/>
            <a:ext cx="14008100" cy="8157658"/>
          </a:xfrm>
          <a:prstGeom prst="rect">
            <a:avLst/>
          </a:prstGeom>
        </p:spPr>
        <p:txBody>
          <a:bodyPr lIns="91439" tIns="45719" rIns="91439" bIns="45719">
            <a:noAutofit/>
          </a:bodyPr>
          <a:lstStyle/>
          <a:p>
            <a:endParaRPr/>
          </a:p>
        </p:txBody>
      </p:sp>
      <p:sp>
        <p:nvSpPr>
          <p:cNvPr id="125" name="Изображение"/>
          <p:cNvSpPr>
            <a:spLocks noGrp="1"/>
          </p:cNvSpPr>
          <p:nvPr>
            <p:ph type="pic" idx="15"/>
          </p:nvPr>
        </p:nvSpPr>
        <p:spPr>
          <a:xfrm>
            <a:off x="12814300" y="-355600"/>
            <a:ext cx="12033950" cy="18034000"/>
          </a:xfrm>
          <a:prstGeom prst="rect">
            <a:avLst/>
          </a:prstGeom>
        </p:spPr>
        <p:txBody>
          <a:bodyPr lIns="91439" tIns="45719" rIns="91439" bIns="45719">
            <a:noAutofit/>
          </a:bodyPr>
          <a:lstStyle/>
          <a:p>
            <a:endParaRPr/>
          </a:p>
        </p:txBody>
      </p:sp>
      <p:sp>
        <p:nvSpPr>
          <p:cNvPr id="12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Фото">
    <p:spTree>
      <p:nvGrpSpPr>
        <p:cNvPr id="1" name=""/>
        <p:cNvGrpSpPr/>
        <p:nvPr/>
      </p:nvGrpSpPr>
      <p:grpSpPr>
        <a:xfrm>
          <a:off x="0" y="0"/>
          <a:ext cx="0" cy="0"/>
          <a:chOff x="0" y="0"/>
          <a:chExt cx="0" cy="0"/>
        </a:xfrm>
      </p:grpSpPr>
      <p:sp>
        <p:nvSpPr>
          <p:cNvPr id="133" name="495873917_2724x1818.jpg"/>
          <p:cNvSpPr>
            <a:spLocks noGrp="1"/>
          </p:cNvSpPr>
          <p:nvPr>
            <p:ph type="pic" idx="13"/>
          </p:nvPr>
        </p:nvSpPr>
        <p:spPr>
          <a:xfrm>
            <a:off x="635000" y="-1181110"/>
            <a:ext cx="23114000" cy="15417820"/>
          </a:xfrm>
          <a:prstGeom prst="rect">
            <a:avLst/>
          </a:prstGeom>
        </p:spPr>
        <p:txBody>
          <a:bodyPr lIns="91439" tIns="45719" rIns="91439" bIns="45719">
            <a:noAutofit/>
          </a:bodyPr>
          <a:lstStyle/>
          <a:p>
            <a:endParaRPr/>
          </a:p>
        </p:txBody>
      </p:sp>
      <p:sp>
        <p:nvSpPr>
          <p:cNvPr id="13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Пустой">
    <p:spTree>
      <p:nvGrpSpPr>
        <p:cNvPr id="1" name=""/>
        <p:cNvGrpSpPr/>
        <p:nvPr/>
      </p:nvGrpSpPr>
      <p:grpSpPr>
        <a:xfrm>
          <a:off x="0" y="0"/>
          <a:ext cx="0" cy="0"/>
          <a:chOff x="0" y="0"/>
          <a:chExt cx="0" cy="0"/>
        </a:xfrm>
      </p:grpSpPr>
      <p:sp>
        <p:nvSpPr>
          <p:cNvPr id="14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и фото">
    <p:bg>
      <p:bgPr>
        <a:noFill/>
        <a:effectLst/>
      </p:bgPr>
    </p:bg>
    <p:spTree>
      <p:nvGrpSpPr>
        <p:cNvPr id="1" name=""/>
        <p:cNvGrpSpPr/>
        <p:nvPr/>
      </p:nvGrpSpPr>
      <p:grpSpPr>
        <a:xfrm>
          <a:off x="0" y="0"/>
          <a:ext cx="0" cy="0"/>
          <a:chOff x="0" y="0"/>
          <a:chExt cx="0" cy="0"/>
        </a:xfrm>
      </p:grpSpPr>
      <p:sp>
        <p:nvSpPr>
          <p:cNvPr id="21" name="496036167_2890x1683.jpg"/>
          <p:cNvSpPr>
            <a:spLocks noGrp="1"/>
          </p:cNvSpPr>
          <p:nvPr>
            <p:ph type="pic" idx="13"/>
          </p:nvPr>
        </p:nvSpPr>
        <p:spPr>
          <a:xfrm>
            <a:off x="-38100" y="-267934"/>
            <a:ext cx="24472902" cy="14251868"/>
          </a:xfrm>
          <a:prstGeom prst="rect">
            <a:avLst/>
          </a:prstGeom>
        </p:spPr>
        <p:txBody>
          <a:bodyPr lIns="91439" tIns="45719" rIns="91439" bIns="45719">
            <a:noAutofit/>
          </a:bodyPr>
          <a:lstStyle/>
          <a:p>
            <a:endParaRPr/>
          </a:p>
        </p:txBody>
      </p:sp>
      <p:sp>
        <p:nvSpPr>
          <p:cNvPr id="22" name="Уровень текста 1…"/>
          <p:cNvSpPr txBox="1">
            <a:spLocks noGrp="1"/>
          </p:cNvSpPr>
          <p:nvPr>
            <p:ph type="body" sz="quarter" idx="1" hasCustomPrompt="1"/>
          </p:nvPr>
        </p:nvSpPr>
        <p:spPr>
          <a:xfrm>
            <a:off x="1219200" y="8648700"/>
            <a:ext cx="21945600" cy="2095500"/>
          </a:xfrm>
          <a:prstGeom prst="rect">
            <a:avLst/>
          </a:prstGeom>
        </p:spPr>
        <p:txBody>
          <a:bodyPr/>
          <a:lstStyle>
            <a:lvl1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5pPr>
          </a:lstStyle>
          <a:p>
            <a:r>
              <a:t>Подзаголовок презентации</a:t>
            </a:r>
          </a:p>
          <a:p>
            <a:pPr lvl="1"/>
            <a:endParaRPr/>
          </a:p>
          <a:p>
            <a:pPr lvl="2"/>
            <a:endParaRPr/>
          </a:p>
          <a:p>
            <a:pPr lvl="3"/>
            <a:endParaRPr/>
          </a:p>
          <a:p>
            <a:pPr lvl="4"/>
            <a:endParaRPr/>
          </a:p>
        </p:txBody>
      </p:sp>
      <p:sp>
        <p:nvSpPr>
          <p:cNvPr id="23" name="Заголовок презентации"/>
          <p:cNvSpPr txBox="1">
            <a:spLocks noGrp="1"/>
          </p:cNvSpPr>
          <p:nvPr>
            <p:ph type="title" hasCustomPrompt="1"/>
          </p:nvPr>
        </p:nvSpPr>
        <p:spPr>
          <a:xfrm>
            <a:off x="1219200" y="3124200"/>
            <a:ext cx="21945600" cy="5524500"/>
          </a:xfrm>
          <a:prstGeom prst="rect">
            <a:avLst/>
          </a:prstGeom>
        </p:spPr>
        <p:txBody>
          <a:bodyPr/>
          <a:lstStyle>
            <a:lvl1pPr defTabSz="584200">
              <a:defRPr sz="22000" spc="-220">
                <a:solidFill>
                  <a:srgbClr val="FFFFFF"/>
                </a:solidFill>
              </a:defRPr>
            </a:lvl1pPr>
          </a:lstStyle>
          <a:p>
            <a:r>
              <a:t>Заголовок презентации</a:t>
            </a:r>
          </a:p>
        </p:txBody>
      </p:sp>
      <p:sp>
        <p:nvSpPr>
          <p:cNvPr id="24" name="Автор и дата"/>
          <p:cNvSpPr txBox="1">
            <a:spLocks noGrp="1"/>
          </p:cNvSpPr>
          <p:nvPr>
            <p:ph type="body" sz="quarter" idx="14" hasCustomPrompt="1"/>
          </p:nvPr>
        </p:nvSpPr>
        <p:spPr>
          <a:xfrm>
            <a:off x="1219200" y="2438400"/>
            <a:ext cx="21945600" cy="711200"/>
          </a:xfrm>
          <a:prstGeom prst="rect">
            <a:avLst/>
          </a:prstGeom>
        </p:spPr>
        <p:txBody>
          <a:bodyPr anchor="ctr"/>
          <a:lstStyle>
            <a:lvl1pPr marL="0" indent="0" defTabSz="825500">
              <a:lnSpc>
                <a:spcPct val="120000"/>
              </a:lnSpc>
              <a:spcBef>
                <a:spcPts val="0"/>
              </a:spcBef>
              <a:buClrTx/>
              <a:buSzTx/>
              <a:buNone/>
              <a:defRPr sz="3600" b="0" cap="all">
                <a:solidFill>
                  <a:srgbClr val="FFFFFF"/>
                </a:solidFill>
                <a:latin typeface="Proxima Nova Extrabold"/>
                <a:ea typeface="Proxima Nova Extrabold"/>
                <a:cs typeface="Proxima Nova Extrabold"/>
                <a:sym typeface="Proxima Nova Extrabold"/>
              </a:defRPr>
            </a:lvl1pPr>
          </a:lstStyle>
          <a:p>
            <a:r>
              <a:t>Автор и дата</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и фото (вариант)">
    <p:bg>
      <p:bgPr>
        <a:solidFill>
          <a:srgbClr val="00BFF3"/>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sz="quarter" idx="1" hasCustomPrompt="1"/>
          </p:nvPr>
        </p:nvSpPr>
        <p:spPr>
          <a:xfrm>
            <a:off x="19100800" y="8229600"/>
            <a:ext cx="4584700" cy="3123704"/>
          </a:xfrm>
          <a:prstGeom prst="rect">
            <a:avLst/>
          </a:prstGeom>
        </p:spPr>
        <p:txBody>
          <a:bodyPr/>
          <a:lstStyle>
            <a:lvl1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1pPr>
            <a:lvl2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2pPr>
            <a:lvl3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3pPr>
            <a:lvl4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4pPr>
            <a:lvl5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5pPr>
          </a:lstStyle>
          <a:p>
            <a:r>
              <a:t>Текст подписи</a:t>
            </a:r>
          </a:p>
          <a:p>
            <a:pPr lvl="1"/>
            <a:endParaRPr/>
          </a:p>
          <a:p>
            <a:pPr lvl="2"/>
            <a:endParaRPr/>
          </a:p>
          <a:p>
            <a:pPr lvl="3"/>
            <a:endParaRPr/>
          </a:p>
          <a:p>
            <a:pPr lvl="4"/>
            <a:endParaRPr/>
          </a:p>
        </p:txBody>
      </p:sp>
      <p:sp>
        <p:nvSpPr>
          <p:cNvPr id="33" name="Изображение"/>
          <p:cNvSpPr>
            <a:spLocks noGrp="1"/>
          </p:cNvSpPr>
          <p:nvPr>
            <p:ph type="pic" idx="13"/>
          </p:nvPr>
        </p:nvSpPr>
        <p:spPr>
          <a:xfrm>
            <a:off x="528828" y="0"/>
            <a:ext cx="17992344" cy="12001500"/>
          </a:xfrm>
          <a:prstGeom prst="rect">
            <a:avLst/>
          </a:prstGeom>
        </p:spPr>
        <p:txBody>
          <a:bodyPr lIns="91439" tIns="45719" rIns="91439" bIns="45719">
            <a:noAutofit/>
          </a:bodyPr>
          <a:lstStyle/>
          <a:p>
            <a:endParaRPr/>
          </a:p>
        </p:txBody>
      </p:sp>
      <p:sp>
        <p:nvSpPr>
          <p:cNvPr id="34" name="Заголовок слайда"/>
          <p:cNvSpPr txBox="1">
            <a:spLocks noGrp="1"/>
          </p:cNvSpPr>
          <p:nvPr>
            <p:ph type="title" hasCustomPrompt="1"/>
          </p:nvPr>
        </p:nvSpPr>
        <p:spPr>
          <a:xfrm>
            <a:off x="635000" y="7937906"/>
            <a:ext cx="17780000" cy="5651592"/>
          </a:xfrm>
          <a:prstGeom prst="rect">
            <a:avLst/>
          </a:prstGeom>
        </p:spPr>
        <p:txBody>
          <a:bodyPr anchor="b"/>
          <a:lstStyle>
            <a:lvl1pPr algn="ctr" defTabSz="584200">
              <a:defRPr sz="22000" spc="-220">
                <a:solidFill>
                  <a:srgbClr val="FFD74C"/>
                </a:solidFill>
              </a:defRPr>
            </a:lvl1pPr>
          </a:lstStyle>
          <a:p>
            <a:r>
              <a:t>Заголовок слайда</a:t>
            </a:r>
          </a:p>
        </p:txBody>
      </p:sp>
      <p:sp>
        <p:nvSpPr>
          <p:cNvPr id="35" name="Линия"/>
          <p:cNvSpPr/>
          <p:nvPr/>
        </p:nvSpPr>
        <p:spPr>
          <a:xfrm>
            <a:off x="19169012" y="11874500"/>
            <a:ext cx="1549401" cy="0"/>
          </a:xfrm>
          <a:prstGeom prst="ellipse">
            <a:avLst/>
          </a:prstGeom>
          <a:ln w="254000">
            <a:solidFill>
              <a:srgbClr val="FFD74C"/>
            </a:solidFill>
            <a:miter lim="400000"/>
          </a:ln>
        </p:spPr>
        <p:txBody>
          <a:bodyPr lIns="0" tIns="0" rIns="0" bIns="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3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Заголовок и пункты">
    <p:spTree>
      <p:nvGrpSpPr>
        <p:cNvPr id="1" name=""/>
        <p:cNvGrpSpPr/>
        <p:nvPr/>
      </p:nvGrpSpPr>
      <p:grpSpPr>
        <a:xfrm>
          <a:off x="0" y="0"/>
          <a:ext cx="0" cy="0"/>
          <a:chOff x="0" y="0"/>
          <a:chExt cx="0" cy="0"/>
        </a:xfrm>
      </p:grpSpPr>
      <p:sp>
        <p:nvSpPr>
          <p:cNvPr id="43" name="Уровень текста 1…"/>
          <p:cNvSpPr txBox="1">
            <a:spLocks noGrp="1"/>
          </p:cNvSpPr>
          <p:nvPr>
            <p:ph type="body" idx="1" hasCustomPrompt="1"/>
          </p:nvPr>
        </p:nvSpPr>
        <p:spPr>
          <a:prstGeom prst="rect">
            <a:avLst/>
          </a:prstGeom>
        </p:spPr>
        <p:txBody>
          <a:bodyPr/>
          <a:lstStyle/>
          <a:p>
            <a:r>
              <a:t>Текст пункта на слайде</a:t>
            </a:r>
          </a:p>
          <a:p>
            <a:pPr lvl="1"/>
            <a:endParaRPr/>
          </a:p>
          <a:p>
            <a:pPr lvl="2"/>
            <a:endParaRPr/>
          </a:p>
          <a:p>
            <a:pPr lvl="3"/>
            <a:endParaRPr/>
          </a:p>
          <a:p>
            <a:pPr lvl="4"/>
            <a:endParaRPr/>
          </a:p>
        </p:txBody>
      </p:sp>
      <p:sp>
        <p:nvSpPr>
          <p:cNvPr id="44" name="Заголовок слайда"/>
          <p:cNvSpPr txBox="1">
            <a:spLocks noGrp="1"/>
          </p:cNvSpPr>
          <p:nvPr>
            <p:ph type="title" hasCustomPrompt="1"/>
          </p:nvPr>
        </p:nvSpPr>
        <p:spPr>
          <a:prstGeom prst="rect">
            <a:avLst/>
          </a:prstGeom>
        </p:spPr>
        <p:txBody>
          <a:bodyPr/>
          <a:lstStyle/>
          <a:p>
            <a:r>
              <a:t>Заголовок слайда</a:t>
            </a: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Пункты">
    <p:spTree>
      <p:nvGrpSpPr>
        <p:cNvPr id="1" name=""/>
        <p:cNvGrpSpPr/>
        <p:nvPr/>
      </p:nvGrpSpPr>
      <p:grpSpPr>
        <a:xfrm>
          <a:off x="0" y="0"/>
          <a:ext cx="0" cy="0"/>
          <a:chOff x="0" y="0"/>
          <a:chExt cx="0" cy="0"/>
        </a:xfrm>
      </p:grpSpPr>
      <p:sp>
        <p:nvSpPr>
          <p:cNvPr id="52" name="Уровень текста 1…"/>
          <p:cNvSpPr txBox="1">
            <a:spLocks noGrp="1"/>
          </p:cNvSpPr>
          <p:nvPr>
            <p:ph type="body" idx="1" hasCustomPrompt="1"/>
          </p:nvPr>
        </p:nvSpPr>
        <p:spPr>
          <a:prstGeom prst="rect">
            <a:avLst/>
          </a:prstGeom>
        </p:spPr>
        <p:txBody>
          <a:bodyPr numCol="2" spcCol="1097280"/>
          <a:lstStyle/>
          <a:p>
            <a:r>
              <a:t>Текст пункта на слайде</a:t>
            </a:r>
          </a:p>
          <a:p>
            <a:pPr lvl="1"/>
            <a:endParaRPr/>
          </a:p>
          <a:p>
            <a:pPr lvl="2"/>
            <a:endParaRPr/>
          </a:p>
          <a:p>
            <a:pPr lvl="3"/>
            <a:endParaRPr/>
          </a:p>
          <a:p>
            <a:pPr lvl="4"/>
            <a:endParaRPr/>
          </a:p>
        </p:txBody>
      </p:sp>
      <p:sp>
        <p:nvSpPr>
          <p:cNvPr id="5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пункты и фото">
    <p:spTree>
      <p:nvGrpSpPr>
        <p:cNvPr id="1" name=""/>
        <p:cNvGrpSpPr/>
        <p:nvPr/>
      </p:nvGrpSpPr>
      <p:grpSpPr>
        <a:xfrm>
          <a:off x="0" y="0"/>
          <a:ext cx="0" cy="0"/>
          <a:chOff x="0" y="0"/>
          <a:chExt cx="0" cy="0"/>
        </a:xfrm>
      </p:grpSpPr>
      <p:sp>
        <p:nvSpPr>
          <p:cNvPr id="60" name="Уровень текста 1…"/>
          <p:cNvSpPr txBox="1">
            <a:spLocks noGrp="1"/>
          </p:cNvSpPr>
          <p:nvPr>
            <p:ph type="body" sz="quarter" idx="1" hasCustomPrompt="1"/>
          </p:nvPr>
        </p:nvSpPr>
        <p:spPr>
          <a:xfrm>
            <a:off x="1219200" y="6311900"/>
            <a:ext cx="8356600" cy="6184900"/>
          </a:xfrm>
          <a:prstGeom prst="rect">
            <a:avLst/>
          </a:prstGeom>
        </p:spPr>
        <p:txBody>
          <a:bodyPr/>
          <a:lstStyle/>
          <a:p>
            <a:r>
              <a:t>Текст пункта на слайде</a:t>
            </a:r>
          </a:p>
          <a:p>
            <a:pPr lvl="1"/>
            <a:endParaRPr/>
          </a:p>
          <a:p>
            <a:pPr lvl="2"/>
            <a:endParaRPr/>
          </a:p>
          <a:p>
            <a:pPr lvl="3"/>
            <a:endParaRPr/>
          </a:p>
          <a:p>
            <a:pPr lvl="4"/>
            <a:endParaRPr/>
          </a:p>
        </p:txBody>
      </p:sp>
      <p:sp>
        <p:nvSpPr>
          <p:cNvPr id="61" name="Заголовок слайда"/>
          <p:cNvSpPr txBox="1">
            <a:spLocks noGrp="1"/>
          </p:cNvSpPr>
          <p:nvPr>
            <p:ph type="title" hasCustomPrompt="1"/>
          </p:nvPr>
        </p:nvSpPr>
        <p:spPr>
          <a:xfrm>
            <a:off x="1219200" y="2439639"/>
            <a:ext cx="8356600" cy="3068291"/>
          </a:xfrm>
          <a:prstGeom prst="rect">
            <a:avLst/>
          </a:prstGeom>
        </p:spPr>
        <p:txBody>
          <a:bodyPr/>
          <a:lstStyle>
            <a:lvl1pPr>
              <a:defRPr sz="10000" spc="-100"/>
            </a:lvl1pPr>
          </a:lstStyle>
          <a:p>
            <a:r>
              <a:t>Заголовок слайда</a:t>
            </a:r>
          </a:p>
        </p:txBody>
      </p:sp>
      <p:sp>
        <p:nvSpPr>
          <p:cNvPr id="62" name="Прямоугольник"/>
          <p:cNvSpPr/>
          <p:nvPr/>
        </p:nvSpPr>
        <p:spPr>
          <a:xfrm>
            <a:off x="10795000" y="0"/>
            <a:ext cx="13614400" cy="13716000"/>
          </a:xfrm>
          <a:prstGeom prst="rect">
            <a:avLst/>
          </a:prstGeom>
          <a:solidFill>
            <a:srgbClr val="00BFF3"/>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63" name="638623930_2326x1548.jpg"/>
          <p:cNvSpPr>
            <a:spLocks noGrp="1"/>
          </p:cNvSpPr>
          <p:nvPr>
            <p:ph type="pic" idx="13"/>
          </p:nvPr>
        </p:nvSpPr>
        <p:spPr>
          <a:xfrm>
            <a:off x="9156700" y="-38100"/>
            <a:ext cx="19693467" cy="13106400"/>
          </a:xfrm>
          <a:prstGeom prst="rect">
            <a:avLst/>
          </a:prstGeom>
        </p:spPr>
        <p:txBody>
          <a:bodyPr lIns="91439" tIns="45719" rIns="91439" bIns="45719">
            <a:noAutofit/>
          </a:bodyPr>
          <a:lstStyle/>
          <a:p>
            <a:endParaRPr/>
          </a:p>
        </p:txBody>
      </p:sp>
      <p:sp>
        <p:nvSpPr>
          <p:cNvPr id="64" name="Автор и дата"/>
          <p:cNvSpPr txBox="1">
            <a:spLocks noGrp="1"/>
          </p:cNvSpPr>
          <p:nvPr>
            <p:ph type="body" sz="quarter" idx="14" hasCustomPrompt="1"/>
          </p:nvPr>
        </p:nvSpPr>
        <p:spPr>
          <a:xfrm>
            <a:off x="1219200" y="1646935"/>
            <a:ext cx="8356600" cy="770129"/>
          </a:xfrm>
          <a:prstGeom prst="rect">
            <a:avLst/>
          </a:prstGeom>
        </p:spPr>
        <p:txBody>
          <a:bodyPr anchor="ctr"/>
          <a:lstStyle>
            <a:lvl1pPr marL="0" indent="0">
              <a:lnSpc>
                <a:spcPct val="120000"/>
              </a:lnSpc>
              <a:spcBef>
                <a:spcPts val="0"/>
              </a:spcBef>
              <a:buClrTx/>
              <a:buSzTx/>
              <a:buNone/>
              <a:defRPr sz="3600" b="0" cap="all">
                <a:solidFill>
                  <a:srgbClr val="00C7FC"/>
                </a:solidFill>
                <a:latin typeface="Proxima Nova Extrabold"/>
                <a:ea typeface="Proxima Nova Extrabold"/>
                <a:cs typeface="Proxima Nova Extrabold"/>
                <a:sym typeface="Proxima Nova Extrabold"/>
              </a:defRPr>
            </a:lvl1pPr>
          </a:lstStyle>
          <a:p>
            <a:r>
              <a:t>Автор и дата</a:t>
            </a:r>
          </a:p>
        </p:txBody>
      </p:sp>
      <p:sp>
        <p:nvSpPr>
          <p:cNvPr id="6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Раздел">
    <p:bg>
      <p:bgPr>
        <a:solidFill>
          <a:srgbClr val="00BFF3"/>
        </a:solidFill>
        <a:effectLst/>
      </p:bgPr>
    </p:bg>
    <p:spTree>
      <p:nvGrpSpPr>
        <p:cNvPr id="1" name=""/>
        <p:cNvGrpSpPr/>
        <p:nvPr/>
      </p:nvGrpSpPr>
      <p:grpSpPr>
        <a:xfrm>
          <a:off x="0" y="0"/>
          <a:ext cx="0" cy="0"/>
          <a:chOff x="0" y="0"/>
          <a:chExt cx="0" cy="0"/>
        </a:xfrm>
      </p:grpSpPr>
      <p:sp>
        <p:nvSpPr>
          <p:cNvPr id="72" name="Заголовок раздела"/>
          <p:cNvSpPr txBox="1">
            <a:spLocks noGrp="1"/>
          </p:cNvSpPr>
          <p:nvPr>
            <p:ph type="title" hasCustomPrompt="1"/>
          </p:nvPr>
        </p:nvSpPr>
        <p:spPr>
          <a:xfrm>
            <a:off x="1219200" y="4064000"/>
            <a:ext cx="21945600" cy="5930900"/>
          </a:xfrm>
          <a:prstGeom prst="rect">
            <a:avLst/>
          </a:prstGeom>
        </p:spPr>
        <p:txBody>
          <a:bodyPr anchor="ctr"/>
          <a:lstStyle>
            <a:lvl1pPr marL="431800" indent="-431800">
              <a:defRPr spc="0">
                <a:solidFill>
                  <a:srgbClr val="FFFFFF"/>
                </a:solidFill>
              </a:defRPr>
            </a:lvl1pPr>
          </a:lstStyle>
          <a:p>
            <a:r>
              <a:t>Заголовок раздела</a:t>
            </a:r>
          </a:p>
        </p:txBody>
      </p:sp>
      <p:sp>
        <p:nvSpPr>
          <p:cNvPr id="7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Только заголовок">
    <p:spTree>
      <p:nvGrpSpPr>
        <p:cNvPr id="1" name=""/>
        <p:cNvGrpSpPr/>
        <p:nvPr/>
      </p:nvGrpSpPr>
      <p:grpSpPr>
        <a:xfrm>
          <a:off x="0" y="0"/>
          <a:ext cx="0" cy="0"/>
          <a:chOff x="0" y="0"/>
          <a:chExt cx="0" cy="0"/>
        </a:xfrm>
      </p:grpSpPr>
      <p:sp>
        <p:nvSpPr>
          <p:cNvPr id="80" name="Заголовок слайда"/>
          <p:cNvSpPr txBox="1">
            <a:spLocks noGrp="1"/>
          </p:cNvSpPr>
          <p:nvPr>
            <p:ph type="title" hasCustomPrompt="1"/>
          </p:nvPr>
        </p:nvSpPr>
        <p:spPr>
          <a:prstGeom prst="rect">
            <a:avLst/>
          </a:prstGeom>
        </p:spPr>
        <p:txBody>
          <a:bodyPr/>
          <a:lstStyle/>
          <a:p>
            <a:r>
              <a:t>Заголовок слайда</a:t>
            </a:r>
          </a:p>
        </p:txBody>
      </p:sp>
      <p:sp>
        <p:nvSpPr>
          <p:cNvPr id="8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Повестка дня">
    <p:bg>
      <p:bgPr>
        <a:solidFill>
          <a:srgbClr val="FFC617"/>
        </a:solidFill>
        <a:effectLst/>
      </p:bgPr>
    </p:bg>
    <p:spTree>
      <p:nvGrpSpPr>
        <p:cNvPr id="1" name=""/>
        <p:cNvGrpSpPr/>
        <p:nvPr/>
      </p:nvGrpSpPr>
      <p:grpSpPr>
        <a:xfrm>
          <a:off x="0" y="0"/>
          <a:ext cx="0" cy="0"/>
          <a:chOff x="0" y="0"/>
          <a:chExt cx="0" cy="0"/>
        </a:xfrm>
      </p:grpSpPr>
      <p:sp>
        <p:nvSpPr>
          <p:cNvPr id="88" name="Заголовок повестки дня"/>
          <p:cNvSpPr txBox="1">
            <a:spLocks noGrp="1"/>
          </p:cNvSpPr>
          <p:nvPr>
            <p:ph type="title" hasCustomPrompt="1"/>
          </p:nvPr>
        </p:nvSpPr>
        <p:spPr>
          <a:prstGeom prst="rect">
            <a:avLst/>
          </a:prstGeom>
        </p:spPr>
        <p:txBody>
          <a:bodyPr/>
          <a:lstStyle>
            <a:lvl1pPr>
              <a:lnSpc>
                <a:spcPct val="60000"/>
              </a:lnSpc>
              <a:defRPr>
                <a:solidFill>
                  <a:srgbClr val="FFFFFF"/>
                </a:solidFill>
              </a:defRPr>
            </a:lvl1pPr>
          </a:lstStyle>
          <a:p>
            <a:r>
              <a:t>Заголовок повестки дня</a:t>
            </a:r>
          </a:p>
        </p:txBody>
      </p:sp>
      <p:sp>
        <p:nvSpPr>
          <p:cNvPr id="89" name="Уровень текста 1…"/>
          <p:cNvSpPr txBox="1">
            <a:spLocks noGrp="1"/>
          </p:cNvSpPr>
          <p:nvPr>
            <p:ph type="body" idx="1" hasCustomPrompt="1"/>
          </p:nvPr>
        </p:nvSpPr>
        <p:spPr>
          <a:xfrm>
            <a:off x="1219200" y="3594100"/>
            <a:ext cx="21945600" cy="8902700"/>
          </a:xfrm>
          <a:prstGeom prst="rect">
            <a:avLst/>
          </a:prstGeom>
        </p:spPr>
        <p:txBody>
          <a:bodyPr/>
          <a:lstStyle>
            <a:lvl1pPr marL="0" indent="0" defTabSz="825500">
              <a:lnSpc>
                <a:spcPct val="140000"/>
              </a:lnSpc>
              <a:spcBef>
                <a:spcPts val="0"/>
              </a:spcBef>
              <a:buClrTx/>
              <a:buSzTx/>
              <a:buNone/>
              <a:defRPr sz="5400" spc="-53">
                <a:solidFill>
                  <a:srgbClr val="000000"/>
                </a:solidFill>
              </a:defRPr>
            </a:lvl1pPr>
            <a:lvl2pPr marL="0" indent="0" defTabSz="825500">
              <a:lnSpc>
                <a:spcPct val="140000"/>
              </a:lnSpc>
              <a:spcBef>
                <a:spcPts val="0"/>
              </a:spcBef>
              <a:buClrTx/>
              <a:buSzTx/>
              <a:buNone/>
              <a:defRPr sz="5400" spc="-53">
                <a:solidFill>
                  <a:srgbClr val="000000"/>
                </a:solidFill>
              </a:defRPr>
            </a:lvl2pPr>
            <a:lvl3pPr marL="0" indent="0" defTabSz="825500">
              <a:lnSpc>
                <a:spcPct val="140000"/>
              </a:lnSpc>
              <a:spcBef>
                <a:spcPts val="0"/>
              </a:spcBef>
              <a:buClrTx/>
              <a:buSzTx/>
              <a:buNone/>
              <a:defRPr sz="5400" spc="-53">
                <a:solidFill>
                  <a:srgbClr val="000000"/>
                </a:solidFill>
              </a:defRPr>
            </a:lvl3pPr>
            <a:lvl4pPr marL="0" indent="0" defTabSz="825500">
              <a:lnSpc>
                <a:spcPct val="140000"/>
              </a:lnSpc>
              <a:spcBef>
                <a:spcPts val="0"/>
              </a:spcBef>
              <a:buClrTx/>
              <a:buSzTx/>
              <a:buNone/>
              <a:defRPr sz="5400" spc="-53">
                <a:solidFill>
                  <a:srgbClr val="000000"/>
                </a:solidFill>
              </a:defRPr>
            </a:lvl4pPr>
            <a:lvl5pPr marL="0" indent="0" defTabSz="825500">
              <a:lnSpc>
                <a:spcPct val="140000"/>
              </a:lnSpc>
              <a:spcBef>
                <a:spcPts val="0"/>
              </a:spcBef>
              <a:buClrTx/>
              <a:buSzTx/>
              <a:buNone/>
              <a:defRPr sz="5400" spc="-53">
                <a:solidFill>
                  <a:srgbClr val="000000"/>
                </a:solidFill>
              </a:defRPr>
            </a:lvl5pPr>
          </a:lstStyle>
          <a:p>
            <a:r>
              <a:t>Темы повестки дня</a:t>
            </a:r>
          </a:p>
          <a:p>
            <a:pPr lvl="1"/>
            <a:endParaRPr/>
          </a:p>
          <a:p>
            <a:pPr lvl="2"/>
            <a:endParaRPr/>
          </a:p>
          <a:p>
            <a:pPr lvl="3"/>
            <a:endParaRPr/>
          </a:p>
          <a:p>
            <a:pPr lvl="4"/>
            <a:endParaRPr/>
          </a:p>
        </p:txBody>
      </p:sp>
      <p:sp>
        <p:nvSpPr>
          <p:cNvPr id="9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Уровень текста 1…"/>
          <p:cNvSpPr txBox="1">
            <a:spLocks noGrp="1"/>
          </p:cNvSpPr>
          <p:nvPr>
            <p:ph type="body" idx="1"/>
          </p:nvPr>
        </p:nvSpPr>
        <p:spPr>
          <a:xfrm>
            <a:off x="1219200" y="3733800"/>
            <a:ext cx="21945600" cy="8763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Текст пункта на слайде</a:t>
            </a:r>
          </a:p>
          <a:p>
            <a:pPr lvl="1"/>
            <a:endParaRPr/>
          </a:p>
          <a:p>
            <a:pPr lvl="2"/>
            <a:endParaRPr/>
          </a:p>
          <a:p>
            <a:pPr lvl="3"/>
            <a:endParaRPr/>
          </a:p>
          <a:p>
            <a:pPr lvl="4"/>
            <a:endParaRPr/>
          </a:p>
        </p:txBody>
      </p:sp>
      <p:sp>
        <p:nvSpPr>
          <p:cNvPr id="3" name="Заголовок слайда"/>
          <p:cNvSpPr txBox="1">
            <a:spLocks noGrp="1"/>
          </p:cNvSpPr>
          <p:nvPr>
            <p:ph type="title"/>
          </p:nvPr>
        </p:nvSpPr>
        <p:spPr>
          <a:xfrm>
            <a:off x="1219200" y="1219200"/>
            <a:ext cx="21945600" cy="22987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Заголовок слайда</a:t>
            </a:r>
          </a:p>
        </p:txBody>
      </p:sp>
      <p:sp>
        <p:nvSpPr>
          <p:cNvPr id="4" name="Номер слайда"/>
          <p:cNvSpPr txBox="1">
            <a:spLocks noGrp="1"/>
          </p:cNvSpPr>
          <p:nvPr>
            <p:ph type="sldNum" sz="quarter" idx="2"/>
          </p:nvPr>
        </p:nvSpPr>
        <p:spPr>
          <a:xfrm>
            <a:off x="23622000" y="13080999"/>
            <a:ext cx="336728" cy="413767"/>
          </a:xfrm>
          <a:prstGeom prst="rect">
            <a:avLst/>
          </a:prstGeom>
          <a:ln w="12700">
            <a:miter lim="400000"/>
          </a:ln>
        </p:spPr>
        <p:txBody>
          <a:bodyPr wrap="none" lIns="50800" tIns="50800" rIns="50800" bIns="50800" anchor="b">
            <a:spAutoFit/>
          </a:bodyPr>
          <a:lstStyle>
            <a:lvl1pPr defTabSz="825500">
              <a:lnSpc>
                <a:spcPts val="2600"/>
              </a:lnSpc>
              <a:spcBef>
                <a:spcPts val="0"/>
              </a:spcBef>
              <a:defRPr sz="1800" b="0">
                <a:solidFill>
                  <a:srgbClr val="000000"/>
                </a:solidFill>
                <a:latin typeface="Proxima Nova Medium"/>
                <a:ea typeface="Proxima Nova Medium"/>
                <a:cs typeface="Proxima Nova Medium"/>
                <a:sym typeface="Proxima Nova Medium"/>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1pPr>
      <a:lvl2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2pPr>
      <a:lvl3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3pPr>
      <a:lvl4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4pPr>
      <a:lvl5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5pPr>
      <a:lvl6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6pPr>
      <a:lvl7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7pPr>
      <a:lvl8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8pPr>
      <a:lvl9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9pPr>
    </p:titleStyle>
    <p:bodyStyle>
      <a:lvl1pPr marL="6858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1pPr>
      <a:lvl2pPr marL="13716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2pPr>
      <a:lvl3pPr marL="20574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3pPr>
      <a:lvl4pPr marL="27432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4pPr>
      <a:lvl5pPr marL="34290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5pPr>
      <a:lvl6pPr marL="41148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6pPr>
      <a:lvl7pPr marL="48006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7pPr>
      <a:lvl8pPr marL="54864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8pPr>
      <a:lvl9pPr marL="61722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9pPr>
    </p:bodyStyle>
    <p:otherStyle>
      <a:lvl1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1pPr>
      <a:lvl2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2pPr>
      <a:lvl3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3pPr>
      <a:lvl4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4pPr>
      <a:lvl5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5pPr>
      <a:lvl6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6pPr>
      <a:lvl7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7pPr>
      <a:lvl8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8pPr>
      <a:lvl9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Операційний аналіз та інструменти операційного бенчмаркетингу"/>
          <p:cNvSpPr txBox="1">
            <a:spLocks noGrp="1"/>
          </p:cNvSpPr>
          <p:nvPr>
            <p:ph type="ctrTitle"/>
          </p:nvPr>
        </p:nvSpPr>
        <p:spPr>
          <a:xfrm>
            <a:off x="1219200" y="3127375"/>
            <a:ext cx="21945600" cy="5504061"/>
          </a:xfrm>
          <a:prstGeom prst="rect">
            <a:avLst/>
          </a:prstGeom>
        </p:spPr>
        <p:txBody>
          <a:bodyPr>
            <a:noAutofit/>
          </a:bodyPr>
          <a:lstStyle>
            <a:lvl1pPr defTabSz="484886">
              <a:defRPr sz="18260" spc="-182"/>
            </a:lvl1pPr>
          </a:lstStyle>
          <a:p>
            <a:r>
              <a:rPr sz="12700" b="1" dirty="0" err="1"/>
              <a:t>Операційний</a:t>
            </a:r>
            <a:r>
              <a:rPr sz="12700" b="1" dirty="0"/>
              <a:t> </a:t>
            </a:r>
            <a:r>
              <a:rPr sz="12700" b="1" dirty="0" err="1"/>
              <a:t>аналіз</a:t>
            </a:r>
            <a:r>
              <a:rPr sz="12700" b="1" dirty="0"/>
              <a:t> </a:t>
            </a:r>
            <a:r>
              <a:rPr sz="12700" b="1" dirty="0" err="1"/>
              <a:t>та</a:t>
            </a:r>
            <a:r>
              <a:rPr sz="12700" b="1" dirty="0"/>
              <a:t> </a:t>
            </a:r>
            <a:r>
              <a:rPr sz="12700" b="1" dirty="0" err="1"/>
              <a:t>інструменти</a:t>
            </a:r>
            <a:r>
              <a:rPr sz="12700" b="1" dirty="0"/>
              <a:t> </a:t>
            </a:r>
            <a:r>
              <a:rPr sz="12700" b="1" dirty="0" err="1"/>
              <a:t>операційного</a:t>
            </a:r>
            <a:r>
              <a:rPr sz="12700" b="1" dirty="0"/>
              <a:t> </a:t>
            </a:r>
            <a:r>
              <a:rPr sz="12700" b="1" dirty="0" err="1"/>
              <a:t>бенчмаркетингу</a:t>
            </a:r>
            <a:r>
              <a:rPr sz="12700" b="1" dirty="0"/>
              <a:t>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150"/>
                                        </p:tgtEl>
                                        <p:attrNameLst>
                                          <p:attrName>style.visibility</p:attrName>
                                        </p:attrNameLst>
                                      </p:cBhvr>
                                      <p:to>
                                        <p:strVal val="visible"/>
                                      </p:to>
                                    </p:set>
                                    <p:animEffect transition="in" filter="blinds(vertical)">
                                      <p:cBhvr>
                                        <p:cTn id="7" dur="699"/>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1" animBg="1"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Сьогодні  бренд тлумачиться як  сукупність почуттів і асоціацій, що виникають при контакті з відповідною торговельною маркою; ідея, яка знаходиться у свідомості споживачів і стимулює їх звертатися до брендового товару чи послуги. Можна виокремити три скл"/>
          <p:cNvSpPr txBox="1"/>
          <p:nvPr/>
        </p:nvSpPr>
        <p:spPr>
          <a:xfrm>
            <a:off x="1584769" y="1251542"/>
            <a:ext cx="13609772" cy="22217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2500" b="0">
                <a:solidFill>
                  <a:srgbClr val="000000"/>
                </a:solidFill>
                <a:latin typeface="Times New Roman"/>
                <a:ea typeface="Times New Roman"/>
                <a:cs typeface="Times New Roman"/>
                <a:sym typeface="Times New Roman"/>
              </a:defRPr>
            </a:lvl1pPr>
          </a:lstStyle>
          <a:p>
            <a:r>
              <a:t>Сьогодні  бренд тлумачиться як  сукупність почуттів і асоціацій, що виникають при контакті з відповідною торговельною маркою; ідея, яка знаходиться у свідомості споживачів і стимулює їх звертатися до брендового товару чи послуги. Можна виокремити три складові бренду: зареєстрований товарний знак; добре відома на обраному ринку торговельна марка;  ідеї, думки або відчуття цільових споживачів, пов’язані з цією торговельною маркою. Але в майбутньому слово бренд може набути зовсім іншого значення.</a:t>
            </a:r>
          </a:p>
        </p:txBody>
      </p:sp>
      <p:sp>
        <p:nvSpPr>
          <p:cNvPr id="220" name="Принципова відмінність бренду від товару полягає в їх різних життєвих циклах. Без обережного, дбайливого управління бренд буде слідувати тому ж життєвому циклу, що й продукти. Відтак бренд необхідно захищати, підживлювати, поліпшувати  та змінювати. Це з"/>
          <p:cNvSpPr txBox="1"/>
          <p:nvPr/>
        </p:nvSpPr>
        <p:spPr>
          <a:xfrm>
            <a:off x="13102530" y="4376668"/>
            <a:ext cx="10921572" cy="22217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2500" b="0">
                <a:solidFill>
                  <a:srgbClr val="000000"/>
                </a:solidFill>
                <a:latin typeface="Times New Roman"/>
                <a:ea typeface="Times New Roman"/>
                <a:cs typeface="Times New Roman"/>
                <a:sym typeface="Times New Roman"/>
              </a:defRPr>
            </a:lvl1pPr>
          </a:lstStyle>
          <a:p>
            <a:r>
              <a:t>Принципова відмінність бренду від товару полягає в їх різних життєвих циклах. Без обережного, дбайливого управління бренд буде слідувати тому ж життєвому циклу, що й продукти. Відтак бренд необхідно захищати, підживлювати, поліпшувати  та змінювати. Це завдання маркетолога. Проте далеко не кожен  маркетолог може й  повинен займатися створенням бренду. Більшість із них включається в цей процес уже на якомусь етапі.</a:t>
            </a:r>
          </a:p>
        </p:txBody>
      </p:sp>
      <p:sp>
        <p:nvSpPr>
          <p:cNvPr id="221" name="Бренди в тому вигляді, в якому ми їх знаємо сьогодні, почали використовуватися як знаки. Бренди були фірмовими знаками, а фірмові знаки були брендами. Список споживчих брендів XIX ст., які все ще актуальні й популярні, вражає, особливо якщо взяти до уваг"/>
          <p:cNvSpPr txBox="1"/>
          <p:nvPr/>
        </p:nvSpPr>
        <p:spPr>
          <a:xfrm>
            <a:off x="1772633" y="8369689"/>
            <a:ext cx="12848313" cy="29329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2500" b="0">
                <a:solidFill>
                  <a:srgbClr val="000000"/>
                </a:solidFill>
                <a:latin typeface="Times New Roman"/>
                <a:ea typeface="Times New Roman"/>
                <a:cs typeface="Times New Roman"/>
                <a:sym typeface="Times New Roman"/>
              </a:defRPr>
            </a:lvl1pPr>
          </a:lstStyle>
          <a:p>
            <a:r>
              <a:t>Бренди в тому вигляді, в якому ми їх знаємо сьогодні, почали використовуватися як знаки. Бренди були фірмовими знаками, а фірмові знаки були брендами. Список споживчих брендів XIX ст., які все ще актуальні й популярні, вражає, особливо якщо взяти до уваги масштаби змін, які відбулися в житті суспільства за цей час. Так, понад 100 років тому з’явилися й досі стабільно тримаються на ринку:   олія «Anchor», косметика «Avon», цукерки з лікером «Bassett's Liquorice Allsorts», вироби з м'яса «Bovril», чай «Brooke Bond», напій «Coca-Cola», напій «Schweppes», продукти харчування в асортименті «Heinz», жувальна гумка «Wrigley's», присипка для дітей «Johnson», плівка «Kodak», ручка «Parker» та ін.</a:t>
            </a:r>
          </a:p>
        </p:txBody>
      </p:sp>
      <p:pic>
        <p:nvPicPr>
          <p:cNvPr id="222" name="Изображение" descr="Изображение"/>
          <p:cNvPicPr>
            <a:picLocks noChangeAspect="1"/>
          </p:cNvPicPr>
          <p:nvPr/>
        </p:nvPicPr>
        <p:blipFill>
          <a:blip r:embed="rId2">
            <a:extLst/>
          </a:blip>
          <a:srcRect/>
          <a:stretch>
            <a:fillRect/>
          </a:stretch>
        </p:blipFill>
        <p:spPr>
          <a:xfrm>
            <a:off x="16626803" y="7784286"/>
            <a:ext cx="6757665" cy="5052375"/>
          </a:xfrm>
          <a:prstGeom prst="rect">
            <a:avLst/>
          </a:prstGeom>
          <a:ln w="12700">
            <a:miter lim="400000"/>
          </a:ln>
        </p:spPr>
      </p:pic>
      <p:sp>
        <p:nvSpPr>
          <p:cNvPr id="223" name="бренд"/>
          <p:cNvSpPr txBox="1"/>
          <p:nvPr/>
        </p:nvSpPr>
        <p:spPr>
          <a:xfrm>
            <a:off x="4866648" y="5106524"/>
            <a:ext cx="4335232" cy="762001"/>
          </a:xfrm>
          <a:prstGeom prst="rect">
            <a:avLst/>
          </a:prstGeom>
          <a:solidFill>
            <a:schemeClr val="accent4"/>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4300" b="0" cap="all">
                <a:solidFill>
                  <a:srgbClr val="FFFFFF"/>
                </a:solidFill>
                <a:latin typeface="Proxima Nova Extrabold"/>
                <a:ea typeface="Proxima Nova Extrabold"/>
                <a:cs typeface="Proxima Nova Extrabold"/>
                <a:sym typeface="Proxima Nova Extrabold"/>
              </a:defRPr>
            </a:lvl1pPr>
          </a:lstStyle>
          <a:p>
            <a:r>
              <a:t>бренд</a:t>
            </a: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бренд"/>
          <p:cNvSpPr txBox="1"/>
          <p:nvPr/>
        </p:nvSpPr>
        <p:spPr>
          <a:xfrm>
            <a:off x="9109692" y="1345645"/>
            <a:ext cx="4913828" cy="762001"/>
          </a:xfrm>
          <a:prstGeom prst="rect">
            <a:avLst/>
          </a:prstGeom>
          <a:solidFill>
            <a:schemeClr val="accent4"/>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4300" b="0" cap="all">
                <a:solidFill>
                  <a:srgbClr val="FFFFFF"/>
                </a:solidFill>
                <a:latin typeface="Proxima Nova Extrabold"/>
                <a:ea typeface="Proxima Nova Extrabold"/>
                <a:cs typeface="Proxima Nova Extrabold"/>
                <a:sym typeface="Proxima Nova Extrabold"/>
              </a:defRPr>
            </a:lvl1pPr>
          </a:lstStyle>
          <a:p>
            <a:r>
              <a:t>бренд</a:t>
            </a:r>
          </a:p>
        </p:txBody>
      </p:sp>
      <p:sp>
        <p:nvSpPr>
          <p:cNvPr id="226" name="Початок роботи над будь-яким брендом – його позиціонування на ринку.  Позиціонування – це маркетингове забезпечення товарові (послузі) бажаного місця на ринку і у свідомості потенційних покупців (образ). Відповідно позиція бренду – це те місце, яке займа"/>
          <p:cNvSpPr txBox="1"/>
          <p:nvPr/>
        </p:nvSpPr>
        <p:spPr>
          <a:xfrm>
            <a:off x="3030382" y="3213554"/>
            <a:ext cx="17554613" cy="18661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Початок роботи над будь-яким брендом – його позиціонування на ринку.  </a:t>
            </a:r>
            <a:r>
              <a:rPr b="1"/>
              <a:t>Позиціонування</a:t>
            </a:r>
            <a:r>
              <a:t> – це маркетингове забезпечення товарові (послузі) бажаного місця на ринку і у свідомості потенційних покупців (образ). Відповідно позиція бренду – це те місце, яке займає бренд в умах цільового сегмента відносно до конкурентів. Ця позиція фокусується на тих достоїнствах бренду, які виділяють його з числа конкурентів.  Позиція компанії чи продукту показує,  чим він унікальний, чим відрізняється від конкурентів, чим корисний споживачеві.</a:t>
            </a:r>
          </a:p>
        </p:txBody>
      </p:sp>
      <p:sp>
        <p:nvSpPr>
          <p:cNvPr id="227" name="Після цього визначається стратегія бренду, тобто шляхи використання ресурсів організації для створення цінності бренду."/>
          <p:cNvSpPr txBox="1"/>
          <p:nvPr/>
        </p:nvSpPr>
        <p:spPr>
          <a:xfrm>
            <a:off x="5951906" y="6185576"/>
            <a:ext cx="11711566" cy="799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2500" b="0">
                <a:solidFill>
                  <a:srgbClr val="000000"/>
                </a:solidFill>
                <a:latin typeface="Times New Roman"/>
                <a:ea typeface="Times New Roman"/>
                <a:cs typeface="Times New Roman"/>
                <a:sym typeface="Times New Roman"/>
              </a:defRPr>
            </a:lvl1pPr>
          </a:lstStyle>
          <a:p>
            <a:r>
              <a:t>Після цього визначається стратегія бренду, тобто шляхи використання ресурсів організації для створення цінності бренду.</a:t>
            </a:r>
          </a:p>
        </p:txBody>
      </p:sp>
      <p:sp>
        <p:nvSpPr>
          <p:cNvPr id="228" name="Линия"/>
          <p:cNvSpPr/>
          <p:nvPr/>
        </p:nvSpPr>
        <p:spPr>
          <a:xfrm>
            <a:off x="1802468" y="7490366"/>
            <a:ext cx="19528275" cy="1"/>
          </a:xfrm>
          <a:prstGeom prst="line">
            <a:avLst/>
          </a:prstGeom>
          <a:ln w="25400">
            <a:solidFill>
              <a:schemeClr val="accent4"/>
            </a:solidFill>
            <a:miter lim="400000"/>
          </a:ln>
        </p:spPr>
        <p:txBody>
          <a:bodyPr lIns="50800" tIns="50800" rIns="50800" bIns="50800" anchor="ctr"/>
          <a:lstStyle/>
          <a:p>
            <a:endParaRPr/>
          </a:p>
        </p:txBody>
      </p:sp>
      <p:sp>
        <p:nvSpPr>
          <p:cNvPr id="229" name="Створюючи успішний бренд, варто звернути увагу на інші бренди, наявні в тому ж сегменті ринку. Це, по-перше, дозволить уникнути дублювання вже існуючого на ринку бренду, по-друге, допоможе врахувати помилки і прорахунки конкурентів, по-третє, може наштов"/>
          <p:cNvSpPr txBox="1"/>
          <p:nvPr/>
        </p:nvSpPr>
        <p:spPr>
          <a:xfrm>
            <a:off x="2610220" y="8156833"/>
            <a:ext cx="18394936" cy="1473801"/>
          </a:xfrm>
          <a:prstGeom prst="rect">
            <a:avLst/>
          </a:prstGeom>
          <a:solidFill>
            <a:schemeClr val="accent4"/>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1900" b="0" cap="all">
                <a:solidFill>
                  <a:srgbClr val="FFFFFF"/>
                </a:solidFill>
                <a:latin typeface="Proxima Nova Extrabold"/>
                <a:ea typeface="Proxima Nova Extrabold"/>
                <a:cs typeface="Proxima Nova Extrabold"/>
                <a:sym typeface="Proxima Nova Extrabold"/>
              </a:defRPr>
            </a:lvl1pPr>
          </a:lstStyle>
          <a:p>
            <a:r>
              <a:rPr b="1" dirty="0" err="1"/>
              <a:t>Створюючи</a:t>
            </a:r>
            <a:r>
              <a:rPr b="1" dirty="0"/>
              <a:t> </a:t>
            </a:r>
            <a:r>
              <a:rPr b="1" dirty="0" err="1"/>
              <a:t>успішний</a:t>
            </a:r>
            <a:r>
              <a:rPr b="1" dirty="0"/>
              <a:t> </a:t>
            </a:r>
            <a:r>
              <a:rPr b="1" dirty="0" err="1"/>
              <a:t>бренд</a:t>
            </a:r>
            <a:r>
              <a:rPr b="1" dirty="0"/>
              <a:t>, </a:t>
            </a:r>
            <a:r>
              <a:rPr b="1" dirty="0" err="1"/>
              <a:t>варто</a:t>
            </a:r>
            <a:r>
              <a:rPr b="1" dirty="0"/>
              <a:t> </a:t>
            </a:r>
            <a:r>
              <a:rPr b="1" dirty="0" err="1"/>
              <a:t>звернути</a:t>
            </a:r>
            <a:r>
              <a:rPr b="1" dirty="0"/>
              <a:t> </a:t>
            </a:r>
            <a:r>
              <a:rPr b="1" dirty="0" err="1"/>
              <a:t>увагу</a:t>
            </a:r>
            <a:r>
              <a:rPr b="1" dirty="0"/>
              <a:t> </a:t>
            </a:r>
            <a:r>
              <a:rPr b="1" dirty="0" err="1"/>
              <a:t>на</a:t>
            </a:r>
            <a:r>
              <a:rPr b="1" dirty="0"/>
              <a:t> </a:t>
            </a:r>
            <a:r>
              <a:rPr b="1" dirty="0" err="1"/>
              <a:t>інші</a:t>
            </a:r>
            <a:r>
              <a:rPr b="1" dirty="0"/>
              <a:t> </a:t>
            </a:r>
            <a:r>
              <a:rPr b="1" dirty="0" err="1"/>
              <a:t>бренди</a:t>
            </a:r>
            <a:r>
              <a:rPr b="1" dirty="0"/>
              <a:t>, </a:t>
            </a:r>
            <a:r>
              <a:rPr b="1" dirty="0" err="1"/>
              <a:t>наявні</a:t>
            </a:r>
            <a:r>
              <a:rPr b="1" dirty="0"/>
              <a:t> в </a:t>
            </a:r>
            <a:r>
              <a:rPr b="1" dirty="0" err="1"/>
              <a:t>тому</a:t>
            </a:r>
            <a:r>
              <a:rPr b="1" dirty="0"/>
              <a:t> ж </a:t>
            </a:r>
            <a:r>
              <a:rPr b="1" dirty="0" err="1"/>
              <a:t>сегменті</a:t>
            </a:r>
            <a:r>
              <a:rPr b="1" dirty="0"/>
              <a:t> </a:t>
            </a:r>
            <a:r>
              <a:rPr b="1" dirty="0" err="1"/>
              <a:t>ринку</a:t>
            </a:r>
            <a:r>
              <a:rPr b="1" dirty="0"/>
              <a:t>. </a:t>
            </a:r>
            <a:r>
              <a:rPr b="1" dirty="0" err="1"/>
              <a:t>Це</a:t>
            </a:r>
            <a:r>
              <a:rPr b="1" dirty="0"/>
              <a:t>, </a:t>
            </a:r>
            <a:r>
              <a:rPr b="1" dirty="0" err="1"/>
              <a:t>по-перше</a:t>
            </a:r>
            <a:r>
              <a:rPr b="1" dirty="0"/>
              <a:t>, </a:t>
            </a:r>
            <a:r>
              <a:rPr b="1" dirty="0" err="1"/>
              <a:t>дозволить</a:t>
            </a:r>
            <a:r>
              <a:rPr b="1" dirty="0"/>
              <a:t> </a:t>
            </a:r>
            <a:r>
              <a:rPr b="1" dirty="0" err="1"/>
              <a:t>уникнути</a:t>
            </a:r>
            <a:r>
              <a:rPr b="1" dirty="0"/>
              <a:t> </a:t>
            </a:r>
            <a:r>
              <a:rPr b="1" dirty="0" err="1"/>
              <a:t>дублювання</a:t>
            </a:r>
            <a:r>
              <a:rPr b="1" dirty="0"/>
              <a:t> </a:t>
            </a:r>
            <a:r>
              <a:rPr b="1" dirty="0" err="1"/>
              <a:t>вже</a:t>
            </a:r>
            <a:r>
              <a:rPr b="1" dirty="0"/>
              <a:t> </a:t>
            </a:r>
            <a:r>
              <a:rPr b="1" dirty="0" err="1"/>
              <a:t>існуючого</a:t>
            </a:r>
            <a:r>
              <a:rPr b="1" dirty="0"/>
              <a:t> </a:t>
            </a:r>
            <a:r>
              <a:rPr b="1" dirty="0" err="1"/>
              <a:t>на</a:t>
            </a:r>
            <a:r>
              <a:rPr b="1" dirty="0"/>
              <a:t> </a:t>
            </a:r>
            <a:r>
              <a:rPr b="1" dirty="0" err="1"/>
              <a:t>ринку</a:t>
            </a:r>
            <a:r>
              <a:rPr b="1" dirty="0"/>
              <a:t> </a:t>
            </a:r>
            <a:r>
              <a:rPr b="1" dirty="0" err="1"/>
              <a:t>бренду</a:t>
            </a:r>
            <a:r>
              <a:rPr b="1" dirty="0"/>
              <a:t>, </a:t>
            </a:r>
            <a:r>
              <a:rPr b="1" dirty="0" err="1"/>
              <a:t>по-друге</a:t>
            </a:r>
            <a:r>
              <a:rPr b="1" dirty="0"/>
              <a:t>, </a:t>
            </a:r>
            <a:r>
              <a:rPr b="1" dirty="0" err="1"/>
              <a:t>допоможе</a:t>
            </a:r>
            <a:r>
              <a:rPr b="1" dirty="0"/>
              <a:t> </a:t>
            </a:r>
            <a:r>
              <a:rPr b="1" dirty="0" err="1"/>
              <a:t>врахувати</a:t>
            </a:r>
            <a:r>
              <a:rPr b="1" dirty="0"/>
              <a:t> </a:t>
            </a:r>
            <a:r>
              <a:rPr b="1" dirty="0" err="1"/>
              <a:t>помилки</a:t>
            </a:r>
            <a:r>
              <a:rPr b="1" dirty="0"/>
              <a:t> і </a:t>
            </a:r>
            <a:r>
              <a:rPr b="1" dirty="0" err="1"/>
              <a:t>прорахунки</a:t>
            </a:r>
            <a:r>
              <a:rPr b="1" dirty="0"/>
              <a:t> </a:t>
            </a:r>
            <a:r>
              <a:rPr b="1" dirty="0" err="1"/>
              <a:t>конкурентів</a:t>
            </a:r>
            <a:r>
              <a:rPr b="1" dirty="0"/>
              <a:t>, </a:t>
            </a:r>
            <a:r>
              <a:rPr b="1" dirty="0" err="1"/>
              <a:t>по-третє</a:t>
            </a:r>
            <a:r>
              <a:rPr b="1" dirty="0"/>
              <a:t>, </a:t>
            </a:r>
            <a:r>
              <a:rPr b="1" dirty="0" err="1"/>
              <a:t>може</a:t>
            </a:r>
            <a:r>
              <a:rPr b="1" dirty="0"/>
              <a:t> </a:t>
            </a:r>
            <a:r>
              <a:rPr b="1" dirty="0" err="1"/>
              <a:t>наштовхнути</a:t>
            </a:r>
            <a:r>
              <a:rPr b="1" dirty="0"/>
              <a:t> </a:t>
            </a:r>
            <a:r>
              <a:rPr b="1" dirty="0" err="1"/>
              <a:t>на</a:t>
            </a:r>
            <a:r>
              <a:rPr b="1" dirty="0"/>
              <a:t> </a:t>
            </a:r>
            <a:r>
              <a:rPr b="1" dirty="0" err="1"/>
              <a:t>оригінальну</a:t>
            </a:r>
            <a:r>
              <a:rPr b="1" dirty="0"/>
              <a:t> </a:t>
            </a:r>
            <a:r>
              <a:rPr b="1" dirty="0" err="1"/>
              <a:t>ідею</a:t>
            </a:r>
            <a:r>
              <a:rPr b="1" dirty="0"/>
              <a:t>. </a:t>
            </a:r>
            <a:r>
              <a:rPr b="1" dirty="0" err="1"/>
              <a:t>Саме</a:t>
            </a:r>
            <a:r>
              <a:rPr b="1" dirty="0"/>
              <a:t> </a:t>
            </a:r>
            <a:r>
              <a:rPr b="1" dirty="0" err="1"/>
              <a:t>це</a:t>
            </a:r>
            <a:r>
              <a:rPr b="1" dirty="0"/>
              <a:t> </a:t>
            </a:r>
            <a:r>
              <a:rPr b="1" dirty="0" err="1"/>
              <a:t>разом</a:t>
            </a:r>
            <a:r>
              <a:rPr b="1" dirty="0"/>
              <a:t> з </a:t>
            </a:r>
            <a:r>
              <a:rPr b="1" dirty="0" err="1"/>
              <a:t>іншими</a:t>
            </a:r>
            <a:r>
              <a:rPr b="1" dirty="0"/>
              <a:t> </a:t>
            </a:r>
            <a:r>
              <a:rPr b="1" dirty="0" err="1"/>
              <a:t>чинниками</a:t>
            </a:r>
            <a:r>
              <a:rPr b="1" dirty="0"/>
              <a:t> і </a:t>
            </a:r>
            <a:r>
              <a:rPr b="1" dirty="0" err="1"/>
              <a:t>робить</a:t>
            </a:r>
            <a:r>
              <a:rPr b="1" dirty="0"/>
              <a:t> </a:t>
            </a:r>
            <a:r>
              <a:rPr b="1" dirty="0" err="1"/>
              <a:t>особливо</a:t>
            </a:r>
            <a:r>
              <a:rPr b="1" dirty="0"/>
              <a:t> </a:t>
            </a:r>
            <a:r>
              <a:rPr b="1" dirty="0" err="1"/>
              <a:t>актуальною</a:t>
            </a:r>
            <a:r>
              <a:rPr b="1" dirty="0"/>
              <a:t> </a:t>
            </a:r>
            <a:r>
              <a:rPr b="1" dirty="0" err="1"/>
              <a:t>розробку</a:t>
            </a:r>
            <a:r>
              <a:rPr b="1" dirty="0"/>
              <a:t> </a:t>
            </a:r>
            <a:r>
              <a:rPr b="1" dirty="0" err="1"/>
              <a:t>бренду</a:t>
            </a:r>
            <a:r>
              <a:rPr b="1" dirty="0"/>
              <a:t> засобами </a:t>
            </a:r>
            <a:r>
              <a:rPr b="1" dirty="0" err="1"/>
              <a:t>бенчмаркетингу</a:t>
            </a:r>
            <a:r>
              <a:rPr b="1" dirty="0"/>
              <a:t>.</a:t>
            </a:r>
          </a:p>
        </p:txBody>
      </p:sp>
      <p:pic>
        <p:nvPicPr>
          <p:cNvPr id="230" name="Изображение" descr="Изображение"/>
          <p:cNvPicPr>
            <a:picLocks noChangeAspect="1"/>
          </p:cNvPicPr>
          <p:nvPr/>
        </p:nvPicPr>
        <p:blipFill>
          <a:blip r:embed="rId2">
            <a:extLst/>
          </a:blip>
          <a:stretch>
            <a:fillRect/>
          </a:stretch>
        </p:blipFill>
        <p:spPr>
          <a:xfrm>
            <a:off x="19314892" y="9901065"/>
            <a:ext cx="4509554" cy="3371573"/>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Сутність і завдання операційного бенчмаркетингу"/>
          <p:cNvSpPr txBox="1">
            <a:spLocks noGrp="1"/>
          </p:cNvSpPr>
          <p:nvPr>
            <p:ph type="title"/>
          </p:nvPr>
        </p:nvSpPr>
        <p:spPr>
          <a:xfrm>
            <a:off x="1219200" y="640603"/>
            <a:ext cx="21945600" cy="2298701"/>
          </a:xfrm>
          <a:prstGeom prst="rect">
            <a:avLst/>
          </a:prstGeom>
        </p:spPr>
        <p:txBody>
          <a:bodyPr>
            <a:normAutofit/>
          </a:bodyPr>
          <a:lstStyle>
            <a:lvl1pPr defTabSz="742950">
              <a:defRPr sz="12600" spc="-126"/>
            </a:lvl1pPr>
          </a:lstStyle>
          <a:p>
            <a:r>
              <a:rPr sz="8000" b="1" dirty="0" err="1"/>
              <a:t>Сутність</a:t>
            </a:r>
            <a:r>
              <a:rPr sz="8000" b="1" dirty="0"/>
              <a:t> і </a:t>
            </a:r>
            <a:r>
              <a:rPr sz="8000" b="1" dirty="0" err="1"/>
              <a:t>завдання</a:t>
            </a:r>
            <a:r>
              <a:rPr sz="8000" b="1" dirty="0"/>
              <a:t> </a:t>
            </a:r>
            <a:r>
              <a:rPr sz="8000" b="1" dirty="0" err="1"/>
              <a:t>операційного</a:t>
            </a:r>
            <a:r>
              <a:rPr sz="8000" b="1" dirty="0"/>
              <a:t> </a:t>
            </a:r>
            <a:r>
              <a:rPr sz="8000" b="1" dirty="0" err="1"/>
              <a:t>бенчмаркетингу</a:t>
            </a:r>
            <a:r>
              <a:rPr sz="8000" b="1" dirty="0"/>
              <a:t> </a:t>
            </a:r>
          </a:p>
        </p:txBody>
      </p:sp>
      <p:sp>
        <p:nvSpPr>
          <p:cNvPr id="153" name="Багато підприємств на сьогодні бажали б стати успішнішими, проте не можуть досягти цього через неузгодженість процесів і цілей. Відтак питання, як  правильно обрати метод управління бізнесом, є для керівництва вкрай нагальним. Одні змінюють позиції, нама"/>
          <p:cNvSpPr txBox="1"/>
          <p:nvPr/>
        </p:nvSpPr>
        <p:spPr>
          <a:xfrm>
            <a:off x="4163586" y="2814801"/>
            <a:ext cx="16056828" cy="21814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2900" b="0">
                <a:solidFill>
                  <a:srgbClr val="000000"/>
                </a:solidFill>
                <a:latin typeface="Times New Roman"/>
                <a:ea typeface="Times New Roman"/>
                <a:cs typeface="Times New Roman"/>
                <a:sym typeface="Times New Roman"/>
              </a:defRPr>
            </a:lvl1pPr>
          </a:lstStyle>
          <a:p>
            <a:r>
              <a:rPr dirty="0" err="1"/>
              <a:t>Багато</a:t>
            </a:r>
            <a:r>
              <a:rPr dirty="0"/>
              <a:t> </a:t>
            </a:r>
            <a:r>
              <a:rPr dirty="0" err="1"/>
              <a:t>підприємств</a:t>
            </a:r>
            <a:r>
              <a:rPr dirty="0"/>
              <a:t> </a:t>
            </a:r>
            <a:r>
              <a:rPr dirty="0" err="1"/>
              <a:t>на</a:t>
            </a:r>
            <a:r>
              <a:rPr dirty="0"/>
              <a:t> </a:t>
            </a:r>
            <a:r>
              <a:rPr dirty="0" err="1"/>
              <a:t>сьогодні</a:t>
            </a:r>
            <a:r>
              <a:rPr dirty="0"/>
              <a:t> </a:t>
            </a:r>
            <a:r>
              <a:rPr dirty="0" err="1"/>
              <a:t>бажали</a:t>
            </a:r>
            <a:r>
              <a:rPr dirty="0"/>
              <a:t> б </a:t>
            </a:r>
            <a:r>
              <a:rPr dirty="0" err="1"/>
              <a:t>стати</a:t>
            </a:r>
            <a:r>
              <a:rPr dirty="0"/>
              <a:t> </a:t>
            </a:r>
            <a:r>
              <a:rPr dirty="0" err="1"/>
              <a:t>успішнішими</a:t>
            </a:r>
            <a:r>
              <a:rPr dirty="0"/>
              <a:t>, </a:t>
            </a:r>
            <a:r>
              <a:rPr dirty="0" err="1"/>
              <a:t>проте</a:t>
            </a:r>
            <a:r>
              <a:rPr dirty="0"/>
              <a:t> </a:t>
            </a:r>
            <a:r>
              <a:rPr dirty="0" err="1"/>
              <a:t>не</a:t>
            </a:r>
            <a:r>
              <a:rPr dirty="0"/>
              <a:t> </a:t>
            </a:r>
            <a:r>
              <a:rPr dirty="0" err="1"/>
              <a:t>можуть</a:t>
            </a:r>
            <a:r>
              <a:rPr dirty="0"/>
              <a:t> </a:t>
            </a:r>
            <a:r>
              <a:rPr dirty="0" err="1"/>
              <a:t>досягти</a:t>
            </a:r>
            <a:r>
              <a:rPr dirty="0"/>
              <a:t> </a:t>
            </a:r>
            <a:r>
              <a:rPr dirty="0" err="1"/>
              <a:t>цього</a:t>
            </a:r>
            <a:r>
              <a:rPr dirty="0"/>
              <a:t> </a:t>
            </a:r>
            <a:r>
              <a:rPr dirty="0" err="1"/>
              <a:t>через</a:t>
            </a:r>
            <a:r>
              <a:rPr dirty="0"/>
              <a:t> </a:t>
            </a:r>
            <a:r>
              <a:rPr dirty="0" err="1"/>
              <a:t>неузгодженість</a:t>
            </a:r>
            <a:r>
              <a:rPr dirty="0"/>
              <a:t> </a:t>
            </a:r>
            <a:r>
              <a:rPr dirty="0" err="1"/>
              <a:t>процесів</a:t>
            </a:r>
            <a:r>
              <a:rPr dirty="0"/>
              <a:t> і </a:t>
            </a:r>
            <a:r>
              <a:rPr dirty="0" err="1"/>
              <a:t>цілей</a:t>
            </a:r>
            <a:r>
              <a:rPr dirty="0"/>
              <a:t>. </a:t>
            </a:r>
            <a:r>
              <a:rPr dirty="0" err="1"/>
              <a:t>Відтак</a:t>
            </a:r>
            <a:r>
              <a:rPr dirty="0"/>
              <a:t> </a:t>
            </a:r>
            <a:r>
              <a:rPr dirty="0" err="1"/>
              <a:t>питання</a:t>
            </a:r>
            <a:r>
              <a:rPr dirty="0"/>
              <a:t>, </a:t>
            </a:r>
            <a:r>
              <a:rPr dirty="0" err="1"/>
              <a:t>як</a:t>
            </a:r>
            <a:r>
              <a:rPr dirty="0"/>
              <a:t>  </a:t>
            </a:r>
            <a:r>
              <a:rPr dirty="0" err="1"/>
              <a:t>правильно</a:t>
            </a:r>
            <a:r>
              <a:rPr dirty="0"/>
              <a:t> </a:t>
            </a:r>
            <a:r>
              <a:rPr dirty="0" err="1"/>
              <a:t>обрати</a:t>
            </a:r>
            <a:r>
              <a:rPr dirty="0"/>
              <a:t> </a:t>
            </a:r>
            <a:r>
              <a:rPr dirty="0" err="1"/>
              <a:t>метод</a:t>
            </a:r>
            <a:r>
              <a:rPr dirty="0"/>
              <a:t> </a:t>
            </a:r>
            <a:r>
              <a:rPr dirty="0" err="1"/>
              <a:t>управління</a:t>
            </a:r>
            <a:r>
              <a:rPr dirty="0"/>
              <a:t> </a:t>
            </a:r>
            <a:r>
              <a:rPr dirty="0" err="1"/>
              <a:t>бізнесом</a:t>
            </a:r>
            <a:r>
              <a:rPr dirty="0"/>
              <a:t>, є </a:t>
            </a:r>
            <a:r>
              <a:rPr dirty="0" err="1"/>
              <a:t>для</a:t>
            </a:r>
            <a:r>
              <a:rPr dirty="0"/>
              <a:t> </a:t>
            </a:r>
            <a:r>
              <a:rPr dirty="0" err="1"/>
              <a:t>керівництва</a:t>
            </a:r>
            <a:r>
              <a:rPr dirty="0"/>
              <a:t> </a:t>
            </a:r>
            <a:r>
              <a:rPr dirty="0" err="1"/>
              <a:t>вкрай</a:t>
            </a:r>
            <a:r>
              <a:rPr dirty="0"/>
              <a:t> </a:t>
            </a:r>
            <a:r>
              <a:rPr dirty="0" err="1"/>
              <a:t>нагальним</a:t>
            </a:r>
            <a:r>
              <a:rPr dirty="0"/>
              <a:t>. </a:t>
            </a:r>
            <a:r>
              <a:rPr dirty="0" err="1"/>
              <a:t>Одні</a:t>
            </a:r>
            <a:r>
              <a:rPr dirty="0"/>
              <a:t> </a:t>
            </a:r>
            <a:r>
              <a:rPr dirty="0" err="1"/>
              <a:t>змінюють</a:t>
            </a:r>
            <a:r>
              <a:rPr dirty="0"/>
              <a:t> </a:t>
            </a:r>
            <a:r>
              <a:rPr dirty="0" err="1"/>
              <a:t>позиції</a:t>
            </a:r>
            <a:r>
              <a:rPr dirty="0"/>
              <a:t>, </a:t>
            </a:r>
            <a:r>
              <a:rPr dirty="0" err="1"/>
              <a:t>намагаючись</a:t>
            </a:r>
            <a:r>
              <a:rPr dirty="0"/>
              <a:t> </a:t>
            </a:r>
            <a:r>
              <a:rPr dirty="0" err="1"/>
              <a:t>знайти</a:t>
            </a:r>
            <a:r>
              <a:rPr dirty="0"/>
              <a:t> </a:t>
            </a:r>
            <a:r>
              <a:rPr dirty="0" err="1"/>
              <a:t>оптимальний</a:t>
            </a:r>
            <a:r>
              <a:rPr dirty="0"/>
              <a:t> </a:t>
            </a:r>
            <a:r>
              <a:rPr dirty="0" err="1"/>
              <a:t>інструмент</a:t>
            </a:r>
            <a:r>
              <a:rPr dirty="0"/>
              <a:t> </a:t>
            </a:r>
            <a:r>
              <a:rPr dirty="0" err="1"/>
              <a:t>власними</a:t>
            </a:r>
            <a:r>
              <a:rPr dirty="0"/>
              <a:t> </a:t>
            </a:r>
            <a:r>
              <a:rPr dirty="0" err="1"/>
              <a:t>силами</a:t>
            </a:r>
            <a:r>
              <a:rPr dirty="0"/>
              <a:t> – </a:t>
            </a:r>
            <a:r>
              <a:rPr dirty="0" err="1"/>
              <a:t>інсорсинг</a:t>
            </a:r>
            <a:r>
              <a:rPr dirty="0"/>
              <a:t>, </a:t>
            </a:r>
            <a:r>
              <a:rPr dirty="0" err="1"/>
              <a:t>інші</a:t>
            </a:r>
            <a:r>
              <a:rPr dirty="0"/>
              <a:t> </a:t>
            </a:r>
            <a:r>
              <a:rPr dirty="0" err="1"/>
              <a:t>звертаються</a:t>
            </a:r>
            <a:r>
              <a:rPr dirty="0"/>
              <a:t> </a:t>
            </a:r>
            <a:r>
              <a:rPr dirty="0" err="1"/>
              <a:t>до</a:t>
            </a:r>
            <a:r>
              <a:rPr dirty="0"/>
              <a:t> зовнішніх </a:t>
            </a:r>
            <a:r>
              <a:rPr dirty="0" err="1"/>
              <a:t>консультантів</a:t>
            </a:r>
            <a:r>
              <a:rPr dirty="0"/>
              <a:t> – </a:t>
            </a:r>
            <a:r>
              <a:rPr dirty="0" err="1"/>
              <a:t>аутсорсинг</a:t>
            </a:r>
            <a:r>
              <a:rPr dirty="0"/>
              <a:t>. Їх </a:t>
            </a:r>
            <a:r>
              <a:rPr dirty="0" err="1"/>
              <a:t>об'єднує</a:t>
            </a:r>
            <a:r>
              <a:rPr dirty="0"/>
              <a:t> </a:t>
            </a:r>
            <a:r>
              <a:rPr dirty="0" err="1"/>
              <a:t>одне</a:t>
            </a:r>
            <a:r>
              <a:rPr dirty="0"/>
              <a:t>: </a:t>
            </a:r>
            <a:r>
              <a:rPr dirty="0" err="1"/>
              <a:t>прагнення</a:t>
            </a:r>
            <a:r>
              <a:rPr dirty="0"/>
              <a:t> </a:t>
            </a:r>
            <a:r>
              <a:rPr dirty="0" err="1"/>
              <a:t>правильно</a:t>
            </a:r>
            <a:r>
              <a:rPr dirty="0"/>
              <a:t> </a:t>
            </a:r>
            <a:r>
              <a:rPr dirty="0" err="1"/>
              <a:t>організувати</a:t>
            </a:r>
            <a:r>
              <a:rPr dirty="0"/>
              <a:t>  </a:t>
            </a:r>
            <a:r>
              <a:rPr dirty="0" err="1"/>
              <a:t>операційний</a:t>
            </a:r>
            <a:r>
              <a:rPr dirty="0"/>
              <a:t> </a:t>
            </a:r>
            <a:r>
              <a:rPr dirty="0" err="1"/>
              <a:t>процес</a:t>
            </a:r>
            <a:r>
              <a:rPr dirty="0"/>
              <a:t> </a:t>
            </a:r>
            <a:r>
              <a:rPr dirty="0" err="1"/>
              <a:t>на</a:t>
            </a:r>
            <a:r>
              <a:rPr dirty="0"/>
              <a:t> </a:t>
            </a:r>
            <a:r>
              <a:rPr dirty="0" err="1"/>
              <a:t>підприємстві</a:t>
            </a:r>
            <a:r>
              <a:rPr dirty="0"/>
              <a:t>.</a:t>
            </a:r>
          </a:p>
        </p:txBody>
      </p:sp>
      <p:sp>
        <p:nvSpPr>
          <p:cNvPr id="154" name="Фигура"/>
          <p:cNvSpPr/>
          <p:nvPr/>
        </p:nvSpPr>
        <p:spPr>
          <a:xfrm>
            <a:off x="9307079" y="8078184"/>
            <a:ext cx="1319844" cy="1459254"/>
          </a:xfrm>
          <a:custGeom>
            <a:avLst/>
            <a:gdLst/>
            <a:ahLst/>
            <a:cxnLst>
              <a:cxn ang="0">
                <a:pos x="wd2" y="hd2"/>
              </a:cxn>
              <a:cxn ang="5400000">
                <a:pos x="wd2" y="hd2"/>
              </a:cxn>
              <a:cxn ang="10800000">
                <a:pos x="wd2" y="hd2"/>
              </a:cxn>
              <a:cxn ang="16200000">
                <a:pos x="wd2" y="hd2"/>
              </a:cxn>
            </a:cxnLst>
            <a:rect l="0" t="0" r="r" b="b"/>
            <a:pathLst>
              <a:path w="21588" h="21600" extrusionOk="0">
                <a:moveTo>
                  <a:pt x="307" y="0"/>
                </a:moveTo>
                <a:cubicBezTo>
                  <a:pt x="312" y="2"/>
                  <a:pt x="317" y="5"/>
                  <a:pt x="321" y="7"/>
                </a:cubicBezTo>
                <a:cubicBezTo>
                  <a:pt x="326" y="10"/>
                  <a:pt x="331" y="13"/>
                  <a:pt x="335" y="16"/>
                </a:cubicBezTo>
                <a:lnTo>
                  <a:pt x="21496" y="13287"/>
                </a:lnTo>
                <a:cubicBezTo>
                  <a:pt x="21567" y="13332"/>
                  <a:pt x="21600" y="13405"/>
                  <a:pt x="21584" y="13482"/>
                </a:cubicBezTo>
                <a:cubicBezTo>
                  <a:pt x="21569" y="13559"/>
                  <a:pt x="21510" y="13616"/>
                  <a:pt x="21426" y="13635"/>
                </a:cubicBezTo>
                <a:lnTo>
                  <a:pt x="13553" y="15408"/>
                </a:lnTo>
                <a:lnTo>
                  <a:pt x="307" y="0"/>
                </a:lnTo>
                <a:close/>
                <a:moveTo>
                  <a:pt x="0" y="236"/>
                </a:moveTo>
                <a:lnTo>
                  <a:pt x="9903" y="16220"/>
                </a:lnTo>
                <a:lnTo>
                  <a:pt x="6323" y="17261"/>
                </a:lnTo>
                <a:lnTo>
                  <a:pt x="6245" y="17277"/>
                </a:lnTo>
                <a:lnTo>
                  <a:pt x="851" y="18840"/>
                </a:lnTo>
                <a:cubicBezTo>
                  <a:pt x="786" y="18859"/>
                  <a:pt x="716" y="18847"/>
                  <a:pt x="660" y="18811"/>
                </a:cubicBezTo>
                <a:cubicBezTo>
                  <a:pt x="605" y="18775"/>
                  <a:pt x="574" y="18719"/>
                  <a:pt x="572" y="18658"/>
                </a:cubicBezTo>
                <a:lnTo>
                  <a:pt x="0" y="236"/>
                </a:lnTo>
                <a:close/>
                <a:moveTo>
                  <a:pt x="1176" y="1518"/>
                </a:moveTo>
                <a:lnTo>
                  <a:pt x="13292" y="15603"/>
                </a:lnTo>
                <a:lnTo>
                  <a:pt x="10379" y="21558"/>
                </a:lnTo>
                <a:cubicBezTo>
                  <a:pt x="10375" y="21566"/>
                  <a:pt x="10371" y="21573"/>
                  <a:pt x="10366" y="21580"/>
                </a:cubicBezTo>
                <a:cubicBezTo>
                  <a:pt x="10362" y="21587"/>
                  <a:pt x="10357" y="21594"/>
                  <a:pt x="10351" y="21600"/>
                </a:cubicBezTo>
                <a:lnTo>
                  <a:pt x="10319" y="16268"/>
                </a:lnTo>
                <a:lnTo>
                  <a:pt x="10298" y="16233"/>
                </a:lnTo>
                <a:lnTo>
                  <a:pt x="1176" y="1518"/>
                </a:lnTo>
                <a:close/>
                <a:moveTo>
                  <a:pt x="9980" y="16517"/>
                </a:moveTo>
                <a:lnTo>
                  <a:pt x="10012" y="21597"/>
                </a:lnTo>
                <a:lnTo>
                  <a:pt x="6542" y="17520"/>
                </a:lnTo>
                <a:lnTo>
                  <a:pt x="9980" y="16517"/>
                </a:lnTo>
                <a:close/>
              </a:path>
            </a:pathLst>
          </a:custGeom>
          <a:solidFill>
            <a:schemeClr val="accent1"/>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55" name="Допомогти в такій ситуації може операційний бенчмаркетинг."/>
          <p:cNvSpPr txBox="1"/>
          <p:nvPr/>
        </p:nvSpPr>
        <p:spPr>
          <a:xfrm>
            <a:off x="1382658" y="6481164"/>
            <a:ext cx="7268338" cy="165608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lvl1pPr>
          </a:lstStyle>
          <a:p>
            <a:r>
              <a:t>Допомогти в такій ситуації може операційний бенчмаркетинг.</a:t>
            </a:r>
          </a:p>
        </p:txBody>
      </p:sp>
      <p:sp>
        <p:nvSpPr>
          <p:cNvPr id="156" name="Операційний бенчмаркетинг являє собою складну управлінську процедуру, спрямовану на:…"/>
          <p:cNvSpPr txBox="1"/>
          <p:nvPr/>
        </p:nvSpPr>
        <p:spPr>
          <a:xfrm>
            <a:off x="12636867" y="7859896"/>
            <a:ext cx="9253346" cy="34387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55600">
              <a:lnSpc>
                <a:spcPct val="100000"/>
              </a:lnSpc>
              <a:spcBef>
                <a:spcPts val="0"/>
              </a:spcBef>
              <a:defRPr sz="2900" b="0">
                <a:solidFill>
                  <a:srgbClr val="000000"/>
                </a:solidFill>
                <a:latin typeface="Times New Roman"/>
                <a:ea typeface="Times New Roman"/>
                <a:cs typeface="Times New Roman"/>
                <a:sym typeface="Times New Roman"/>
              </a:defRPr>
            </a:pPr>
            <a:r>
              <a:t>Операційний бенчмаркетинг являє собою складну управлінську процедуру, спрямовану на:</a:t>
            </a:r>
          </a:p>
          <a:p>
            <a:pPr defTabSz="355600">
              <a:lnSpc>
                <a:spcPct val="100000"/>
              </a:lnSpc>
              <a:spcBef>
                <a:spcPts val="0"/>
              </a:spcBef>
              <a:defRPr sz="2900" b="0">
                <a:solidFill>
                  <a:srgbClr val="000000"/>
                </a:solidFill>
                <a:latin typeface="Times New Roman"/>
                <a:ea typeface="Times New Roman"/>
                <a:cs typeface="Times New Roman"/>
                <a:sym typeface="Times New Roman"/>
              </a:defRPr>
            </a:pPr>
            <a:endParaRPr/>
          </a:p>
          <a:p>
            <a:pPr defTabSz="355600">
              <a:lnSpc>
                <a:spcPct val="100000"/>
              </a:lnSpc>
              <a:spcBef>
                <a:spcPts val="0"/>
              </a:spcBef>
              <a:defRPr sz="2900" b="0">
                <a:solidFill>
                  <a:srgbClr val="000000"/>
                </a:solidFill>
                <a:latin typeface="Times New Roman"/>
                <a:ea typeface="Times New Roman"/>
                <a:cs typeface="Times New Roman"/>
                <a:sym typeface="Times New Roman"/>
              </a:defRPr>
            </a:pPr>
            <a:r>
              <a:t>1) ретельне вивчення й аналіз собівартості робіт або послуг;</a:t>
            </a:r>
          </a:p>
          <a:p>
            <a:pPr defTabSz="355600">
              <a:lnSpc>
                <a:spcPct val="100000"/>
              </a:lnSpc>
              <a:spcBef>
                <a:spcPts val="0"/>
              </a:spcBef>
              <a:defRPr sz="2900" b="0">
                <a:solidFill>
                  <a:srgbClr val="000000"/>
                </a:solidFill>
                <a:latin typeface="Times New Roman"/>
                <a:ea typeface="Times New Roman"/>
                <a:cs typeface="Times New Roman"/>
                <a:sym typeface="Times New Roman"/>
              </a:defRPr>
            </a:pPr>
            <a:r>
              <a:t>2) аналіз відмінностей від конкурентів;</a:t>
            </a:r>
          </a:p>
          <a:p>
            <a:pPr defTabSz="355600">
              <a:lnSpc>
                <a:spcPct val="100000"/>
              </a:lnSpc>
              <a:spcBef>
                <a:spcPts val="0"/>
              </a:spcBef>
              <a:defRPr sz="2900" b="0">
                <a:solidFill>
                  <a:srgbClr val="000000"/>
                </a:solidFill>
                <a:latin typeface="Times New Roman"/>
                <a:ea typeface="Times New Roman"/>
                <a:cs typeface="Times New Roman"/>
                <a:sym typeface="Times New Roman"/>
              </a:defRPr>
            </a:pPr>
            <a:r>
              <a:t>3) сукупний аналіз.</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9" fill="hold" grpId="1" nodeType="clickEffect">
                                  <p:stCondLst>
                                    <p:cond delay="0"/>
                                  </p:stCondLst>
                                  <p:iterate>
                                    <p:tmAbs val="0"/>
                                  </p:iterate>
                                  <p:childTnLst>
                                    <p:set>
                                      <p:cBhvr>
                                        <p:cTn id="6" fill="hold"/>
                                        <p:tgtEl>
                                          <p:spTgt spid="155"/>
                                        </p:tgtEl>
                                        <p:attrNameLst>
                                          <p:attrName>style.visibility</p:attrName>
                                        </p:attrNameLst>
                                      </p:cBhvr>
                                      <p:to>
                                        <p:strVal val="visible"/>
                                      </p:to>
                                    </p:set>
                                    <p:anim calcmode="lin" valueType="num">
                                      <p:cBhvr>
                                        <p:cTn id="7" dur="1000" fill="hold"/>
                                        <p:tgtEl>
                                          <p:spTgt spid="155"/>
                                        </p:tgtEl>
                                        <p:attrNameLst>
                                          <p:attrName>ppt_w</p:attrName>
                                        </p:attrNameLst>
                                      </p:cBhvr>
                                      <p:tavLst>
                                        <p:tav tm="0">
                                          <p:val>
                                            <p:fltVal val="0"/>
                                          </p:val>
                                        </p:tav>
                                        <p:tav tm="100000">
                                          <p:val>
                                            <p:strVal val="#ppt_w"/>
                                          </p:val>
                                        </p:tav>
                                      </p:tavLst>
                                    </p:anim>
                                    <p:anim calcmode="lin" valueType="num">
                                      <p:cBhvr>
                                        <p:cTn id="8" dur="1000" fill="hold"/>
                                        <p:tgtEl>
                                          <p:spTgt spid="155"/>
                                        </p:tgtEl>
                                        <p:attrNameLst>
                                          <p:attrName>ppt_h</p:attrName>
                                        </p:attrNameLst>
                                      </p:cBhvr>
                                      <p:tavLst>
                                        <p:tav tm="0">
                                          <p:val>
                                            <p:fltVal val="0"/>
                                          </p:val>
                                        </p:tav>
                                        <p:tav tm="100000">
                                          <p:val>
                                            <p:strVal val="#ppt_h"/>
                                          </p:val>
                                        </p:tav>
                                      </p:tavLst>
                                    </p:anim>
                                    <p:anim calcmode="lin" valueType="num">
                                      <p:cBhvr>
                                        <p:cTn id="9" dur="1000" fill="hold"/>
                                        <p:tgtEl>
                                          <p:spTgt spid="15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5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1"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Операційний аналіз"/>
          <p:cNvSpPr txBox="1">
            <a:spLocks noGrp="1"/>
          </p:cNvSpPr>
          <p:nvPr>
            <p:ph type="title"/>
          </p:nvPr>
        </p:nvSpPr>
        <p:spPr>
          <a:xfrm>
            <a:off x="886745" y="879063"/>
            <a:ext cx="9924512" cy="1150083"/>
          </a:xfrm>
          <a:prstGeom prst="rect">
            <a:avLst/>
          </a:prstGeom>
        </p:spPr>
        <p:txBody>
          <a:bodyPr>
            <a:normAutofit fontScale="90000"/>
          </a:bodyPr>
          <a:lstStyle>
            <a:lvl1pPr defTabSz="676909">
              <a:defRPr sz="8200" spc="-82"/>
            </a:lvl1pPr>
          </a:lstStyle>
          <a:p>
            <a:r>
              <a:rPr b="1" dirty="0" err="1"/>
              <a:t>Операційний</a:t>
            </a:r>
            <a:r>
              <a:rPr b="1" dirty="0"/>
              <a:t> </a:t>
            </a:r>
            <a:r>
              <a:rPr b="1" dirty="0" err="1"/>
              <a:t>аналіз</a:t>
            </a:r>
            <a:r>
              <a:rPr b="1" dirty="0"/>
              <a:t> </a:t>
            </a:r>
          </a:p>
        </p:txBody>
      </p:sp>
      <p:pic>
        <p:nvPicPr>
          <p:cNvPr id="159" name="Изображение" descr="Изображение"/>
          <p:cNvPicPr>
            <a:picLocks noChangeAspect="1"/>
          </p:cNvPicPr>
          <p:nvPr/>
        </p:nvPicPr>
        <p:blipFill>
          <a:blip r:embed="rId2">
            <a:extLst/>
          </a:blip>
          <a:stretch>
            <a:fillRect/>
          </a:stretch>
        </p:blipFill>
        <p:spPr>
          <a:xfrm>
            <a:off x="14006287" y="2993224"/>
            <a:ext cx="8768623" cy="6555870"/>
          </a:xfrm>
          <a:prstGeom prst="rect">
            <a:avLst/>
          </a:prstGeom>
          <a:ln w="12700">
            <a:miter lim="400000"/>
          </a:ln>
        </p:spPr>
      </p:pic>
      <p:sp>
        <p:nvSpPr>
          <p:cNvPr id="160" name="Цілями операційного бенчмаркетингу є конкурентоспроможна собівартість і конкурентна ціна товарів (послуг), їх диференціація. Завданням аналізу собівартості є збір аналогічних даних  у компаній-лідерів та встановлення власної  ціни."/>
          <p:cNvSpPr txBox="1"/>
          <p:nvPr/>
        </p:nvSpPr>
        <p:spPr>
          <a:xfrm>
            <a:off x="1282285" y="3146462"/>
            <a:ext cx="8718110" cy="26797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2400" b="0" cap="all">
                <a:solidFill>
                  <a:srgbClr val="FFFFFF"/>
                </a:solidFill>
                <a:latin typeface="Proxima Nova Extrabold"/>
                <a:ea typeface="Proxima Nova Extrabold"/>
                <a:cs typeface="Proxima Nova Extrabold"/>
                <a:sym typeface="Proxima Nova Extrabold"/>
              </a:defRPr>
            </a:lvl1pPr>
          </a:lstStyle>
          <a:p>
            <a:r>
              <a:t>Цілями операційного бенчмаркетингу є конкурентоспроможна собівартість і конкурентна ціна товарів (послуг), їх диференціація. Завданням аналізу собівартості є збір аналогічних даних  у компаній-лідерів та встановлення власної  ціни.</a:t>
            </a:r>
          </a:p>
        </p:txBody>
      </p:sp>
      <p:sp>
        <p:nvSpPr>
          <p:cNvPr id="161" name="Стандартними об'єктами для порівняння можуть бути:…"/>
          <p:cNvSpPr txBox="1"/>
          <p:nvPr/>
        </p:nvSpPr>
        <p:spPr>
          <a:xfrm>
            <a:off x="1474975" y="7311627"/>
            <a:ext cx="8332730" cy="4140202"/>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Стандартними об'єктами для порівняння можуть бути:</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сировина й використовувані матеріали;</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прямі й непрямі трудові витрати;</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витрати на реалізацію товарів (послуг);</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витрати на дослідження розробки;</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витрати на маркетинг;</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витрати на управління й адміністрацію;</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 інші витрати.</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32" fill="hold" grpId="1" nodeType="clickEffect">
                                  <p:stCondLst>
                                    <p:cond delay="0"/>
                                  </p:stCondLst>
                                  <p:iterate>
                                    <p:tmAbs val="0"/>
                                  </p:iterate>
                                  <p:childTnLst>
                                    <p:set>
                                      <p:cBhvr>
                                        <p:cTn id="6" fill="hold"/>
                                        <p:tgtEl>
                                          <p:spTgt spid="160"/>
                                        </p:tgtEl>
                                        <p:attrNameLst>
                                          <p:attrName>style.visibility</p:attrName>
                                        </p:attrNameLst>
                                      </p:cBhvr>
                                      <p:to>
                                        <p:strVal val="visible"/>
                                      </p:to>
                                    </p:set>
                                    <p:anim calcmode="lin" valueType="num">
                                      <p:cBhvr>
                                        <p:cTn id="7" dur="1000" fill="hold"/>
                                        <p:tgtEl>
                                          <p:spTgt spid="160"/>
                                        </p:tgtEl>
                                        <p:attrNameLst>
                                          <p:attrName>ppt_w</p:attrName>
                                        </p:attrNameLst>
                                      </p:cBhvr>
                                      <p:tavLst>
                                        <p:tav tm="0">
                                          <p:val>
                                            <p:strVal val="4*#ppt_w"/>
                                          </p:val>
                                        </p:tav>
                                        <p:tav tm="100000">
                                          <p:val>
                                            <p:strVal val="#ppt_w"/>
                                          </p:val>
                                        </p:tav>
                                      </p:tavLst>
                                    </p:anim>
                                    <p:anim calcmode="lin" valueType="num">
                                      <p:cBhvr>
                                        <p:cTn id="8" dur="1000" fill="hold"/>
                                        <p:tgtEl>
                                          <p:spTgt spid="160"/>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grpId="2" nodeType="clickEffect">
                                  <p:stCondLst>
                                    <p:cond delay="0"/>
                                  </p:stCondLst>
                                  <p:iterate>
                                    <p:tmAbs val="0"/>
                                  </p:iterate>
                                  <p:childTnLst>
                                    <p:set>
                                      <p:cBhvr>
                                        <p:cTn id="12" fill="hold"/>
                                        <p:tgtEl>
                                          <p:spTgt spid="161"/>
                                        </p:tgtEl>
                                        <p:attrNameLst>
                                          <p:attrName>style.visibility</p:attrName>
                                        </p:attrNameLst>
                                      </p:cBhvr>
                                      <p:to>
                                        <p:strVal val="visible"/>
                                      </p:to>
                                    </p:set>
                                    <p:anim calcmode="lin" valueType="num">
                                      <p:cBhvr>
                                        <p:cTn id="13" dur="1000" fill="hold"/>
                                        <p:tgtEl>
                                          <p:spTgt spid="161"/>
                                        </p:tgtEl>
                                        <p:attrNameLst>
                                          <p:attrName>ppt_w</p:attrName>
                                        </p:attrNameLst>
                                      </p:cBhvr>
                                      <p:tavLst>
                                        <p:tav tm="0">
                                          <p:val>
                                            <p:strVal val="4*#ppt_w"/>
                                          </p:val>
                                        </p:tav>
                                        <p:tav tm="100000">
                                          <p:val>
                                            <p:strVal val="#ppt_w"/>
                                          </p:val>
                                        </p:tav>
                                      </p:tavLst>
                                    </p:anim>
                                    <p:anim calcmode="lin" valueType="num">
                                      <p:cBhvr>
                                        <p:cTn id="14" dur="1000" fill="hold"/>
                                        <p:tgtEl>
                                          <p:spTgt spid="16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 grpId="1" animBg="1" advAuto="0"/>
      <p:bldP spid="161" grpId="2"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Бенчмаркетинг параметра продукту"/>
          <p:cNvSpPr txBox="1">
            <a:spLocks noGrp="1"/>
          </p:cNvSpPr>
          <p:nvPr>
            <p:ph type="title"/>
          </p:nvPr>
        </p:nvSpPr>
        <p:spPr>
          <a:xfrm>
            <a:off x="3907766" y="2541986"/>
            <a:ext cx="18304258" cy="3492501"/>
          </a:xfrm>
          <a:prstGeom prst="rect">
            <a:avLst/>
          </a:prstGeom>
        </p:spPr>
        <p:txBody>
          <a:bodyPr/>
          <a:lstStyle>
            <a:lvl1pPr marL="0" indent="0" algn="ctr" defTabSz="584200">
              <a:lnSpc>
                <a:spcPct val="110000"/>
              </a:lnSpc>
              <a:defRPr sz="6000" spc="-59">
                <a:latin typeface="Proxima Nova Extrabold"/>
                <a:ea typeface="Proxima Nova Extrabold"/>
                <a:cs typeface="Proxima Nova Extrabold"/>
                <a:sym typeface="Proxima Nova Extrabold"/>
              </a:defRPr>
            </a:lvl1pPr>
          </a:lstStyle>
          <a:p>
            <a:r>
              <a:t>Бенчмаркетинг параметра продукту </a:t>
            </a:r>
          </a:p>
        </p:txBody>
      </p:sp>
      <p:sp>
        <p:nvSpPr>
          <p:cNvPr id="164" name="Бенчмаркетинг за певними параметрами (Generic Benchmarking) спрямований на зіставлення процесів, які є аналогічними в порівнюваних компаніях. Сьогодні цю технологією застосовують компанії, які прагнуть якомога докладніше вивчити принципи роботи своїх усп"/>
          <p:cNvSpPr txBox="1"/>
          <p:nvPr/>
        </p:nvSpPr>
        <p:spPr>
          <a:xfrm>
            <a:off x="4888806" y="8322812"/>
            <a:ext cx="16342179" cy="34614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3400">
                <a:solidFill>
                  <a:srgbClr val="FFFFFF"/>
                </a:solidFill>
                <a:latin typeface="Times New Roman"/>
                <a:ea typeface="Times New Roman"/>
                <a:cs typeface="Times New Roman"/>
                <a:sym typeface="Times New Roman"/>
              </a:defRPr>
            </a:lvl1pPr>
          </a:lstStyle>
          <a:p>
            <a:r>
              <a:t>Бенчмаркетинг за певними параметрами (Generic Benchmarking) спрямований на зіставлення процесів, які є аналогічними в порівнюваних компаніях. Сьогодні цю технологією застосовують компанії, які прагнуть якомога докладніше вивчити принципи роботи своїх успішних конкурентів. Generic Benchmarking потрібен для визначення переваг продукції та послуг компаній-конкурентів. При цьому вкрай важливою є думка споживачів, бо саме вони визначають, які продукти кращі та за якими характеристиками. Вони ж забезпечують компаніям прибуток.</a:t>
            </a:r>
          </a:p>
        </p:txBody>
      </p:sp>
      <p:sp>
        <p:nvSpPr>
          <p:cNvPr id="165" name="Орнамент 16"/>
          <p:cNvSpPr/>
          <p:nvPr/>
        </p:nvSpPr>
        <p:spPr>
          <a:xfrm>
            <a:off x="8814108" y="6796482"/>
            <a:ext cx="7158639" cy="764335"/>
          </a:xfrm>
          <a:custGeom>
            <a:avLst/>
            <a:gdLst/>
            <a:ahLst/>
            <a:cxnLst>
              <a:cxn ang="0">
                <a:pos x="wd2" y="hd2"/>
              </a:cxn>
              <a:cxn ang="5400000">
                <a:pos x="wd2" y="hd2"/>
              </a:cxn>
              <a:cxn ang="10800000">
                <a:pos x="wd2" y="hd2"/>
              </a:cxn>
              <a:cxn ang="16200000">
                <a:pos x="wd2" y="hd2"/>
              </a:cxn>
            </a:cxnLst>
            <a:rect l="0" t="0" r="r" b="b"/>
            <a:pathLst>
              <a:path w="21600" h="16007" extrusionOk="0">
                <a:moveTo>
                  <a:pt x="9472" y="21"/>
                </a:moveTo>
                <a:cubicBezTo>
                  <a:pt x="9223" y="53"/>
                  <a:pt x="8975" y="641"/>
                  <a:pt x="8772" y="1801"/>
                </a:cubicBezTo>
                <a:cubicBezTo>
                  <a:pt x="8137" y="-1445"/>
                  <a:pt x="7234" y="1021"/>
                  <a:pt x="7074" y="6181"/>
                </a:cubicBezTo>
                <a:cubicBezTo>
                  <a:pt x="7070" y="6301"/>
                  <a:pt x="7067" y="6425"/>
                  <a:pt x="7064" y="6545"/>
                </a:cubicBezTo>
                <a:cubicBezTo>
                  <a:pt x="3830" y="6672"/>
                  <a:pt x="1931" y="6955"/>
                  <a:pt x="24" y="7259"/>
                </a:cubicBezTo>
                <a:cubicBezTo>
                  <a:pt x="10" y="7263"/>
                  <a:pt x="0" y="7349"/>
                  <a:pt x="0" y="7446"/>
                </a:cubicBezTo>
                <a:lnTo>
                  <a:pt x="0" y="8477"/>
                </a:lnTo>
                <a:cubicBezTo>
                  <a:pt x="0" y="8574"/>
                  <a:pt x="10" y="8649"/>
                  <a:pt x="24" y="8653"/>
                </a:cubicBezTo>
                <a:cubicBezTo>
                  <a:pt x="2070" y="8979"/>
                  <a:pt x="3801" y="9240"/>
                  <a:pt x="7072" y="9367"/>
                </a:cubicBezTo>
                <a:cubicBezTo>
                  <a:pt x="7243" y="14966"/>
                  <a:pt x="8249" y="17172"/>
                  <a:pt x="8848" y="13068"/>
                </a:cubicBezTo>
                <a:cubicBezTo>
                  <a:pt x="9572" y="8106"/>
                  <a:pt x="9322" y="9816"/>
                  <a:pt x="9376" y="9449"/>
                </a:cubicBezTo>
                <a:cubicBezTo>
                  <a:pt x="9794" y="12417"/>
                  <a:pt x="10494" y="19166"/>
                  <a:pt x="11426" y="14286"/>
                </a:cubicBezTo>
                <a:cubicBezTo>
                  <a:pt x="11850" y="16535"/>
                  <a:pt x="12432" y="16401"/>
                  <a:pt x="12832" y="14134"/>
                </a:cubicBezTo>
                <a:cubicBezTo>
                  <a:pt x="13467" y="17338"/>
                  <a:pt x="14364" y="14891"/>
                  <a:pt x="14524" y="9730"/>
                </a:cubicBezTo>
                <a:cubicBezTo>
                  <a:pt x="14528" y="9610"/>
                  <a:pt x="14531" y="9487"/>
                  <a:pt x="14534" y="9367"/>
                </a:cubicBezTo>
                <a:cubicBezTo>
                  <a:pt x="17341" y="9258"/>
                  <a:pt x="19089" y="9035"/>
                  <a:pt x="21575" y="8641"/>
                </a:cubicBezTo>
                <a:cubicBezTo>
                  <a:pt x="21589" y="8637"/>
                  <a:pt x="21600" y="8563"/>
                  <a:pt x="21600" y="8465"/>
                </a:cubicBezTo>
                <a:lnTo>
                  <a:pt x="21600" y="7435"/>
                </a:lnTo>
                <a:cubicBezTo>
                  <a:pt x="21600" y="7337"/>
                  <a:pt x="21590" y="7263"/>
                  <a:pt x="21576" y="7259"/>
                </a:cubicBezTo>
                <a:cubicBezTo>
                  <a:pt x="21279" y="7214"/>
                  <a:pt x="18303" y="6694"/>
                  <a:pt x="14528" y="6545"/>
                </a:cubicBezTo>
                <a:cubicBezTo>
                  <a:pt x="14357" y="934"/>
                  <a:pt x="13349" y="-1260"/>
                  <a:pt x="12751" y="2843"/>
                </a:cubicBezTo>
                <a:cubicBezTo>
                  <a:pt x="12026" y="7806"/>
                  <a:pt x="12277" y="6095"/>
                  <a:pt x="12223" y="6463"/>
                </a:cubicBezTo>
                <a:cubicBezTo>
                  <a:pt x="12091" y="5529"/>
                  <a:pt x="11785" y="3355"/>
                  <a:pt x="11654" y="2422"/>
                </a:cubicBezTo>
                <a:cubicBezTo>
                  <a:pt x="11648" y="2407"/>
                  <a:pt x="10958" y="-2434"/>
                  <a:pt x="10177" y="1614"/>
                </a:cubicBezTo>
                <a:cubicBezTo>
                  <a:pt x="9969" y="521"/>
                  <a:pt x="9721" y="-11"/>
                  <a:pt x="9472" y="21"/>
                </a:cubicBezTo>
                <a:close/>
                <a:moveTo>
                  <a:pt x="13483" y="2586"/>
                </a:moveTo>
                <a:cubicBezTo>
                  <a:pt x="13809" y="2629"/>
                  <a:pt x="14122" y="4076"/>
                  <a:pt x="14222" y="6545"/>
                </a:cubicBezTo>
                <a:cubicBezTo>
                  <a:pt x="12283" y="6470"/>
                  <a:pt x="14951" y="6558"/>
                  <a:pt x="12558" y="6498"/>
                </a:cubicBezTo>
                <a:cubicBezTo>
                  <a:pt x="12563" y="6456"/>
                  <a:pt x="12951" y="3936"/>
                  <a:pt x="12926" y="4097"/>
                </a:cubicBezTo>
                <a:cubicBezTo>
                  <a:pt x="13088" y="3040"/>
                  <a:pt x="13287" y="2560"/>
                  <a:pt x="13483" y="2586"/>
                </a:cubicBezTo>
                <a:close/>
                <a:moveTo>
                  <a:pt x="8117" y="2691"/>
                </a:moveTo>
                <a:cubicBezTo>
                  <a:pt x="8311" y="2707"/>
                  <a:pt x="8507" y="3237"/>
                  <a:pt x="8659" y="4354"/>
                </a:cubicBezTo>
                <a:cubicBezTo>
                  <a:pt x="8665" y="4403"/>
                  <a:pt x="8971" y="6573"/>
                  <a:pt x="8961" y="6498"/>
                </a:cubicBezTo>
                <a:cubicBezTo>
                  <a:pt x="7707" y="6531"/>
                  <a:pt x="9154" y="6465"/>
                  <a:pt x="7379" y="6533"/>
                </a:cubicBezTo>
                <a:cubicBezTo>
                  <a:pt x="7476" y="4057"/>
                  <a:pt x="7793" y="2666"/>
                  <a:pt x="8117" y="2691"/>
                </a:cubicBezTo>
                <a:close/>
                <a:moveTo>
                  <a:pt x="9529" y="2961"/>
                </a:moveTo>
                <a:cubicBezTo>
                  <a:pt x="9927" y="3168"/>
                  <a:pt x="10207" y="6148"/>
                  <a:pt x="10284" y="6474"/>
                </a:cubicBezTo>
                <a:lnTo>
                  <a:pt x="9480" y="6486"/>
                </a:lnTo>
                <a:lnTo>
                  <a:pt x="9096" y="3874"/>
                </a:lnTo>
                <a:cubicBezTo>
                  <a:pt x="9251" y="3127"/>
                  <a:pt x="9397" y="2891"/>
                  <a:pt x="9529" y="2961"/>
                </a:cubicBezTo>
                <a:close/>
                <a:moveTo>
                  <a:pt x="10947" y="3019"/>
                </a:moveTo>
                <a:cubicBezTo>
                  <a:pt x="11376" y="3474"/>
                  <a:pt x="11709" y="6643"/>
                  <a:pt x="11684" y="6474"/>
                </a:cubicBezTo>
                <a:lnTo>
                  <a:pt x="10895" y="6463"/>
                </a:lnTo>
                <a:lnTo>
                  <a:pt x="10496" y="3698"/>
                </a:lnTo>
                <a:cubicBezTo>
                  <a:pt x="10651" y="3023"/>
                  <a:pt x="10804" y="2868"/>
                  <a:pt x="10947" y="3019"/>
                </a:cubicBezTo>
                <a:close/>
                <a:moveTo>
                  <a:pt x="7378" y="9391"/>
                </a:moveTo>
                <a:cubicBezTo>
                  <a:pt x="8968" y="9454"/>
                  <a:pt x="8228" y="9407"/>
                  <a:pt x="9042" y="9426"/>
                </a:cubicBezTo>
                <a:cubicBezTo>
                  <a:pt x="9036" y="9463"/>
                  <a:pt x="8651" y="11988"/>
                  <a:pt x="8675" y="11827"/>
                </a:cubicBezTo>
                <a:cubicBezTo>
                  <a:pt x="8236" y="14694"/>
                  <a:pt x="7535" y="13281"/>
                  <a:pt x="7378" y="9391"/>
                </a:cubicBezTo>
                <a:close/>
                <a:moveTo>
                  <a:pt x="14221" y="9391"/>
                </a:moveTo>
                <a:cubicBezTo>
                  <a:pt x="14146" y="11306"/>
                  <a:pt x="13905" y="12840"/>
                  <a:pt x="13627" y="13162"/>
                </a:cubicBezTo>
                <a:cubicBezTo>
                  <a:pt x="13149" y="13687"/>
                  <a:pt x="12952" y="11633"/>
                  <a:pt x="12639" y="9426"/>
                </a:cubicBezTo>
                <a:cubicBezTo>
                  <a:pt x="13881" y="9392"/>
                  <a:pt x="12452" y="9462"/>
                  <a:pt x="14221" y="9391"/>
                </a:cubicBezTo>
                <a:close/>
                <a:moveTo>
                  <a:pt x="12120" y="9437"/>
                </a:moveTo>
                <a:lnTo>
                  <a:pt x="12509" y="12073"/>
                </a:lnTo>
                <a:cubicBezTo>
                  <a:pt x="11887" y="14996"/>
                  <a:pt x="11427" y="9888"/>
                  <a:pt x="11325" y="9449"/>
                </a:cubicBezTo>
                <a:lnTo>
                  <a:pt x="12120" y="9437"/>
                </a:lnTo>
                <a:close/>
                <a:moveTo>
                  <a:pt x="9917" y="9449"/>
                </a:moveTo>
                <a:lnTo>
                  <a:pt x="10714" y="9461"/>
                </a:lnTo>
                <a:lnTo>
                  <a:pt x="11111" y="12201"/>
                </a:lnTo>
                <a:cubicBezTo>
                  <a:pt x="10633" y="14338"/>
                  <a:pt x="10233" y="11576"/>
                  <a:pt x="10228" y="11557"/>
                </a:cubicBezTo>
                <a:cubicBezTo>
                  <a:pt x="10221" y="11516"/>
                  <a:pt x="9907" y="9382"/>
                  <a:pt x="9917" y="9449"/>
                </a:cubicBez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163"/>
                                        </p:tgtEl>
                                        <p:attrNameLst>
                                          <p:attrName>style.visibility</p:attrName>
                                        </p:attrNameLst>
                                      </p:cBhvr>
                                      <p:to>
                                        <p:strVal val="visible"/>
                                      </p:to>
                                    </p:set>
                                    <p:animEffect transition="in" filter="blinds(vertical)">
                                      <p:cBhvr>
                                        <p:cTn id="7" dur="8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 grpId="1"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Порівняльний аналіз"/>
          <p:cNvSpPr txBox="1">
            <a:spLocks noGrp="1"/>
          </p:cNvSpPr>
          <p:nvPr>
            <p:ph type="title"/>
          </p:nvPr>
        </p:nvSpPr>
        <p:spPr>
          <a:xfrm>
            <a:off x="670721" y="607415"/>
            <a:ext cx="9937104" cy="1284285"/>
          </a:xfrm>
          <a:prstGeom prst="rect">
            <a:avLst/>
          </a:prstGeom>
        </p:spPr>
        <p:txBody>
          <a:bodyPr>
            <a:noAutofit/>
          </a:bodyPr>
          <a:lstStyle>
            <a:lvl1pPr defTabSz="759459">
              <a:defRPr sz="9200" spc="-91"/>
            </a:lvl1pPr>
          </a:lstStyle>
          <a:p>
            <a:r>
              <a:rPr sz="6000" b="1" dirty="0" err="1"/>
              <a:t>Порівняльний</a:t>
            </a:r>
            <a:r>
              <a:rPr sz="6000" b="1" dirty="0"/>
              <a:t> </a:t>
            </a:r>
            <a:r>
              <a:rPr sz="6000" b="1" dirty="0" err="1"/>
              <a:t>аналіз</a:t>
            </a:r>
            <a:r>
              <a:rPr sz="6000" b="1" dirty="0"/>
              <a:t> </a:t>
            </a:r>
          </a:p>
        </p:txBody>
      </p:sp>
      <p:sp>
        <p:nvSpPr>
          <p:cNvPr id="168" name="Виділення  певних параметрів продукту (послуги), які  визначають вибір споживачів"/>
          <p:cNvSpPr txBox="1"/>
          <p:nvPr/>
        </p:nvSpPr>
        <p:spPr>
          <a:xfrm>
            <a:off x="1673367" y="2714272"/>
            <a:ext cx="6749913" cy="8495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457200">
              <a:lnSpc>
                <a:spcPct val="100000"/>
              </a:lnSpc>
              <a:spcBef>
                <a:spcPts val="0"/>
              </a:spcBef>
              <a:defRPr sz="2600" b="0">
                <a:solidFill>
                  <a:srgbClr val="000000"/>
                </a:solidFill>
                <a:latin typeface="Times New Roman"/>
                <a:ea typeface="Times New Roman"/>
                <a:cs typeface="Times New Roman"/>
                <a:sym typeface="Times New Roman"/>
              </a:defRPr>
            </a:lvl1pPr>
          </a:lstStyle>
          <a:p>
            <a:r>
              <a:t>Виділення  певних параметрів продукту (послуги), які  визначають вибір споживачів</a:t>
            </a:r>
          </a:p>
        </p:txBody>
      </p:sp>
      <p:sp>
        <p:nvSpPr>
          <p:cNvPr id="169" name="Порівняльна оцінка продукції конкурентів за найбільш важливими параметрами для споживача"/>
          <p:cNvSpPr txBox="1"/>
          <p:nvPr/>
        </p:nvSpPr>
        <p:spPr>
          <a:xfrm>
            <a:off x="1705024" y="4386419"/>
            <a:ext cx="6686599" cy="11549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457200">
              <a:lnSpc>
                <a:spcPct val="100000"/>
              </a:lnSpc>
              <a:spcBef>
                <a:spcPts val="0"/>
              </a:spcBef>
              <a:defRPr sz="2500" b="0">
                <a:solidFill>
                  <a:srgbClr val="000000"/>
                </a:solidFill>
                <a:latin typeface="Times New Roman"/>
                <a:ea typeface="Times New Roman"/>
                <a:cs typeface="Times New Roman"/>
                <a:sym typeface="Times New Roman"/>
              </a:defRPr>
            </a:lvl1pPr>
          </a:lstStyle>
          <a:p>
            <a:r>
              <a:t>Порівняльна оцінка продукції конкурентів за найбільш важливими параметрами для споживача</a:t>
            </a:r>
          </a:p>
        </p:txBody>
      </p:sp>
      <p:sp>
        <p:nvSpPr>
          <p:cNvPr id="170" name="Список переваг конкурентів"/>
          <p:cNvSpPr txBox="1"/>
          <p:nvPr/>
        </p:nvSpPr>
        <p:spPr>
          <a:xfrm>
            <a:off x="3040450" y="6363905"/>
            <a:ext cx="4015747" cy="4437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457200">
              <a:lnSpc>
                <a:spcPct val="100000"/>
              </a:lnSpc>
              <a:spcBef>
                <a:spcPts val="0"/>
              </a:spcBef>
              <a:defRPr sz="2500" b="0">
                <a:solidFill>
                  <a:srgbClr val="000000"/>
                </a:solidFill>
                <a:latin typeface="Times New Roman"/>
                <a:ea typeface="Times New Roman"/>
                <a:cs typeface="Times New Roman"/>
                <a:sym typeface="Times New Roman"/>
              </a:defRPr>
            </a:lvl1pPr>
          </a:lstStyle>
          <a:p>
            <a:r>
              <a:t>Список переваг конкурентів</a:t>
            </a:r>
          </a:p>
        </p:txBody>
      </p:sp>
      <p:sp>
        <p:nvSpPr>
          <p:cNvPr id="171" name="Сприйняття марки конкурентів"/>
          <p:cNvSpPr txBox="1"/>
          <p:nvPr/>
        </p:nvSpPr>
        <p:spPr>
          <a:xfrm>
            <a:off x="2919816" y="7630191"/>
            <a:ext cx="4257015" cy="799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457200">
              <a:lnSpc>
                <a:spcPct val="100000"/>
              </a:lnSpc>
              <a:spcBef>
                <a:spcPts val="0"/>
              </a:spcBef>
              <a:defRPr sz="2500" b="0">
                <a:solidFill>
                  <a:srgbClr val="000000"/>
                </a:solidFill>
                <a:latin typeface="Times New Roman"/>
                <a:ea typeface="Times New Roman"/>
                <a:cs typeface="Times New Roman"/>
                <a:sym typeface="Times New Roman"/>
              </a:defRPr>
            </a:lvl1pPr>
          </a:lstStyle>
          <a:p>
            <a:r>
              <a:t>Сприйняття марки конкурентів</a:t>
            </a:r>
          </a:p>
        </p:txBody>
      </p:sp>
      <p:sp>
        <p:nvSpPr>
          <p:cNvPr id="172" name="Матриця лідируючих компаній за параметрами"/>
          <p:cNvSpPr txBox="1"/>
          <p:nvPr/>
        </p:nvSpPr>
        <p:spPr>
          <a:xfrm>
            <a:off x="2424803" y="9646582"/>
            <a:ext cx="5247041" cy="799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457200">
              <a:lnSpc>
                <a:spcPct val="100000"/>
              </a:lnSpc>
              <a:spcBef>
                <a:spcPts val="0"/>
              </a:spcBef>
              <a:defRPr sz="2500" b="0">
                <a:solidFill>
                  <a:srgbClr val="000000"/>
                </a:solidFill>
                <a:latin typeface="Times New Roman"/>
                <a:ea typeface="Times New Roman"/>
                <a:cs typeface="Times New Roman"/>
                <a:sym typeface="Times New Roman"/>
              </a:defRPr>
            </a:lvl1pPr>
          </a:lstStyle>
          <a:p>
            <a:r>
              <a:rPr dirty="0" err="1"/>
              <a:t>Матриця</a:t>
            </a:r>
            <a:r>
              <a:rPr dirty="0"/>
              <a:t> </a:t>
            </a:r>
            <a:r>
              <a:rPr dirty="0" err="1"/>
              <a:t>лідируючих</a:t>
            </a:r>
            <a:r>
              <a:rPr dirty="0"/>
              <a:t> </a:t>
            </a:r>
            <a:r>
              <a:rPr dirty="0" err="1"/>
              <a:t>компаній</a:t>
            </a:r>
            <a:r>
              <a:rPr dirty="0"/>
              <a:t> </a:t>
            </a:r>
            <a:r>
              <a:rPr dirty="0" err="1"/>
              <a:t>за</a:t>
            </a:r>
            <a:r>
              <a:rPr dirty="0"/>
              <a:t> </a:t>
            </a:r>
            <a:r>
              <a:rPr dirty="0" err="1"/>
              <a:t>параметрами</a:t>
            </a:r>
            <a:endParaRPr dirty="0"/>
          </a:p>
        </p:txBody>
      </p:sp>
      <p:sp>
        <p:nvSpPr>
          <p:cNvPr id="173" name="Декоративные ромбы"/>
          <p:cNvSpPr/>
          <p:nvPr/>
        </p:nvSpPr>
        <p:spPr>
          <a:xfrm>
            <a:off x="4890132" y="5825744"/>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74" name="Декоративные ромбы"/>
          <p:cNvSpPr/>
          <p:nvPr/>
        </p:nvSpPr>
        <p:spPr>
          <a:xfrm>
            <a:off x="4823999" y="8875363"/>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75" name="Декоративные ромбы"/>
          <p:cNvSpPr/>
          <p:nvPr/>
        </p:nvSpPr>
        <p:spPr>
          <a:xfrm>
            <a:off x="4823999" y="7163218"/>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76" name="Декоративные ромбы"/>
          <p:cNvSpPr/>
          <p:nvPr/>
        </p:nvSpPr>
        <p:spPr>
          <a:xfrm>
            <a:off x="4823999" y="3768304"/>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77" name="Порівняльний аналіз"/>
          <p:cNvSpPr txBox="1"/>
          <p:nvPr/>
        </p:nvSpPr>
        <p:spPr>
          <a:xfrm>
            <a:off x="13632160" y="607415"/>
            <a:ext cx="9832985" cy="12842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defTabSz="759459">
              <a:lnSpc>
                <a:spcPct val="70000"/>
              </a:lnSpc>
              <a:spcBef>
                <a:spcPts val="0"/>
              </a:spcBef>
              <a:defRPr sz="9200" b="0" cap="all" spc="-91">
                <a:solidFill>
                  <a:srgbClr val="FFFFFF"/>
                </a:solidFill>
                <a:latin typeface="+mn-lt"/>
                <a:ea typeface="+mn-ea"/>
                <a:cs typeface="+mn-cs"/>
                <a:sym typeface="Druk Medium"/>
              </a:defRPr>
            </a:lvl1pPr>
          </a:lstStyle>
          <a:p>
            <a:r>
              <a:rPr sz="6000" b="1" dirty="0" err="1"/>
              <a:t>Порівняльний</a:t>
            </a:r>
            <a:r>
              <a:rPr sz="6000" b="1" dirty="0"/>
              <a:t> </a:t>
            </a:r>
            <a:r>
              <a:rPr sz="6000" b="1" dirty="0" err="1"/>
              <a:t>аналіз</a:t>
            </a:r>
            <a:r>
              <a:rPr sz="6000" b="1" dirty="0"/>
              <a:t> </a:t>
            </a:r>
          </a:p>
        </p:txBody>
      </p:sp>
      <p:sp>
        <p:nvSpPr>
          <p:cNvPr id="178" name="Визначення становища на ринку оцінка конкурентного середовища"/>
          <p:cNvSpPr txBox="1"/>
          <p:nvPr/>
        </p:nvSpPr>
        <p:spPr>
          <a:xfrm>
            <a:off x="15376602" y="2803172"/>
            <a:ext cx="7236584" cy="8495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457200">
              <a:lnSpc>
                <a:spcPct val="100000"/>
              </a:lnSpc>
              <a:spcBef>
                <a:spcPts val="0"/>
              </a:spcBef>
              <a:defRPr sz="2600" b="0">
                <a:solidFill>
                  <a:srgbClr val="000000"/>
                </a:solidFill>
                <a:latin typeface="Times New Roman"/>
                <a:ea typeface="Times New Roman"/>
                <a:cs typeface="Times New Roman"/>
                <a:sym typeface="Times New Roman"/>
              </a:defRPr>
            </a:lvl1pPr>
          </a:lstStyle>
          <a:p>
            <a:r>
              <a:t>Визначення становища на ринку оцінка конкурентного середовища</a:t>
            </a:r>
          </a:p>
        </p:txBody>
      </p:sp>
      <p:sp>
        <p:nvSpPr>
          <p:cNvPr id="179" name="Комплексна оцінка аналогів…"/>
          <p:cNvSpPr txBox="1"/>
          <p:nvPr/>
        </p:nvSpPr>
        <p:spPr>
          <a:xfrm>
            <a:off x="15354220" y="4564219"/>
            <a:ext cx="6694817" cy="7993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Комплексна оцінка аналогів</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конкурентів</a:t>
            </a:r>
          </a:p>
        </p:txBody>
      </p:sp>
      <p:sp>
        <p:nvSpPr>
          <p:cNvPr id="180" name="Визначення частки впливу певних параметрів на оцінку продукції конкурентів у…"/>
          <p:cNvSpPr txBox="1"/>
          <p:nvPr/>
        </p:nvSpPr>
        <p:spPr>
          <a:xfrm>
            <a:off x="15376602" y="6369258"/>
            <a:ext cx="6489200" cy="11549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a:t>Визначення </a:t>
            </a:r>
            <a:r>
              <a:rPr dirty="0" err="1"/>
              <a:t>частки</a:t>
            </a:r>
            <a:r>
              <a:rPr dirty="0"/>
              <a:t> </a:t>
            </a:r>
            <a:r>
              <a:rPr dirty="0" err="1"/>
              <a:t>впливу</a:t>
            </a:r>
            <a:r>
              <a:rPr dirty="0"/>
              <a:t> </a:t>
            </a:r>
            <a:r>
              <a:rPr dirty="0" err="1"/>
              <a:t>певних</a:t>
            </a:r>
            <a:r>
              <a:rPr dirty="0"/>
              <a:t> </a:t>
            </a:r>
            <a:r>
              <a:rPr dirty="0" err="1"/>
              <a:t>параметрів</a:t>
            </a:r>
            <a:r>
              <a:rPr dirty="0"/>
              <a:t> </a:t>
            </a:r>
            <a:r>
              <a:rPr dirty="0" err="1"/>
              <a:t>на</a:t>
            </a:r>
            <a:r>
              <a:rPr dirty="0"/>
              <a:t> </a:t>
            </a:r>
            <a:r>
              <a:rPr dirty="0" err="1"/>
              <a:t>оцінку</a:t>
            </a:r>
            <a:r>
              <a:rPr dirty="0"/>
              <a:t> </a:t>
            </a:r>
            <a:r>
              <a:rPr dirty="0" err="1"/>
              <a:t>продукції</a:t>
            </a:r>
            <a:r>
              <a:rPr dirty="0"/>
              <a:t> </a:t>
            </a:r>
            <a:r>
              <a:rPr dirty="0" err="1"/>
              <a:t>конкурентів</a:t>
            </a:r>
            <a:r>
              <a:rPr dirty="0"/>
              <a:t> у</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комплексі</a:t>
            </a:r>
            <a:endParaRPr dirty="0"/>
          </a:p>
        </p:txBody>
      </p:sp>
      <p:sp>
        <p:nvSpPr>
          <p:cNvPr id="181" name="Рейтинг лояльності споживачів до…"/>
          <p:cNvSpPr txBox="1"/>
          <p:nvPr/>
        </p:nvSpPr>
        <p:spPr>
          <a:xfrm>
            <a:off x="12060752" y="8591319"/>
            <a:ext cx="5128815" cy="7993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Рейтинг лояльності споживачів до</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аналогів, які конкурують </a:t>
            </a:r>
          </a:p>
        </p:txBody>
      </p:sp>
      <p:sp>
        <p:nvSpPr>
          <p:cNvPr id="182" name="Критерії, за якими приймаються…"/>
          <p:cNvSpPr txBox="1"/>
          <p:nvPr/>
        </p:nvSpPr>
        <p:spPr>
          <a:xfrm>
            <a:off x="11835237" y="10503960"/>
            <a:ext cx="6791509" cy="7993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Критерії, за якими приймаються</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рішення про вибір продукту (послуги)</a:t>
            </a:r>
          </a:p>
        </p:txBody>
      </p:sp>
      <p:sp>
        <p:nvSpPr>
          <p:cNvPr id="183" name="Схема «ідеалу»…"/>
          <p:cNvSpPr txBox="1"/>
          <p:nvPr/>
        </p:nvSpPr>
        <p:spPr>
          <a:xfrm>
            <a:off x="19971556" y="8441135"/>
            <a:ext cx="3931363" cy="7993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Схема «ідеалу»</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продукту (послуги)</a:t>
            </a:r>
          </a:p>
        </p:txBody>
      </p:sp>
      <p:sp>
        <p:nvSpPr>
          <p:cNvPr id="184" name="Інновації та…"/>
          <p:cNvSpPr txBox="1"/>
          <p:nvPr/>
        </p:nvSpPr>
        <p:spPr>
          <a:xfrm>
            <a:off x="19091918" y="10524238"/>
            <a:ext cx="4188966" cy="11549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Інновації та</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вдосконалення</a:t>
            </a:r>
          </a:p>
          <a:p>
            <a:pPr algn="ctr" defTabSz="457200">
              <a:lnSpc>
                <a:spcPct val="100000"/>
              </a:lnSpc>
              <a:spcBef>
                <a:spcPts val="0"/>
              </a:spcBef>
              <a:defRPr sz="2500" b="0">
                <a:solidFill>
                  <a:srgbClr val="000000"/>
                </a:solidFill>
                <a:latin typeface="Times New Roman"/>
                <a:ea typeface="Times New Roman"/>
                <a:cs typeface="Times New Roman"/>
                <a:sym typeface="Times New Roman"/>
              </a:defRPr>
            </a:pPr>
            <a:r>
              <a:t>продукту (послуги)</a:t>
            </a:r>
          </a:p>
        </p:txBody>
      </p:sp>
      <p:sp>
        <p:nvSpPr>
          <p:cNvPr id="185" name="Декоративные ромбы"/>
          <p:cNvSpPr/>
          <p:nvPr/>
        </p:nvSpPr>
        <p:spPr>
          <a:xfrm>
            <a:off x="14400835" y="8091246"/>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86" name="Декоративные ромбы"/>
          <p:cNvSpPr/>
          <p:nvPr/>
        </p:nvSpPr>
        <p:spPr>
          <a:xfrm>
            <a:off x="18350402" y="5559657"/>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187" name="Декоративные ромбы"/>
          <p:cNvSpPr/>
          <p:nvPr/>
        </p:nvSpPr>
        <p:spPr>
          <a:xfrm>
            <a:off x="18350402" y="3937771"/>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23" name="Декоративные ромбы"/>
          <p:cNvSpPr/>
          <p:nvPr/>
        </p:nvSpPr>
        <p:spPr>
          <a:xfrm>
            <a:off x="14420994" y="9997248"/>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24" name="Декоративные ромбы"/>
          <p:cNvSpPr/>
          <p:nvPr/>
        </p:nvSpPr>
        <p:spPr>
          <a:xfrm>
            <a:off x="21488589" y="7873041"/>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25" name="Декоративные ромбы"/>
          <p:cNvSpPr/>
          <p:nvPr/>
        </p:nvSpPr>
        <p:spPr>
          <a:xfrm>
            <a:off x="20962077" y="9965772"/>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26" name="Декоративные ромбы"/>
          <p:cNvSpPr/>
          <p:nvPr/>
        </p:nvSpPr>
        <p:spPr>
          <a:xfrm>
            <a:off x="18350402" y="1891700"/>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27" name="Декоративные ромбы"/>
          <p:cNvSpPr/>
          <p:nvPr/>
        </p:nvSpPr>
        <p:spPr>
          <a:xfrm>
            <a:off x="4844158" y="2265624"/>
            <a:ext cx="448648" cy="44864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6139" y="4661"/>
                </a:lnTo>
                <a:lnTo>
                  <a:pt x="10800" y="9322"/>
                </a:lnTo>
                <a:lnTo>
                  <a:pt x="15461" y="4661"/>
                </a:lnTo>
                <a:lnTo>
                  <a:pt x="10800" y="0"/>
                </a:lnTo>
                <a:close/>
                <a:moveTo>
                  <a:pt x="4661" y="6139"/>
                </a:moveTo>
                <a:lnTo>
                  <a:pt x="0" y="10800"/>
                </a:lnTo>
                <a:lnTo>
                  <a:pt x="4661" y="15461"/>
                </a:lnTo>
                <a:lnTo>
                  <a:pt x="9322" y="10800"/>
                </a:lnTo>
                <a:lnTo>
                  <a:pt x="4661" y="6139"/>
                </a:lnTo>
                <a:close/>
                <a:moveTo>
                  <a:pt x="16939" y="6139"/>
                </a:moveTo>
                <a:lnTo>
                  <a:pt x="12278" y="10800"/>
                </a:lnTo>
                <a:lnTo>
                  <a:pt x="16939" y="15461"/>
                </a:lnTo>
                <a:lnTo>
                  <a:pt x="21600" y="10800"/>
                </a:lnTo>
                <a:lnTo>
                  <a:pt x="16939" y="6139"/>
                </a:lnTo>
                <a:close/>
                <a:moveTo>
                  <a:pt x="10800" y="12278"/>
                </a:moveTo>
                <a:lnTo>
                  <a:pt x="6139" y="16939"/>
                </a:lnTo>
                <a:lnTo>
                  <a:pt x="10800" y="21600"/>
                </a:lnTo>
                <a:lnTo>
                  <a:pt x="15461" y="16939"/>
                </a:lnTo>
                <a:lnTo>
                  <a:pt x="10800" y="12278"/>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Бенчмаркетинг параметра"/>
          <p:cNvSpPr txBox="1">
            <a:spLocks noGrp="1"/>
          </p:cNvSpPr>
          <p:nvPr>
            <p:ph type="title"/>
          </p:nvPr>
        </p:nvSpPr>
        <p:spPr>
          <a:xfrm>
            <a:off x="4270622" y="737320"/>
            <a:ext cx="20113378" cy="1286157"/>
          </a:xfrm>
          <a:prstGeom prst="rect">
            <a:avLst/>
          </a:prstGeom>
        </p:spPr>
        <p:txBody>
          <a:bodyPr>
            <a:normAutofit/>
          </a:bodyPr>
          <a:lstStyle>
            <a:lvl1pPr defTabSz="544830">
              <a:defRPr sz="9240" spc="-92"/>
            </a:lvl1pPr>
          </a:lstStyle>
          <a:p>
            <a:r>
              <a:rPr sz="8000" b="1" dirty="0" err="1"/>
              <a:t>Бенчмаркетинг</a:t>
            </a:r>
            <a:r>
              <a:rPr sz="8000" b="1" dirty="0"/>
              <a:t> </a:t>
            </a:r>
            <a:r>
              <a:rPr sz="8000" b="1" dirty="0" err="1"/>
              <a:t>параметра</a:t>
            </a:r>
            <a:r>
              <a:rPr sz="8000" b="1" dirty="0"/>
              <a:t> </a:t>
            </a:r>
          </a:p>
        </p:txBody>
      </p:sp>
      <p:sp>
        <p:nvSpPr>
          <p:cNvPr id="190" name="Бенчмаркетинг параметра продукту досить широке поширення отримав в…"/>
          <p:cNvSpPr txBox="1"/>
          <p:nvPr/>
        </p:nvSpPr>
        <p:spPr>
          <a:xfrm>
            <a:off x="3078789" y="2478876"/>
            <a:ext cx="17358527" cy="23735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457200">
              <a:lnSpc>
                <a:spcPct val="100000"/>
              </a:lnSpc>
              <a:spcBef>
                <a:spcPts val="0"/>
              </a:spcBef>
              <a:defRPr sz="2600" b="0">
                <a:solidFill>
                  <a:srgbClr val="000000"/>
                </a:solidFill>
                <a:latin typeface="Times New Roman"/>
                <a:ea typeface="Times New Roman"/>
                <a:cs typeface="Times New Roman"/>
                <a:sym typeface="Times New Roman"/>
              </a:defRPr>
            </a:pPr>
            <a:r>
              <a:t>Бенчмаркетинг параметра продукту досить широке поширення отримав в</a:t>
            </a:r>
          </a:p>
          <a:p>
            <a:pPr algn="ctr" defTabSz="457200">
              <a:lnSpc>
                <a:spcPct val="100000"/>
              </a:lnSpc>
              <a:spcBef>
                <a:spcPts val="0"/>
              </a:spcBef>
              <a:defRPr sz="2600" b="0">
                <a:solidFill>
                  <a:srgbClr val="000000"/>
                </a:solidFill>
                <a:latin typeface="Times New Roman"/>
                <a:ea typeface="Times New Roman"/>
                <a:cs typeface="Times New Roman"/>
                <a:sym typeface="Times New Roman"/>
              </a:defRPr>
            </a:pPr>
            <a:r>
              <a:t>американських компаніях. Метою цього виду бенчмаркінгу є визначити, чи має</a:t>
            </a:r>
          </a:p>
          <a:p>
            <a:pPr algn="ctr" defTabSz="457200">
              <a:lnSpc>
                <a:spcPct val="100000"/>
              </a:lnSpc>
              <a:spcBef>
                <a:spcPts val="0"/>
              </a:spcBef>
              <a:defRPr sz="2600" b="0">
                <a:solidFill>
                  <a:srgbClr val="000000"/>
                </a:solidFill>
                <a:latin typeface="Times New Roman"/>
                <a:ea typeface="Times New Roman"/>
                <a:cs typeface="Times New Roman"/>
                <a:sym typeface="Times New Roman"/>
              </a:defRPr>
            </a:pPr>
            <a:r>
              <a:t>ваше виріб параметри, найбільш важливі для споживача. При цьому продукт</a:t>
            </a:r>
          </a:p>
          <a:p>
            <a:pPr algn="ctr" defTabSz="457200">
              <a:lnSpc>
                <a:spcPct val="100000"/>
              </a:lnSpc>
              <a:spcBef>
                <a:spcPts val="0"/>
              </a:spcBef>
              <a:defRPr sz="2600" b="0">
                <a:solidFill>
                  <a:srgbClr val="000000"/>
                </a:solidFill>
                <a:latin typeface="Times New Roman"/>
                <a:ea typeface="Times New Roman"/>
                <a:cs typeface="Times New Roman"/>
                <a:sym typeface="Times New Roman"/>
              </a:defRPr>
            </a:pPr>
            <a:r>
              <a:t>(послуга) може володіти не «усіма можливими» параметрами, а лише тими</a:t>
            </a:r>
          </a:p>
          <a:p>
            <a:pPr algn="ctr" defTabSz="457200">
              <a:lnSpc>
                <a:spcPct val="100000"/>
              </a:lnSpc>
              <a:spcBef>
                <a:spcPts val="0"/>
              </a:spcBef>
              <a:defRPr sz="2600" b="0">
                <a:solidFill>
                  <a:srgbClr val="000000"/>
                </a:solidFill>
                <a:latin typeface="Times New Roman"/>
                <a:ea typeface="Times New Roman"/>
                <a:cs typeface="Times New Roman"/>
                <a:sym typeface="Times New Roman"/>
              </a:defRPr>
            </a:pPr>
            <a:r>
              <a:t>відсутніми, за які клієнт готовий платити.</a:t>
            </a:r>
          </a:p>
          <a:p>
            <a:pPr algn="ctr" defTabSz="457200">
              <a:lnSpc>
                <a:spcPct val="100000"/>
              </a:lnSpc>
              <a:spcBef>
                <a:spcPts val="0"/>
              </a:spcBef>
              <a:defRPr sz="2600" b="0">
                <a:solidFill>
                  <a:srgbClr val="000000"/>
                </a:solidFill>
                <a:latin typeface="Times New Roman"/>
                <a:ea typeface="Times New Roman"/>
                <a:cs typeface="Times New Roman"/>
                <a:sym typeface="Times New Roman"/>
              </a:defRPr>
            </a:pPr>
            <a:r>
              <a:t>Процес бенчмаркетингу параметра продукту включає в себе три етапи.</a:t>
            </a:r>
          </a:p>
        </p:txBody>
      </p:sp>
      <p:sp>
        <p:nvSpPr>
          <p:cNvPr id="191" name="На 1-му етапі необхідно визначити шляхом опитування цільових груп…"/>
          <p:cNvSpPr txBox="1"/>
          <p:nvPr/>
        </p:nvSpPr>
        <p:spPr>
          <a:xfrm>
            <a:off x="2804741" y="6280543"/>
            <a:ext cx="9585661" cy="11549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defTabSz="457200">
              <a:lnSpc>
                <a:spcPct val="100000"/>
              </a:lnSpc>
              <a:spcBef>
                <a:spcPts val="0"/>
              </a:spcBef>
              <a:defRPr sz="2500" b="0">
                <a:solidFill>
                  <a:srgbClr val="000000"/>
                </a:solidFill>
                <a:latin typeface="Times New Roman"/>
                <a:ea typeface="Times New Roman"/>
                <a:cs typeface="Times New Roman"/>
                <a:sym typeface="Times New Roman"/>
              </a:defRPr>
            </a:pPr>
            <a:endParaRPr/>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t>На 1-му етапі необхідно визначити шляхом опитування цільових груп</a:t>
            </a:r>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t>споживачів найбільш важливі для них параметри продуктів.</a:t>
            </a:r>
          </a:p>
        </p:txBody>
      </p:sp>
      <p:sp>
        <p:nvSpPr>
          <p:cNvPr id="192" name="На 2-му етапі потрібно порівняти відповідні параметри продуктів у…"/>
          <p:cNvSpPr txBox="1"/>
          <p:nvPr/>
        </p:nvSpPr>
        <p:spPr>
          <a:xfrm>
            <a:off x="2846483" y="7822463"/>
            <a:ext cx="9306710" cy="18661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На</a:t>
            </a:r>
            <a:r>
              <a:rPr dirty="0"/>
              <a:t> 2-му </a:t>
            </a:r>
            <a:r>
              <a:rPr dirty="0" err="1"/>
              <a:t>етапі</a:t>
            </a:r>
            <a:r>
              <a:rPr dirty="0"/>
              <a:t> </a:t>
            </a:r>
            <a:r>
              <a:rPr dirty="0" err="1"/>
              <a:t>потрібно</a:t>
            </a:r>
            <a:r>
              <a:rPr dirty="0"/>
              <a:t> </a:t>
            </a:r>
            <a:r>
              <a:rPr dirty="0" err="1"/>
              <a:t>порівняти</a:t>
            </a:r>
            <a:r>
              <a:rPr dirty="0"/>
              <a:t> </a:t>
            </a:r>
            <a:r>
              <a:rPr dirty="0" err="1"/>
              <a:t>відповідні</a:t>
            </a:r>
            <a:r>
              <a:rPr dirty="0"/>
              <a:t> </a:t>
            </a:r>
            <a:r>
              <a:rPr dirty="0" err="1"/>
              <a:t>параметри</a:t>
            </a:r>
            <a:r>
              <a:rPr dirty="0"/>
              <a:t> </a:t>
            </a:r>
            <a:r>
              <a:rPr dirty="0" err="1"/>
              <a:t>продуктів</a:t>
            </a:r>
            <a:r>
              <a:rPr dirty="0"/>
              <a:t> у</a:t>
            </a:r>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конкурентів</a:t>
            </a:r>
            <a:r>
              <a:rPr dirty="0"/>
              <a:t>. </a:t>
            </a:r>
            <a:r>
              <a:rPr dirty="0" err="1"/>
              <a:t>Основні</a:t>
            </a:r>
            <a:r>
              <a:rPr dirty="0"/>
              <a:t> з </a:t>
            </a:r>
            <a:r>
              <a:rPr dirty="0" err="1"/>
              <a:t>точки</a:t>
            </a:r>
            <a:r>
              <a:rPr dirty="0"/>
              <a:t> зору </a:t>
            </a:r>
            <a:r>
              <a:rPr dirty="0" err="1"/>
              <a:t>споживачів</a:t>
            </a:r>
            <a:r>
              <a:rPr dirty="0"/>
              <a:t> </a:t>
            </a:r>
            <a:r>
              <a:rPr dirty="0" err="1"/>
              <a:t>параметри</a:t>
            </a:r>
            <a:r>
              <a:rPr dirty="0"/>
              <a:t> заносяться в </a:t>
            </a:r>
            <a:r>
              <a:rPr dirty="0" err="1"/>
              <a:t>матрицю</a:t>
            </a:r>
            <a:r>
              <a:rPr dirty="0"/>
              <a:t>.</a:t>
            </a:r>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Потім</a:t>
            </a:r>
            <a:r>
              <a:rPr dirty="0"/>
              <a:t> </a:t>
            </a:r>
            <a:r>
              <a:rPr dirty="0" err="1"/>
              <a:t>проводиться</a:t>
            </a:r>
            <a:r>
              <a:rPr dirty="0"/>
              <a:t> </a:t>
            </a:r>
            <a:r>
              <a:rPr dirty="0" err="1"/>
              <a:t>послідовне</a:t>
            </a:r>
            <a:r>
              <a:rPr dirty="0"/>
              <a:t> </a:t>
            </a:r>
            <a:r>
              <a:rPr dirty="0" err="1"/>
              <a:t>порівняння</a:t>
            </a:r>
            <a:r>
              <a:rPr dirty="0"/>
              <a:t> </a:t>
            </a:r>
            <a:r>
              <a:rPr dirty="0" err="1"/>
              <a:t>за</a:t>
            </a:r>
            <a:r>
              <a:rPr dirty="0"/>
              <a:t> </a:t>
            </a:r>
            <a:r>
              <a:rPr dirty="0" err="1"/>
              <a:t>окремими</a:t>
            </a:r>
            <a:r>
              <a:rPr dirty="0"/>
              <a:t> </a:t>
            </a:r>
            <a:r>
              <a:rPr dirty="0" err="1"/>
              <a:t>критеріями</a:t>
            </a:r>
            <a:r>
              <a:rPr dirty="0"/>
              <a:t>.</a:t>
            </a:r>
          </a:p>
        </p:txBody>
      </p:sp>
      <p:sp>
        <p:nvSpPr>
          <p:cNvPr id="193" name="На 3-му етапі визначають сильні та слабкі сторони продуктів (послуг) з…"/>
          <p:cNvSpPr txBox="1"/>
          <p:nvPr/>
        </p:nvSpPr>
        <p:spPr>
          <a:xfrm>
            <a:off x="2804469" y="9975336"/>
            <a:ext cx="9030222" cy="32885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На</a:t>
            </a:r>
            <a:r>
              <a:rPr dirty="0"/>
              <a:t> 3-му </a:t>
            </a:r>
            <a:r>
              <a:rPr dirty="0" err="1"/>
              <a:t>етапі</a:t>
            </a:r>
            <a:r>
              <a:rPr dirty="0"/>
              <a:t> </a:t>
            </a:r>
            <a:r>
              <a:rPr dirty="0" err="1"/>
              <a:t>визначають</a:t>
            </a:r>
            <a:r>
              <a:rPr dirty="0"/>
              <a:t> </a:t>
            </a:r>
            <a:r>
              <a:rPr dirty="0" err="1"/>
              <a:t>сильні</a:t>
            </a:r>
            <a:r>
              <a:rPr dirty="0"/>
              <a:t> </a:t>
            </a:r>
            <a:r>
              <a:rPr dirty="0" err="1"/>
              <a:t>та</a:t>
            </a:r>
            <a:r>
              <a:rPr dirty="0"/>
              <a:t> </a:t>
            </a:r>
            <a:r>
              <a:rPr dirty="0" err="1"/>
              <a:t>слабкі</a:t>
            </a:r>
            <a:r>
              <a:rPr dirty="0"/>
              <a:t> </a:t>
            </a:r>
            <a:r>
              <a:rPr dirty="0" err="1"/>
              <a:t>сторони</a:t>
            </a:r>
            <a:r>
              <a:rPr dirty="0"/>
              <a:t> </a:t>
            </a:r>
            <a:r>
              <a:rPr dirty="0" err="1"/>
              <a:t>продуктів</a:t>
            </a:r>
            <a:r>
              <a:rPr dirty="0"/>
              <a:t> (</a:t>
            </a:r>
            <a:r>
              <a:rPr dirty="0" err="1"/>
              <a:t>послуг</a:t>
            </a:r>
            <a:r>
              <a:rPr dirty="0"/>
              <a:t>) з</a:t>
            </a:r>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урахуванням</a:t>
            </a:r>
            <a:r>
              <a:rPr dirty="0"/>
              <a:t> </a:t>
            </a:r>
            <a:r>
              <a:rPr dirty="0" err="1"/>
              <a:t>побажань</a:t>
            </a:r>
            <a:r>
              <a:rPr dirty="0"/>
              <a:t> і </a:t>
            </a:r>
            <a:r>
              <a:rPr dirty="0" err="1"/>
              <a:t>пріоритетів</a:t>
            </a:r>
            <a:r>
              <a:rPr dirty="0"/>
              <a:t> </a:t>
            </a:r>
            <a:r>
              <a:rPr dirty="0" err="1"/>
              <a:t>споживачів</a:t>
            </a:r>
            <a:r>
              <a:rPr dirty="0"/>
              <a:t>. У </a:t>
            </a:r>
            <a:r>
              <a:rPr dirty="0" err="1"/>
              <a:t>побудовану</a:t>
            </a:r>
            <a:r>
              <a:rPr dirty="0"/>
              <a:t> </a:t>
            </a:r>
            <a:r>
              <a:rPr dirty="0" err="1"/>
              <a:t>на</a:t>
            </a:r>
            <a:r>
              <a:rPr dirty="0"/>
              <a:t> </a:t>
            </a:r>
            <a:r>
              <a:rPr dirty="0" err="1"/>
              <a:t>першому</a:t>
            </a:r>
            <a:endParaRPr dirty="0"/>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етапі</a:t>
            </a:r>
            <a:r>
              <a:rPr dirty="0"/>
              <a:t> </a:t>
            </a:r>
            <a:r>
              <a:rPr dirty="0" err="1"/>
              <a:t>матрицю</a:t>
            </a:r>
            <a:r>
              <a:rPr dirty="0"/>
              <a:t> </a:t>
            </a:r>
            <a:r>
              <a:rPr dirty="0" err="1"/>
              <a:t>вносять</a:t>
            </a:r>
            <a:r>
              <a:rPr dirty="0"/>
              <a:t> </a:t>
            </a:r>
            <a:r>
              <a:rPr dirty="0" err="1"/>
              <a:t>інформацію</a:t>
            </a:r>
            <a:r>
              <a:rPr dirty="0"/>
              <a:t> </a:t>
            </a:r>
            <a:r>
              <a:rPr dirty="0" err="1"/>
              <a:t>про</a:t>
            </a:r>
            <a:r>
              <a:rPr dirty="0"/>
              <a:t> </a:t>
            </a:r>
            <a:r>
              <a:rPr dirty="0" err="1"/>
              <a:t>продукт</a:t>
            </a:r>
            <a:r>
              <a:rPr dirty="0"/>
              <a:t> (</a:t>
            </a:r>
            <a:r>
              <a:rPr dirty="0" err="1"/>
              <a:t>послугу</a:t>
            </a:r>
            <a:r>
              <a:rPr dirty="0"/>
              <a:t>) </a:t>
            </a:r>
            <a:r>
              <a:rPr dirty="0" err="1"/>
              <a:t>компанії</a:t>
            </a:r>
            <a:r>
              <a:rPr dirty="0"/>
              <a:t>. </a:t>
            </a:r>
            <a:r>
              <a:rPr dirty="0" err="1"/>
              <a:t>Далі</a:t>
            </a:r>
            <a:endParaRPr dirty="0"/>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порівняння</a:t>
            </a:r>
            <a:r>
              <a:rPr dirty="0"/>
              <a:t> </a:t>
            </a:r>
            <a:r>
              <a:rPr dirty="0" err="1"/>
              <a:t>властивостей</a:t>
            </a:r>
            <a:r>
              <a:rPr dirty="0"/>
              <a:t> </a:t>
            </a:r>
            <a:r>
              <a:rPr dirty="0" err="1"/>
              <a:t>товарів</a:t>
            </a:r>
            <a:r>
              <a:rPr dirty="0"/>
              <a:t> </a:t>
            </a:r>
            <a:r>
              <a:rPr dirty="0" err="1"/>
              <a:t>проводиться</a:t>
            </a:r>
            <a:r>
              <a:rPr dirty="0"/>
              <a:t> з </a:t>
            </a:r>
            <a:r>
              <a:rPr dirty="0" err="1"/>
              <a:t>урахуванням</a:t>
            </a:r>
            <a:r>
              <a:rPr dirty="0"/>
              <a:t> </a:t>
            </a:r>
            <a:r>
              <a:rPr dirty="0" err="1"/>
              <a:t>ступеня</a:t>
            </a:r>
            <a:endParaRPr dirty="0"/>
          </a:p>
          <a:p>
            <a:pPr defTabSz="457200">
              <a:lnSpc>
                <a:spcPct val="100000"/>
              </a:lnSpc>
              <a:spcBef>
                <a:spcPts val="0"/>
              </a:spcBef>
              <a:defRPr sz="2500" b="0">
                <a:solidFill>
                  <a:srgbClr val="000000"/>
                </a:solidFill>
                <a:latin typeface="Times New Roman"/>
                <a:ea typeface="Times New Roman"/>
                <a:cs typeface="Times New Roman"/>
                <a:sym typeface="Times New Roman"/>
              </a:defRPr>
            </a:pPr>
            <a:r>
              <a:rPr dirty="0" err="1"/>
              <a:t>важливості</a:t>
            </a:r>
            <a:r>
              <a:rPr dirty="0"/>
              <a:t> </a:t>
            </a:r>
            <a:r>
              <a:rPr dirty="0" err="1"/>
              <a:t>кожного</a:t>
            </a:r>
            <a:r>
              <a:rPr dirty="0"/>
              <a:t> з </a:t>
            </a:r>
            <a:r>
              <a:rPr dirty="0" err="1"/>
              <a:t>параметрів</a:t>
            </a:r>
            <a:r>
              <a:rPr dirty="0"/>
              <a:t>.</a:t>
            </a:r>
          </a:p>
        </p:txBody>
      </p:sp>
      <p:pic>
        <p:nvPicPr>
          <p:cNvPr id="194" name="Изображение" descr="Изображение"/>
          <p:cNvPicPr>
            <a:picLocks noChangeAspect="1"/>
          </p:cNvPicPr>
          <p:nvPr/>
        </p:nvPicPr>
        <p:blipFill>
          <a:blip r:embed="rId2">
            <a:extLst/>
          </a:blip>
          <a:stretch>
            <a:fillRect/>
          </a:stretch>
        </p:blipFill>
        <p:spPr>
          <a:xfrm>
            <a:off x="14126210" y="6151626"/>
            <a:ext cx="9461501" cy="7073901"/>
          </a:xfrm>
          <a:prstGeom prst="rect">
            <a:avLst/>
          </a:prstGeom>
          <a:ln w="12700">
            <a:miter lim="400000"/>
          </a:ln>
        </p:spPr>
      </p:pic>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32" fill="hold" grpId="1" nodeType="clickEffect">
                                  <p:stCondLst>
                                    <p:cond delay="0"/>
                                  </p:stCondLst>
                                  <p:iterate>
                                    <p:tmAbs val="0"/>
                                  </p:iterate>
                                  <p:childTnLst>
                                    <p:set>
                                      <p:cBhvr>
                                        <p:cTn id="6" fill="hold"/>
                                        <p:tgtEl>
                                          <p:spTgt spid="191"/>
                                        </p:tgtEl>
                                        <p:attrNameLst>
                                          <p:attrName>style.visibility</p:attrName>
                                        </p:attrNameLst>
                                      </p:cBhvr>
                                      <p:to>
                                        <p:strVal val="visible"/>
                                      </p:to>
                                    </p:set>
                                    <p:anim calcmode="lin" valueType="num">
                                      <p:cBhvr>
                                        <p:cTn id="7" dur="1000" fill="hold"/>
                                        <p:tgtEl>
                                          <p:spTgt spid="191"/>
                                        </p:tgtEl>
                                        <p:attrNameLst>
                                          <p:attrName>ppt_w</p:attrName>
                                        </p:attrNameLst>
                                      </p:cBhvr>
                                      <p:tavLst>
                                        <p:tav tm="0">
                                          <p:val>
                                            <p:strVal val="4*#ppt_w"/>
                                          </p:val>
                                        </p:tav>
                                        <p:tav tm="100000">
                                          <p:val>
                                            <p:strVal val="#ppt_w"/>
                                          </p:val>
                                        </p:tav>
                                      </p:tavLst>
                                    </p:anim>
                                    <p:anim calcmode="lin" valueType="num">
                                      <p:cBhvr>
                                        <p:cTn id="8" dur="1000" fill="hold"/>
                                        <p:tgtEl>
                                          <p:spTgt spid="191"/>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grpId="2" nodeType="clickEffect">
                                  <p:stCondLst>
                                    <p:cond delay="0"/>
                                  </p:stCondLst>
                                  <p:iterate>
                                    <p:tmAbs val="0"/>
                                  </p:iterate>
                                  <p:childTnLst>
                                    <p:set>
                                      <p:cBhvr>
                                        <p:cTn id="12" fill="hold"/>
                                        <p:tgtEl>
                                          <p:spTgt spid="192"/>
                                        </p:tgtEl>
                                        <p:attrNameLst>
                                          <p:attrName>style.visibility</p:attrName>
                                        </p:attrNameLst>
                                      </p:cBhvr>
                                      <p:to>
                                        <p:strVal val="visible"/>
                                      </p:to>
                                    </p:set>
                                    <p:anim calcmode="lin" valueType="num">
                                      <p:cBhvr>
                                        <p:cTn id="13" dur="1000" fill="hold"/>
                                        <p:tgtEl>
                                          <p:spTgt spid="192"/>
                                        </p:tgtEl>
                                        <p:attrNameLst>
                                          <p:attrName>ppt_w</p:attrName>
                                        </p:attrNameLst>
                                      </p:cBhvr>
                                      <p:tavLst>
                                        <p:tav tm="0">
                                          <p:val>
                                            <p:strVal val="4*#ppt_w"/>
                                          </p:val>
                                        </p:tav>
                                        <p:tav tm="100000">
                                          <p:val>
                                            <p:strVal val="#ppt_w"/>
                                          </p:val>
                                        </p:tav>
                                      </p:tavLst>
                                    </p:anim>
                                    <p:anim calcmode="lin" valueType="num">
                                      <p:cBhvr>
                                        <p:cTn id="14" dur="1000" fill="hold"/>
                                        <p:tgtEl>
                                          <p:spTgt spid="192"/>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3" nodeType="clickEffect">
                                  <p:stCondLst>
                                    <p:cond delay="0"/>
                                  </p:stCondLst>
                                  <p:iterate>
                                    <p:tmAbs val="0"/>
                                  </p:iterate>
                                  <p:childTnLst>
                                    <p:set>
                                      <p:cBhvr>
                                        <p:cTn id="18" fill="hold"/>
                                        <p:tgtEl>
                                          <p:spTgt spid="193"/>
                                        </p:tgtEl>
                                        <p:attrNameLst>
                                          <p:attrName>style.visibility</p:attrName>
                                        </p:attrNameLst>
                                      </p:cBhvr>
                                      <p:to>
                                        <p:strVal val="visible"/>
                                      </p:to>
                                    </p:set>
                                    <p:anim calcmode="lin" valueType="num">
                                      <p:cBhvr>
                                        <p:cTn id="19" dur="1000" fill="hold"/>
                                        <p:tgtEl>
                                          <p:spTgt spid="193"/>
                                        </p:tgtEl>
                                        <p:attrNameLst>
                                          <p:attrName>ppt_w</p:attrName>
                                        </p:attrNameLst>
                                      </p:cBhvr>
                                      <p:tavLst>
                                        <p:tav tm="0">
                                          <p:val>
                                            <p:strVal val="4*#ppt_w"/>
                                          </p:val>
                                        </p:tav>
                                        <p:tav tm="100000">
                                          <p:val>
                                            <p:strVal val="#ppt_w"/>
                                          </p:val>
                                        </p:tav>
                                      </p:tavLst>
                                    </p:anim>
                                    <p:anim calcmode="lin" valueType="num">
                                      <p:cBhvr>
                                        <p:cTn id="20" dur="1000" fill="hold"/>
                                        <p:tgtEl>
                                          <p:spTgt spid="193"/>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 grpId="1" animBg="1" advAuto="0"/>
      <p:bldP spid="192" grpId="2" animBg="1" advAuto="0"/>
      <p:bldP spid="193" grpId="3"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Бенчмаркетинг якості продукту"/>
          <p:cNvSpPr txBox="1">
            <a:spLocks noGrp="1"/>
          </p:cNvSpPr>
          <p:nvPr>
            <p:ph type="title"/>
          </p:nvPr>
        </p:nvSpPr>
        <p:spPr>
          <a:xfrm>
            <a:off x="438912" y="503936"/>
            <a:ext cx="17166337" cy="1095756"/>
          </a:xfrm>
          <a:prstGeom prst="rect">
            <a:avLst/>
          </a:prstGeom>
        </p:spPr>
        <p:txBody>
          <a:bodyPr>
            <a:normAutofit fontScale="90000"/>
          </a:bodyPr>
          <a:lstStyle>
            <a:lvl1pPr defTabSz="454025">
              <a:defRPr sz="7700" spc="-77"/>
            </a:lvl1pPr>
          </a:lstStyle>
          <a:p>
            <a:r>
              <a:rPr b="1" dirty="0" err="1"/>
              <a:t>Бенчмаркетинг</a:t>
            </a:r>
            <a:r>
              <a:rPr b="1" dirty="0"/>
              <a:t> </a:t>
            </a:r>
            <a:r>
              <a:rPr b="1" dirty="0" err="1"/>
              <a:t>якості</a:t>
            </a:r>
            <a:r>
              <a:rPr b="1" dirty="0"/>
              <a:t> </a:t>
            </a:r>
            <a:r>
              <a:rPr b="1" dirty="0" err="1"/>
              <a:t>продукту</a:t>
            </a:r>
            <a:r>
              <a:rPr b="1" dirty="0"/>
              <a:t> </a:t>
            </a:r>
          </a:p>
        </p:txBody>
      </p:sp>
      <p:sp>
        <p:nvSpPr>
          <p:cNvPr id="197" name="З огляду на складні соціально-економічні умови, активні глобалізаційні процеси, загострення конкурентної боротьби, швидкі зміни запитів споживачів (мода, смаки, погляди тощо) кожне підприємство вимушене самостійно вирішувати багато складних завдань щодо "/>
          <p:cNvSpPr txBox="1"/>
          <p:nvPr/>
        </p:nvSpPr>
        <p:spPr>
          <a:xfrm>
            <a:off x="4661763" y="2014558"/>
            <a:ext cx="15548155" cy="18661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355600">
              <a:lnSpc>
                <a:spcPct val="100000"/>
              </a:lnSpc>
              <a:spcBef>
                <a:spcPts val="0"/>
              </a:spcBef>
              <a:defRPr sz="2500" b="0">
                <a:solidFill>
                  <a:srgbClr val="000000"/>
                </a:solidFill>
                <a:latin typeface="Times New Roman"/>
                <a:ea typeface="Times New Roman"/>
                <a:cs typeface="Times New Roman"/>
                <a:sym typeface="Times New Roman"/>
              </a:defRPr>
            </a:lvl1pPr>
          </a:lstStyle>
          <a:p>
            <a:r>
              <a:t>З огляду на складні соціально-економічні умови, активні глобалізаційні процеси, загострення конкурентної боротьби, швидкі зміни запитів споживачів (мода, смаки, погляди тощо) кожне підприємство вимушене самостійно вирішувати багато складних завдань щодо організації, технології виробництва тих чи інших товарів, пошуку ринків збуту, ресурсів (матеріальних, фінансових та ін.). Постає необхідність впровадження нових, нетрадиційних форм маркетингу і менеджменту, яким, власне, і є бенчмаркетинг. </a:t>
            </a:r>
          </a:p>
        </p:txBody>
      </p:sp>
      <p:sp>
        <p:nvSpPr>
          <p:cNvPr id="198" name="Для досягнення очікуваного результату підприємство має ретельно аналізувати й контролювати кожен етап знову спроектованих виробів. Основними етапами є:"/>
          <p:cNvSpPr txBox="1"/>
          <p:nvPr/>
        </p:nvSpPr>
        <p:spPr>
          <a:xfrm>
            <a:off x="4656451" y="4295536"/>
            <a:ext cx="15071098" cy="15105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355600">
              <a:lnSpc>
                <a:spcPct val="100000"/>
              </a:lnSpc>
              <a:spcBef>
                <a:spcPts val="0"/>
              </a:spcBef>
              <a:defRPr sz="2500">
                <a:solidFill>
                  <a:srgbClr val="000000"/>
                </a:solidFill>
                <a:latin typeface="Times New Roman"/>
                <a:ea typeface="Times New Roman"/>
                <a:cs typeface="Times New Roman"/>
                <a:sym typeface="Times New Roman"/>
              </a:defRPr>
            </a:pPr>
            <a:endParaRPr/>
          </a:p>
          <a:p>
            <a:pPr algn="ctr" defTabSz="355600">
              <a:lnSpc>
                <a:spcPct val="100000"/>
              </a:lnSpc>
              <a:spcBef>
                <a:spcPts val="0"/>
              </a:spcBef>
              <a:defRPr sz="2500">
                <a:solidFill>
                  <a:srgbClr val="000000"/>
                </a:solidFill>
                <a:latin typeface="Times New Roman"/>
                <a:ea typeface="Times New Roman"/>
                <a:cs typeface="Times New Roman"/>
                <a:sym typeface="Times New Roman"/>
              </a:defRPr>
            </a:pPr>
            <a:r>
              <a:t>Для досягнення очікуваного результату підприємство має ретельно аналізувати й контролювати кожен етап знову спроектованих виробів. Основними етапами є:</a:t>
            </a:r>
          </a:p>
        </p:txBody>
      </p:sp>
      <p:sp>
        <p:nvSpPr>
          <p:cNvPr id="199" name="1.  Генерація ідей. Процес проектування й розробки повинен розпочинатися зі скрупульозного аналізу передбачуваних ринків збуту продукції підприємства, а також вивчення відомих на  цей  момент пропозицій щодо означеної проблеми. При цьому мають використов"/>
          <p:cNvSpPr txBox="1"/>
          <p:nvPr/>
        </p:nvSpPr>
        <p:spPr>
          <a:xfrm>
            <a:off x="630601" y="6437069"/>
            <a:ext cx="9736808" cy="263027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1.  Генерація ідей. Процес проектування й розробки повинен розпочинатися зі скрупульозного аналізу передбачуваних ринків збуту продукції підприємства, а також вивчення відомих на  цей  момент пропозицій щодо означеної проблеми. При цьому мають використовуватися всі наявні в розпорядженні джерела інформації. На основі отриманої, опрацьованої та належним чином проаналізованої інформації керівники підприємства приймають рішення стосовно вибору продукції, що розробляється та випускається, ринків реалізації й на основі цього здійснюється короткострокове, середньострокове й довгострокове планування.</a:t>
            </a:r>
          </a:p>
        </p:txBody>
      </p:sp>
      <p:sp>
        <p:nvSpPr>
          <p:cNvPr id="200" name="2.  Розробка концепції нового товару та її перевірка. Відібрані ідеї мають пройти концептуальне опрацювання з урахуванням реальної можливості не лише виробництва, але і реалізації вироблених товарів на різних ринках. Необхідно підкреслити, що під ідеєю т"/>
          <p:cNvSpPr txBox="1"/>
          <p:nvPr/>
        </p:nvSpPr>
        <p:spPr>
          <a:xfrm>
            <a:off x="14459136" y="6220915"/>
            <a:ext cx="9124470" cy="358277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2.  Розробка концепції нового товару та її перевірка. Відібрані ідеї мають пройти концептуальне опрацювання з урахуванням реальної можливості не лише виробництва, але і реалізації вироблених товарів на різних ринках. Необхідно підкреслити, що під ідеєю товару розуміється можливість виробництва і пропозиція необхідної ринку матеріальної вартості, що відповідає запитам максимальної кількості споживачів. Відповідно до цього окреслюються завдання, які вимагають свого невідкладного й оптимального вирішення. Для виконання поставлених завдань кожному працівнику підприємства незалежно від займаної посади необхідно опрацювати прийняті пропозиції – від організації ефективного виробництва нового або вдосконаленого товару до його вигідної реалізації. </a:t>
            </a:r>
          </a:p>
        </p:txBody>
      </p:sp>
      <p:sp>
        <p:nvSpPr>
          <p:cNvPr id="201" name="3. Графік підготовки виробництва – це найважливіша складова процесу бізнес-планування. У графіку мають бути враховані необхідні етапи робіт, висока якість, стислі терміни виробництва і виведення продукції на ринок, а також можливі відхилення від прийняти"/>
          <p:cNvSpPr txBox="1"/>
          <p:nvPr/>
        </p:nvSpPr>
        <p:spPr>
          <a:xfrm>
            <a:off x="5987725" y="10894136"/>
            <a:ext cx="13578982" cy="136027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3. Графік підготовки виробництва – це найважливіша складова процесу бізнес-планування. У графіку мають бути враховані необхідні етапи робіт, висока якість, стислі терміни виробництва і виведення продукції на ринок, а також можливі відхилення від прийнятих у бізнес-планах параметрів, небажані наслідки та санкції за настання цих відхилень.</a:t>
            </a:r>
          </a:p>
        </p:txBody>
      </p:sp>
      <p:sp>
        <p:nvSpPr>
          <p:cNvPr id="202" name="Орнамент 7"/>
          <p:cNvSpPr/>
          <p:nvPr/>
        </p:nvSpPr>
        <p:spPr>
          <a:xfrm>
            <a:off x="21903436" y="11757659"/>
            <a:ext cx="1124713" cy="112471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9645" y="0"/>
                  <a:pt x="8574" y="573"/>
                  <a:pt x="7933" y="1532"/>
                </a:cubicBezTo>
                <a:cubicBezTo>
                  <a:pt x="7715" y="1858"/>
                  <a:pt x="7558" y="2214"/>
                  <a:pt x="7462" y="2582"/>
                </a:cubicBezTo>
                <a:cubicBezTo>
                  <a:pt x="7449" y="2632"/>
                  <a:pt x="7393" y="2654"/>
                  <a:pt x="7349" y="2627"/>
                </a:cubicBezTo>
                <a:cubicBezTo>
                  <a:pt x="7021" y="2435"/>
                  <a:pt x="6659" y="2295"/>
                  <a:pt x="6274" y="2219"/>
                </a:cubicBezTo>
                <a:cubicBezTo>
                  <a:pt x="5142" y="1994"/>
                  <a:pt x="3979" y="2346"/>
                  <a:pt x="3162" y="3162"/>
                </a:cubicBezTo>
                <a:cubicBezTo>
                  <a:pt x="2346" y="3978"/>
                  <a:pt x="1994" y="5142"/>
                  <a:pt x="2219" y="6274"/>
                </a:cubicBezTo>
                <a:cubicBezTo>
                  <a:pt x="2296" y="6659"/>
                  <a:pt x="2435" y="7021"/>
                  <a:pt x="2627" y="7349"/>
                </a:cubicBezTo>
                <a:cubicBezTo>
                  <a:pt x="2653" y="7394"/>
                  <a:pt x="2630" y="7449"/>
                  <a:pt x="2580" y="7462"/>
                </a:cubicBezTo>
                <a:cubicBezTo>
                  <a:pt x="2212" y="7558"/>
                  <a:pt x="1858" y="7715"/>
                  <a:pt x="1532" y="7933"/>
                </a:cubicBezTo>
                <a:cubicBezTo>
                  <a:pt x="574" y="8574"/>
                  <a:pt x="0" y="9646"/>
                  <a:pt x="0" y="10800"/>
                </a:cubicBezTo>
                <a:cubicBezTo>
                  <a:pt x="0" y="11954"/>
                  <a:pt x="573" y="13026"/>
                  <a:pt x="1532" y="13667"/>
                </a:cubicBezTo>
                <a:cubicBezTo>
                  <a:pt x="1858" y="13885"/>
                  <a:pt x="2214" y="14042"/>
                  <a:pt x="2582" y="14138"/>
                </a:cubicBezTo>
                <a:cubicBezTo>
                  <a:pt x="2632" y="14151"/>
                  <a:pt x="2656" y="14207"/>
                  <a:pt x="2629" y="14251"/>
                </a:cubicBezTo>
                <a:cubicBezTo>
                  <a:pt x="2436" y="14579"/>
                  <a:pt x="2297" y="14941"/>
                  <a:pt x="2221" y="15326"/>
                </a:cubicBezTo>
                <a:cubicBezTo>
                  <a:pt x="1996" y="16458"/>
                  <a:pt x="2348" y="17619"/>
                  <a:pt x="3164" y="18436"/>
                </a:cubicBezTo>
                <a:cubicBezTo>
                  <a:pt x="3818" y="19090"/>
                  <a:pt x="4694" y="19447"/>
                  <a:pt x="5599" y="19447"/>
                </a:cubicBezTo>
                <a:cubicBezTo>
                  <a:pt x="5823" y="19447"/>
                  <a:pt x="6049" y="19425"/>
                  <a:pt x="6274" y="19381"/>
                </a:cubicBezTo>
                <a:cubicBezTo>
                  <a:pt x="6659" y="19304"/>
                  <a:pt x="7021" y="19165"/>
                  <a:pt x="7349" y="18973"/>
                </a:cubicBezTo>
                <a:cubicBezTo>
                  <a:pt x="7394" y="18947"/>
                  <a:pt x="7449" y="18968"/>
                  <a:pt x="7462" y="19018"/>
                </a:cubicBezTo>
                <a:cubicBezTo>
                  <a:pt x="7558" y="19386"/>
                  <a:pt x="7715" y="19742"/>
                  <a:pt x="7933" y="20068"/>
                </a:cubicBezTo>
                <a:cubicBezTo>
                  <a:pt x="8573" y="21027"/>
                  <a:pt x="9646" y="21600"/>
                  <a:pt x="10800" y="21600"/>
                </a:cubicBezTo>
                <a:cubicBezTo>
                  <a:pt x="11954" y="21600"/>
                  <a:pt x="13026" y="21027"/>
                  <a:pt x="13667" y="20068"/>
                </a:cubicBezTo>
                <a:cubicBezTo>
                  <a:pt x="13885" y="19742"/>
                  <a:pt x="14042" y="19386"/>
                  <a:pt x="14138" y="19018"/>
                </a:cubicBezTo>
                <a:cubicBezTo>
                  <a:pt x="14151" y="18968"/>
                  <a:pt x="14207" y="18944"/>
                  <a:pt x="14251" y="18971"/>
                </a:cubicBezTo>
                <a:cubicBezTo>
                  <a:pt x="14579" y="19164"/>
                  <a:pt x="14941" y="19303"/>
                  <a:pt x="15326" y="19379"/>
                </a:cubicBezTo>
                <a:cubicBezTo>
                  <a:pt x="15551" y="19424"/>
                  <a:pt x="15776" y="19447"/>
                  <a:pt x="16001" y="19447"/>
                </a:cubicBezTo>
                <a:cubicBezTo>
                  <a:pt x="16906" y="19447"/>
                  <a:pt x="17782" y="19090"/>
                  <a:pt x="18436" y="18436"/>
                </a:cubicBezTo>
                <a:cubicBezTo>
                  <a:pt x="19252" y="17620"/>
                  <a:pt x="19604" y="16458"/>
                  <a:pt x="19379" y="15326"/>
                </a:cubicBezTo>
                <a:cubicBezTo>
                  <a:pt x="19303" y="14941"/>
                  <a:pt x="19164" y="14579"/>
                  <a:pt x="18971" y="14251"/>
                </a:cubicBezTo>
                <a:cubicBezTo>
                  <a:pt x="18945" y="14206"/>
                  <a:pt x="18968" y="14151"/>
                  <a:pt x="19018" y="14138"/>
                </a:cubicBezTo>
                <a:cubicBezTo>
                  <a:pt x="19386" y="14042"/>
                  <a:pt x="19742" y="13885"/>
                  <a:pt x="20068" y="13667"/>
                </a:cubicBezTo>
                <a:cubicBezTo>
                  <a:pt x="21027" y="13026"/>
                  <a:pt x="21600" y="11954"/>
                  <a:pt x="21600" y="10800"/>
                </a:cubicBezTo>
                <a:cubicBezTo>
                  <a:pt x="21600" y="9646"/>
                  <a:pt x="21027" y="8574"/>
                  <a:pt x="20068" y="7933"/>
                </a:cubicBezTo>
                <a:cubicBezTo>
                  <a:pt x="19742" y="7715"/>
                  <a:pt x="19386" y="7558"/>
                  <a:pt x="19018" y="7462"/>
                </a:cubicBezTo>
                <a:cubicBezTo>
                  <a:pt x="18968" y="7449"/>
                  <a:pt x="18944" y="7393"/>
                  <a:pt x="18971" y="7349"/>
                </a:cubicBezTo>
                <a:cubicBezTo>
                  <a:pt x="19164" y="7021"/>
                  <a:pt x="19303" y="6659"/>
                  <a:pt x="19379" y="6274"/>
                </a:cubicBezTo>
                <a:cubicBezTo>
                  <a:pt x="19604" y="5142"/>
                  <a:pt x="19252" y="3981"/>
                  <a:pt x="18436" y="3164"/>
                </a:cubicBezTo>
                <a:cubicBezTo>
                  <a:pt x="17620" y="2348"/>
                  <a:pt x="16458" y="1995"/>
                  <a:pt x="15326" y="2221"/>
                </a:cubicBezTo>
                <a:cubicBezTo>
                  <a:pt x="14941" y="2297"/>
                  <a:pt x="14579" y="2437"/>
                  <a:pt x="14251" y="2629"/>
                </a:cubicBezTo>
                <a:cubicBezTo>
                  <a:pt x="14206" y="2655"/>
                  <a:pt x="14151" y="2632"/>
                  <a:pt x="14138" y="2582"/>
                </a:cubicBezTo>
                <a:cubicBezTo>
                  <a:pt x="14042" y="2214"/>
                  <a:pt x="13885" y="1858"/>
                  <a:pt x="13667" y="1532"/>
                </a:cubicBezTo>
                <a:cubicBezTo>
                  <a:pt x="13026" y="573"/>
                  <a:pt x="11954" y="0"/>
                  <a:pt x="10800" y="0"/>
                </a:cubicBezTo>
                <a:close/>
                <a:moveTo>
                  <a:pt x="10841" y="1269"/>
                </a:moveTo>
                <a:cubicBezTo>
                  <a:pt x="11371" y="1269"/>
                  <a:pt x="11887" y="1464"/>
                  <a:pt x="12270" y="1831"/>
                </a:cubicBezTo>
                <a:cubicBezTo>
                  <a:pt x="12969" y="2502"/>
                  <a:pt x="13163" y="3437"/>
                  <a:pt x="12815" y="4279"/>
                </a:cubicBezTo>
                <a:cubicBezTo>
                  <a:pt x="12814" y="4280"/>
                  <a:pt x="12814" y="4282"/>
                  <a:pt x="12813" y="4283"/>
                </a:cubicBezTo>
                <a:lnTo>
                  <a:pt x="11291" y="7958"/>
                </a:lnTo>
                <a:lnTo>
                  <a:pt x="10869" y="8977"/>
                </a:lnTo>
                <a:cubicBezTo>
                  <a:pt x="10844" y="9039"/>
                  <a:pt x="10756" y="9039"/>
                  <a:pt x="10731" y="8977"/>
                </a:cubicBezTo>
                <a:lnTo>
                  <a:pt x="8787" y="4281"/>
                </a:lnTo>
                <a:cubicBezTo>
                  <a:pt x="8786" y="4280"/>
                  <a:pt x="8785" y="4280"/>
                  <a:pt x="8785" y="4279"/>
                </a:cubicBezTo>
                <a:cubicBezTo>
                  <a:pt x="8490" y="3565"/>
                  <a:pt x="8584" y="2783"/>
                  <a:pt x="9047" y="2153"/>
                </a:cubicBezTo>
                <a:cubicBezTo>
                  <a:pt x="9462" y="1587"/>
                  <a:pt x="10138" y="1269"/>
                  <a:pt x="10841" y="1269"/>
                </a:cubicBezTo>
                <a:close/>
                <a:moveTo>
                  <a:pt x="5587" y="3421"/>
                </a:moveTo>
                <a:cubicBezTo>
                  <a:pt x="5732" y="3421"/>
                  <a:pt x="5880" y="3434"/>
                  <a:pt x="6028" y="3463"/>
                </a:cubicBezTo>
                <a:cubicBezTo>
                  <a:pt x="6753" y="3607"/>
                  <a:pt x="7331" y="4083"/>
                  <a:pt x="7614" y="4765"/>
                </a:cubicBezTo>
                <a:cubicBezTo>
                  <a:pt x="7614" y="4766"/>
                  <a:pt x="7614" y="4766"/>
                  <a:pt x="7614" y="4767"/>
                </a:cubicBezTo>
                <a:lnTo>
                  <a:pt x="9560" y="9462"/>
                </a:lnTo>
                <a:cubicBezTo>
                  <a:pt x="9585" y="9523"/>
                  <a:pt x="9525" y="9585"/>
                  <a:pt x="9463" y="9560"/>
                </a:cubicBezTo>
                <a:lnTo>
                  <a:pt x="4767" y="7614"/>
                </a:lnTo>
                <a:cubicBezTo>
                  <a:pt x="4767" y="7613"/>
                  <a:pt x="4766" y="7613"/>
                  <a:pt x="4765" y="7612"/>
                </a:cubicBezTo>
                <a:cubicBezTo>
                  <a:pt x="4083" y="7329"/>
                  <a:pt x="3609" y="6751"/>
                  <a:pt x="3464" y="6026"/>
                </a:cubicBezTo>
                <a:cubicBezTo>
                  <a:pt x="3322" y="5314"/>
                  <a:pt x="3539" y="4588"/>
                  <a:pt x="4050" y="4070"/>
                </a:cubicBezTo>
                <a:cubicBezTo>
                  <a:pt x="4468" y="3646"/>
                  <a:pt x="5013" y="3421"/>
                  <a:pt x="5587" y="3421"/>
                </a:cubicBezTo>
                <a:close/>
                <a:moveTo>
                  <a:pt x="16013" y="3421"/>
                </a:moveTo>
                <a:cubicBezTo>
                  <a:pt x="16582" y="3421"/>
                  <a:pt x="17122" y="3643"/>
                  <a:pt x="17540" y="4060"/>
                </a:cubicBezTo>
                <a:cubicBezTo>
                  <a:pt x="18063" y="4583"/>
                  <a:pt x="18281" y="5300"/>
                  <a:pt x="18137" y="6026"/>
                </a:cubicBezTo>
                <a:cubicBezTo>
                  <a:pt x="17993" y="6752"/>
                  <a:pt x="17516" y="7331"/>
                  <a:pt x="16833" y="7614"/>
                </a:cubicBezTo>
                <a:lnTo>
                  <a:pt x="14727" y="8486"/>
                </a:lnTo>
                <a:lnTo>
                  <a:pt x="12138" y="9560"/>
                </a:lnTo>
                <a:cubicBezTo>
                  <a:pt x="12077" y="9585"/>
                  <a:pt x="12015" y="9523"/>
                  <a:pt x="12040" y="9462"/>
                </a:cubicBezTo>
                <a:lnTo>
                  <a:pt x="13201" y="6661"/>
                </a:lnTo>
                <a:lnTo>
                  <a:pt x="13986" y="4767"/>
                </a:lnTo>
                <a:cubicBezTo>
                  <a:pt x="13986" y="4767"/>
                  <a:pt x="13985" y="4766"/>
                  <a:pt x="13986" y="4765"/>
                </a:cubicBezTo>
                <a:cubicBezTo>
                  <a:pt x="14269" y="4082"/>
                  <a:pt x="14848" y="3609"/>
                  <a:pt x="15574" y="3464"/>
                </a:cubicBezTo>
                <a:cubicBezTo>
                  <a:pt x="15721" y="3435"/>
                  <a:pt x="15868" y="3421"/>
                  <a:pt x="16013" y="3421"/>
                </a:cubicBezTo>
                <a:close/>
                <a:moveTo>
                  <a:pt x="3441" y="8616"/>
                </a:moveTo>
                <a:cubicBezTo>
                  <a:pt x="3722" y="8616"/>
                  <a:pt x="4006" y="8672"/>
                  <a:pt x="4279" y="8785"/>
                </a:cubicBezTo>
                <a:cubicBezTo>
                  <a:pt x="4281" y="8786"/>
                  <a:pt x="4280" y="8787"/>
                  <a:pt x="4281" y="8787"/>
                </a:cubicBezTo>
                <a:lnTo>
                  <a:pt x="8977" y="10732"/>
                </a:lnTo>
                <a:cubicBezTo>
                  <a:pt x="9039" y="10758"/>
                  <a:pt x="9039" y="10844"/>
                  <a:pt x="8977" y="10869"/>
                </a:cubicBezTo>
                <a:lnTo>
                  <a:pt x="4281" y="12813"/>
                </a:lnTo>
                <a:cubicBezTo>
                  <a:pt x="4281" y="12814"/>
                  <a:pt x="4281" y="12814"/>
                  <a:pt x="4279" y="12815"/>
                </a:cubicBezTo>
                <a:cubicBezTo>
                  <a:pt x="3596" y="13097"/>
                  <a:pt x="2851" y="13023"/>
                  <a:pt x="2236" y="12612"/>
                </a:cubicBezTo>
                <a:cubicBezTo>
                  <a:pt x="1621" y="12200"/>
                  <a:pt x="1269" y="11540"/>
                  <a:pt x="1269" y="10800"/>
                </a:cubicBezTo>
                <a:cubicBezTo>
                  <a:pt x="1269" y="10060"/>
                  <a:pt x="1622" y="9399"/>
                  <a:pt x="2238" y="8988"/>
                </a:cubicBezTo>
                <a:cubicBezTo>
                  <a:pt x="2606" y="8741"/>
                  <a:pt x="3021" y="8616"/>
                  <a:pt x="3441" y="8616"/>
                </a:cubicBezTo>
                <a:close/>
                <a:moveTo>
                  <a:pt x="18104" y="8618"/>
                </a:moveTo>
                <a:cubicBezTo>
                  <a:pt x="18543" y="8607"/>
                  <a:pt x="18978" y="8731"/>
                  <a:pt x="19362" y="8988"/>
                </a:cubicBezTo>
                <a:cubicBezTo>
                  <a:pt x="19978" y="9399"/>
                  <a:pt x="20331" y="10060"/>
                  <a:pt x="20331" y="10800"/>
                </a:cubicBezTo>
                <a:cubicBezTo>
                  <a:pt x="20332" y="11685"/>
                  <a:pt x="19827" y="12456"/>
                  <a:pt x="18973" y="12823"/>
                </a:cubicBezTo>
                <a:cubicBezTo>
                  <a:pt x="18446" y="13050"/>
                  <a:pt x="17846" y="13039"/>
                  <a:pt x="17319" y="12813"/>
                </a:cubicBezTo>
                <a:lnTo>
                  <a:pt x="17317" y="12813"/>
                </a:lnTo>
                <a:lnTo>
                  <a:pt x="14091" y="11477"/>
                </a:lnTo>
                <a:lnTo>
                  <a:pt x="12604" y="10861"/>
                </a:lnTo>
                <a:cubicBezTo>
                  <a:pt x="12550" y="10839"/>
                  <a:pt x="12550" y="10761"/>
                  <a:pt x="12604" y="10739"/>
                </a:cubicBezTo>
                <a:lnTo>
                  <a:pt x="17317" y="8787"/>
                </a:lnTo>
                <a:cubicBezTo>
                  <a:pt x="17318" y="8787"/>
                  <a:pt x="17319" y="8785"/>
                  <a:pt x="17319" y="8785"/>
                </a:cubicBezTo>
                <a:cubicBezTo>
                  <a:pt x="17575" y="8679"/>
                  <a:pt x="17840" y="8625"/>
                  <a:pt x="18104" y="8618"/>
                </a:cubicBezTo>
                <a:close/>
                <a:moveTo>
                  <a:pt x="9507" y="12037"/>
                </a:moveTo>
                <a:cubicBezTo>
                  <a:pt x="9549" y="12046"/>
                  <a:pt x="9579" y="12091"/>
                  <a:pt x="9560" y="12136"/>
                </a:cubicBezTo>
                <a:lnTo>
                  <a:pt x="7614" y="16833"/>
                </a:lnTo>
                <a:cubicBezTo>
                  <a:pt x="7613" y="16833"/>
                  <a:pt x="7613" y="16834"/>
                  <a:pt x="7612" y="16834"/>
                </a:cubicBezTo>
                <a:cubicBezTo>
                  <a:pt x="7329" y="17518"/>
                  <a:pt x="6751" y="17993"/>
                  <a:pt x="6026" y="18137"/>
                </a:cubicBezTo>
                <a:cubicBezTo>
                  <a:pt x="5300" y="18281"/>
                  <a:pt x="4583" y="18064"/>
                  <a:pt x="4060" y="17540"/>
                </a:cubicBezTo>
                <a:cubicBezTo>
                  <a:pt x="3537" y="17017"/>
                  <a:pt x="3320" y="16300"/>
                  <a:pt x="3464" y="15574"/>
                </a:cubicBezTo>
                <a:cubicBezTo>
                  <a:pt x="3609" y="14849"/>
                  <a:pt x="4082" y="14270"/>
                  <a:pt x="4764" y="13986"/>
                </a:cubicBezTo>
                <a:cubicBezTo>
                  <a:pt x="4765" y="13985"/>
                  <a:pt x="4767" y="13987"/>
                  <a:pt x="4767" y="13986"/>
                </a:cubicBezTo>
                <a:lnTo>
                  <a:pt x="9462" y="12040"/>
                </a:lnTo>
                <a:cubicBezTo>
                  <a:pt x="9477" y="12034"/>
                  <a:pt x="9493" y="12034"/>
                  <a:pt x="9507" y="12037"/>
                </a:cubicBezTo>
                <a:close/>
                <a:moveTo>
                  <a:pt x="12093" y="12037"/>
                </a:moveTo>
                <a:cubicBezTo>
                  <a:pt x="12107" y="12034"/>
                  <a:pt x="12123" y="12036"/>
                  <a:pt x="12138" y="12042"/>
                </a:cubicBezTo>
                <a:lnTo>
                  <a:pt x="14762" y="13129"/>
                </a:lnTo>
                <a:lnTo>
                  <a:pt x="16833" y="13986"/>
                </a:lnTo>
                <a:cubicBezTo>
                  <a:pt x="16833" y="13987"/>
                  <a:pt x="16834" y="13987"/>
                  <a:pt x="16835" y="13988"/>
                </a:cubicBezTo>
                <a:cubicBezTo>
                  <a:pt x="17517" y="14271"/>
                  <a:pt x="17993" y="14849"/>
                  <a:pt x="18137" y="15574"/>
                </a:cubicBezTo>
                <a:cubicBezTo>
                  <a:pt x="18281" y="16300"/>
                  <a:pt x="18063" y="17017"/>
                  <a:pt x="17540" y="17540"/>
                </a:cubicBezTo>
                <a:cubicBezTo>
                  <a:pt x="17017" y="18063"/>
                  <a:pt x="16300" y="18281"/>
                  <a:pt x="15574" y="18137"/>
                </a:cubicBezTo>
                <a:cubicBezTo>
                  <a:pt x="14849" y="17993"/>
                  <a:pt x="14270" y="17517"/>
                  <a:pt x="13986" y="16834"/>
                </a:cubicBezTo>
                <a:cubicBezTo>
                  <a:pt x="13986" y="16834"/>
                  <a:pt x="13986" y="16834"/>
                  <a:pt x="13986" y="16833"/>
                </a:cubicBezTo>
                <a:lnTo>
                  <a:pt x="13318" y="15221"/>
                </a:lnTo>
                <a:lnTo>
                  <a:pt x="12040" y="12138"/>
                </a:lnTo>
                <a:cubicBezTo>
                  <a:pt x="12021" y="12092"/>
                  <a:pt x="12051" y="12046"/>
                  <a:pt x="12093" y="12037"/>
                </a:cubicBezTo>
                <a:close/>
                <a:moveTo>
                  <a:pt x="10800" y="12577"/>
                </a:moveTo>
                <a:cubicBezTo>
                  <a:pt x="10828" y="12577"/>
                  <a:pt x="10856" y="12592"/>
                  <a:pt x="10869" y="12622"/>
                </a:cubicBezTo>
                <a:lnTo>
                  <a:pt x="11222" y="13475"/>
                </a:lnTo>
                <a:lnTo>
                  <a:pt x="12813" y="17317"/>
                </a:lnTo>
                <a:cubicBezTo>
                  <a:pt x="12814" y="17318"/>
                  <a:pt x="12814" y="17319"/>
                  <a:pt x="12815" y="17320"/>
                </a:cubicBezTo>
                <a:cubicBezTo>
                  <a:pt x="13097" y="18004"/>
                  <a:pt x="13023" y="18749"/>
                  <a:pt x="12612" y="19364"/>
                </a:cubicBezTo>
                <a:cubicBezTo>
                  <a:pt x="12206" y="19972"/>
                  <a:pt x="11532" y="20331"/>
                  <a:pt x="10800" y="20331"/>
                </a:cubicBezTo>
                <a:cubicBezTo>
                  <a:pt x="10060" y="20331"/>
                  <a:pt x="9399" y="19978"/>
                  <a:pt x="8988" y="19362"/>
                </a:cubicBezTo>
                <a:cubicBezTo>
                  <a:pt x="8577" y="18747"/>
                  <a:pt x="8503" y="18004"/>
                  <a:pt x="8785" y="17320"/>
                </a:cubicBezTo>
                <a:cubicBezTo>
                  <a:pt x="8786" y="17320"/>
                  <a:pt x="8786" y="17318"/>
                  <a:pt x="8787" y="17317"/>
                </a:cubicBezTo>
                <a:lnTo>
                  <a:pt x="10731" y="12622"/>
                </a:lnTo>
                <a:cubicBezTo>
                  <a:pt x="10744" y="12592"/>
                  <a:pt x="10772" y="12577"/>
                  <a:pt x="10800" y="12577"/>
                </a:cubicBez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32" fill="hold" grpId="1" nodeType="clickEffect">
                                  <p:stCondLst>
                                    <p:cond delay="0"/>
                                  </p:stCondLst>
                                  <p:iterate>
                                    <p:tmAbs val="0"/>
                                  </p:iterate>
                                  <p:childTnLst>
                                    <p:set>
                                      <p:cBhvr>
                                        <p:cTn id="6" fill="hold"/>
                                        <p:tgtEl>
                                          <p:spTgt spid="199"/>
                                        </p:tgtEl>
                                        <p:attrNameLst>
                                          <p:attrName>style.visibility</p:attrName>
                                        </p:attrNameLst>
                                      </p:cBhvr>
                                      <p:to>
                                        <p:strVal val="visible"/>
                                      </p:to>
                                    </p:set>
                                    <p:anim calcmode="lin" valueType="num">
                                      <p:cBhvr>
                                        <p:cTn id="7" dur="1000" fill="hold"/>
                                        <p:tgtEl>
                                          <p:spTgt spid="199"/>
                                        </p:tgtEl>
                                        <p:attrNameLst>
                                          <p:attrName>ppt_w</p:attrName>
                                        </p:attrNameLst>
                                      </p:cBhvr>
                                      <p:tavLst>
                                        <p:tav tm="0">
                                          <p:val>
                                            <p:strVal val="4*#ppt_w"/>
                                          </p:val>
                                        </p:tav>
                                        <p:tav tm="100000">
                                          <p:val>
                                            <p:strVal val="#ppt_w"/>
                                          </p:val>
                                        </p:tav>
                                      </p:tavLst>
                                    </p:anim>
                                    <p:anim calcmode="lin" valueType="num">
                                      <p:cBhvr>
                                        <p:cTn id="8" dur="1000" fill="hold"/>
                                        <p:tgtEl>
                                          <p:spTgt spid="199"/>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grpId="2" nodeType="clickEffect">
                                  <p:stCondLst>
                                    <p:cond delay="0"/>
                                  </p:stCondLst>
                                  <p:iterate>
                                    <p:tmAbs val="0"/>
                                  </p:iterate>
                                  <p:childTnLst>
                                    <p:set>
                                      <p:cBhvr>
                                        <p:cTn id="12" fill="hold"/>
                                        <p:tgtEl>
                                          <p:spTgt spid="200"/>
                                        </p:tgtEl>
                                        <p:attrNameLst>
                                          <p:attrName>style.visibility</p:attrName>
                                        </p:attrNameLst>
                                      </p:cBhvr>
                                      <p:to>
                                        <p:strVal val="visible"/>
                                      </p:to>
                                    </p:set>
                                    <p:anim calcmode="lin" valueType="num">
                                      <p:cBhvr>
                                        <p:cTn id="13" dur="1000" fill="hold"/>
                                        <p:tgtEl>
                                          <p:spTgt spid="200"/>
                                        </p:tgtEl>
                                        <p:attrNameLst>
                                          <p:attrName>ppt_w</p:attrName>
                                        </p:attrNameLst>
                                      </p:cBhvr>
                                      <p:tavLst>
                                        <p:tav tm="0">
                                          <p:val>
                                            <p:strVal val="4*#ppt_w"/>
                                          </p:val>
                                        </p:tav>
                                        <p:tav tm="100000">
                                          <p:val>
                                            <p:strVal val="#ppt_w"/>
                                          </p:val>
                                        </p:tav>
                                      </p:tavLst>
                                    </p:anim>
                                    <p:anim calcmode="lin" valueType="num">
                                      <p:cBhvr>
                                        <p:cTn id="14" dur="1000" fill="hold"/>
                                        <p:tgtEl>
                                          <p:spTgt spid="200"/>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3" nodeType="clickEffect">
                                  <p:stCondLst>
                                    <p:cond delay="0"/>
                                  </p:stCondLst>
                                  <p:iterate>
                                    <p:tmAbs val="0"/>
                                  </p:iterate>
                                  <p:childTnLst>
                                    <p:set>
                                      <p:cBhvr>
                                        <p:cTn id="18" fill="hold"/>
                                        <p:tgtEl>
                                          <p:spTgt spid="201"/>
                                        </p:tgtEl>
                                        <p:attrNameLst>
                                          <p:attrName>style.visibility</p:attrName>
                                        </p:attrNameLst>
                                      </p:cBhvr>
                                      <p:to>
                                        <p:strVal val="visible"/>
                                      </p:to>
                                    </p:set>
                                    <p:anim calcmode="lin" valueType="num">
                                      <p:cBhvr>
                                        <p:cTn id="19" dur="1000" fill="hold"/>
                                        <p:tgtEl>
                                          <p:spTgt spid="201"/>
                                        </p:tgtEl>
                                        <p:attrNameLst>
                                          <p:attrName>ppt_w</p:attrName>
                                        </p:attrNameLst>
                                      </p:cBhvr>
                                      <p:tavLst>
                                        <p:tav tm="0">
                                          <p:val>
                                            <p:strVal val="4*#ppt_w"/>
                                          </p:val>
                                        </p:tav>
                                        <p:tav tm="100000">
                                          <p:val>
                                            <p:strVal val="#ppt_w"/>
                                          </p:val>
                                        </p:tav>
                                      </p:tavLst>
                                    </p:anim>
                                    <p:anim calcmode="lin" valueType="num">
                                      <p:cBhvr>
                                        <p:cTn id="20" dur="1000" fill="hold"/>
                                        <p:tgtEl>
                                          <p:spTgt spid="20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 grpId="1" animBg="1" advAuto="0"/>
      <p:bldP spid="200" grpId="2" animBg="1" advAuto="0"/>
      <p:bldP spid="201" grpId="3"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М…"/>
          <p:cNvSpPr txBox="1">
            <a:spLocks noGrp="1"/>
          </p:cNvSpPr>
          <p:nvPr>
            <p:ph type="title"/>
          </p:nvPr>
        </p:nvSpPr>
        <p:spPr>
          <a:xfrm>
            <a:off x="3132664" y="1020674"/>
            <a:ext cx="2441731" cy="5878360"/>
          </a:xfrm>
          <a:prstGeom prst="rect">
            <a:avLst/>
          </a:prstGeom>
        </p:spPr>
        <p:txBody>
          <a:bodyPr/>
          <a:lstStyle/>
          <a:p>
            <a:r>
              <a:rPr b="1" dirty="0"/>
              <a:t>М</a:t>
            </a:r>
          </a:p>
          <a:p>
            <a:r>
              <a:rPr b="1" dirty="0"/>
              <a:t>П</a:t>
            </a:r>
          </a:p>
          <a:p>
            <a:r>
              <a:rPr b="1" dirty="0"/>
              <a:t>У </a:t>
            </a:r>
          </a:p>
        </p:txBody>
      </p:sp>
      <p:sp>
        <p:nvSpPr>
          <p:cNvPr id="205" name="метод мережевого"/>
          <p:cNvSpPr txBox="1"/>
          <p:nvPr/>
        </p:nvSpPr>
        <p:spPr>
          <a:xfrm>
            <a:off x="4353530" y="2440872"/>
            <a:ext cx="4321684" cy="5588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lvl1pPr>
          </a:lstStyle>
          <a:p>
            <a:r>
              <a:t>метод мережевого </a:t>
            </a:r>
          </a:p>
        </p:txBody>
      </p:sp>
      <p:sp>
        <p:nvSpPr>
          <p:cNvPr id="206" name="планування і"/>
          <p:cNvSpPr txBox="1"/>
          <p:nvPr/>
        </p:nvSpPr>
        <p:spPr>
          <a:xfrm>
            <a:off x="4523819" y="3959854"/>
            <a:ext cx="3026284" cy="5588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lvl1pPr>
          </a:lstStyle>
          <a:p>
            <a:r>
              <a:t>планування і</a:t>
            </a:r>
          </a:p>
        </p:txBody>
      </p:sp>
      <p:sp>
        <p:nvSpPr>
          <p:cNvPr id="207" name="управління"/>
          <p:cNvSpPr txBox="1"/>
          <p:nvPr/>
        </p:nvSpPr>
        <p:spPr>
          <a:xfrm>
            <a:off x="4552393" y="5478836"/>
            <a:ext cx="2593087" cy="5588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lvl1pPr>
          </a:lstStyle>
          <a:p>
            <a:r>
              <a:t>управління</a:t>
            </a:r>
          </a:p>
        </p:txBody>
      </p:sp>
      <p:sp>
        <p:nvSpPr>
          <p:cNvPr id="208" name="Планування та управління комплексом робіт з поліпшення техніко-комерційних характеристик виробу (особливо його якості) є складним і зазвичай суперечливим завданням. Аналіз і оцінка різних характеристик функціонування виробничо-фінансових і соціальних сис"/>
          <p:cNvSpPr txBox="1"/>
          <p:nvPr/>
        </p:nvSpPr>
        <p:spPr>
          <a:xfrm>
            <a:off x="12360854" y="2096468"/>
            <a:ext cx="11366611" cy="36830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lvl1pPr>
          </a:lstStyle>
          <a:p>
            <a:r>
              <a:t>Планування та управління комплексом робіт з поліпшення техніко-комерційних характеристик виробу (особливо його якості) є складним і зазвичай суперечливим завданням. Аналіз і оцінка різних характеристик функціонування виробничо-фінансових і соціальних систем можуть бути здійснені різними методами. На сьогодні добре себе зарекомендували  методи мережевого планування і управління (МПУ). </a:t>
            </a:r>
          </a:p>
        </p:txBody>
      </p:sp>
      <p:sp>
        <p:nvSpPr>
          <p:cNvPr id="209" name="Важливим елементом МПУ є шлях, тобто черговість тих або інших робіт в мережі, в якій кінець однієї послідовності співпадає з початком наступної."/>
          <p:cNvSpPr txBox="1"/>
          <p:nvPr/>
        </p:nvSpPr>
        <p:spPr>
          <a:xfrm>
            <a:off x="1088988" y="7671488"/>
            <a:ext cx="10460623" cy="220472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lvl1pPr>
          </a:lstStyle>
          <a:p>
            <a:r>
              <a:t>Важливим елементом МПУ є шлях, тобто черговість тих або інших робіт в мережі, в якій кінець однієї послідовності співпадає з початком наступної.</a:t>
            </a:r>
          </a:p>
        </p:txBody>
      </p:sp>
      <p:sp>
        <p:nvSpPr>
          <p:cNvPr id="210" name="Основними параметрами мережевої моделі є:…"/>
          <p:cNvSpPr txBox="1"/>
          <p:nvPr/>
        </p:nvSpPr>
        <p:spPr>
          <a:xfrm>
            <a:off x="2828196" y="10670549"/>
            <a:ext cx="7372352" cy="26797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825500">
              <a:lnSpc>
                <a:spcPct val="120000"/>
              </a:lnSpc>
              <a:spcBef>
                <a:spcPts val="0"/>
              </a:spcBef>
              <a:defRPr sz="2400" b="0" cap="all">
                <a:solidFill>
                  <a:srgbClr val="FFFFFF"/>
                </a:solidFill>
                <a:latin typeface="Proxima Nova Extrabold"/>
                <a:ea typeface="Proxima Nova Extrabold"/>
                <a:cs typeface="Proxima Nova Extrabold"/>
                <a:sym typeface="Proxima Nova Extrabold"/>
              </a:defRPr>
            </a:pPr>
            <a:r>
              <a:t>Основними параметрами мережевої моделі є: </a:t>
            </a:r>
          </a:p>
          <a:p>
            <a:pPr algn="ctr" defTabSz="825500">
              <a:lnSpc>
                <a:spcPct val="120000"/>
              </a:lnSpc>
              <a:spcBef>
                <a:spcPts val="0"/>
              </a:spcBef>
              <a:defRPr sz="2400" b="0" cap="all">
                <a:solidFill>
                  <a:srgbClr val="FFFFFF"/>
                </a:solidFill>
                <a:latin typeface="Proxima Nova Extrabold"/>
                <a:ea typeface="Proxima Nova Extrabold"/>
                <a:cs typeface="Proxima Nova Extrabold"/>
                <a:sym typeface="Proxima Nova Extrabold"/>
              </a:defRPr>
            </a:pPr>
            <a:r>
              <a:t>− критичний шлях;</a:t>
            </a:r>
          </a:p>
          <a:p>
            <a:pPr algn="ctr" defTabSz="825500">
              <a:lnSpc>
                <a:spcPct val="120000"/>
              </a:lnSpc>
              <a:spcBef>
                <a:spcPts val="0"/>
              </a:spcBef>
              <a:defRPr sz="2400" b="0" cap="all">
                <a:solidFill>
                  <a:srgbClr val="FFFFFF"/>
                </a:solidFill>
                <a:latin typeface="Proxima Nova Extrabold"/>
                <a:ea typeface="Proxima Nova Extrabold"/>
                <a:cs typeface="Proxima Nova Extrabold"/>
                <a:sym typeface="Proxima Nova Extrabold"/>
              </a:defRPr>
            </a:pPr>
            <a:r>
              <a:t>− резерви часу подій;</a:t>
            </a:r>
          </a:p>
          <a:p>
            <a:pPr algn="ctr" defTabSz="825500">
              <a:lnSpc>
                <a:spcPct val="120000"/>
              </a:lnSpc>
              <a:spcBef>
                <a:spcPts val="0"/>
              </a:spcBef>
              <a:defRPr sz="2400" b="0" cap="all">
                <a:solidFill>
                  <a:srgbClr val="FFFFFF"/>
                </a:solidFill>
                <a:latin typeface="Proxima Nova Extrabold"/>
                <a:ea typeface="Proxima Nova Extrabold"/>
                <a:cs typeface="Proxima Nova Extrabold"/>
                <a:sym typeface="Proxima Nova Extrabold"/>
              </a:defRPr>
            </a:pPr>
            <a:r>
              <a:t>− резерви часу шляхів і робіт.</a:t>
            </a:r>
          </a:p>
        </p:txBody>
      </p:sp>
      <p:sp>
        <p:nvSpPr>
          <p:cNvPr id="211" name="Фигура"/>
          <p:cNvSpPr/>
          <p:nvPr/>
        </p:nvSpPr>
        <p:spPr>
          <a:xfrm>
            <a:off x="17141711" y="6835589"/>
            <a:ext cx="1804897" cy="1995542"/>
          </a:xfrm>
          <a:custGeom>
            <a:avLst/>
            <a:gdLst/>
            <a:ahLst/>
            <a:cxnLst>
              <a:cxn ang="0">
                <a:pos x="wd2" y="hd2"/>
              </a:cxn>
              <a:cxn ang="5400000">
                <a:pos x="wd2" y="hd2"/>
              </a:cxn>
              <a:cxn ang="10800000">
                <a:pos x="wd2" y="hd2"/>
              </a:cxn>
              <a:cxn ang="16200000">
                <a:pos x="wd2" y="hd2"/>
              </a:cxn>
            </a:cxnLst>
            <a:rect l="0" t="0" r="r" b="b"/>
            <a:pathLst>
              <a:path w="21588" h="21600" extrusionOk="0">
                <a:moveTo>
                  <a:pt x="307" y="0"/>
                </a:moveTo>
                <a:cubicBezTo>
                  <a:pt x="312" y="2"/>
                  <a:pt x="317" y="5"/>
                  <a:pt x="321" y="7"/>
                </a:cubicBezTo>
                <a:cubicBezTo>
                  <a:pt x="326" y="10"/>
                  <a:pt x="331" y="13"/>
                  <a:pt x="335" y="16"/>
                </a:cubicBezTo>
                <a:lnTo>
                  <a:pt x="21496" y="13287"/>
                </a:lnTo>
                <a:cubicBezTo>
                  <a:pt x="21567" y="13332"/>
                  <a:pt x="21600" y="13405"/>
                  <a:pt x="21584" y="13482"/>
                </a:cubicBezTo>
                <a:cubicBezTo>
                  <a:pt x="21569" y="13559"/>
                  <a:pt x="21510" y="13616"/>
                  <a:pt x="21426" y="13635"/>
                </a:cubicBezTo>
                <a:lnTo>
                  <a:pt x="13553" y="15408"/>
                </a:lnTo>
                <a:lnTo>
                  <a:pt x="307" y="0"/>
                </a:lnTo>
                <a:close/>
                <a:moveTo>
                  <a:pt x="0" y="236"/>
                </a:moveTo>
                <a:lnTo>
                  <a:pt x="9903" y="16220"/>
                </a:lnTo>
                <a:lnTo>
                  <a:pt x="6323" y="17261"/>
                </a:lnTo>
                <a:lnTo>
                  <a:pt x="6245" y="17277"/>
                </a:lnTo>
                <a:lnTo>
                  <a:pt x="851" y="18840"/>
                </a:lnTo>
                <a:cubicBezTo>
                  <a:pt x="786" y="18859"/>
                  <a:pt x="716" y="18847"/>
                  <a:pt x="660" y="18811"/>
                </a:cubicBezTo>
                <a:cubicBezTo>
                  <a:pt x="605" y="18775"/>
                  <a:pt x="574" y="18719"/>
                  <a:pt x="572" y="18658"/>
                </a:cubicBezTo>
                <a:lnTo>
                  <a:pt x="0" y="236"/>
                </a:lnTo>
                <a:close/>
                <a:moveTo>
                  <a:pt x="1176" y="1518"/>
                </a:moveTo>
                <a:lnTo>
                  <a:pt x="13292" y="15603"/>
                </a:lnTo>
                <a:lnTo>
                  <a:pt x="10379" y="21558"/>
                </a:lnTo>
                <a:cubicBezTo>
                  <a:pt x="10375" y="21566"/>
                  <a:pt x="10371" y="21573"/>
                  <a:pt x="10366" y="21580"/>
                </a:cubicBezTo>
                <a:cubicBezTo>
                  <a:pt x="10362" y="21587"/>
                  <a:pt x="10357" y="21594"/>
                  <a:pt x="10351" y="21600"/>
                </a:cubicBezTo>
                <a:lnTo>
                  <a:pt x="10319" y="16268"/>
                </a:lnTo>
                <a:lnTo>
                  <a:pt x="10298" y="16233"/>
                </a:lnTo>
                <a:lnTo>
                  <a:pt x="1176" y="1518"/>
                </a:lnTo>
                <a:close/>
                <a:moveTo>
                  <a:pt x="9980" y="16517"/>
                </a:moveTo>
                <a:lnTo>
                  <a:pt x="10012" y="21597"/>
                </a:lnTo>
                <a:lnTo>
                  <a:pt x="6542" y="17520"/>
                </a:lnTo>
                <a:lnTo>
                  <a:pt x="9980" y="16517"/>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212" name="В основі оптимізації мережевої моделі лежить закономірність: час виконання будь-якої роботи (P) прямо пропорційний її обсягу (O) і обернено пропорційний чисельності виконавців (k):…"/>
          <p:cNvSpPr txBox="1"/>
          <p:nvPr/>
        </p:nvSpPr>
        <p:spPr>
          <a:xfrm>
            <a:off x="13357225" y="10954270"/>
            <a:ext cx="10414256" cy="2768601"/>
          </a:xfrm>
          <a:prstGeom prst="rect">
            <a:avLst/>
          </a:prstGeom>
          <a:solidFill>
            <a:schemeClr val="accent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В основі оптимізації мережевої моделі лежить закономірність: час виконання будь-якої роботи (P) прямо пропорційний її обсягу (O) і обернено пропорційний чисельності виконавців (k):</a:t>
            </a:r>
          </a:p>
          <a:p>
            <a:pPr algn="ctr" defTabSz="825500">
              <a:lnSpc>
                <a:spcPct val="120000"/>
              </a:lnSpc>
              <a:spcBef>
                <a:spcPts val="0"/>
              </a:spcBef>
              <a:defRPr sz="2500" b="0" cap="all">
                <a:solidFill>
                  <a:srgbClr val="FFFFFF"/>
                </a:solidFill>
                <a:latin typeface="Proxima Nova Extrabold"/>
                <a:ea typeface="Proxima Nova Extrabold"/>
                <a:cs typeface="Proxima Nova Extrabold"/>
                <a:sym typeface="Proxima Nova Extrabold"/>
              </a:defRPr>
            </a:pPr>
            <a:r>
              <a:t>P = O / k.</a:t>
            </a:r>
          </a:p>
        </p:txBody>
      </p:sp>
      <p:sp>
        <p:nvSpPr>
          <p:cNvPr id="213" name="Линия"/>
          <p:cNvSpPr/>
          <p:nvPr/>
        </p:nvSpPr>
        <p:spPr>
          <a:xfrm>
            <a:off x="2286049" y="10273379"/>
            <a:ext cx="8066501" cy="1"/>
          </a:xfrm>
          <a:prstGeom prst="line">
            <a:avLst/>
          </a:prstGeom>
          <a:ln w="25400">
            <a:solidFill>
              <a:srgbClr val="FFFFFF"/>
            </a:solidFill>
            <a:miter lim="400000"/>
          </a:ln>
        </p:spPr>
        <p:txBody>
          <a:bodyPr lIns="50800" tIns="50800" rIns="50800" bIns="50800" anchor="ctr"/>
          <a:lstStyle/>
          <a:p>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32" fill="hold" grpId="1" nodeType="clickEffect">
                                  <p:stCondLst>
                                    <p:cond delay="0"/>
                                  </p:stCondLst>
                                  <p:iterate>
                                    <p:tmAbs val="0"/>
                                  </p:iterate>
                                  <p:childTnLst>
                                    <p:set>
                                      <p:cBhvr>
                                        <p:cTn id="6" fill="hold"/>
                                        <p:tgtEl>
                                          <p:spTgt spid="205"/>
                                        </p:tgtEl>
                                        <p:attrNameLst>
                                          <p:attrName>style.visibility</p:attrName>
                                        </p:attrNameLst>
                                      </p:cBhvr>
                                      <p:to>
                                        <p:strVal val="visible"/>
                                      </p:to>
                                    </p:set>
                                    <p:anim calcmode="lin" valueType="num">
                                      <p:cBhvr>
                                        <p:cTn id="7" dur="1000" fill="hold"/>
                                        <p:tgtEl>
                                          <p:spTgt spid="205"/>
                                        </p:tgtEl>
                                        <p:attrNameLst>
                                          <p:attrName>ppt_w</p:attrName>
                                        </p:attrNameLst>
                                      </p:cBhvr>
                                      <p:tavLst>
                                        <p:tav tm="0">
                                          <p:val>
                                            <p:strVal val="4*#ppt_w"/>
                                          </p:val>
                                        </p:tav>
                                        <p:tav tm="100000">
                                          <p:val>
                                            <p:strVal val="#ppt_w"/>
                                          </p:val>
                                        </p:tav>
                                      </p:tavLst>
                                    </p:anim>
                                    <p:anim calcmode="lin" valueType="num">
                                      <p:cBhvr>
                                        <p:cTn id="8" dur="1000" fill="hold"/>
                                        <p:tgtEl>
                                          <p:spTgt spid="205"/>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grpId="2" nodeType="clickEffect">
                                  <p:stCondLst>
                                    <p:cond delay="0"/>
                                  </p:stCondLst>
                                  <p:iterate>
                                    <p:tmAbs val="0"/>
                                  </p:iterate>
                                  <p:childTnLst>
                                    <p:set>
                                      <p:cBhvr>
                                        <p:cTn id="12" fill="hold"/>
                                        <p:tgtEl>
                                          <p:spTgt spid="206"/>
                                        </p:tgtEl>
                                        <p:attrNameLst>
                                          <p:attrName>style.visibility</p:attrName>
                                        </p:attrNameLst>
                                      </p:cBhvr>
                                      <p:to>
                                        <p:strVal val="visible"/>
                                      </p:to>
                                    </p:set>
                                    <p:anim calcmode="lin" valueType="num">
                                      <p:cBhvr>
                                        <p:cTn id="13" dur="1000" fill="hold"/>
                                        <p:tgtEl>
                                          <p:spTgt spid="206"/>
                                        </p:tgtEl>
                                        <p:attrNameLst>
                                          <p:attrName>ppt_w</p:attrName>
                                        </p:attrNameLst>
                                      </p:cBhvr>
                                      <p:tavLst>
                                        <p:tav tm="0">
                                          <p:val>
                                            <p:strVal val="4*#ppt_w"/>
                                          </p:val>
                                        </p:tav>
                                        <p:tav tm="100000">
                                          <p:val>
                                            <p:strVal val="#ppt_w"/>
                                          </p:val>
                                        </p:tav>
                                      </p:tavLst>
                                    </p:anim>
                                    <p:anim calcmode="lin" valueType="num">
                                      <p:cBhvr>
                                        <p:cTn id="14" dur="1000" fill="hold"/>
                                        <p:tgtEl>
                                          <p:spTgt spid="206"/>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3" nodeType="clickEffect">
                                  <p:stCondLst>
                                    <p:cond delay="0"/>
                                  </p:stCondLst>
                                  <p:iterate>
                                    <p:tmAbs val="0"/>
                                  </p:iterate>
                                  <p:childTnLst>
                                    <p:set>
                                      <p:cBhvr>
                                        <p:cTn id="18" fill="hold"/>
                                        <p:tgtEl>
                                          <p:spTgt spid="207"/>
                                        </p:tgtEl>
                                        <p:attrNameLst>
                                          <p:attrName>style.visibility</p:attrName>
                                        </p:attrNameLst>
                                      </p:cBhvr>
                                      <p:to>
                                        <p:strVal val="visible"/>
                                      </p:to>
                                    </p:set>
                                    <p:anim calcmode="lin" valueType="num">
                                      <p:cBhvr>
                                        <p:cTn id="19" dur="1000" fill="hold"/>
                                        <p:tgtEl>
                                          <p:spTgt spid="207"/>
                                        </p:tgtEl>
                                        <p:attrNameLst>
                                          <p:attrName>ppt_w</p:attrName>
                                        </p:attrNameLst>
                                      </p:cBhvr>
                                      <p:tavLst>
                                        <p:tav tm="0">
                                          <p:val>
                                            <p:strVal val="4*#ppt_w"/>
                                          </p:val>
                                        </p:tav>
                                        <p:tav tm="100000">
                                          <p:val>
                                            <p:strVal val="#ppt_w"/>
                                          </p:val>
                                        </p:tav>
                                      </p:tavLst>
                                    </p:anim>
                                    <p:anim calcmode="lin" valueType="num">
                                      <p:cBhvr>
                                        <p:cTn id="20" dur="1000" fill="hold"/>
                                        <p:tgtEl>
                                          <p:spTgt spid="207"/>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 grpId="1" animBg="1" advAuto="0"/>
      <p:bldP spid="206" grpId="2" animBg="1" advAuto="0"/>
      <p:bldP spid="207" grpId="3"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Бенчмаркетинг бренду"/>
          <p:cNvSpPr txBox="1">
            <a:spLocks noGrp="1"/>
          </p:cNvSpPr>
          <p:nvPr>
            <p:ph type="title"/>
          </p:nvPr>
        </p:nvSpPr>
        <p:spPr>
          <a:xfrm>
            <a:off x="1219200" y="3726453"/>
            <a:ext cx="21945600" cy="2298701"/>
          </a:xfrm>
          <a:prstGeom prst="rect">
            <a:avLst/>
          </a:prstGeom>
        </p:spPr>
        <p:txBody>
          <a:bodyPr/>
          <a:lstStyle>
            <a:lvl1pPr algn="ctr" defTabSz="584200">
              <a:lnSpc>
                <a:spcPct val="110000"/>
              </a:lnSpc>
              <a:defRPr sz="7100" spc="-71">
                <a:solidFill>
                  <a:srgbClr val="000000"/>
                </a:solidFill>
                <a:latin typeface="Proxima Nova Extrabold"/>
                <a:ea typeface="Proxima Nova Extrabold"/>
                <a:cs typeface="Proxima Nova Extrabold"/>
                <a:sym typeface="Proxima Nova Extrabold"/>
              </a:defRPr>
            </a:lvl1pPr>
          </a:lstStyle>
          <a:p>
            <a:r>
              <a:rPr b="1" dirty="0" err="1"/>
              <a:t>Бенчмаркетинг</a:t>
            </a:r>
            <a:r>
              <a:rPr b="1" dirty="0"/>
              <a:t> </a:t>
            </a:r>
            <a:r>
              <a:rPr b="1" dirty="0" err="1"/>
              <a:t>бренду</a:t>
            </a:r>
            <a:r>
              <a:rPr b="1" dirty="0"/>
              <a:t> </a:t>
            </a:r>
          </a:p>
        </p:txBody>
      </p:sp>
      <p:sp>
        <p:nvSpPr>
          <p:cNvPr id="216" name="Линия"/>
          <p:cNvSpPr/>
          <p:nvPr/>
        </p:nvSpPr>
        <p:spPr>
          <a:xfrm>
            <a:off x="3550269" y="6097533"/>
            <a:ext cx="17283463" cy="170874"/>
          </a:xfrm>
          <a:prstGeom prst="line">
            <a:avLst/>
          </a:prstGeom>
          <a:ln w="25400">
            <a:solidFill>
              <a:schemeClr val="accent1"/>
            </a:solidFill>
            <a:miter lim="400000"/>
          </a:ln>
        </p:spPr>
        <p:txBody>
          <a:bodyPr lIns="50800" tIns="50800" rIns="50800" bIns="50800" anchor="ctr"/>
          <a:lstStyle/>
          <a:p>
            <a:endParaRPr/>
          </a:p>
        </p:txBody>
      </p:sp>
      <p:sp>
        <p:nvSpPr>
          <p:cNvPr id="217" name="Тривалий час слово брендинг  вживалося у вузькому значенні – права на власність або володіння. Основна ідея, зосереджена в слові брендинг, виражалася як «тримай свої руки подалі від мене». У XX ст. брендинг почав використовуватися на позначення протилежн"/>
          <p:cNvSpPr txBox="1"/>
          <p:nvPr/>
        </p:nvSpPr>
        <p:spPr>
          <a:xfrm>
            <a:off x="4492326" y="7465465"/>
            <a:ext cx="15399348" cy="24333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a:lnSpc>
                <a:spcPct val="110000"/>
              </a:lnSpc>
              <a:spcBef>
                <a:spcPts val="0"/>
              </a:spcBef>
              <a:defRPr sz="2800" b="0" cap="all" spc="-28">
                <a:solidFill>
                  <a:srgbClr val="000000"/>
                </a:solidFill>
                <a:latin typeface="Proxima Nova Extrabold"/>
                <a:ea typeface="Proxima Nova Extrabold"/>
                <a:cs typeface="Proxima Nova Extrabold"/>
                <a:sym typeface="Proxima Nova Extrabold"/>
              </a:defRPr>
            </a:lvl1pPr>
          </a:lstStyle>
          <a:p>
            <a:r>
              <a:t>Тривалий час слово брендинг  вживалося у вузькому значенні – права на власність або володіння. Основна ідея, зосереджена в слові брендинг, виражалася як «тримай свої руки подалі від мене». У XX ст. брендинг почав використовуватися на позначення протилежного: «тримай свої руки до мене якомога ближче».</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25_BoldColor">
  <a:themeElements>
    <a:clrScheme name="25_BoldColor">
      <a:dk1>
        <a:srgbClr val="53585F"/>
      </a:dk1>
      <a:lt1>
        <a:srgbClr val="00BFF3"/>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
      <a:majorFont>
        <a:latin typeface="Druk Medium"/>
        <a:ea typeface="Druk Medium"/>
        <a:cs typeface="Druk Medium"/>
      </a:majorFont>
      <a:minorFont>
        <a:latin typeface="Druk Medium"/>
        <a:ea typeface="Druk Medium"/>
        <a:cs typeface="Druk Medium"/>
      </a:minorFont>
    </a:fontScheme>
    <a:fmtScheme name="25_Bold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5_BoldColor">
  <a:themeElements>
    <a:clrScheme name="25_BoldColor">
      <a:dk1>
        <a:srgbClr val="000000"/>
      </a:dk1>
      <a:lt1>
        <a:srgbClr val="FFFFFF"/>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
      <a:majorFont>
        <a:latin typeface="Druk Medium"/>
        <a:ea typeface="Druk Medium"/>
        <a:cs typeface="Druk Medium"/>
      </a:majorFont>
      <a:minorFont>
        <a:latin typeface="Druk Medium"/>
        <a:ea typeface="Druk Medium"/>
        <a:cs typeface="Druk Medium"/>
      </a:minorFont>
    </a:fontScheme>
    <a:fmtScheme name="25_Bold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TotalTime>
  <Words>982</Words>
  <Application>Microsoft Office PowerPoint</Application>
  <PresentationFormat>Произвольный</PresentationFormat>
  <Paragraphs>91</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25_BoldColor</vt:lpstr>
      <vt:lpstr>Операційний аналіз та інструменти операційного бенчмаркетингу </vt:lpstr>
      <vt:lpstr>Сутність і завдання операційного бенчмаркетингу </vt:lpstr>
      <vt:lpstr>Операційний аналіз </vt:lpstr>
      <vt:lpstr>Бенчмаркетинг параметра продукту </vt:lpstr>
      <vt:lpstr>Порівняльний аналіз </vt:lpstr>
      <vt:lpstr>Бенчмаркетинг параметра </vt:lpstr>
      <vt:lpstr>Бенчмаркетинг якості продукту </vt:lpstr>
      <vt:lpstr>М П У </vt:lpstr>
      <vt:lpstr>Бенчмаркетинг бренду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Операційний аналіз та інструменти операційного бенчмаркетингу </dc:title>
  <cp:lastModifiedBy>Таннюшка</cp:lastModifiedBy>
  <cp:revision>2</cp:revision>
  <dcterms:modified xsi:type="dcterms:W3CDTF">2020-04-16T11:48:39Z</dcterms:modified>
</cp:coreProperties>
</file>