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70"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18DADF8-654A-4F93-9641-2012EB3E2A15}"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4024207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8DADF8-654A-4F93-9641-2012EB3E2A15}"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1017830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8DADF8-654A-4F93-9641-2012EB3E2A15}"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99161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8DADF8-654A-4F93-9641-2012EB3E2A15}"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176299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18DADF8-654A-4F93-9641-2012EB3E2A15}"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2059206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18DADF8-654A-4F93-9641-2012EB3E2A15}"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1941669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18DADF8-654A-4F93-9641-2012EB3E2A15}" type="datetimeFigureOut">
              <a:rPr lang="ru-RU" smtClean="0"/>
              <a:t>17.01.2022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1420223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18DADF8-654A-4F93-9641-2012EB3E2A15}" type="datetimeFigureOut">
              <a:rPr lang="ru-RU" smtClean="0"/>
              <a:t>17.01.2022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1653045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18DADF8-654A-4F93-9641-2012EB3E2A15}" type="datetimeFigureOut">
              <a:rPr lang="ru-RU" smtClean="0"/>
              <a:t>17.01.2022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287617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18DADF8-654A-4F93-9641-2012EB3E2A15}"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3338623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18DADF8-654A-4F93-9641-2012EB3E2A15}"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62F529-DB7F-4C32-8799-4203CF4DD963}" type="slidenum">
              <a:rPr lang="ru-RU" smtClean="0"/>
              <a:t>‹#›</a:t>
            </a:fld>
            <a:endParaRPr lang="ru-RU"/>
          </a:p>
        </p:txBody>
      </p:sp>
    </p:spTree>
    <p:extLst>
      <p:ext uri="{BB962C8B-B14F-4D97-AF65-F5344CB8AC3E}">
        <p14:creationId xmlns:p14="http://schemas.microsoft.com/office/powerpoint/2010/main" val="312674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DADF8-654A-4F93-9641-2012EB3E2A15}" type="datetimeFigureOut">
              <a:rPr lang="ru-RU" smtClean="0"/>
              <a:t>17.01.2022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2F529-DB7F-4C32-8799-4203CF4DD963}" type="slidenum">
              <a:rPr lang="ru-RU" smtClean="0"/>
              <a:t>‹#›</a:t>
            </a:fld>
            <a:endParaRPr lang="ru-RU"/>
          </a:p>
        </p:txBody>
      </p:sp>
    </p:spTree>
    <p:extLst>
      <p:ext uri="{BB962C8B-B14F-4D97-AF65-F5344CB8AC3E}">
        <p14:creationId xmlns:p14="http://schemas.microsoft.com/office/powerpoint/2010/main" val="2855345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dirty="0"/>
              <a:t>1.2. Історичні передумови, актуальність і необхідність розвитку смарт-виробництв у металургійній промисловості</a:t>
            </a:r>
            <a:endParaRPr lang="ru-RU" dirty="0"/>
          </a:p>
        </p:txBody>
      </p:sp>
    </p:spTree>
    <p:extLst>
      <p:ext uri="{BB962C8B-B14F-4D97-AF65-F5344CB8AC3E}">
        <p14:creationId xmlns:p14="http://schemas.microsoft.com/office/powerpoint/2010/main" val="293228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496944" cy="6336704"/>
          </a:xfrm>
        </p:spPr>
        <p:txBody>
          <a:bodyPr>
            <a:normAutofit fontScale="77500" lnSpcReduction="20000"/>
          </a:bodyPr>
          <a:lstStyle/>
          <a:p>
            <a:pPr marL="0" indent="452438" algn="just">
              <a:buNone/>
            </a:pPr>
            <a:r>
              <a:rPr lang="uk-UA" dirty="0"/>
              <a:t>Історичними передумовами становлення металургійних </a:t>
            </a:r>
            <a:r>
              <a:rPr lang="uk-UA" dirty="0" err="1"/>
              <a:t>смарт-виробництв</a:t>
            </a:r>
            <a:r>
              <a:rPr lang="uk-UA" dirty="0"/>
              <a:t> можна вважати те, що галузь успішно розвивалася протягом усіх промислових революцій, упроваджуючи їх провідні досягнення у виробничій, організаційно-економічний та соціальній сферах, а метал залишається одним з основних конструкційних матеріалів у світі.</a:t>
            </a:r>
            <a:endParaRPr lang="ru-RU" dirty="0"/>
          </a:p>
          <a:p>
            <a:pPr marL="0" indent="452438" algn="just">
              <a:buNone/>
            </a:pPr>
            <a:r>
              <a:rPr lang="uk-UA" dirty="0"/>
              <a:t>Розпочавши діяльність ще за стародавніх часів, металургійна промисловість пройшла довгий шлях удосконалення виробництва, продукції та відносин із суспільством, який триває і зараз, набуваючи прискорених темпів з кожною наступною промисловою революцією, коли час між якісним стрибком у розвитку галузі скоротився з тисячоліть і століть до кількох десятиліть або навіть років. Якщо процес отримання сталі шляхом збагачення заліза вуглецем був широко розповсюджений ще у І тисячолітті до н.е., то доменні печі з'явилися в Англії лише у ХІУ ст. н.е., тоді як тигельна плавка та пудлінгування - вже в середині та наприкінці ХУІІІ ст. під час першої промислової революції (хоча тигельна плавка була відома в Китаї ще у Х ст.).</a:t>
            </a:r>
            <a:endParaRPr lang="ru-RU" dirty="0"/>
          </a:p>
        </p:txBody>
      </p:sp>
    </p:spTree>
    <p:extLst>
      <p:ext uri="{BB962C8B-B14F-4D97-AF65-F5344CB8AC3E}">
        <p14:creationId xmlns:p14="http://schemas.microsoft.com/office/powerpoint/2010/main" val="3583527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6264696"/>
          </a:xfrm>
        </p:spPr>
        <p:txBody>
          <a:bodyPr>
            <a:normAutofit fontScale="70000" lnSpcReduction="20000"/>
          </a:bodyPr>
          <a:lstStyle/>
          <a:p>
            <a:pPr marL="0" indent="452438" algn="just">
              <a:buNone/>
            </a:pPr>
            <a:r>
              <a:rPr lang="uk-UA" dirty="0"/>
              <a:t>Подальший розвиток галузі був досить інтенсивним: у другій половині ХІХ ст. у контексті другої промислової революції з її масовим виробництвом та електрифікацією було винайдено бесемерівській, мартенівський та томасівський процеси виплавки металу, які дозволили значно збільшити обсяги виробництва. Наступним кроком стало впровадження приблизно за 50 років кисневого дуття та безперервної розливки сталі.</a:t>
            </a:r>
            <a:endParaRPr lang="ru-RU" dirty="0"/>
          </a:p>
          <a:p>
            <a:pPr marL="0" indent="452438" algn="just">
              <a:buNone/>
            </a:pPr>
            <a:r>
              <a:rPr lang="uk-UA" dirty="0"/>
              <a:t>Третя промислова революція ознаменувала подальше збільшення продуктивності внаслідок активної автоматизації виробництва, використання інформаційних технологій і найсучаснішої електроніки; широкого розповсюдження набули електродугові та індукційні печі, спеціальна електрометалургія, пряме відновлення заліза тощо, які дозволили значно поліпшити якість виплавленого металу та знизити його собівартість.</a:t>
            </a:r>
            <a:endParaRPr lang="ru-RU" dirty="0"/>
          </a:p>
          <a:p>
            <a:pPr marL="0" indent="452438" algn="just">
              <a:buNone/>
            </a:pPr>
            <a:r>
              <a:rPr lang="uk-UA" dirty="0"/>
              <a:t>Майбутній розвиток галузі в контексті четвертої промислової революції має неабиякий потенціал у частині подальшої оптимізації виробничого процесу, інтенсивної взаємодії між бізнес-партнерами та співробітниками, задоволення суспільних інтересів і відбуватиметься на основі </a:t>
            </a:r>
            <a:r>
              <a:rPr lang="uk-UA" dirty="0" err="1"/>
              <a:t>кіберфізичних</a:t>
            </a:r>
            <a:r>
              <a:rPr lang="uk-UA" dirty="0"/>
              <a:t> виробничих систем, які передбачають самостійний обмін даними між «розумними» машинами, складськими системами і технічним обладнанням</a:t>
            </a:r>
            <a:r>
              <a:rPr lang="uk-UA" dirty="0" smtClean="0"/>
              <a:t>.</a:t>
            </a:r>
            <a:endParaRPr lang="ru-RU" dirty="0"/>
          </a:p>
        </p:txBody>
      </p:sp>
    </p:spTree>
    <p:extLst>
      <p:ext uri="{BB962C8B-B14F-4D97-AF65-F5344CB8AC3E}">
        <p14:creationId xmlns:p14="http://schemas.microsoft.com/office/powerpoint/2010/main" val="1781897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08912" cy="6120680"/>
          </a:xfrm>
        </p:spPr>
        <p:txBody>
          <a:bodyPr>
            <a:normAutofit fontScale="77500" lnSpcReduction="20000"/>
          </a:bodyPr>
          <a:lstStyle/>
          <a:p>
            <a:pPr marL="0" indent="452438" algn="just">
              <a:buNone/>
            </a:pPr>
            <a:r>
              <a:rPr lang="uk-UA" dirty="0"/>
              <a:t>На сьогоднішній день метал є одним із найуживаніших товарів, що застосовується на багатьох ринках кінцевого споживання. За даними </a:t>
            </a:r>
            <a:r>
              <a:rPr lang="uk-UA" dirty="0" err="1"/>
              <a:t>Worldsteel</a:t>
            </a:r>
            <a:r>
              <a:rPr lang="uk-UA" dirty="0"/>
              <a:t>, у 2017 р. 51% виплавленої у світі сталі використовувалося у секторі будівництва та інфраструктури, включаючи будівництво житла, залізниць, мостів та зеленої енергетики; частка механічного обладнання становила 15%, автомобілебудування - 12, металевих виробів, що складаються зі споживчих та інших товарів, - 11, іншого транспорту, включаючи суднобудування та поїзди, - 5, побутової техніки та електричного обладнання - по 3% на кожну позицію.</a:t>
            </a:r>
            <a:endParaRPr lang="ru-RU" dirty="0"/>
          </a:p>
          <a:p>
            <a:pPr marL="0" indent="452438" algn="just">
              <a:buNone/>
            </a:pPr>
            <a:r>
              <a:rPr lang="uk-UA" dirty="0"/>
              <a:t>Сталь є критичним матеріалом при виробництві металевих виробів, залізничних колій, механічного обладнання, розподіленні та транспортуванні електроенергії, води тощо, і навіть якщо виріб не виготовлений із сталі, цілком імовірно, що він був вироблений за допомогою машин, виготовлених зі сталі.</a:t>
            </a:r>
            <a:endParaRPr lang="ru-RU" dirty="0"/>
          </a:p>
          <a:p>
            <a:pPr marL="0" indent="0" algn="just">
              <a:buNone/>
            </a:pPr>
            <a:endParaRPr lang="ru-RU" dirty="0"/>
          </a:p>
        </p:txBody>
      </p:sp>
    </p:spTree>
    <p:extLst>
      <p:ext uri="{BB962C8B-B14F-4D97-AF65-F5344CB8AC3E}">
        <p14:creationId xmlns:p14="http://schemas.microsoft.com/office/powerpoint/2010/main" val="1102416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568952" cy="6381328"/>
          </a:xfrm>
        </p:spPr>
        <p:txBody>
          <a:bodyPr>
            <a:normAutofit fontScale="77500" lnSpcReduction="20000"/>
          </a:bodyPr>
          <a:lstStyle/>
          <a:p>
            <a:pPr marL="0" indent="452438" algn="just">
              <a:buNone/>
            </a:pPr>
            <a:r>
              <a:rPr lang="uk-UA" dirty="0"/>
              <a:t>Перевагами металу виступає його довговічність за умови належного технічного обслуговування (від 40 до 100 років і довше), найбільш економічне та найвище співвідношення міцності й ваги будь-якого будівельного матеріалу, вища екологічність унаслідок можливості повної переробки тощо.</a:t>
            </a:r>
            <a:endParaRPr lang="ru-RU" dirty="0"/>
          </a:p>
          <a:p>
            <a:pPr marL="0" indent="452438" algn="just">
              <a:buNone/>
            </a:pPr>
            <a:r>
              <a:rPr lang="uk-UA" dirty="0"/>
              <a:t>Крім того, металургія надає побічні продукти, які, у свою чергу, знаходять застосування у хімічній промисловості, енергетиці, будівництві, сільському господарстві, тобто виступає невід'ємною частиною глобальних ланцюжків створення вартості, що зумовлює актуальність розвитку галузевих </a:t>
            </a:r>
            <a:r>
              <a:rPr lang="uk-UA" dirty="0" err="1"/>
              <a:t>смарт-виробництв</a:t>
            </a:r>
            <a:r>
              <a:rPr lang="uk-UA" dirty="0"/>
              <a:t> (окрім можливості кардинально підвищити ефективність функціонування металургійних підприємств за рахунок реалізації </a:t>
            </a:r>
            <a:r>
              <a:rPr lang="uk-UA" dirty="0" err="1"/>
              <a:t>інновативних</a:t>
            </a:r>
            <a:r>
              <a:rPr lang="uk-UA" dirty="0"/>
              <a:t> рішень у всіх сферах їх діяльності).</a:t>
            </a:r>
            <a:endParaRPr lang="ru-RU" dirty="0"/>
          </a:p>
          <a:p>
            <a:pPr marL="0" indent="452438" algn="just">
              <a:buNone/>
            </a:pPr>
            <a:r>
              <a:rPr lang="uk-UA" dirty="0"/>
              <a:t>Швидкий розвиток й упровадження розумних технологій у </a:t>
            </a:r>
            <a:r>
              <a:rPr lang="uk-UA" dirty="0" err="1"/>
              <a:t>металоспоживаючих</a:t>
            </a:r>
            <a:r>
              <a:rPr lang="uk-UA" dirty="0"/>
              <a:t> та пов'язаних видах діяльності не тільки потребує від металургійних компаній виконання принципово нових вимог клієнтів, але і уможливлює використання інноваційних розробок партнерів і контрагентів.</a:t>
            </a:r>
            <a:endParaRPr lang="ru-RU" dirty="0"/>
          </a:p>
          <a:p>
            <a:pPr marL="0" indent="0" algn="just">
              <a:buNone/>
            </a:pPr>
            <a:endParaRPr lang="ru-RU" dirty="0"/>
          </a:p>
        </p:txBody>
      </p:sp>
    </p:spTree>
    <p:extLst>
      <p:ext uri="{BB962C8B-B14F-4D97-AF65-F5344CB8AC3E}">
        <p14:creationId xmlns:p14="http://schemas.microsoft.com/office/powerpoint/2010/main" val="1110026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48680"/>
            <a:ext cx="8280920" cy="6120680"/>
          </a:xfrm>
        </p:spPr>
        <p:txBody>
          <a:bodyPr>
            <a:normAutofit fontScale="70000" lnSpcReduction="20000"/>
          </a:bodyPr>
          <a:lstStyle/>
          <a:p>
            <a:pPr marL="0" indent="452438" algn="just">
              <a:buNone/>
            </a:pPr>
            <a:r>
              <a:rPr lang="uk-UA" dirty="0"/>
              <a:t>Так, сучасні тренди розвитку світової енергетики здебільшого зосереджуються на пріоритетному переході на електричну енергію у виробництві, обслуговуванні транспорту та будівель за рахунок широкого використання відновлюваних джерел енергії (ВДЕ). За даними агентства </a:t>
            </a:r>
            <a:r>
              <a:rPr lang="uk-UA" dirty="0" err="1"/>
              <a:t>Bloomberg</a:t>
            </a:r>
            <a:r>
              <a:rPr lang="uk-UA" dirty="0"/>
              <a:t>, до 2050 р. близько 50% усієї електроенергії вироблятиметься вітровими і сонячними електростанціями через суттєве зниження її собівартості, частка ж усіх </a:t>
            </a:r>
            <a:r>
              <a:rPr lang="uk-UA" dirty="0" err="1"/>
              <a:t>безвуглецевих</a:t>
            </a:r>
            <a:r>
              <a:rPr lang="uk-UA" dirty="0"/>
              <a:t> видів енергії зросте до 71%.</a:t>
            </a:r>
            <a:endParaRPr lang="ru-RU" dirty="0"/>
          </a:p>
          <a:p>
            <a:pPr marL="0" indent="452438" algn="just">
              <a:buNone/>
            </a:pPr>
            <a:r>
              <a:rPr lang="uk-UA" dirty="0"/>
              <a:t>Відмітною рисою даного процесу є активне використання найсучасніших технологій і матеріалів (наприклад, у Нідерландах планується запустити вітроелектростанції, де роль лопатей виконуватиме «</a:t>
            </a:r>
            <a:r>
              <a:rPr lang="uk-UA" dirty="0" err="1"/>
              <a:t>безпілотник</a:t>
            </a:r>
            <a:r>
              <a:rPr lang="uk-UA" dirty="0"/>
              <a:t>»), що дозволяють зменшити витрати та строки впровадження ВДЕ, зробити їх невід'ємною частиною </a:t>
            </a:r>
            <a:r>
              <a:rPr lang="uk-UA" dirty="0" err="1"/>
              <a:t>смарт-міст</a:t>
            </a:r>
            <a:r>
              <a:rPr lang="uk-UA" dirty="0"/>
              <a:t>. Для металургії це означатиме зростання попиту на її продукцію, зокрема з поліпшеними характеристиками, для розбудови відповідної інфраструктури (наприклад, середня вітрова турбіна на 80% складається зі сталі), збільшить використання «чистої» енергії у виробничому процесі та дозволить, хоч і опосередковано, взяти участь у досягненні цілей Паризької кліматичної угоди, що відповідає курсу на підвищення екологічності галузі.</a:t>
            </a:r>
            <a:endParaRPr lang="ru-RU" dirty="0"/>
          </a:p>
          <a:p>
            <a:pPr marL="0" indent="0" algn="just">
              <a:buNone/>
            </a:pPr>
            <a:endParaRPr lang="ru-RU" dirty="0"/>
          </a:p>
        </p:txBody>
      </p:sp>
    </p:spTree>
    <p:extLst>
      <p:ext uri="{BB962C8B-B14F-4D97-AF65-F5344CB8AC3E}">
        <p14:creationId xmlns:p14="http://schemas.microsoft.com/office/powerpoint/2010/main" val="439160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76672"/>
            <a:ext cx="8496944" cy="6192688"/>
          </a:xfrm>
        </p:spPr>
        <p:txBody>
          <a:bodyPr>
            <a:normAutofit fontScale="70000" lnSpcReduction="20000"/>
          </a:bodyPr>
          <a:lstStyle/>
          <a:p>
            <a:pPr marL="0" indent="452438" algn="just">
              <a:buNone/>
            </a:pPr>
            <a:r>
              <a:rPr lang="uk-UA" dirty="0"/>
              <a:t>Сьогоденні тренди розвитку будівництва, включаючи інфраструктурні проекти, також підштовхують металургію перейти до діяльності на </a:t>
            </a:r>
            <a:r>
              <a:rPr lang="uk-UA" dirty="0" err="1"/>
              <a:t>смарт</a:t>
            </a:r>
            <a:r>
              <a:rPr lang="uk-UA" dirty="0"/>
              <a:t> - засадах. Нові технології змінюють процес будівництва, експлуатації та підтримки об'єктів, включаючи інформаційне моделювання будівлі (BIM), попереднє складання, бездротові датчики, автоматизоване та </a:t>
            </a:r>
            <a:r>
              <a:rPr lang="uk-UA" dirty="0" err="1"/>
              <a:t>робототехнічне</a:t>
            </a:r>
            <a:r>
              <a:rPr lang="uk-UA" dirty="0"/>
              <a:t> обладнання, 3D-друк. Активно використовується технологія відеоігор для розробки інтер'єрів будівель, інтелектуальні тривимірні моделі DIRTT інтегрують інженерну, цінову та виробничу інформацію, яка потім використовується для виготовлення індивідуальних інтер’єрів. Усе більшого значення набуває можливість легко збирати й розбирати сталеві будівлі з метою їх повторного використання для отримання екологічного ефекту. Економія викидів </a:t>
            </a:r>
            <a:r>
              <a:rPr lang="uk-UA" dirty="0" err="1"/>
              <a:t>діоксиду</a:t>
            </a:r>
            <a:r>
              <a:rPr lang="uk-UA" dirty="0"/>
              <a:t> вуглецю (CO</a:t>
            </a:r>
            <a:r>
              <a:rPr lang="uk-UA" baseline="-25000" dirty="0"/>
              <a:t>2</a:t>
            </a:r>
            <a:r>
              <a:rPr lang="uk-UA" dirty="0"/>
              <a:t>) від повторного використання будівель оцінюється на рівні 1-1,5 кг СО</a:t>
            </a:r>
            <a:r>
              <a:rPr lang="uk-UA" baseline="-25000" dirty="0"/>
              <a:t>2</a:t>
            </a:r>
            <a:r>
              <a:rPr lang="uk-UA" dirty="0"/>
              <a:t>/кг сталі. Неабиякий інтерес становить використання в будівництві роботів, розбудова економічних, енергоефективних, екологічних «розумних» будинків і «розумних» міст, виробництво яких додатково потребуватиме металу з поліпшеними характеристиками для обладнання всіма необхідними датчиками й енергогенеруючими установками</a:t>
            </a:r>
            <a:r>
              <a:rPr lang="uk-UA" dirty="0" smtClean="0"/>
              <a:t>.</a:t>
            </a:r>
            <a:endParaRPr lang="ru-RU" dirty="0"/>
          </a:p>
        </p:txBody>
      </p:sp>
    </p:spTree>
    <p:extLst>
      <p:ext uri="{BB962C8B-B14F-4D97-AF65-F5344CB8AC3E}">
        <p14:creationId xmlns:p14="http://schemas.microsoft.com/office/powerpoint/2010/main" val="4271881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0"/>
            <a:ext cx="8496944" cy="6669360"/>
          </a:xfrm>
        </p:spPr>
        <p:txBody>
          <a:bodyPr>
            <a:normAutofit fontScale="92500" lnSpcReduction="10000"/>
          </a:bodyPr>
          <a:lstStyle/>
          <a:p>
            <a:pPr marL="0" indent="452438" algn="just">
              <a:buNone/>
            </a:pPr>
            <a:r>
              <a:rPr lang="uk-UA" dirty="0"/>
              <a:t>Особливого значення останнім часом набуло повсюдне використання як у будівництві, так і у транспортному машинобудуванні провідних високоміцних сталей (</a:t>
            </a:r>
            <a:r>
              <a:rPr lang="uk-UA" dirty="0" err="1"/>
              <a:t>Advanced</a:t>
            </a:r>
            <a:r>
              <a:rPr lang="uk-UA" dirty="0"/>
              <a:t> High-Strength </a:t>
            </a:r>
            <a:r>
              <a:rPr lang="uk-UA" dirty="0" err="1"/>
              <a:t>Steels</a:t>
            </a:r>
            <a:r>
              <a:rPr lang="uk-UA" dirty="0"/>
              <a:t> - AHSS), які дозволяють істотно знизити вагу будівель і транспортних засобів, зменшуючи при цьому викиди вуглекислого газу протягом усього життєвого циклу продуктів.</a:t>
            </a:r>
            <a:endParaRPr lang="ru-RU" dirty="0"/>
          </a:p>
          <a:p>
            <a:pPr marL="0" indent="452438" algn="just">
              <a:buNone/>
            </a:pPr>
            <a:r>
              <a:rPr lang="uk-UA" dirty="0"/>
              <a:t>Необхідність упровадження смарт-виробництв у металургійній промисловості пов'язана з її майбутнім поступальним розвитком, що пояснюється небезпекою залишитися осторонь провідних економічних процесів через неможливість збуту продукції внаслідок невідповідності вимогам контрагентів</a:t>
            </a:r>
            <a:r>
              <a:rPr lang="uk-UA" dirty="0" smtClean="0"/>
              <a:t>.</a:t>
            </a:r>
            <a:endParaRPr lang="ru-RU" dirty="0"/>
          </a:p>
        </p:txBody>
      </p:sp>
    </p:spTree>
    <p:extLst>
      <p:ext uri="{BB962C8B-B14F-4D97-AF65-F5344CB8AC3E}">
        <p14:creationId xmlns:p14="http://schemas.microsoft.com/office/powerpoint/2010/main" val="31772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424936" cy="6264696"/>
          </a:xfrm>
        </p:spPr>
        <p:txBody>
          <a:bodyPr>
            <a:normAutofit fontScale="85000" lnSpcReduction="10000"/>
          </a:bodyPr>
          <a:lstStyle/>
          <a:p>
            <a:pPr marL="0" indent="452438" algn="just">
              <a:buNone/>
            </a:pPr>
            <a:r>
              <a:rPr lang="uk-UA" dirty="0"/>
              <a:t>Головною метою розвитку </a:t>
            </a:r>
            <a:r>
              <a:rPr lang="uk-UA" dirty="0" err="1"/>
              <a:t>смарт-металургії</a:t>
            </a:r>
            <a:r>
              <a:rPr lang="uk-UA" dirty="0"/>
              <a:t> є підвищення адаптивності галузі, яка полягає у:</a:t>
            </a:r>
            <a:endParaRPr lang="ru-RU" dirty="0"/>
          </a:p>
          <a:p>
            <a:pPr algn="just"/>
            <a:r>
              <a:rPr lang="uk-UA" dirty="0"/>
              <a:t>всеосяжному пристосуванні до зовнішніх умов, які з кожним днем змінюються все швидше;</a:t>
            </a:r>
            <a:endParaRPr lang="ru-RU" dirty="0"/>
          </a:p>
          <a:p>
            <a:pPr algn="just"/>
            <a:r>
              <a:rPr lang="uk-UA" dirty="0"/>
              <a:t>більш оперативному реагуванні внутрішнього середовища на зміну зовнішніх умов;</a:t>
            </a:r>
            <a:endParaRPr lang="ru-RU" dirty="0"/>
          </a:p>
          <a:p>
            <a:pPr algn="just"/>
            <a:r>
              <a:rPr lang="uk-UA" dirty="0"/>
              <a:t>підвищенні гнучкості управління підприємством чи галуззю як з боку менеджменту компаній, так і з боку держави;</a:t>
            </a:r>
            <a:endParaRPr lang="ru-RU" dirty="0"/>
          </a:p>
          <a:p>
            <a:pPr algn="just"/>
            <a:r>
              <a:rPr lang="uk-UA" dirty="0"/>
              <a:t>посиленні та поглибленні </a:t>
            </a:r>
            <a:r>
              <a:rPr lang="uk-UA" dirty="0" err="1"/>
              <a:t>клієнтоорієнтованості</a:t>
            </a:r>
            <a:r>
              <a:rPr lang="uk-UA" dirty="0"/>
              <a:t>, що означає першочергове врахування запитів клієнтів (у тому числі тих, що тільки будуть сформовані у майбутньому), виходячи з яких відбувається розвиток виробництва, навіть якщо в даний час необхідні виробничі умови здаються недосяжними.</a:t>
            </a:r>
            <a:endParaRPr lang="ru-RU" dirty="0"/>
          </a:p>
        </p:txBody>
      </p:sp>
    </p:spTree>
    <p:extLst>
      <p:ext uri="{BB962C8B-B14F-4D97-AF65-F5344CB8AC3E}">
        <p14:creationId xmlns:p14="http://schemas.microsoft.com/office/powerpoint/2010/main" val="5189289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1120</Words>
  <Application>Microsoft Office PowerPoint</Application>
  <PresentationFormat>Экран (4:3)</PresentationFormat>
  <Paragraphs>21</Paragraphs>
  <Slides>9</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9</vt:i4>
      </vt:variant>
    </vt:vector>
  </HeadingPairs>
  <TitlesOfParts>
    <vt:vector size="12" baseType="lpstr">
      <vt:lpstr>Arial</vt:lpstr>
      <vt:lpstr>Calibri</vt:lpstr>
      <vt:lpstr>Тема Office</vt:lpstr>
      <vt:lpstr>1.2. Історичні передумови, актуальність і необхідність розвитку смарт-виробництв у металургійній промисловості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Krokoz™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МЧМ</dc:creator>
  <cp:lastModifiedBy>nazarkirichenko08@gmail.com</cp:lastModifiedBy>
  <cp:revision>2</cp:revision>
  <dcterms:created xsi:type="dcterms:W3CDTF">2022-01-14T11:48:37Z</dcterms:created>
  <dcterms:modified xsi:type="dcterms:W3CDTF">2022-01-17T15:26:18Z</dcterms:modified>
</cp:coreProperties>
</file>