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6624" y="339250"/>
            <a:ext cx="797075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BA3B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BA3B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BA3B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4594225"/>
          </a:xfrm>
          <a:custGeom>
            <a:avLst/>
            <a:gdLst/>
            <a:ahLst/>
            <a:cxnLst/>
            <a:rect l="l" t="t" r="r" b="b"/>
            <a:pathLst>
              <a:path w="9144000" h="4594225">
                <a:moveTo>
                  <a:pt x="0" y="4593699"/>
                </a:moveTo>
                <a:lnTo>
                  <a:pt x="9143999" y="4593699"/>
                </a:lnTo>
                <a:lnTo>
                  <a:pt x="9143999" y="0"/>
                </a:lnTo>
                <a:lnTo>
                  <a:pt x="0" y="0"/>
                </a:lnTo>
                <a:lnTo>
                  <a:pt x="0" y="45936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143300"/>
            <a:ext cx="9144000" cy="635"/>
          </a:xfrm>
          <a:custGeom>
            <a:avLst/>
            <a:gdLst/>
            <a:ahLst/>
            <a:cxnLst/>
            <a:rect l="l" t="t" r="r" b="b"/>
            <a:pathLst>
              <a:path w="9144000" h="635">
                <a:moveTo>
                  <a:pt x="0" y="199"/>
                </a:moveTo>
                <a:lnTo>
                  <a:pt x="9143999" y="199"/>
                </a:lnTo>
                <a:lnTo>
                  <a:pt x="9143999" y="0"/>
                </a:lnTo>
                <a:lnTo>
                  <a:pt x="0" y="0"/>
                </a:lnTo>
                <a:lnTo>
                  <a:pt x="0" y="1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593699"/>
            <a:ext cx="3474085" cy="549910"/>
          </a:xfrm>
          <a:custGeom>
            <a:avLst/>
            <a:gdLst/>
            <a:ahLst/>
            <a:cxnLst/>
            <a:rect l="l" t="t" r="r" b="b"/>
            <a:pathLst>
              <a:path w="3474085" h="549910">
                <a:moveTo>
                  <a:pt x="0" y="549599"/>
                </a:moveTo>
                <a:lnTo>
                  <a:pt x="3473699" y="549599"/>
                </a:lnTo>
                <a:lnTo>
                  <a:pt x="34736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70300" y="4593699"/>
            <a:ext cx="3474085" cy="549910"/>
          </a:xfrm>
          <a:custGeom>
            <a:avLst/>
            <a:gdLst/>
            <a:ahLst/>
            <a:cxnLst/>
            <a:rect l="l" t="t" r="r" b="b"/>
            <a:pathLst>
              <a:path w="3474084" h="549910">
                <a:moveTo>
                  <a:pt x="0" y="549599"/>
                </a:moveTo>
                <a:lnTo>
                  <a:pt x="3473699" y="549599"/>
                </a:lnTo>
                <a:lnTo>
                  <a:pt x="34736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473699" y="4593699"/>
            <a:ext cx="2197100" cy="549910"/>
          </a:xfrm>
          <a:custGeom>
            <a:avLst/>
            <a:gdLst/>
            <a:ahLst/>
            <a:cxnLst/>
            <a:rect l="l" t="t" r="r" b="b"/>
            <a:pathLst>
              <a:path w="2197100" h="549910">
                <a:moveTo>
                  <a:pt x="2196599" y="549599"/>
                </a:moveTo>
                <a:lnTo>
                  <a:pt x="0" y="549599"/>
                </a:lnTo>
                <a:lnTo>
                  <a:pt x="0" y="0"/>
                </a:lnTo>
                <a:lnTo>
                  <a:pt x="2196599" y="0"/>
                </a:lnTo>
                <a:lnTo>
                  <a:pt x="2196599" y="54959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BA3B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77675"/>
            <a:ext cx="7977505" cy="19050"/>
          </a:xfrm>
          <a:custGeom>
            <a:avLst/>
            <a:gdLst/>
            <a:ahLst/>
            <a:cxnLst/>
            <a:rect l="l" t="t" r="r" b="b"/>
            <a:pathLst>
              <a:path w="7977505" h="19050">
                <a:moveTo>
                  <a:pt x="7977150" y="19049"/>
                </a:moveTo>
                <a:lnTo>
                  <a:pt x="0" y="19049"/>
                </a:lnTo>
                <a:lnTo>
                  <a:pt x="0" y="0"/>
                </a:lnTo>
                <a:lnTo>
                  <a:pt x="7977150" y="0"/>
                </a:lnTo>
                <a:lnTo>
                  <a:pt x="7977150" y="1904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977151" y="855862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5">
                <a:moveTo>
                  <a:pt x="62674" y="62674"/>
                </a:moveTo>
                <a:lnTo>
                  <a:pt x="0" y="62674"/>
                </a:lnTo>
                <a:lnTo>
                  <a:pt x="0" y="0"/>
                </a:lnTo>
                <a:lnTo>
                  <a:pt x="62674" y="0"/>
                </a:lnTo>
                <a:lnTo>
                  <a:pt x="62674" y="62674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9599" y="4593699"/>
            <a:ext cx="8594725" cy="549910"/>
          </a:xfrm>
          <a:custGeom>
            <a:avLst/>
            <a:gdLst/>
            <a:ahLst/>
            <a:cxnLst/>
            <a:rect l="l" t="t" r="r" b="b"/>
            <a:pathLst>
              <a:path w="8594725" h="549910">
                <a:moveTo>
                  <a:pt x="0" y="549599"/>
                </a:moveTo>
                <a:lnTo>
                  <a:pt x="8594399" y="549599"/>
                </a:lnTo>
                <a:lnTo>
                  <a:pt x="85943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593699"/>
            <a:ext cx="549910" cy="549910"/>
          </a:xfrm>
          <a:custGeom>
            <a:avLst/>
            <a:gdLst/>
            <a:ahLst/>
            <a:cxnLst/>
            <a:rect l="l" t="t" r="r" b="b"/>
            <a:pathLst>
              <a:path w="549910" h="549910">
                <a:moveTo>
                  <a:pt x="549599" y="549599"/>
                </a:moveTo>
                <a:lnTo>
                  <a:pt x="0" y="549599"/>
                </a:lnTo>
                <a:lnTo>
                  <a:pt x="0" y="0"/>
                </a:lnTo>
                <a:lnTo>
                  <a:pt x="549599" y="0"/>
                </a:lnTo>
                <a:lnTo>
                  <a:pt x="549599" y="54959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877675"/>
            <a:ext cx="542290" cy="19050"/>
          </a:xfrm>
          <a:custGeom>
            <a:avLst/>
            <a:gdLst/>
            <a:ahLst/>
            <a:cxnLst/>
            <a:rect l="l" t="t" r="r" b="b"/>
            <a:pathLst>
              <a:path w="542290" h="19050">
                <a:moveTo>
                  <a:pt x="541849" y="19049"/>
                </a:moveTo>
                <a:lnTo>
                  <a:pt x="0" y="19049"/>
                </a:lnTo>
                <a:lnTo>
                  <a:pt x="0" y="0"/>
                </a:lnTo>
                <a:lnTo>
                  <a:pt x="541849" y="0"/>
                </a:lnTo>
                <a:lnTo>
                  <a:pt x="541849" y="1904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5449" y="679130"/>
            <a:ext cx="7793100" cy="2651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BA3B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4089" y="954693"/>
            <a:ext cx="8315820" cy="1351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BA3B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7800" y="971550"/>
            <a:ext cx="5562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Тема 6. Управлінські рішення в бізнес-менеджменті та особливості управлінської праці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86866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359438"/>
            <a:ext cx="38328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10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3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413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885950"/>
            <a:ext cx="6371590" cy="8636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Формулювання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BA3B21"/>
                </a:solidFill>
                <a:latin typeface="Arial"/>
                <a:cs typeface="Arial"/>
              </a:rPr>
              <a:t>обмежень</a:t>
            </a:r>
            <a:r>
              <a:rPr sz="2400" b="1" spc="-40" dirty="0">
                <a:solidFill>
                  <a:srgbClr val="BA3B21"/>
                </a:solidFill>
                <a:latin typeface="Verdana"/>
                <a:cs typeface="Verdana"/>
              </a:rPr>
              <a:t>:</a:t>
            </a:r>
            <a:endParaRPr sz="24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54373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733550"/>
            <a:ext cx="6371590" cy="17018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Формулювання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BA3B21"/>
                </a:solidFill>
                <a:latin typeface="Arial"/>
                <a:cs typeface="Arial"/>
              </a:rPr>
              <a:t>обмежень</a:t>
            </a:r>
            <a:r>
              <a:rPr sz="2400" b="1" spc="-40" dirty="0">
                <a:solidFill>
                  <a:srgbClr val="BA3B21"/>
                </a:solidFill>
                <a:latin typeface="Verdana"/>
                <a:cs typeface="Verdana"/>
              </a:rPr>
              <a:t>:</a:t>
            </a:r>
            <a:endParaRPr sz="2400" dirty="0">
              <a:latin typeface="Verdana"/>
              <a:cs typeface="Verdana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ресурси</a:t>
            </a:r>
            <a:endParaRPr sz="2400" dirty="0">
              <a:latin typeface="Arial"/>
              <a:cs typeface="Arial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оцінки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0681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110518"/>
            <a:ext cx="6509384" cy="21209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Формулювання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BA3B21"/>
                </a:solidFill>
                <a:latin typeface="Arial"/>
                <a:cs typeface="Arial"/>
              </a:rPr>
              <a:t>обмежень</a:t>
            </a:r>
            <a:r>
              <a:rPr sz="2400" b="1" spc="-40" dirty="0">
                <a:solidFill>
                  <a:srgbClr val="BA3B21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ресурси</a:t>
            </a:r>
            <a:endParaRPr sz="2400">
              <a:latin typeface="Arial"/>
              <a:cs typeface="Arial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оцінки</a:t>
            </a:r>
            <a:endParaRPr sz="240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Розподіл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мірою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важливості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936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352550"/>
            <a:ext cx="6509384" cy="25400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Формулювання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BA3B21"/>
                </a:solidFill>
                <a:latin typeface="Arial"/>
                <a:cs typeface="Arial"/>
              </a:rPr>
              <a:t>обмежень</a:t>
            </a:r>
            <a:r>
              <a:rPr sz="2400" b="1" spc="-40" dirty="0">
                <a:solidFill>
                  <a:srgbClr val="BA3B21"/>
                </a:solidFill>
                <a:latin typeface="Verdana"/>
                <a:cs typeface="Verdana"/>
              </a:rPr>
              <a:t>:</a:t>
            </a:r>
            <a:endParaRPr sz="2400" dirty="0">
              <a:latin typeface="Verdana"/>
              <a:cs typeface="Verdana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ресурси</a:t>
            </a:r>
            <a:endParaRPr sz="2400" dirty="0">
              <a:latin typeface="Arial"/>
              <a:cs typeface="Arial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Розподіл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мірою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важливості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Аналіз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альтернатив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670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352550"/>
            <a:ext cx="6509384" cy="29591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Формулювання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BA3B21"/>
                </a:solidFill>
                <a:latin typeface="Arial"/>
                <a:cs typeface="Arial"/>
              </a:rPr>
              <a:t>обмежень</a:t>
            </a:r>
            <a:r>
              <a:rPr sz="2400" b="1" spc="-40" dirty="0">
                <a:solidFill>
                  <a:srgbClr val="BA3B21"/>
                </a:solidFill>
                <a:latin typeface="Verdana"/>
                <a:cs typeface="Verdana"/>
              </a:rPr>
              <a:t>:</a:t>
            </a:r>
            <a:endParaRPr sz="2400" dirty="0">
              <a:latin typeface="Verdana"/>
              <a:cs typeface="Verdana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ресурси</a:t>
            </a:r>
            <a:endParaRPr sz="2400" dirty="0">
              <a:latin typeface="Arial"/>
              <a:cs typeface="Arial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Розподіл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мірою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важливості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Аналіз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альтернатив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реалізація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обраного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рішення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8786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865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ЕТАПИ</a:t>
            </a:r>
            <a:r>
              <a:rPr spc="-95" dirty="0"/>
              <a:t> </a:t>
            </a:r>
            <a:r>
              <a:rPr spc="-5" dirty="0"/>
              <a:t>РАЦІОНАЛЬНИХ</a:t>
            </a:r>
            <a:r>
              <a:rPr spc="-85" dirty="0"/>
              <a:t> </a:t>
            </a:r>
            <a:r>
              <a:rPr spc="-55" dirty="0"/>
              <a:t>РІШЕНЬ</a:t>
            </a:r>
            <a:r>
              <a:rPr spc="-55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074" y="1295671"/>
            <a:ext cx="6509384" cy="29591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Діагностика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проблеми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Формулювання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BA3B21"/>
                </a:solidFill>
                <a:latin typeface="Arial"/>
                <a:cs typeface="Arial"/>
              </a:rPr>
              <a:t>обмежень</a:t>
            </a:r>
            <a:r>
              <a:rPr sz="2400" b="1" spc="-40" dirty="0">
                <a:solidFill>
                  <a:srgbClr val="BA3B21"/>
                </a:solidFill>
                <a:latin typeface="Verdana"/>
                <a:cs typeface="Verdana"/>
              </a:rPr>
              <a:t>:</a:t>
            </a:r>
            <a:endParaRPr sz="2400" dirty="0">
              <a:latin typeface="Verdana"/>
              <a:cs typeface="Verdana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ресурси</a:t>
            </a:r>
            <a:endParaRPr sz="2400" dirty="0">
              <a:latin typeface="Arial"/>
              <a:cs typeface="Arial"/>
            </a:endParaRPr>
          </a:p>
          <a:p>
            <a:pPr marL="424815" indent="-367665">
              <a:lnSpc>
                <a:spcPct val="100000"/>
              </a:lnSpc>
              <a:spcBef>
                <a:spcPts val="420"/>
              </a:spcBef>
              <a:buFont typeface="Verdana"/>
              <a:buChar char="-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</a:t>
            </a:r>
            <a:r>
              <a:rPr sz="24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оцінки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Розподіл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критеріїв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мірою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важливості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Аналіз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оцінка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альтернатив</a:t>
            </a:r>
            <a:endParaRPr sz="2400" dirty="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4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реалізація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обраного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рішення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11508" y="1239974"/>
            <a:ext cx="123825" cy="2764155"/>
            <a:chOff x="7311508" y="1239974"/>
            <a:chExt cx="123825" cy="2764155"/>
          </a:xfrm>
        </p:grpSpPr>
        <p:sp>
          <p:nvSpPr>
            <p:cNvPr id="5" name="object 5"/>
            <p:cNvSpPr/>
            <p:nvPr/>
          </p:nvSpPr>
          <p:spPr>
            <a:xfrm>
              <a:off x="7350900" y="1259024"/>
              <a:ext cx="23495" cy="2651125"/>
            </a:xfrm>
            <a:custGeom>
              <a:avLst/>
              <a:gdLst/>
              <a:ahLst/>
              <a:cxnLst/>
              <a:rect l="l" t="t" r="r" b="b"/>
              <a:pathLst>
                <a:path w="23495" h="2651125">
                  <a:moveTo>
                    <a:pt x="0" y="0"/>
                  </a:moveTo>
                  <a:lnTo>
                    <a:pt x="22873" y="2651032"/>
                  </a:lnTo>
                </a:path>
              </a:pathLst>
            </a:custGeom>
            <a:ln w="38099">
              <a:solidFill>
                <a:srgbClr val="F45C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1508" y="3847792"/>
              <a:ext cx="123789" cy="156185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379751" y="1295671"/>
            <a:ext cx="123825" cy="2764155"/>
            <a:chOff x="379751" y="1295671"/>
            <a:chExt cx="123825" cy="2764155"/>
          </a:xfrm>
        </p:grpSpPr>
        <p:sp>
          <p:nvSpPr>
            <p:cNvPr id="8" name="object 8"/>
            <p:cNvSpPr/>
            <p:nvPr/>
          </p:nvSpPr>
          <p:spPr>
            <a:xfrm>
              <a:off x="441276" y="1389592"/>
              <a:ext cx="23495" cy="2651125"/>
            </a:xfrm>
            <a:custGeom>
              <a:avLst/>
              <a:gdLst/>
              <a:ahLst/>
              <a:cxnLst/>
              <a:rect l="l" t="t" r="r" b="b"/>
              <a:pathLst>
                <a:path w="23495" h="2651125">
                  <a:moveTo>
                    <a:pt x="22873" y="2651032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F45C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9751" y="1295671"/>
              <a:ext cx="123790" cy="1561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2792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51752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ФАКТОР</a:t>
            </a:r>
            <a:r>
              <a:rPr spc="5" dirty="0"/>
              <a:t>И</a:t>
            </a:r>
            <a:r>
              <a:rPr spc="-235" dirty="0">
                <a:latin typeface="Verdana"/>
                <a:cs typeface="Verdana"/>
              </a:rPr>
              <a:t>,</a:t>
            </a:r>
            <a:r>
              <a:rPr spc="-254" dirty="0">
                <a:latin typeface="Verdana"/>
                <a:cs typeface="Verdana"/>
              </a:rPr>
              <a:t> </a:t>
            </a:r>
            <a:r>
              <a:rPr spc="-5" dirty="0"/>
              <a:t>Щ</a:t>
            </a:r>
            <a:r>
              <a:rPr dirty="0"/>
              <a:t>О</a:t>
            </a:r>
            <a:r>
              <a:rPr spc="-75" dirty="0"/>
              <a:t> </a:t>
            </a:r>
            <a:r>
              <a:rPr spc="-5" dirty="0"/>
              <a:t>ВПЛИВАЮТ</a:t>
            </a:r>
            <a:r>
              <a:rPr dirty="0"/>
              <a:t>Ь</a:t>
            </a:r>
            <a:r>
              <a:rPr spc="-350" dirty="0">
                <a:latin typeface="Verdana"/>
                <a:cs typeface="Verdan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613870"/>
            <a:ext cx="11137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5930" indent="-443865">
              <a:lnSpc>
                <a:spcPct val="100000"/>
              </a:lnSpc>
              <a:spcBef>
                <a:spcPts val="100"/>
              </a:spcBef>
              <a:buChar char="●"/>
              <a:tabLst>
                <a:tab pos="455930" algn="l"/>
                <a:tab pos="456565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Час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0621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24" y="339250"/>
            <a:ext cx="5175250" cy="191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ФАКТОР</a:t>
            </a:r>
            <a:r>
              <a:rPr sz="2800" b="1" spc="5" dirty="0">
                <a:solidFill>
                  <a:srgbClr val="5B0F00"/>
                </a:solidFill>
                <a:latin typeface="Arial"/>
                <a:cs typeface="Arial"/>
              </a:rPr>
              <a:t>И</a:t>
            </a:r>
            <a:r>
              <a:rPr sz="2800" b="1" spc="-235" dirty="0">
                <a:solidFill>
                  <a:srgbClr val="5B0F00"/>
                </a:solidFill>
                <a:latin typeface="Verdana"/>
                <a:cs typeface="Verdana"/>
              </a:rPr>
              <a:t>,</a:t>
            </a:r>
            <a:r>
              <a:rPr sz="2800" b="1" spc="-254" dirty="0">
                <a:solidFill>
                  <a:srgbClr val="5B0F00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Щ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О</a:t>
            </a:r>
            <a:r>
              <a:rPr sz="2800" b="1" spc="-7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ВПЛИВАЮТ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Ь</a:t>
            </a:r>
            <a:r>
              <a:rPr sz="2800" b="1" spc="-350" dirty="0">
                <a:solidFill>
                  <a:srgbClr val="5B0F00"/>
                </a:solidFill>
                <a:latin typeface="Verdana"/>
                <a:cs typeface="Verdana"/>
              </a:rPr>
              <a:t>:</a:t>
            </a:r>
            <a:endParaRPr sz="2800">
              <a:latin typeface="Verdana"/>
              <a:cs typeface="Verdana"/>
            </a:endParaRPr>
          </a:p>
          <a:p>
            <a:pPr marL="469900" indent="-443865">
              <a:lnSpc>
                <a:spcPct val="100000"/>
              </a:lnSpc>
              <a:spcBef>
                <a:spcPts val="3115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Час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Інформаційні</a:t>
            </a:r>
            <a:r>
              <a:rPr sz="28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6661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24" y="339250"/>
            <a:ext cx="5175250" cy="2551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ФАКТОР</a:t>
            </a:r>
            <a:r>
              <a:rPr sz="2800" b="1" spc="5" dirty="0">
                <a:solidFill>
                  <a:srgbClr val="5B0F00"/>
                </a:solidFill>
                <a:latin typeface="Arial"/>
                <a:cs typeface="Arial"/>
              </a:rPr>
              <a:t>И</a:t>
            </a:r>
            <a:r>
              <a:rPr sz="2800" b="1" spc="-235" dirty="0">
                <a:solidFill>
                  <a:srgbClr val="5B0F00"/>
                </a:solidFill>
                <a:latin typeface="Verdana"/>
                <a:cs typeface="Verdana"/>
              </a:rPr>
              <a:t>,</a:t>
            </a:r>
            <a:r>
              <a:rPr sz="2800" b="1" spc="-254" dirty="0">
                <a:solidFill>
                  <a:srgbClr val="5B0F00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Щ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О</a:t>
            </a:r>
            <a:r>
              <a:rPr sz="2800" b="1" spc="-7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ВПЛИВАЮТ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Ь</a:t>
            </a:r>
            <a:r>
              <a:rPr sz="2800" b="1" spc="-350" dirty="0">
                <a:solidFill>
                  <a:srgbClr val="5B0F00"/>
                </a:solidFill>
                <a:latin typeface="Verdana"/>
                <a:cs typeface="Verdana"/>
              </a:rPr>
              <a:t>:</a:t>
            </a:r>
            <a:endParaRPr sz="2800">
              <a:latin typeface="Verdana"/>
              <a:cs typeface="Verdana"/>
            </a:endParaRPr>
          </a:p>
          <a:p>
            <a:pPr marL="469900" indent="-443865">
              <a:lnSpc>
                <a:spcPct val="100000"/>
              </a:lnSpc>
              <a:spcBef>
                <a:spcPts val="3115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Час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Інформаційні</a:t>
            </a:r>
            <a:r>
              <a:rPr sz="28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Поведінкові</a:t>
            </a:r>
            <a:r>
              <a:rPr sz="2800" b="1" spc="-10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02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6195" marR="5080">
              <a:lnSpc>
                <a:spcPct val="149800"/>
              </a:lnSpc>
              <a:spcBef>
                <a:spcPts val="395"/>
              </a:spcBef>
            </a:pPr>
            <a:r>
              <a:rPr sz="4000" spc="-5" dirty="0">
                <a:solidFill>
                  <a:srgbClr val="702627"/>
                </a:solidFill>
              </a:rPr>
              <a:t>РІШЕННЯ</a:t>
            </a:r>
            <a:r>
              <a:rPr sz="4000" spc="-210" dirty="0">
                <a:solidFill>
                  <a:srgbClr val="702627"/>
                </a:solidFill>
              </a:rPr>
              <a:t> </a:t>
            </a:r>
            <a:r>
              <a:rPr spc="-35" dirty="0">
                <a:latin typeface="Tahoma"/>
                <a:cs typeface="Tahoma"/>
              </a:rPr>
              <a:t>—</a:t>
            </a:r>
            <a:r>
              <a:rPr spc="-170" dirty="0">
                <a:latin typeface="Tahoma"/>
                <a:cs typeface="Tahoma"/>
              </a:rPr>
              <a:t> </a:t>
            </a:r>
            <a:r>
              <a:rPr spc="-5" dirty="0"/>
              <a:t>вибір</a:t>
            </a:r>
            <a:r>
              <a:rPr spc="-105" dirty="0"/>
              <a:t> </a:t>
            </a:r>
            <a:r>
              <a:rPr spc="-15" dirty="0"/>
              <a:t>альтернативи</a:t>
            </a:r>
            <a:r>
              <a:rPr spc="-15" dirty="0">
                <a:latin typeface="Tahoma"/>
                <a:cs typeface="Tahoma"/>
              </a:rPr>
              <a:t>, </a:t>
            </a:r>
            <a:r>
              <a:rPr spc="-1040" dirty="0">
                <a:latin typeface="Tahoma"/>
                <a:cs typeface="Tahoma"/>
              </a:rPr>
              <a:t> </a:t>
            </a:r>
            <a:r>
              <a:rPr spc="-5" dirty="0"/>
              <a:t>одного </a:t>
            </a:r>
            <a:r>
              <a:rPr dirty="0"/>
              <a:t>з </a:t>
            </a:r>
            <a:r>
              <a:rPr spc="-5" dirty="0"/>
              <a:t>кількох можливих </a:t>
            </a:r>
            <a:r>
              <a:rPr dirty="0"/>
              <a:t> </a:t>
            </a:r>
            <a:r>
              <a:rPr spc="-5" dirty="0"/>
              <a:t>варіантів</a:t>
            </a:r>
            <a:r>
              <a:rPr spc="-80" dirty="0"/>
              <a:t> </a:t>
            </a:r>
            <a:r>
              <a:rPr spc="-5" dirty="0"/>
              <a:t>розвитку</a:t>
            </a:r>
            <a:r>
              <a:rPr spc="-80" dirty="0"/>
              <a:t> </a:t>
            </a:r>
            <a:r>
              <a:rPr spc="-25" dirty="0"/>
              <a:t>подій</a:t>
            </a:r>
            <a:r>
              <a:rPr spc="-25" dirty="0"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24" y="339250"/>
            <a:ext cx="5175250" cy="3189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ФАКТОР</a:t>
            </a:r>
            <a:r>
              <a:rPr sz="2800" b="1" spc="5" dirty="0">
                <a:solidFill>
                  <a:srgbClr val="5B0F00"/>
                </a:solidFill>
                <a:latin typeface="Arial"/>
                <a:cs typeface="Arial"/>
              </a:rPr>
              <a:t>И</a:t>
            </a:r>
            <a:r>
              <a:rPr sz="2800" b="1" spc="-235" dirty="0">
                <a:solidFill>
                  <a:srgbClr val="5B0F00"/>
                </a:solidFill>
                <a:latin typeface="Verdana"/>
                <a:cs typeface="Verdana"/>
              </a:rPr>
              <a:t>,</a:t>
            </a:r>
            <a:r>
              <a:rPr sz="2800" b="1" spc="-254" dirty="0">
                <a:solidFill>
                  <a:srgbClr val="5B0F00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Щ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О</a:t>
            </a:r>
            <a:r>
              <a:rPr sz="2800" b="1" spc="-7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ВПЛИВАЮТ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Ь</a:t>
            </a:r>
            <a:r>
              <a:rPr sz="2800" b="1" spc="-350" dirty="0">
                <a:solidFill>
                  <a:srgbClr val="5B0F00"/>
                </a:solidFill>
                <a:latin typeface="Verdana"/>
                <a:cs typeface="Verdana"/>
              </a:rPr>
              <a:t>:</a:t>
            </a:r>
            <a:endParaRPr sz="2800">
              <a:latin typeface="Verdana"/>
              <a:cs typeface="Verdana"/>
            </a:endParaRPr>
          </a:p>
          <a:p>
            <a:pPr marL="469900" indent="-443865">
              <a:lnSpc>
                <a:spcPct val="100000"/>
              </a:lnSpc>
              <a:spcBef>
                <a:spcPts val="3115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Час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Інформаційні</a:t>
            </a:r>
            <a:r>
              <a:rPr sz="28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Поведінкові</a:t>
            </a:r>
            <a:r>
              <a:rPr sz="2800" b="1" spc="-10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Негативні</a:t>
            </a:r>
            <a:r>
              <a:rPr sz="2800" b="1" spc="-12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BA3B21"/>
                </a:solidFill>
                <a:latin typeface="Arial"/>
                <a:cs typeface="Arial"/>
              </a:rPr>
              <a:t>наслідки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9869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24" y="339250"/>
            <a:ext cx="5175250" cy="3827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ФАКТОР</a:t>
            </a:r>
            <a:r>
              <a:rPr sz="2800" b="1" spc="5" dirty="0">
                <a:solidFill>
                  <a:srgbClr val="5B0F00"/>
                </a:solidFill>
                <a:latin typeface="Arial"/>
                <a:cs typeface="Arial"/>
              </a:rPr>
              <a:t>И</a:t>
            </a:r>
            <a:r>
              <a:rPr sz="2800" b="1" spc="-235" dirty="0">
                <a:solidFill>
                  <a:srgbClr val="5B0F00"/>
                </a:solidFill>
                <a:latin typeface="Verdana"/>
                <a:cs typeface="Verdana"/>
              </a:rPr>
              <a:t>,</a:t>
            </a:r>
            <a:r>
              <a:rPr sz="2800" b="1" spc="-254" dirty="0">
                <a:solidFill>
                  <a:srgbClr val="5B0F00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Щ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О</a:t>
            </a:r>
            <a:r>
              <a:rPr sz="2800" b="1" spc="-7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ВПЛИВАЮТ</a:t>
            </a:r>
            <a:r>
              <a:rPr sz="2800" b="1" dirty="0">
                <a:solidFill>
                  <a:srgbClr val="5B0F00"/>
                </a:solidFill>
                <a:latin typeface="Arial"/>
                <a:cs typeface="Arial"/>
              </a:rPr>
              <a:t>Ь</a:t>
            </a:r>
            <a:r>
              <a:rPr sz="2800" b="1" spc="-350" dirty="0">
                <a:solidFill>
                  <a:srgbClr val="5B0F00"/>
                </a:solidFill>
                <a:latin typeface="Verdana"/>
                <a:cs typeface="Verdana"/>
              </a:rPr>
              <a:t>:</a:t>
            </a:r>
            <a:endParaRPr sz="2800">
              <a:latin typeface="Verdana"/>
              <a:cs typeface="Verdana"/>
            </a:endParaRPr>
          </a:p>
          <a:p>
            <a:pPr marL="469900" indent="-443865">
              <a:lnSpc>
                <a:spcPct val="100000"/>
              </a:lnSpc>
              <a:spcBef>
                <a:spcPts val="3115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Час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Інформаційні</a:t>
            </a:r>
            <a:r>
              <a:rPr sz="28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Поведінкові</a:t>
            </a:r>
            <a:r>
              <a:rPr sz="2800" b="1" spc="-10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обмеження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Негативні</a:t>
            </a:r>
            <a:r>
              <a:rPr sz="2800" b="1" spc="-12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BA3B21"/>
                </a:solidFill>
                <a:latin typeface="Arial"/>
                <a:cs typeface="Arial"/>
              </a:rPr>
              <a:t>наслідки</a:t>
            </a:r>
            <a:endParaRPr sz="2800">
              <a:latin typeface="Arial"/>
              <a:cs typeface="Arial"/>
            </a:endParaRPr>
          </a:p>
          <a:p>
            <a:pPr marL="469900" indent="-443865">
              <a:lnSpc>
                <a:spcPct val="100000"/>
              </a:lnSpc>
              <a:spcBef>
                <a:spcPts val="1664"/>
              </a:spcBef>
              <a:buChar char="●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Взаємозалежність</a:t>
            </a:r>
            <a:r>
              <a:rPr sz="2800" b="1" spc="-12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BA3B21"/>
                </a:solidFill>
                <a:latin typeface="Arial"/>
                <a:cs typeface="Arial"/>
              </a:rPr>
              <a:t>рішень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167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УПРАВЛІНСЬКІ</a:t>
            </a:r>
            <a:r>
              <a:rPr sz="2800" b="1" spc="-15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РІШЕННЯ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690" marR="5080">
              <a:lnSpc>
                <a:spcPct val="114599"/>
              </a:lnSpc>
              <a:spcBef>
                <a:spcPts val="100"/>
              </a:spcBef>
            </a:pPr>
            <a:r>
              <a:rPr spc="-20" dirty="0"/>
              <a:t>Вибір</a:t>
            </a:r>
            <a:r>
              <a:rPr spc="-20" dirty="0">
                <a:latin typeface="Tahoma"/>
                <a:cs typeface="Tahoma"/>
              </a:rPr>
              <a:t>,</a:t>
            </a:r>
            <a:r>
              <a:rPr spc="-110" dirty="0">
                <a:latin typeface="Tahoma"/>
                <a:cs typeface="Tahoma"/>
              </a:rPr>
              <a:t> </a:t>
            </a:r>
            <a:r>
              <a:rPr spc="-5" dirty="0"/>
              <a:t>який</a:t>
            </a:r>
            <a:r>
              <a:rPr spc="-70" dirty="0"/>
              <a:t> </a:t>
            </a:r>
            <a:r>
              <a:rPr dirty="0"/>
              <a:t>повинен</a:t>
            </a:r>
            <a:r>
              <a:rPr spc="-75" dirty="0"/>
              <a:t> </a:t>
            </a:r>
            <a:r>
              <a:rPr spc="-5" dirty="0"/>
              <a:t>зробити</a:t>
            </a:r>
            <a:r>
              <a:rPr spc="-75" dirty="0"/>
              <a:t> </a:t>
            </a:r>
            <a:r>
              <a:rPr spc="-5" dirty="0"/>
              <a:t>керівник</a:t>
            </a:r>
            <a:r>
              <a:rPr spc="-65" dirty="0"/>
              <a:t> </a:t>
            </a:r>
            <a:r>
              <a:rPr spc="-5" dirty="0"/>
              <a:t>для</a:t>
            </a:r>
            <a:r>
              <a:rPr spc="-70" dirty="0"/>
              <a:t> </a:t>
            </a:r>
            <a:r>
              <a:rPr spc="-5" dirty="0"/>
              <a:t>виконання </a:t>
            </a:r>
            <a:r>
              <a:rPr spc="-655" dirty="0"/>
              <a:t> </a:t>
            </a:r>
            <a:r>
              <a:rPr spc="-5" dirty="0"/>
              <a:t>власних</a:t>
            </a:r>
            <a:r>
              <a:rPr spc="-60" dirty="0"/>
              <a:t> </a:t>
            </a:r>
            <a:r>
              <a:rPr dirty="0"/>
              <a:t>посадових</a:t>
            </a:r>
            <a:r>
              <a:rPr spc="-65" dirty="0"/>
              <a:t> </a:t>
            </a:r>
            <a:r>
              <a:rPr spc="-10" dirty="0"/>
              <a:t>обов</a:t>
            </a:r>
            <a:r>
              <a:rPr spc="-10" dirty="0">
                <a:latin typeface="Tahoma"/>
                <a:cs typeface="Tahoma"/>
              </a:rPr>
              <a:t>’</a:t>
            </a:r>
            <a:r>
              <a:rPr spc="-10" dirty="0"/>
              <a:t>язків</a:t>
            </a:r>
            <a:r>
              <a:rPr spc="-10" dirty="0">
                <a:latin typeface="Tahoma"/>
                <a:cs typeface="Tahoma"/>
              </a:rPr>
              <a:t>.</a:t>
            </a:r>
          </a:p>
          <a:p>
            <a:pPr marL="186690">
              <a:lnSpc>
                <a:spcPct val="100000"/>
              </a:lnSpc>
              <a:spcBef>
                <a:spcPts val="1675"/>
              </a:spcBef>
              <a:tabLst>
                <a:tab pos="4410075" algn="l"/>
              </a:tabLst>
            </a:pPr>
            <a:r>
              <a:rPr sz="1800" spc="-315" dirty="0">
                <a:solidFill>
                  <a:srgbClr val="5B0F00"/>
                </a:solidFill>
                <a:latin typeface="Tahoma"/>
                <a:cs typeface="Tahoma"/>
              </a:rPr>
              <a:t>1</a:t>
            </a:r>
            <a:r>
              <a:rPr sz="1800" spc="-15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r>
              <a:rPr sz="1800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spc="-150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З</a:t>
            </a:r>
            <a:r>
              <a:rPr sz="1800" dirty="0">
                <a:solidFill>
                  <a:srgbClr val="5B0F00"/>
                </a:solidFill>
              </a:rPr>
              <a:t>А</a:t>
            </a:r>
            <a:r>
              <a:rPr sz="1800" spc="-50" dirty="0">
                <a:solidFill>
                  <a:srgbClr val="5B0F00"/>
                </a:solidFill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УНІКАЛЬНІСТ</a:t>
            </a:r>
            <a:r>
              <a:rPr sz="1800" dirty="0">
                <a:solidFill>
                  <a:srgbClr val="5B0F00"/>
                </a:solidFill>
              </a:rPr>
              <a:t>Ю</a:t>
            </a:r>
            <a:r>
              <a:rPr sz="1800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r>
              <a:rPr sz="1800" dirty="0">
                <a:solidFill>
                  <a:srgbClr val="5B0F00"/>
                </a:solidFill>
                <a:latin typeface="Tahoma"/>
                <a:cs typeface="Tahoma"/>
              </a:rPr>
              <a:t>	</a:t>
            </a:r>
            <a:r>
              <a:rPr sz="1800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З</a:t>
            </a:r>
            <a:r>
              <a:rPr sz="1800" dirty="0">
                <a:solidFill>
                  <a:srgbClr val="5B0F00"/>
                </a:solidFill>
              </a:rPr>
              <a:t>А</a:t>
            </a:r>
            <a:r>
              <a:rPr sz="1800" spc="-50" dirty="0">
                <a:solidFill>
                  <a:srgbClr val="5B0F00"/>
                </a:solidFill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ХАРАКТЕРО</a:t>
            </a:r>
            <a:r>
              <a:rPr sz="1800" dirty="0">
                <a:solidFill>
                  <a:srgbClr val="5B0F00"/>
                </a:solidFill>
              </a:rPr>
              <a:t>М</a:t>
            </a:r>
            <a:r>
              <a:rPr sz="1800" spc="-35" dirty="0">
                <a:solidFill>
                  <a:srgbClr val="5B0F00"/>
                </a:solidFill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ПРИЙНЯТТ</a:t>
            </a:r>
            <a:r>
              <a:rPr sz="1800" spc="10" dirty="0">
                <a:solidFill>
                  <a:srgbClr val="5B0F00"/>
                </a:solidFill>
              </a:rPr>
              <a:t>Я</a:t>
            </a:r>
            <a:r>
              <a:rPr sz="1800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75" y="3061305"/>
            <a:ext cx="3429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425" y="2005115"/>
            <a:ext cx="38328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575" y="2006131"/>
            <a:ext cx="3429635" cy="1355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575" y="2006131"/>
            <a:ext cx="3429635" cy="137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575" y="2006131"/>
            <a:ext cx="3429635" cy="166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10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75" y="2006131"/>
            <a:ext cx="2804795" cy="91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575" y="3061305"/>
            <a:ext cx="3429635" cy="91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indent="-303530">
              <a:lnSpc>
                <a:spcPct val="100000"/>
              </a:lnSpc>
              <a:spcBef>
                <a:spcPts val="100"/>
              </a:spcBef>
              <a:buFont typeface="Tahoma"/>
              <a:buAutoNum type="arabicPeriod" startAt="3"/>
              <a:tabLst>
                <a:tab pos="31623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8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Ризиковані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75" y="2006131"/>
            <a:ext cx="2804795" cy="91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575" y="3061305"/>
            <a:ext cx="342963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1523" y="3641314"/>
            <a:ext cx="19399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Ризиковані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Невизначені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420</Words>
  <Application>Microsoft Office PowerPoint</Application>
  <PresentationFormat>Экран (16:9)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Презентация PowerPoint</vt:lpstr>
      <vt:lpstr>РІШЕННЯ — вибір альтернативи,  одного з кількох можливих  варіантів розвитку подій.</vt:lpstr>
      <vt:lpstr>Презентация PowerPoint</vt:lpstr>
      <vt:lpstr>УПРАВЛІНСЬКІ РІШЕННЯ</vt:lpstr>
      <vt:lpstr>УПРАВЛІНСЬКІ РІШЕННЯ</vt:lpstr>
      <vt:lpstr>УПРАВЛІНСЬКІ РІШЕННЯ</vt:lpstr>
      <vt:lpstr>УПРАВЛІНСЬКІ РІШЕННЯ</vt:lpstr>
      <vt:lpstr>УПРАВЛІНСЬКІ РІШЕННЯ</vt:lpstr>
      <vt:lpstr>УПРАВЛІНСЬКІ РІШЕННЯ</vt:lpstr>
      <vt:lpstr>ЕТАПИ РАЦІОНАЛЬНИХ РІШЕНЬ:</vt:lpstr>
      <vt:lpstr>ЕТАПИ РАЦІОНАЛЬНИХ РІШЕНЬ:</vt:lpstr>
      <vt:lpstr>ЕТАПИ РАЦІОНАЛЬНИХ РІШЕНЬ:</vt:lpstr>
      <vt:lpstr>ЕТАПИ РАЦІОНАЛЬНИХ РІШЕНЬ:</vt:lpstr>
      <vt:lpstr>ЕТАПИ РАЦІОНАЛЬНИХ РІШЕНЬ:</vt:lpstr>
      <vt:lpstr>ЕТАПИ РАЦІОНАЛЬНИХ РІШЕНЬ:</vt:lpstr>
      <vt:lpstr>ЕТАПИ РАЦІОНАЛЬНИХ РІШЕНЬ:</vt:lpstr>
      <vt:lpstr>ФАКТОРИ, ЩО ВПЛИВАЮТЬ: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2</cp:revision>
  <dcterms:created xsi:type="dcterms:W3CDTF">2021-11-04T22:21:49Z</dcterms:created>
  <dcterms:modified xsi:type="dcterms:W3CDTF">2021-11-04T22:25:54Z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