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18288000" cy="10287000"/>
  <p:notesSz cx="6858000" cy="9144000"/>
  <p:embeddedFontLst>
    <p:embeddedFont>
      <p:font typeface="Atkinson Hyperlegible"/>
      <p:regular r:id="rId6"/>
    </p:embeddedFont>
    <p:embeddedFont>
      <p:font typeface="Atkinson Hyperlegible Bold"/>
      <p:regular r:id="rId7"/>
    </p:embeddedFont>
    <p:embeddedFont>
      <p:font typeface="Sugo Display"/>
      <p:regular r:id="rId8"/>
    </p:embeddedFont>
    <p:embeddedFont>
      <p:font typeface="Sugo Display Bold"/>
      <p:regular r:id="rId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1" d="100"/>
          <a:sy n="41" d="100"/>
        </p:scale>
        <p:origin x="460" y="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3.fntdata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font" Target="fonts/font2.fntdata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1.fntdata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font" Target="fonts/font4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svg"/><Relationship Id="rId12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jpe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6.jpeg"/><Relationship Id="rId7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6.jpeg"/><Relationship Id="rId5" Type="http://schemas.openxmlformats.org/officeDocument/2006/relationships/image" Target="../media/image7.png"/><Relationship Id="rId10" Type="http://schemas.openxmlformats.org/officeDocument/2006/relationships/image" Target="../media/image18.png"/><Relationship Id="rId4" Type="http://schemas.openxmlformats.org/officeDocument/2006/relationships/image" Target="../media/image8.jpeg"/><Relationship Id="rId9" Type="http://schemas.openxmlformats.org/officeDocument/2006/relationships/image" Target="../media/image1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627" t="-13111" r="-1430" b="-1823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734279" y="490930"/>
            <a:ext cx="16819441" cy="9514689"/>
            <a:chOff x="0" y="0"/>
            <a:chExt cx="22425921" cy="12686252"/>
          </a:xfrm>
        </p:grpSpPr>
        <p:sp>
          <p:nvSpPr>
            <p:cNvPr id="4" name="Freeform 4"/>
            <p:cNvSpPr/>
            <p:nvPr/>
          </p:nvSpPr>
          <p:spPr>
            <a:xfrm flipH="1">
              <a:off x="18129687" y="63500"/>
              <a:ext cx="4296235" cy="12622752"/>
            </a:xfrm>
            <a:custGeom>
              <a:avLst/>
              <a:gdLst/>
              <a:ahLst/>
              <a:cxnLst/>
              <a:rect l="l" t="t" r="r" b="b"/>
              <a:pathLst>
                <a:path w="4296235" h="12622752">
                  <a:moveTo>
                    <a:pt x="4296234" y="0"/>
                  </a:moveTo>
                  <a:lnTo>
                    <a:pt x="0" y="0"/>
                  </a:lnTo>
                  <a:lnTo>
                    <a:pt x="0" y="12622752"/>
                  </a:lnTo>
                  <a:lnTo>
                    <a:pt x="4296234" y="12622752"/>
                  </a:lnTo>
                  <a:lnTo>
                    <a:pt x="4296234" y="0"/>
                  </a:lnTo>
                  <a:close/>
                </a:path>
              </a:pathLst>
            </a:custGeom>
            <a:blipFill>
              <a:blip r:embed="rId3"/>
              <a:stretch>
                <a:fillRect r="-340429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flipH="1">
              <a:off x="0" y="0"/>
              <a:ext cx="18921873" cy="12622752"/>
            </a:xfrm>
            <a:custGeom>
              <a:avLst/>
              <a:gdLst/>
              <a:ahLst/>
              <a:cxnLst/>
              <a:rect l="l" t="t" r="r" b="b"/>
              <a:pathLst>
                <a:path w="18921873" h="12622752">
                  <a:moveTo>
                    <a:pt x="18921873" y="0"/>
                  </a:moveTo>
                  <a:lnTo>
                    <a:pt x="0" y="0"/>
                  </a:lnTo>
                  <a:lnTo>
                    <a:pt x="0" y="12622752"/>
                  </a:lnTo>
                  <a:lnTo>
                    <a:pt x="18921873" y="12622752"/>
                  </a:lnTo>
                  <a:lnTo>
                    <a:pt x="18921873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 rot="-68087">
            <a:off x="9152479" y="596354"/>
            <a:ext cx="848479" cy="864692"/>
          </a:xfrm>
          <a:custGeom>
            <a:avLst/>
            <a:gdLst/>
            <a:ahLst/>
            <a:cxnLst/>
            <a:rect l="l" t="t" r="r" b="b"/>
            <a:pathLst>
              <a:path w="848479" h="864692">
                <a:moveTo>
                  <a:pt x="0" y="0"/>
                </a:moveTo>
                <a:lnTo>
                  <a:pt x="848479" y="0"/>
                </a:lnTo>
                <a:lnTo>
                  <a:pt x="848479" y="864692"/>
                </a:lnTo>
                <a:lnTo>
                  <a:pt x="0" y="86469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434356" y="1216082"/>
            <a:ext cx="6412092" cy="8789537"/>
          </a:xfrm>
          <a:custGeom>
            <a:avLst/>
            <a:gdLst/>
            <a:ahLst/>
            <a:cxnLst/>
            <a:rect l="l" t="t" r="r" b="b"/>
            <a:pathLst>
              <a:path w="6412092" h="8789537">
                <a:moveTo>
                  <a:pt x="0" y="0"/>
                </a:moveTo>
                <a:lnTo>
                  <a:pt x="6412092" y="0"/>
                </a:lnTo>
                <a:lnTo>
                  <a:pt x="6412092" y="8789538"/>
                </a:lnTo>
                <a:lnTo>
                  <a:pt x="0" y="878953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3368397" y="1383638"/>
            <a:ext cx="11551205" cy="738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20"/>
              </a:lnSpc>
            </a:pPr>
            <a:r>
              <a:rPr lang="en-US" sz="43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  <a:sym typeface="Atkinson Hyperlegible Bold"/>
              </a:rPr>
              <a:t>Запорізький національний університет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462332" y="4024608"/>
            <a:ext cx="9355455" cy="34676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27"/>
              </a:lnSpc>
            </a:pPr>
            <a:r>
              <a:rPr lang="en-US" sz="6590" b="1" dirty="0" err="1">
                <a:solidFill>
                  <a:srgbClr val="000000"/>
                </a:solidFill>
                <a:latin typeface="Sugo Display Bold"/>
                <a:ea typeface="Sugo Display Bold"/>
                <a:cs typeface="Sugo Display Bold"/>
                <a:sym typeface="Sugo Display Bold"/>
              </a:rPr>
              <a:t>Курс</a:t>
            </a:r>
            <a:r>
              <a:rPr lang="en-US" sz="6590" b="1" dirty="0">
                <a:solidFill>
                  <a:srgbClr val="000000"/>
                </a:solidFill>
                <a:latin typeface="Sugo Display Bold"/>
                <a:ea typeface="Sugo Display Bold"/>
                <a:cs typeface="Sugo Display Bold"/>
                <a:sym typeface="Sugo Display Bold"/>
              </a:rPr>
              <a:t> </a:t>
            </a:r>
            <a:r>
              <a:rPr lang="uk-UA" sz="6590" b="1" dirty="0">
                <a:solidFill>
                  <a:srgbClr val="000000"/>
                </a:solidFill>
                <a:latin typeface="Sugo Display Bold"/>
                <a:ea typeface="Sugo Display Bold"/>
                <a:cs typeface="Sugo Display Bold"/>
                <a:sym typeface="Sugo Display Bold"/>
              </a:rPr>
              <a:t>«</a:t>
            </a:r>
            <a:r>
              <a:rPr lang="en-US" sz="6590" b="1" dirty="0" err="1">
                <a:solidFill>
                  <a:srgbClr val="000000"/>
                </a:solidFill>
                <a:latin typeface="Sugo Display Bold"/>
                <a:ea typeface="Sugo Display Bold"/>
                <a:cs typeface="Sugo Display Bold"/>
                <a:sym typeface="Sugo Display Bold"/>
              </a:rPr>
              <a:t>Галузева</a:t>
            </a:r>
            <a:r>
              <a:rPr lang="en-US" sz="6590" b="1" dirty="0">
                <a:solidFill>
                  <a:srgbClr val="000000"/>
                </a:solidFill>
                <a:latin typeface="Sugo Display Bold"/>
                <a:ea typeface="Sugo Display Bold"/>
                <a:cs typeface="Sugo Display Bold"/>
                <a:sym typeface="Sugo Display Bold"/>
              </a:rPr>
              <a:t> </a:t>
            </a:r>
            <a:r>
              <a:rPr lang="en-US" sz="6590" b="1" dirty="0" err="1">
                <a:solidFill>
                  <a:srgbClr val="000000"/>
                </a:solidFill>
                <a:latin typeface="Sugo Display Bold"/>
                <a:ea typeface="Sugo Display Bold"/>
                <a:cs typeface="Sugo Display Bold"/>
                <a:sym typeface="Sugo Display Bold"/>
              </a:rPr>
              <a:t>методика</a:t>
            </a:r>
            <a:r>
              <a:rPr lang="en-US" sz="6590" b="1" dirty="0">
                <a:solidFill>
                  <a:srgbClr val="000000"/>
                </a:solidFill>
                <a:latin typeface="Sugo Display Bold"/>
                <a:ea typeface="Sugo Display Bold"/>
                <a:cs typeface="Sugo Display Bold"/>
                <a:sym typeface="Sugo Display Bold"/>
              </a:rPr>
              <a:t> </a:t>
            </a:r>
            <a:r>
              <a:rPr lang="en-US" sz="6590" b="1" dirty="0" err="1">
                <a:solidFill>
                  <a:srgbClr val="000000"/>
                </a:solidFill>
                <a:latin typeface="Sugo Display Bold"/>
                <a:ea typeface="Sugo Display Bold"/>
                <a:cs typeface="Sugo Display Bold"/>
                <a:sym typeface="Sugo Display Bold"/>
              </a:rPr>
              <a:t>викладання</a:t>
            </a:r>
            <a:r>
              <a:rPr lang="en-US" sz="6590" b="1" dirty="0">
                <a:solidFill>
                  <a:srgbClr val="000000"/>
                </a:solidFill>
                <a:latin typeface="Sugo Display Bold"/>
                <a:ea typeface="Sugo Display Bold"/>
                <a:cs typeface="Sugo Display Bold"/>
                <a:sym typeface="Sugo Display Bold"/>
              </a:rPr>
              <a:t> </a:t>
            </a:r>
            <a:r>
              <a:rPr lang="en-US" sz="6590" b="1" dirty="0" err="1">
                <a:solidFill>
                  <a:srgbClr val="000000"/>
                </a:solidFill>
                <a:latin typeface="Sugo Display Bold"/>
                <a:ea typeface="Sugo Display Bold"/>
                <a:cs typeface="Sugo Display Bold"/>
                <a:sym typeface="Sugo Display Bold"/>
              </a:rPr>
              <a:t>географії</a:t>
            </a:r>
            <a:r>
              <a:rPr lang="en-US" sz="6590" b="1" dirty="0">
                <a:solidFill>
                  <a:srgbClr val="000000"/>
                </a:solidFill>
                <a:latin typeface="Sugo Display Bold"/>
                <a:ea typeface="Sugo Display Bold"/>
                <a:cs typeface="Sugo Display Bold"/>
                <a:sym typeface="Sugo Display Bold"/>
              </a:rPr>
              <a:t> у </a:t>
            </a:r>
            <a:r>
              <a:rPr lang="en-US" sz="6590" b="1" dirty="0" err="1">
                <a:solidFill>
                  <a:srgbClr val="000000"/>
                </a:solidFill>
                <a:latin typeface="Sugo Display Bold"/>
                <a:ea typeface="Sugo Display Bold"/>
                <a:cs typeface="Sugo Display Bold"/>
                <a:sym typeface="Sugo Display Bold"/>
              </a:rPr>
              <a:t>школі</a:t>
            </a:r>
            <a:r>
              <a:rPr lang="uk-UA" sz="6590" b="1" dirty="0">
                <a:solidFill>
                  <a:srgbClr val="000000"/>
                </a:solidFill>
                <a:latin typeface="Sugo Display Bold"/>
                <a:ea typeface="Sugo Display Bold"/>
                <a:cs typeface="Sugo Display Bold"/>
                <a:sym typeface="Sugo Display Bold"/>
              </a:rPr>
              <a:t>»</a:t>
            </a:r>
            <a:endParaRPr lang="en-US" sz="6590" b="1" dirty="0">
              <a:solidFill>
                <a:srgbClr val="000000"/>
              </a:solidFill>
              <a:latin typeface="Sugo Display Bold"/>
              <a:ea typeface="Sugo Display Bold"/>
              <a:cs typeface="Sugo Display Bold"/>
              <a:sym typeface="Sugo Display Bold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468" t="-11441" r="-5003" b="-17200"/>
            </a:stretch>
          </a:blip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 rot="1015533">
            <a:off x="11860654" y="-5150158"/>
            <a:ext cx="10325542" cy="7151394"/>
            <a:chOff x="0" y="0"/>
            <a:chExt cx="3429000" cy="2374900"/>
          </a:xfrm>
        </p:grpSpPr>
        <p:sp>
          <p:nvSpPr>
            <p:cNvPr id="4" name="Freeform 4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3"/>
              <a:stretch>
                <a:fillRect t="-50618" b="-50618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-7713192">
            <a:off x="-927703" y="7681559"/>
            <a:ext cx="9304676" cy="6444350"/>
            <a:chOff x="0" y="0"/>
            <a:chExt cx="3429000" cy="2374900"/>
          </a:xfrm>
        </p:grpSpPr>
        <p:sp>
          <p:nvSpPr>
            <p:cNvPr id="7" name="Freeform 7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5"/>
              <a:stretch>
                <a:fillRect t="-60874" b="-60874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</p:sp>
      </p:grpSp>
      <p:grpSp>
        <p:nvGrpSpPr>
          <p:cNvPr id="9" name="Group 9"/>
          <p:cNvGrpSpPr/>
          <p:nvPr/>
        </p:nvGrpSpPr>
        <p:grpSpPr>
          <a:xfrm>
            <a:off x="8092176" y="3570223"/>
            <a:ext cx="8280496" cy="182207"/>
            <a:chOff x="0" y="0"/>
            <a:chExt cx="11040661" cy="24294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457166" cy="211034"/>
            </a:xfrm>
            <a:custGeom>
              <a:avLst/>
              <a:gdLst/>
              <a:ahLst/>
              <a:cxnLst/>
              <a:rect l="l" t="t" r="r" b="b"/>
              <a:pathLst>
                <a:path w="4457166" h="211034">
                  <a:moveTo>
                    <a:pt x="0" y="0"/>
                  </a:moveTo>
                  <a:lnTo>
                    <a:pt x="4457166" y="0"/>
                  </a:lnTo>
                  <a:lnTo>
                    <a:pt x="4457166" y="211034"/>
                  </a:lnTo>
                  <a:lnTo>
                    <a:pt x="0" y="2110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-53181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4213105" y="31909"/>
              <a:ext cx="6827555" cy="211034"/>
            </a:xfrm>
            <a:custGeom>
              <a:avLst/>
              <a:gdLst/>
              <a:ahLst/>
              <a:cxnLst/>
              <a:rect l="l" t="t" r="r" b="b"/>
              <a:pathLst>
                <a:path w="6827555" h="211034">
                  <a:moveTo>
                    <a:pt x="0" y="0"/>
                  </a:moveTo>
                  <a:lnTo>
                    <a:pt x="6827556" y="0"/>
                  </a:lnTo>
                  <a:lnTo>
                    <a:pt x="6827556" y="211034"/>
                  </a:lnTo>
                  <a:lnTo>
                    <a:pt x="0" y="2110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2" name="TextBox 12"/>
          <p:cNvSpPr txBox="1"/>
          <p:nvPr/>
        </p:nvSpPr>
        <p:spPr>
          <a:xfrm>
            <a:off x="8092176" y="1641075"/>
            <a:ext cx="7913979" cy="19291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469"/>
              </a:lnSpc>
              <a:spcBef>
                <a:spcPct val="0"/>
              </a:spcBef>
            </a:pPr>
            <a:r>
              <a:rPr lang="en-US" sz="11049">
                <a:solidFill>
                  <a:srgbClr val="402B2B"/>
                </a:solidFill>
                <a:latin typeface="Sugo Display"/>
                <a:ea typeface="Sugo Display"/>
                <a:cs typeface="Sugo Display"/>
                <a:sym typeface="Sugo Display"/>
              </a:rPr>
              <a:t>Мета курсу:</a:t>
            </a:r>
          </a:p>
        </p:txBody>
      </p:sp>
      <p:sp>
        <p:nvSpPr>
          <p:cNvPr id="13" name="Freeform 13"/>
          <p:cNvSpPr/>
          <p:nvPr/>
        </p:nvSpPr>
        <p:spPr>
          <a:xfrm rot="-6235443">
            <a:off x="14940987" y="1324862"/>
            <a:ext cx="2863369" cy="1881931"/>
          </a:xfrm>
          <a:custGeom>
            <a:avLst/>
            <a:gdLst/>
            <a:ahLst/>
            <a:cxnLst/>
            <a:rect l="l" t="t" r="r" b="b"/>
            <a:pathLst>
              <a:path w="2863369" h="1881931">
                <a:moveTo>
                  <a:pt x="0" y="0"/>
                </a:moveTo>
                <a:lnTo>
                  <a:pt x="2863368" y="0"/>
                </a:lnTo>
                <a:lnTo>
                  <a:pt x="2863368" y="1881932"/>
                </a:lnTo>
                <a:lnTo>
                  <a:pt x="0" y="188193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668131" y="649783"/>
            <a:ext cx="6816073" cy="9859899"/>
            <a:chOff x="0" y="0"/>
            <a:chExt cx="9088097" cy="13146532"/>
          </a:xfrm>
        </p:grpSpPr>
        <p:sp>
          <p:nvSpPr>
            <p:cNvPr id="15" name="Freeform 15"/>
            <p:cNvSpPr/>
            <p:nvPr/>
          </p:nvSpPr>
          <p:spPr>
            <a:xfrm rot="-172039">
              <a:off x="521552" y="10732552"/>
              <a:ext cx="8400911" cy="2205239"/>
            </a:xfrm>
            <a:custGeom>
              <a:avLst/>
              <a:gdLst/>
              <a:ahLst/>
              <a:cxnLst/>
              <a:rect l="l" t="t" r="r" b="b"/>
              <a:pathLst>
                <a:path w="8400911" h="2205239">
                  <a:moveTo>
                    <a:pt x="0" y="0"/>
                  </a:moveTo>
                  <a:lnTo>
                    <a:pt x="8400911" y="0"/>
                  </a:lnTo>
                  <a:lnTo>
                    <a:pt x="8400911" y="2205239"/>
                  </a:lnTo>
                  <a:lnTo>
                    <a:pt x="0" y="22052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</p:sp>
        <p:grpSp>
          <p:nvGrpSpPr>
            <p:cNvPr id="16" name="Group 16"/>
            <p:cNvGrpSpPr>
              <a:grpSpLocks noChangeAspect="1"/>
            </p:cNvGrpSpPr>
            <p:nvPr/>
          </p:nvGrpSpPr>
          <p:grpSpPr>
            <a:xfrm rot="-173233">
              <a:off x="296755" y="206323"/>
              <a:ext cx="8494587" cy="11997020"/>
              <a:chOff x="0" y="0"/>
              <a:chExt cx="3267456" cy="4614672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3267456" cy="4618736"/>
              </a:xfrm>
              <a:custGeom>
                <a:avLst/>
                <a:gdLst/>
                <a:ahLst/>
                <a:cxnLst/>
                <a:rect l="l" t="t" r="r" b="b"/>
                <a:pathLst>
                  <a:path w="3267456" h="4618736">
                    <a:moveTo>
                      <a:pt x="3267456" y="4618736"/>
                    </a:moveTo>
                    <a:lnTo>
                      <a:pt x="0" y="4618736"/>
                    </a:lnTo>
                    <a:lnTo>
                      <a:pt x="0" y="0"/>
                    </a:lnTo>
                    <a:lnTo>
                      <a:pt x="3267456" y="0"/>
                    </a:lnTo>
                    <a:lnTo>
                      <a:pt x="3267456" y="4618736"/>
                    </a:lnTo>
                    <a:close/>
                  </a:path>
                </a:pathLst>
              </a:custGeom>
              <a:blipFill>
                <a:blip r:embed="rId10"/>
                <a:stretch>
                  <a:fillRect l="-4" r="-4"/>
                </a:stretch>
              </a:blipFill>
            </p:spPr>
          </p:sp>
          <p:sp>
            <p:nvSpPr>
              <p:cNvPr id="18" name="Freeform 18"/>
              <p:cNvSpPr/>
              <p:nvPr/>
            </p:nvSpPr>
            <p:spPr>
              <a:xfrm>
                <a:off x="144163" y="140959"/>
                <a:ext cx="2993427" cy="4317015"/>
              </a:xfrm>
              <a:custGeom>
                <a:avLst/>
                <a:gdLst/>
                <a:ahLst/>
                <a:cxnLst/>
                <a:rect l="l" t="t" r="r" b="b"/>
                <a:pathLst>
                  <a:path w="2993427" h="4317015">
                    <a:moveTo>
                      <a:pt x="2993427" y="12700"/>
                    </a:moveTo>
                    <a:lnTo>
                      <a:pt x="2935892" y="4317015"/>
                    </a:lnTo>
                    <a:lnTo>
                      <a:pt x="0" y="4275547"/>
                    </a:lnTo>
                    <a:lnTo>
                      <a:pt x="0" y="0"/>
                    </a:lnTo>
                    <a:lnTo>
                      <a:pt x="2993427" y="12700"/>
                    </a:lnTo>
                    <a:close/>
                  </a:path>
                </a:pathLst>
              </a:custGeom>
              <a:blipFill>
                <a:blip r:embed="rId11"/>
                <a:stretch>
                  <a:fillRect l="-103235" t="-8552" r="-3539" b="-9913"/>
                </a:stretch>
              </a:blipFill>
            </p:spPr>
          </p:sp>
        </p:grpSp>
      </p:grpSp>
      <p:sp>
        <p:nvSpPr>
          <p:cNvPr id="19" name="Freeform 19"/>
          <p:cNvSpPr/>
          <p:nvPr/>
        </p:nvSpPr>
        <p:spPr>
          <a:xfrm rot="-6687178">
            <a:off x="11079406" y="-1637868"/>
            <a:ext cx="1472888" cy="3813303"/>
          </a:xfrm>
          <a:custGeom>
            <a:avLst/>
            <a:gdLst/>
            <a:ahLst/>
            <a:cxnLst/>
            <a:rect l="l" t="t" r="r" b="b"/>
            <a:pathLst>
              <a:path w="1472888" h="3813303">
                <a:moveTo>
                  <a:pt x="0" y="0"/>
                </a:moveTo>
                <a:lnTo>
                  <a:pt x="1472888" y="0"/>
                </a:lnTo>
                <a:lnTo>
                  <a:pt x="1472888" y="3813303"/>
                </a:lnTo>
                <a:lnTo>
                  <a:pt x="0" y="381330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88000"/>
            </a:blip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7720974" y="4450114"/>
            <a:ext cx="9538326" cy="43353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3"/>
              </a:lnSpc>
            </a:pPr>
            <a:r>
              <a:rPr lang="en-US" sz="3300" spc="-108">
                <a:solidFill>
                  <a:srgbClr val="000000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rPr>
              <a:t>Метою курсу "Галузева методика викладання географії у школі" є формування у майбутніх педагогів системних знань, умінь і навичок з ефективного застосування методичних підходів та технологій викладання географії в школах, а також розвитку професійних компетентностей для організації навчального процесу з географії в умовах сучасної школи.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627" t="-13111" r="-1430" b="-18232"/>
            </a:stretch>
          </a:blip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 rot="-9182015">
            <a:off x="12771891" y="-1179747"/>
            <a:ext cx="7989165" cy="5533237"/>
            <a:chOff x="0" y="0"/>
            <a:chExt cx="3429000" cy="2374900"/>
          </a:xfrm>
        </p:grpSpPr>
        <p:sp>
          <p:nvSpPr>
            <p:cNvPr id="4" name="Freeform 4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3"/>
              <a:stretch>
                <a:fillRect t="-50618" b="-50618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-9182015">
            <a:off x="-2129275" y="5713122"/>
            <a:ext cx="7989165" cy="5533237"/>
            <a:chOff x="0" y="0"/>
            <a:chExt cx="3429000" cy="2374900"/>
          </a:xfrm>
        </p:grpSpPr>
        <p:sp>
          <p:nvSpPr>
            <p:cNvPr id="7" name="Freeform 7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3"/>
              <a:stretch>
                <a:fillRect t="-50618" b="-50618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 rot="-10800000" flipH="1" flipV="1">
            <a:off x="1461463" y="151030"/>
            <a:ext cx="15194115" cy="10135970"/>
          </a:xfrm>
          <a:custGeom>
            <a:avLst/>
            <a:gdLst/>
            <a:ahLst/>
            <a:cxnLst/>
            <a:rect l="l" t="t" r="r" b="b"/>
            <a:pathLst>
              <a:path w="15194115" h="10135970">
                <a:moveTo>
                  <a:pt x="15194115" y="10135970"/>
                </a:moveTo>
                <a:lnTo>
                  <a:pt x="0" y="10135970"/>
                </a:lnTo>
                <a:lnTo>
                  <a:pt x="0" y="0"/>
                </a:lnTo>
                <a:lnTo>
                  <a:pt x="15194115" y="0"/>
                </a:lnTo>
                <a:lnTo>
                  <a:pt x="15194115" y="1013597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68087">
            <a:off x="8817133" y="787786"/>
            <a:ext cx="706674" cy="720177"/>
          </a:xfrm>
          <a:custGeom>
            <a:avLst/>
            <a:gdLst/>
            <a:ahLst/>
            <a:cxnLst/>
            <a:rect l="l" t="t" r="r" b="b"/>
            <a:pathLst>
              <a:path w="706674" h="720177">
                <a:moveTo>
                  <a:pt x="0" y="0"/>
                </a:moveTo>
                <a:lnTo>
                  <a:pt x="706673" y="0"/>
                </a:lnTo>
                <a:lnTo>
                  <a:pt x="706673" y="720177"/>
                </a:lnTo>
                <a:lnTo>
                  <a:pt x="0" y="72017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620861" y="878676"/>
            <a:ext cx="2778049" cy="3323838"/>
          </a:xfrm>
          <a:custGeom>
            <a:avLst/>
            <a:gdLst/>
            <a:ahLst/>
            <a:cxnLst/>
            <a:rect l="l" t="t" r="r" b="b"/>
            <a:pathLst>
              <a:path w="2778049" h="3323838">
                <a:moveTo>
                  <a:pt x="0" y="0"/>
                </a:moveTo>
                <a:lnTo>
                  <a:pt x="2778049" y="0"/>
                </a:lnTo>
                <a:lnTo>
                  <a:pt x="2778049" y="3323838"/>
                </a:lnTo>
                <a:lnTo>
                  <a:pt x="0" y="332383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b="-160169"/>
            </a:stretch>
          </a:blipFill>
        </p:spPr>
      </p:sp>
      <p:grpSp>
        <p:nvGrpSpPr>
          <p:cNvPr id="12" name="Group 12"/>
          <p:cNvGrpSpPr>
            <a:grpSpLocks noChangeAspect="1"/>
          </p:cNvGrpSpPr>
          <p:nvPr/>
        </p:nvGrpSpPr>
        <p:grpSpPr>
          <a:xfrm rot="-6779253">
            <a:off x="-4703552" y="9484859"/>
            <a:ext cx="9902571" cy="6858447"/>
            <a:chOff x="0" y="0"/>
            <a:chExt cx="3429000" cy="2374900"/>
          </a:xfrm>
        </p:grpSpPr>
        <p:sp>
          <p:nvSpPr>
            <p:cNvPr id="13" name="Freeform 13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8"/>
              <a:stretch>
                <a:fillRect t="-60874" b="-60874"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</p:sp>
      </p:grpSp>
      <p:grpSp>
        <p:nvGrpSpPr>
          <p:cNvPr id="15" name="Group 15"/>
          <p:cNvGrpSpPr>
            <a:grpSpLocks noChangeAspect="1"/>
          </p:cNvGrpSpPr>
          <p:nvPr/>
        </p:nvGrpSpPr>
        <p:grpSpPr>
          <a:xfrm rot="-6779253">
            <a:off x="16884969" y="1733237"/>
            <a:ext cx="8426457" cy="5836102"/>
            <a:chOff x="0" y="0"/>
            <a:chExt cx="3429000" cy="2374900"/>
          </a:xfrm>
        </p:grpSpPr>
        <p:sp>
          <p:nvSpPr>
            <p:cNvPr id="16" name="Freeform 16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8"/>
              <a:stretch>
                <a:fillRect t="-60874" b="-60874"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</p:sp>
      </p:grpSp>
      <p:sp>
        <p:nvSpPr>
          <p:cNvPr id="18" name="TextBox 18"/>
          <p:cNvSpPr txBox="1"/>
          <p:nvPr/>
        </p:nvSpPr>
        <p:spPr>
          <a:xfrm>
            <a:off x="3398910" y="1786891"/>
            <a:ext cx="12545122" cy="76085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80"/>
              </a:lnSpc>
              <a:spcBef>
                <a:spcPct val="0"/>
              </a:spcBef>
            </a:pPr>
            <a:r>
              <a:rPr lang="en-US" sz="27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  <a:sym typeface="Atkinson Hyperlegible Bold"/>
              </a:rPr>
              <a:t>Завдання курсу:</a:t>
            </a:r>
          </a:p>
          <a:p>
            <a:pPr marL="582943" lvl="1" indent="-291471" algn="l">
              <a:lnSpc>
                <a:spcPts val="3780"/>
              </a:lnSpc>
              <a:buFont typeface="Arial"/>
              <a:buChar char="•"/>
            </a:pPr>
            <a:r>
              <a:rPr lang="en-US" sz="27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  <a:sym typeface="Atkinson Hyperlegible Bold"/>
              </a:rPr>
              <a:t>Ознайомити студентів з основами методики викладання географії, теоретичними та практичними аспектами цього процесу.</a:t>
            </a:r>
          </a:p>
          <a:p>
            <a:pPr marL="582943" lvl="1" indent="-291471" algn="l">
              <a:lnSpc>
                <a:spcPts val="3780"/>
              </a:lnSpc>
              <a:buFont typeface="Arial"/>
              <a:buChar char="•"/>
            </a:pPr>
            <a:r>
              <a:rPr lang="en-US" sz="27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  <a:sym typeface="Atkinson Hyperlegible Bold"/>
              </a:rPr>
              <a:t>Навчити застосовувати різноманітні методи та форми навчання для ефективного засвоєння географічних знань.</a:t>
            </a:r>
          </a:p>
          <a:p>
            <a:pPr marL="582943" lvl="1" indent="-291471" algn="l">
              <a:lnSpc>
                <a:spcPts val="3780"/>
              </a:lnSpc>
              <a:buFont typeface="Arial"/>
              <a:buChar char="•"/>
            </a:pPr>
            <a:r>
              <a:rPr lang="en-US" sz="27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  <a:sym typeface="Atkinson Hyperlegible Bold"/>
              </a:rPr>
              <a:t>Розвинути навички планування та організації навчальних занять з географії, враховуючи вікові та психологічні особливості учнів.</a:t>
            </a:r>
          </a:p>
          <a:p>
            <a:pPr marL="582943" lvl="1" indent="-291471" algn="l">
              <a:lnSpc>
                <a:spcPts val="3780"/>
              </a:lnSpc>
              <a:buFont typeface="Arial"/>
              <a:buChar char="•"/>
            </a:pPr>
            <a:r>
              <a:rPr lang="en-US" sz="27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  <a:sym typeface="Atkinson Hyperlegible Bold"/>
              </a:rPr>
              <a:t>Формувати уміння оцінювати навчальні досягнення учнів, розвивати критичне мислення та навички самостійної роботи.</a:t>
            </a:r>
          </a:p>
          <a:p>
            <a:pPr marL="582943" lvl="1" indent="-291471" algn="l">
              <a:lnSpc>
                <a:spcPts val="3780"/>
              </a:lnSpc>
              <a:buFont typeface="Arial"/>
              <a:buChar char="•"/>
            </a:pPr>
            <a:r>
              <a:rPr lang="en-US" sz="27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  <a:sym typeface="Atkinson Hyperlegible Bold"/>
              </a:rPr>
              <a:t>Поглибити знання про сучасні освітні технології, зокрема використання мультимедійних та інформаційно-комунікаційних технологій у викладанні географії.</a:t>
            </a:r>
          </a:p>
          <a:p>
            <a:pPr marL="582943" lvl="1" indent="-291471" algn="l">
              <a:lnSpc>
                <a:spcPts val="3780"/>
              </a:lnSpc>
              <a:buFont typeface="Arial"/>
              <a:buChar char="•"/>
            </a:pPr>
            <a:r>
              <a:rPr lang="en-US" sz="27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  <a:sym typeface="Atkinson Hyperlegible Bold"/>
              </a:rPr>
              <a:t>Виховати професійну відповідальність, етичні та культурні аспекти взаємодії з учнями під час проведення уроків.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627" t="-13111" r="-1430" b="-18232"/>
            </a:stretch>
          </a:blipFill>
        </p:spPr>
      </p:sp>
      <p:sp>
        <p:nvSpPr>
          <p:cNvPr id="3" name="Freeform 3"/>
          <p:cNvSpPr/>
          <p:nvPr/>
        </p:nvSpPr>
        <p:spPr>
          <a:xfrm rot="-5400000" flipH="1" flipV="1">
            <a:off x="-2786086" y="2346175"/>
            <a:ext cx="18332969" cy="12229895"/>
          </a:xfrm>
          <a:custGeom>
            <a:avLst/>
            <a:gdLst/>
            <a:ahLst/>
            <a:cxnLst/>
            <a:rect l="l" t="t" r="r" b="b"/>
            <a:pathLst>
              <a:path w="18332969" h="12229895">
                <a:moveTo>
                  <a:pt x="18332969" y="12229895"/>
                </a:moveTo>
                <a:lnTo>
                  <a:pt x="0" y="12229895"/>
                </a:lnTo>
                <a:lnTo>
                  <a:pt x="0" y="0"/>
                </a:lnTo>
                <a:lnTo>
                  <a:pt x="18332969" y="0"/>
                </a:lnTo>
                <a:lnTo>
                  <a:pt x="18332969" y="12229895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4" name="Group 4"/>
          <p:cNvGrpSpPr>
            <a:grpSpLocks noChangeAspect="1"/>
          </p:cNvGrpSpPr>
          <p:nvPr/>
        </p:nvGrpSpPr>
        <p:grpSpPr>
          <a:xfrm rot="1287677">
            <a:off x="10243801" y="7892357"/>
            <a:ext cx="14435305" cy="9997786"/>
            <a:chOff x="0" y="0"/>
            <a:chExt cx="3429000" cy="2374900"/>
          </a:xfrm>
        </p:grpSpPr>
        <p:sp>
          <p:nvSpPr>
            <p:cNvPr id="5" name="Freeform 5"/>
            <p:cNvSpPr/>
            <p:nvPr/>
          </p:nvSpPr>
          <p:spPr>
            <a:xfrm flipH="1">
              <a:off x="59944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1168400" y="25400"/>
                  </a:moveTo>
                  <a:lnTo>
                    <a:pt x="939800" y="0"/>
                  </a:lnTo>
                  <a:lnTo>
                    <a:pt x="698500" y="38100"/>
                  </a:lnTo>
                  <a:lnTo>
                    <a:pt x="355600" y="38100"/>
                  </a:lnTo>
                  <a:cubicBezTo>
                    <a:pt x="355600" y="38100"/>
                    <a:pt x="254000" y="12700"/>
                    <a:pt x="241300" y="38100"/>
                  </a:cubicBezTo>
                  <a:cubicBezTo>
                    <a:pt x="228600" y="63500"/>
                    <a:pt x="177800" y="228600"/>
                    <a:pt x="177800" y="228600"/>
                  </a:cubicBezTo>
                  <a:cubicBezTo>
                    <a:pt x="177800" y="228600"/>
                    <a:pt x="127000" y="304800"/>
                    <a:pt x="139700" y="355600"/>
                  </a:cubicBezTo>
                  <a:cubicBezTo>
                    <a:pt x="152400" y="406400"/>
                    <a:pt x="114300" y="520700"/>
                    <a:pt x="114300" y="520700"/>
                  </a:cubicBezTo>
                  <a:cubicBezTo>
                    <a:pt x="114300" y="520700"/>
                    <a:pt x="88900" y="571500"/>
                    <a:pt x="114300" y="622300"/>
                  </a:cubicBezTo>
                  <a:cubicBezTo>
                    <a:pt x="114300" y="622300"/>
                    <a:pt x="127000" y="762000"/>
                    <a:pt x="101600" y="812800"/>
                  </a:cubicBezTo>
                  <a:cubicBezTo>
                    <a:pt x="101600" y="812800"/>
                    <a:pt x="63500" y="838200"/>
                    <a:pt x="88900" y="1003300"/>
                  </a:cubicBezTo>
                  <a:lnTo>
                    <a:pt x="76200" y="1181100"/>
                  </a:lnTo>
                  <a:cubicBezTo>
                    <a:pt x="76200" y="1181100"/>
                    <a:pt x="101600" y="1257300"/>
                    <a:pt x="88900" y="1308100"/>
                  </a:cubicBezTo>
                  <a:lnTo>
                    <a:pt x="63500" y="1562100"/>
                  </a:lnTo>
                  <a:lnTo>
                    <a:pt x="12700" y="1701800"/>
                  </a:lnTo>
                  <a:lnTo>
                    <a:pt x="12700" y="1854200"/>
                  </a:lnTo>
                  <a:lnTo>
                    <a:pt x="0" y="1955800"/>
                  </a:lnTo>
                  <a:cubicBezTo>
                    <a:pt x="0" y="1955800"/>
                    <a:pt x="25400" y="2019300"/>
                    <a:pt x="127000" y="2044700"/>
                  </a:cubicBezTo>
                  <a:cubicBezTo>
                    <a:pt x="127000" y="2044700"/>
                    <a:pt x="190500" y="2044700"/>
                    <a:pt x="241300" y="2082800"/>
                  </a:cubicBezTo>
                  <a:cubicBezTo>
                    <a:pt x="292100" y="2120900"/>
                    <a:pt x="406400" y="2197100"/>
                    <a:pt x="469900" y="2184400"/>
                  </a:cubicBezTo>
                  <a:cubicBezTo>
                    <a:pt x="469900" y="2184400"/>
                    <a:pt x="622300" y="2171700"/>
                    <a:pt x="647700" y="2146300"/>
                  </a:cubicBezTo>
                  <a:cubicBezTo>
                    <a:pt x="647700" y="2146300"/>
                    <a:pt x="749300" y="2133600"/>
                    <a:pt x="774700" y="2133600"/>
                  </a:cubicBezTo>
                  <a:cubicBezTo>
                    <a:pt x="800100" y="2133600"/>
                    <a:pt x="863600" y="2146300"/>
                    <a:pt x="863600" y="2146300"/>
                  </a:cubicBezTo>
                  <a:cubicBezTo>
                    <a:pt x="863600" y="2146300"/>
                    <a:pt x="939800" y="2171700"/>
                    <a:pt x="977900" y="2159000"/>
                  </a:cubicBezTo>
                  <a:cubicBezTo>
                    <a:pt x="1016000" y="2146300"/>
                    <a:pt x="1041400" y="2146300"/>
                    <a:pt x="1117600" y="2159000"/>
                  </a:cubicBezTo>
                  <a:cubicBezTo>
                    <a:pt x="1117600" y="2159000"/>
                    <a:pt x="1143000" y="2184400"/>
                    <a:pt x="1320800" y="2184400"/>
                  </a:cubicBezTo>
                  <a:cubicBezTo>
                    <a:pt x="1320800" y="2184400"/>
                    <a:pt x="1473200" y="2235200"/>
                    <a:pt x="1549400" y="2184400"/>
                  </a:cubicBezTo>
                  <a:cubicBezTo>
                    <a:pt x="1549400" y="2184400"/>
                    <a:pt x="1574800" y="2146300"/>
                    <a:pt x="1790700" y="2159000"/>
                  </a:cubicBezTo>
                  <a:cubicBezTo>
                    <a:pt x="1790700" y="2159000"/>
                    <a:pt x="1943100" y="2171700"/>
                    <a:pt x="1968500" y="2159000"/>
                  </a:cubicBezTo>
                  <a:lnTo>
                    <a:pt x="2273300" y="2197100"/>
                  </a:lnTo>
                  <a:cubicBezTo>
                    <a:pt x="2273300" y="2197100"/>
                    <a:pt x="2616200" y="2184400"/>
                    <a:pt x="2667000" y="2171700"/>
                  </a:cubicBezTo>
                  <a:cubicBezTo>
                    <a:pt x="2717800" y="2159000"/>
                    <a:pt x="2921000" y="2120900"/>
                    <a:pt x="2946400" y="2146300"/>
                  </a:cubicBezTo>
                  <a:cubicBezTo>
                    <a:pt x="2971800" y="2171700"/>
                    <a:pt x="3124200" y="2171700"/>
                    <a:pt x="3149600" y="2159000"/>
                  </a:cubicBezTo>
                  <a:cubicBezTo>
                    <a:pt x="3175000" y="2146300"/>
                    <a:pt x="3213100" y="2044700"/>
                    <a:pt x="3225800" y="1993900"/>
                  </a:cubicBezTo>
                  <a:cubicBezTo>
                    <a:pt x="3238500" y="1943100"/>
                    <a:pt x="3238500" y="1803400"/>
                    <a:pt x="3238500" y="1778000"/>
                  </a:cubicBezTo>
                  <a:cubicBezTo>
                    <a:pt x="3238500" y="1752600"/>
                    <a:pt x="3276600" y="1714500"/>
                    <a:pt x="3276600" y="1714500"/>
                  </a:cubicBezTo>
                  <a:lnTo>
                    <a:pt x="3251200" y="1562100"/>
                  </a:lnTo>
                  <a:cubicBezTo>
                    <a:pt x="3251200" y="1562100"/>
                    <a:pt x="3251200" y="1435100"/>
                    <a:pt x="3276600" y="1397000"/>
                  </a:cubicBezTo>
                  <a:cubicBezTo>
                    <a:pt x="3302000" y="1358900"/>
                    <a:pt x="3276600" y="1206500"/>
                    <a:pt x="3276600" y="1206500"/>
                  </a:cubicBezTo>
                  <a:cubicBezTo>
                    <a:pt x="3276600" y="1206500"/>
                    <a:pt x="3302000" y="1079500"/>
                    <a:pt x="3289300" y="1041400"/>
                  </a:cubicBezTo>
                  <a:cubicBezTo>
                    <a:pt x="3276600" y="1003300"/>
                    <a:pt x="3263900" y="939800"/>
                    <a:pt x="3263900" y="901700"/>
                  </a:cubicBezTo>
                  <a:cubicBezTo>
                    <a:pt x="3263900" y="863600"/>
                    <a:pt x="3289300" y="673100"/>
                    <a:pt x="3289300" y="673100"/>
                  </a:cubicBezTo>
                  <a:lnTo>
                    <a:pt x="3314700" y="571500"/>
                  </a:lnTo>
                  <a:cubicBezTo>
                    <a:pt x="3314700" y="571500"/>
                    <a:pt x="3340100" y="508000"/>
                    <a:pt x="3327400" y="393700"/>
                  </a:cubicBezTo>
                  <a:cubicBezTo>
                    <a:pt x="3314700" y="279400"/>
                    <a:pt x="3327400" y="279400"/>
                    <a:pt x="3327400" y="279400"/>
                  </a:cubicBezTo>
                  <a:lnTo>
                    <a:pt x="3124200" y="190500"/>
                  </a:lnTo>
                  <a:cubicBezTo>
                    <a:pt x="3124200" y="190500"/>
                    <a:pt x="3022600" y="76200"/>
                    <a:pt x="2857500" y="76200"/>
                  </a:cubicBezTo>
                  <a:lnTo>
                    <a:pt x="2730500" y="114300"/>
                  </a:lnTo>
                  <a:cubicBezTo>
                    <a:pt x="2730500" y="114300"/>
                    <a:pt x="2679700" y="139700"/>
                    <a:pt x="2590800" y="127000"/>
                  </a:cubicBezTo>
                  <a:cubicBezTo>
                    <a:pt x="2501900" y="114300"/>
                    <a:pt x="2425700" y="88900"/>
                    <a:pt x="2425700" y="88900"/>
                  </a:cubicBezTo>
                  <a:cubicBezTo>
                    <a:pt x="2425700" y="88900"/>
                    <a:pt x="2336800" y="114300"/>
                    <a:pt x="2273300" y="88900"/>
                  </a:cubicBezTo>
                  <a:lnTo>
                    <a:pt x="2222500" y="76200"/>
                  </a:lnTo>
                  <a:lnTo>
                    <a:pt x="2197100" y="76200"/>
                  </a:lnTo>
                  <a:cubicBezTo>
                    <a:pt x="2197100" y="76200"/>
                    <a:pt x="2159000" y="50800"/>
                    <a:pt x="2133600" y="76200"/>
                  </a:cubicBezTo>
                  <a:cubicBezTo>
                    <a:pt x="2133600" y="76200"/>
                    <a:pt x="2108200" y="50800"/>
                    <a:pt x="2070100" y="63500"/>
                  </a:cubicBezTo>
                  <a:cubicBezTo>
                    <a:pt x="2070100" y="63500"/>
                    <a:pt x="1993900" y="38100"/>
                    <a:pt x="1993900" y="38100"/>
                  </a:cubicBezTo>
                  <a:cubicBezTo>
                    <a:pt x="1993900" y="38100"/>
                    <a:pt x="1905000" y="38100"/>
                    <a:pt x="1905000" y="38100"/>
                  </a:cubicBezTo>
                  <a:lnTo>
                    <a:pt x="1816100" y="63500"/>
                  </a:lnTo>
                  <a:lnTo>
                    <a:pt x="1574800" y="63500"/>
                  </a:lnTo>
                  <a:lnTo>
                    <a:pt x="1447800" y="50800"/>
                  </a:lnTo>
                  <a:lnTo>
                    <a:pt x="1397000" y="76200"/>
                  </a:lnTo>
                  <a:lnTo>
                    <a:pt x="1320800" y="50800"/>
                  </a:lnTo>
                  <a:lnTo>
                    <a:pt x="1168400" y="25400"/>
                  </a:lnTo>
                  <a:close/>
                </a:path>
              </a:pathLst>
            </a:custGeom>
            <a:blipFill>
              <a:blip r:embed="rId4"/>
              <a:stretch>
                <a:fillRect t="-60874" b="-60874"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5"/>
              <a:stretch>
                <a:fillRect l="-2902" t="-10996" r="-2492" b="-11124"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2101108" y="-276225"/>
            <a:ext cx="8558583" cy="21120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939"/>
              </a:lnSpc>
              <a:spcBef>
                <a:spcPct val="0"/>
              </a:spcBef>
            </a:pPr>
            <a:r>
              <a:rPr lang="en-US" sz="12099">
                <a:solidFill>
                  <a:srgbClr val="402B2B"/>
                </a:solidFill>
                <a:latin typeface="Sugo Display"/>
                <a:ea typeface="Sugo Display"/>
                <a:cs typeface="Sugo Display"/>
                <a:sym typeface="Sugo Display"/>
              </a:rPr>
              <a:t>Зміст курсу:</a:t>
            </a:r>
          </a:p>
        </p:txBody>
      </p:sp>
      <p:sp>
        <p:nvSpPr>
          <p:cNvPr id="8" name="Freeform 8"/>
          <p:cNvSpPr/>
          <p:nvPr/>
        </p:nvSpPr>
        <p:spPr>
          <a:xfrm rot="-7464855">
            <a:off x="10393984" y="9915735"/>
            <a:ext cx="4202724" cy="1586980"/>
          </a:xfrm>
          <a:custGeom>
            <a:avLst/>
            <a:gdLst/>
            <a:ahLst/>
            <a:cxnLst/>
            <a:rect l="l" t="t" r="r" b="b"/>
            <a:pathLst>
              <a:path w="4202724" h="1586980">
                <a:moveTo>
                  <a:pt x="0" y="0"/>
                </a:moveTo>
                <a:lnTo>
                  <a:pt x="4202724" y="0"/>
                </a:lnTo>
                <a:lnTo>
                  <a:pt x="4202724" y="1586980"/>
                </a:lnTo>
                <a:lnTo>
                  <a:pt x="0" y="15869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70000"/>
            </a:blip>
            <a:stretch>
              <a:fillRect l="-93644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0524585" y="510454"/>
            <a:ext cx="7132128" cy="9776546"/>
          </a:xfrm>
          <a:custGeom>
            <a:avLst/>
            <a:gdLst/>
            <a:ahLst/>
            <a:cxnLst/>
            <a:rect l="l" t="t" r="r" b="b"/>
            <a:pathLst>
              <a:path w="7132128" h="9776546">
                <a:moveTo>
                  <a:pt x="0" y="0"/>
                </a:moveTo>
                <a:lnTo>
                  <a:pt x="7132129" y="0"/>
                </a:lnTo>
                <a:lnTo>
                  <a:pt x="7132129" y="9776546"/>
                </a:lnTo>
                <a:lnTo>
                  <a:pt x="0" y="977654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2778014" y="1730715"/>
            <a:ext cx="6798686" cy="210141"/>
          </a:xfrm>
          <a:custGeom>
            <a:avLst/>
            <a:gdLst/>
            <a:ahLst/>
            <a:cxnLst/>
            <a:rect l="l" t="t" r="r" b="b"/>
            <a:pathLst>
              <a:path w="6798686" h="210141">
                <a:moveTo>
                  <a:pt x="0" y="0"/>
                </a:moveTo>
                <a:lnTo>
                  <a:pt x="6798686" y="0"/>
                </a:lnTo>
                <a:lnTo>
                  <a:pt x="6798686" y="210141"/>
                </a:lnTo>
                <a:lnTo>
                  <a:pt x="0" y="21014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138743" y="1902756"/>
            <a:ext cx="10077228" cy="82243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69293" lvl="1" indent="-334646" algn="ctr">
              <a:lnSpc>
                <a:spcPts val="4061"/>
              </a:lnSpc>
              <a:buAutoNum type="arabicPeriod"/>
            </a:pPr>
            <a:r>
              <a:rPr lang="en-US" sz="3100" spc="-102">
                <a:solidFill>
                  <a:srgbClr val="000000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rPr>
              <a:t>Вступ до галузевої методики викладання географії</a:t>
            </a:r>
          </a:p>
          <a:p>
            <a:pPr marL="669293" lvl="1" indent="-334646" algn="ctr">
              <a:lnSpc>
                <a:spcPts val="4061"/>
              </a:lnSpc>
              <a:buAutoNum type="arabicPeriod"/>
            </a:pPr>
            <a:r>
              <a:rPr lang="en-US" sz="3100" spc="-102">
                <a:solidFill>
                  <a:srgbClr val="000000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rPr>
              <a:t>Методика викладання фізичної географії</a:t>
            </a:r>
          </a:p>
          <a:p>
            <a:pPr marL="669293" lvl="1" indent="-334646" algn="ctr">
              <a:lnSpc>
                <a:spcPts val="4061"/>
              </a:lnSpc>
              <a:buAutoNum type="arabicPeriod"/>
            </a:pPr>
            <a:r>
              <a:rPr lang="en-US" sz="3100" spc="-102">
                <a:solidFill>
                  <a:srgbClr val="000000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rPr>
              <a:t>Методика викладання політичної географії</a:t>
            </a:r>
          </a:p>
          <a:p>
            <a:pPr marL="669293" lvl="1" indent="-334646" algn="ctr">
              <a:lnSpc>
                <a:spcPts val="4061"/>
              </a:lnSpc>
              <a:buAutoNum type="arabicPeriod"/>
            </a:pPr>
            <a:r>
              <a:rPr lang="en-US" sz="3100" spc="-102">
                <a:solidFill>
                  <a:srgbClr val="000000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rPr>
              <a:t>Методика викладання економічної географії</a:t>
            </a:r>
          </a:p>
          <a:p>
            <a:pPr marL="669293" lvl="1" indent="-334646" algn="ctr">
              <a:lnSpc>
                <a:spcPts val="4061"/>
              </a:lnSpc>
              <a:buAutoNum type="arabicPeriod"/>
            </a:pPr>
            <a:r>
              <a:rPr lang="en-US" sz="3100" spc="-102">
                <a:solidFill>
                  <a:srgbClr val="000000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rPr>
              <a:t>Методика викладання соціальної географії</a:t>
            </a:r>
          </a:p>
          <a:p>
            <a:pPr marL="669293" lvl="1" indent="-334646" algn="ctr">
              <a:lnSpc>
                <a:spcPts val="4061"/>
              </a:lnSpc>
              <a:buAutoNum type="arabicPeriod"/>
            </a:pPr>
            <a:r>
              <a:rPr lang="en-US" sz="3100" spc="-102">
                <a:solidFill>
                  <a:srgbClr val="000000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rPr>
              <a:t>Інтеграція різних галузей географії на уроках</a:t>
            </a:r>
          </a:p>
          <a:p>
            <a:pPr marL="669293" lvl="1" indent="-334646" algn="ctr">
              <a:lnSpc>
                <a:spcPts val="4061"/>
              </a:lnSpc>
              <a:buAutoNum type="arabicPeriod"/>
            </a:pPr>
            <a:r>
              <a:rPr lang="en-US" sz="3100" spc="-102">
                <a:solidFill>
                  <a:srgbClr val="000000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rPr>
              <a:t>Методика планування та організації уроків з географії</a:t>
            </a:r>
          </a:p>
          <a:p>
            <a:pPr marL="669293" lvl="1" indent="-334646" algn="ctr">
              <a:lnSpc>
                <a:spcPts val="4061"/>
              </a:lnSpc>
              <a:buAutoNum type="arabicPeriod"/>
            </a:pPr>
            <a:r>
              <a:rPr lang="en-US" sz="3100" spc="-102">
                <a:solidFill>
                  <a:srgbClr val="000000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rPr>
              <a:t>Методи оцінювання та моніторинг результатів навчання з географії</a:t>
            </a:r>
          </a:p>
          <a:p>
            <a:pPr marL="669293" lvl="1" indent="-334646" algn="ctr">
              <a:lnSpc>
                <a:spcPts val="4061"/>
              </a:lnSpc>
              <a:buAutoNum type="arabicPeriod"/>
            </a:pPr>
            <a:r>
              <a:rPr lang="en-US" sz="3100" spc="-102">
                <a:solidFill>
                  <a:srgbClr val="000000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rPr>
              <a:t>Використання сучасних інформаційних технологій у викладанні географії</a:t>
            </a:r>
          </a:p>
          <a:p>
            <a:pPr marL="669293" lvl="1" indent="-334646" algn="ctr">
              <a:lnSpc>
                <a:spcPts val="4061"/>
              </a:lnSpc>
              <a:buAutoNum type="arabicPeriod"/>
            </a:pPr>
            <a:r>
              <a:rPr lang="en-US" sz="3100" spc="-102">
                <a:solidFill>
                  <a:srgbClr val="000000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rPr>
              <a:t>Психолого-педагогічні аспекти викладання географії</a:t>
            </a:r>
          </a:p>
          <a:p>
            <a:pPr marL="669293" lvl="1" indent="-334646" algn="ctr">
              <a:lnSpc>
                <a:spcPts val="4061"/>
              </a:lnSpc>
              <a:buAutoNum type="arabicPeriod"/>
            </a:pPr>
            <a:r>
              <a:rPr lang="en-US" sz="3100" spc="-102">
                <a:solidFill>
                  <a:srgbClr val="000000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rPr>
              <a:t>Проблеми і перспективи розвитку методики викладання географії</a:t>
            </a:r>
          </a:p>
        </p:txBody>
      </p:sp>
      <p:sp>
        <p:nvSpPr>
          <p:cNvPr id="12" name="Freeform 12"/>
          <p:cNvSpPr/>
          <p:nvPr/>
        </p:nvSpPr>
        <p:spPr>
          <a:xfrm rot="8944436">
            <a:off x="17586120" y="-5801"/>
            <a:ext cx="1403759" cy="3425788"/>
          </a:xfrm>
          <a:custGeom>
            <a:avLst/>
            <a:gdLst/>
            <a:ahLst/>
            <a:cxnLst/>
            <a:rect l="l" t="t" r="r" b="b"/>
            <a:pathLst>
              <a:path w="1403759" h="3425788">
                <a:moveTo>
                  <a:pt x="0" y="0"/>
                </a:moveTo>
                <a:lnTo>
                  <a:pt x="1403760" y="0"/>
                </a:lnTo>
                <a:lnTo>
                  <a:pt x="1403760" y="3425788"/>
                </a:lnTo>
                <a:lnTo>
                  <a:pt x="0" y="342578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grpSp>
        <p:nvGrpSpPr>
          <p:cNvPr id="13" name="Group 13"/>
          <p:cNvGrpSpPr>
            <a:grpSpLocks noChangeAspect="1"/>
          </p:cNvGrpSpPr>
          <p:nvPr/>
        </p:nvGrpSpPr>
        <p:grpSpPr>
          <a:xfrm rot="-1733462">
            <a:off x="-8850845" y="-2370409"/>
            <a:ext cx="10325542" cy="7151394"/>
            <a:chOff x="0" y="0"/>
            <a:chExt cx="3429000" cy="2374900"/>
          </a:xfrm>
        </p:grpSpPr>
        <p:sp>
          <p:nvSpPr>
            <p:cNvPr id="14" name="Freeform 14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11"/>
              <a:stretch>
                <a:fillRect t="-50618" b="-50618"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5"/>
              <a:stretch>
                <a:fillRect l="-2902" t="-10996" r="-2492" b="-11124"/>
              </a:stretch>
            </a:blipFill>
          </p:spPr>
        </p:sp>
      </p:grpSp>
      <p:sp>
        <p:nvSpPr>
          <p:cNvPr id="16" name="Freeform 16"/>
          <p:cNvSpPr/>
          <p:nvPr/>
        </p:nvSpPr>
        <p:spPr>
          <a:xfrm rot="-6687178">
            <a:off x="-1262017" y="1636227"/>
            <a:ext cx="1472888" cy="3813303"/>
          </a:xfrm>
          <a:custGeom>
            <a:avLst/>
            <a:gdLst/>
            <a:ahLst/>
            <a:cxnLst/>
            <a:rect l="l" t="t" r="r" b="b"/>
            <a:pathLst>
              <a:path w="1472888" h="3813303">
                <a:moveTo>
                  <a:pt x="0" y="0"/>
                </a:moveTo>
                <a:lnTo>
                  <a:pt x="1472889" y="0"/>
                </a:lnTo>
                <a:lnTo>
                  <a:pt x="1472889" y="3813303"/>
                </a:lnTo>
                <a:lnTo>
                  <a:pt x="0" y="381330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88000"/>
            </a:blip>
            <a:stretch>
              <a:fillRect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224</Words>
  <Application>Microsoft Office PowerPoint</Application>
  <PresentationFormat>Произвольный</PresentationFormat>
  <Paragraphs>23</Paragraphs>
  <Slides>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</vt:i4>
      </vt:variant>
    </vt:vector>
  </HeadingPairs>
  <TitlesOfParts>
    <vt:vector size="11" baseType="lpstr">
      <vt:lpstr>Sugo Display</vt:lpstr>
      <vt:lpstr>Arial</vt:lpstr>
      <vt:lpstr>Calibri</vt:lpstr>
      <vt:lpstr>Atkinson Hyperlegible</vt:lpstr>
      <vt:lpstr>Sugo Display Bold</vt:lpstr>
      <vt:lpstr>Atkinson Hyperlegible Bold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</dc:title>
  <dc:creator>Ірина</dc:creator>
  <cp:lastModifiedBy>Ірина</cp:lastModifiedBy>
  <cp:revision>2</cp:revision>
  <dcterms:created xsi:type="dcterms:W3CDTF">2006-08-16T00:00:00Z</dcterms:created>
  <dcterms:modified xsi:type="dcterms:W3CDTF">2024-11-14T13:54:17Z</dcterms:modified>
  <dc:identifier>DAGWcVWZ-BY</dc:identifier>
</cp:coreProperties>
</file>