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" charset="1" panose="020F0502020204030203"/>
      <p:regular r:id="rId10"/>
    </p:embeddedFont>
    <p:embeddedFont>
      <p:font typeface="Lato Bold" charset="1" panose="020F0502020204030203"/>
      <p:regular r:id="rId11"/>
    </p:embeddedFont>
    <p:embeddedFont>
      <p:font typeface="Lato Italics" charset="1" panose="020F0502020204030203"/>
      <p:regular r:id="rId12"/>
    </p:embeddedFont>
    <p:embeddedFont>
      <p:font typeface="Lato Bold Italics" charset="1" panose="020F0502020204030203"/>
      <p:regular r:id="rId13"/>
    </p:embeddedFont>
    <p:embeddedFont>
      <p:font typeface="Poppins" charset="1" panose="00000500000000000000"/>
      <p:regular r:id="rId14"/>
    </p:embeddedFont>
    <p:embeddedFont>
      <p:font typeface="Poppins Bold" charset="1" panose="00000800000000000000"/>
      <p:regular r:id="rId15"/>
    </p:embeddedFont>
    <p:embeddedFont>
      <p:font typeface="Poppins Italics" charset="1" panose="00000500000000000000"/>
      <p:regular r:id="rId16"/>
    </p:embeddedFont>
    <p:embeddedFont>
      <p:font typeface="Poppins Bold Italics" charset="1" panose="00000800000000000000"/>
      <p:regular r:id="rId17"/>
    </p:embeddedFont>
    <p:embeddedFont>
      <p:font typeface="Poppins Thin" charset="1" panose="00000300000000000000"/>
      <p:regular r:id="rId18"/>
    </p:embeddedFont>
    <p:embeddedFont>
      <p:font typeface="Poppins Thin Italics" charset="1" panose="00000300000000000000"/>
      <p:regular r:id="rId19"/>
    </p:embeddedFont>
    <p:embeddedFont>
      <p:font typeface="Poppins Extra-Light" charset="1" panose="00000300000000000000"/>
      <p:regular r:id="rId20"/>
    </p:embeddedFont>
    <p:embeddedFont>
      <p:font typeface="Poppins Extra-Light Italics" charset="1" panose="00000300000000000000"/>
      <p:regular r:id="rId21"/>
    </p:embeddedFont>
    <p:embeddedFont>
      <p:font typeface="Poppins Light" charset="1" panose="00000400000000000000"/>
      <p:regular r:id="rId22"/>
    </p:embeddedFont>
    <p:embeddedFont>
      <p:font typeface="Poppins Light Italics" charset="1" panose="00000400000000000000"/>
      <p:regular r:id="rId23"/>
    </p:embeddedFont>
    <p:embeddedFont>
      <p:font typeface="Poppins Medium" charset="1" panose="00000600000000000000"/>
      <p:regular r:id="rId24"/>
    </p:embeddedFont>
    <p:embeddedFont>
      <p:font typeface="Poppins Medium Italics" charset="1" panose="00000600000000000000"/>
      <p:regular r:id="rId25"/>
    </p:embeddedFont>
    <p:embeddedFont>
      <p:font typeface="Poppins Semi-Bold" charset="1" panose="00000700000000000000"/>
      <p:regular r:id="rId26"/>
    </p:embeddedFont>
    <p:embeddedFont>
      <p:font typeface="Poppins Semi-Bold Italics" charset="1" panose="00000700000000000000"/>
      <p:regular r:id="rId27"/>
    </p:embeddedFont>
    <p:embeddedFont>
      <p:font typeface="Poppins Ultra-Bold" charset="1" panose="00000900000000000000"/>
      <p:regular r:id="rId28"/>
    </p:embeddedFont>
    <p:embeddedFont>
      <p:font typeface="Poppins Ultra-Bold Italics" charset="1" panose="00000900000000000000"/>
      <p:regular r:id="rId29"/>
    </p:embeddedFont>
    <p:embeddedFont>
      <p:font typeface="Poppins Heavy" charset="1" panose="00000A00000000000000"/>
      <p:regular r:id="rId30"/>
    </p:embeddedFont>
    <p:embeddedFont>
      <p:font typeface="Poppins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499815" y="1028700"/>
            <a:ext cx="766692" cy="639839"/>
          </a:xfrm>
          <a:custGeom>
            <a:avLst/>
            <a:gdLst/>
            <a:ahLst/>
            <a:cxnLst/>
            <a:rect r="r" b="b" t="t" l="l"/>
            <a:pathLst>
              <a:path h="639839" w="766692">
                <a:moveTo>
                  <a:pt x="0" y="0"/>
                </a:moveTo>
                <a:lnTo>
                  <a:pt x="766692" y="0"/>
                </a:lnTo>
                <a:lnTo>
                  <a:pt x="766692" y="639839"/>
                </a:lnTo>
                <a:lnTo>
                  <a:pt x="0" y="63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4406" y="3956213"/>
            <a:ext cx="13504983" cy="242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82"/>
              </a:lnSpc>
            </a:pPr>
            <a:r>
              <a:rPr lang="en-US" sz="8649" spc="864">
                <a:solidFill>
                  <a:srgbClr val="5271FF"/>
                </a:solidFill>
                <a:latin typeface="Poppins Heavy"/>
              </a:rPr>
              <a:t>ХОДА. </a:t>
            </a:r>
          </a:p>
          <a:p>
            <a:pPr>
              <a:lnSpc>
                <a:spcPts val="9082"/>
              </a:lnSpc>
            </a:pPr>
            <a:r>
              <a:rPr lang="en-US" sz="8649" spc="864">
                <a:solidFill>
                  <a:srgbClr val="5271FF"/>
                </a:solidFill>
                <a:latin typeface="Poppins Heavy"/>
              </a:rPr>
              <a:t>ВІДХИЛЕННЯ ХОДИ.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24837" y="7260387"/>
            <a:ext cx="12616379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CONNECTING ALL OF US WITH THE WORLD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4134433" y="1004889"/>
            <a:ext cx="12993464" cy="2102579"/>
          </a:xfrm>
          <a:custGeom>
            <a:avLst/>
            <a:gdLst/>
            <a:ahLst/>
            <a:cxnLst/>
            <a:rect r="r" b="b" t="t" l="l"/>
            <a:pathLst>
              <a:path h="2102579" w="12993464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6993105" y="-4694322"/>
            <a:ext cx="1869093" cy="12196856"/>
            <a:chOff x="0" y="0"/>
            <a:chExt cx="2354580" cy="153649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5364926"/>
            </a:xfrm>
            <a:custGeom>
              <a:avLst/>
              <a:gdLst/>
              <a:ahLst/>
              <a:cxnLst/>
              <a:rect r="r" b="b" t="t" l="l"/>
              <a:pathLst>
                <a:path h="15364926" w="2353310">
                  <a:moveTo>
                    <a:pt x="784860" y="15297617"/>
                  </a:moveTo>
                  <a:cubicBezTo>
                    <a:pt x="905510" y="15338256"/>
                    <a:pt x="1042670" y="15364926"/>
                    <a:pt x="1177290" y="15364926"/>
                  </a:cubicBezTo>
                  <a:cubicBezTo>
                    <a:pt x="1311910" y="15364926"/>
                    <a:pt x="1441450" y="15342067"/>
                    <a:pt x="1560830" y="15301426"/>
                  </a:cubicBezTo>
                  <a:cubicBezTo>
                    <a:pt x="1563370" y="15300156"/>
                    <a:pt x="1565910" y="15300156"/>
                    <a:pt x="1568450" y="15298886"/>
                  </a:cubicBezTo>
                  <a:cubicBezTo>
                    <a:pt x="2016760" y="15136326"/>
                    <a:pt x="2346960" y="14707067"/>
                    <a:pt x="2353310" y="141669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156085"/>
                  </a:lnTo>
                  <a:cubicBezTo>
                    <a:pt x="6350" y="14709606"/>
                    <a:pt x="331470" y="15138867"/>
                    <a:pt x="784860" y="15297617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878123" y="2382339"/>
            <a:ext cx="1304531" cy="6033457"/>
          </a:xfrm>
          <a:custGeom>
            <a:avLst/>
            <a:gdLst/>
            <a:ahLst/>
            <a:cxnLst/>
            <a:rect r="r" b="b" t="t" l="l"/>
            <a:pathLst>
              <a:path h="6033457" w="1304531">
                <a:moveTo>
                  <a:pt x="0" y="0"/>
                </a:moveTo>
                <a:lnTo>
                  <a:pt x="1304531" y="0"/>
                </a:lnTo>
                <a:lnTo>
                  <a:pt x="1304531" y="6033456"/>
                </a:lnTo>
                <a:lnTo>
                  <a:pt x="0" y="6033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до 30° згинання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1195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розгинання до 10°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9657567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-0-5°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777701" y="952500"/>
            <a:ext cx="898526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Lato Bold"/>
              </a:rPr>
              <a:t>СЕРЕДНІЙ ЕТАП МАХОВОЇ ФАЗИ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6993105" y="-4694322"/>
            <a:ext cx="1869093" cy="12196856"/>
            <a:chOff x="0" y="0"/>
            <a:chExt cx="2354580" cy="153649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5364926"/>
            </a:xfrm>
            <a:custGeom>
              <a:avLst/>
              <a:gdLst/>
              <a:ahLst/>
              <a:cxnLst/>
              <a:rect r="r" b="b" t="t" l="l"/>
              <a:pathLst>
                <a:path h="15364926" w="2353310">
                  <a:moveTo>
                    <a:pt x="784860" y="15297617"/>
                  </a:moveTo>
                  <a:cubicBezTo>
                    <a:pt x="905510" y="15338256"/>
                    <a:pt x="1042670" y="15364926"/>
                    <a:pt x="1177290" y="15364926"/>
                  </a:cubicBezTo>
                  <a:cubicBezTo>
                    <a:pt x="1311910" y="15364926"/>
                    <a:pt x="1441450" y="15342067"/>
                    <a:pt x="1560830" y="15301426"/>
                  </a:cubicBezTo>
                  <a:cubicBezTo>
                    <a:pt x="1563370" y="15300156"/>
                    <a:pt x="1565910" y="15300156"/>
                    <a:pt x="1568450" y="15298886"/>
                  </a:cubicBezTo>
                  <a:cubicBezTo>
                    <a:pt x="2016760" y="15136326"/>
                    <a:pt x="2346960" y="14707067"/>
                    <a:pt x="2353310" y="141669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156085"/>
                  </a:lnTo>
                  <a:cubicBezTo>
                    <a:pt x="6350" y="14709606"/>
                    <a:pt x="331470" y="15138867"/>
                    <a:pt x="784860" y="15297617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742295" y="2943906"/>
            <a:ext cx="2312253" cy="6041054"/>
          </a:xfrm>
          <a:custGeom>
            <a:avLst/>
            <a:gdLst/>
            <a:ahLst/>
            <a:cxnLst/>
            <a:rect r="r" b="b" t="t" l="l"/>
            <a:pathLst>
              <a:path h="6041054" w="2312253">
                <a:moveTo>
                  <a:pt x="0" y="0"/>
                </a:moveTo>
                <a:lnTo>
                  <a:pt x="2312253" y="0"/>
                </a:lnTo>
                <a:lnTo>
                  <a:pt x="2312253" y="6041054"/>
                </a:lnTo>
                <a:lnTo>
                  <a:pt x="0" y="604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75" t="-10946" r="0" b="-10946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- 25- 30° згинання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10413411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розгинання до 0°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9657567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-0°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41552" y="1099306"/>
            <a:ext cx="1130074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latin typeface="Lato Bold"/>
              </a:rPr>
              <a:t>ЗАВЕРШАЛЬНИЙ ЕТАП МАХОВОЇ ФАЗИ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-1771480" y="1033464"/>
            <a:ext cx="15920868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Ultra-Bold"/>
              </a:rPr>
              <a:t>ВІДХИЛЕННЯ У ХОДІ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760868"/>
            <a:ext cx="10786026" cy="745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</a:t>
            </a:r>
            <a:r>
              <a:rPr lang="en-US" sz="3000" spc="300">
                <a:solidFill>
                  <a:srgbClr val="000000"/>
                </a:solidFill>
                <a:latin typeface="Lato Bold Italics"/>
              </a:rPr>
              <a:t>ЗАЛЕЖНІ ВІД ПАЦІЄНТА: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Ослаблення м’язів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Контрактура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Біль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Зниження впевненості в протезі або частині кінцівки, що залишилася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Звичні/вивчені форми поведінки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</a:t>
            </a:r>
            <a:r>
              <a:rPr lang="en-US" sz="3000" spc="300">
                <a:solidFill>
                  <a:srgbClr val="000000"/>
                </a:solidFill>
                <a:latin typeface="Lato Bold Italics"/>
              </a:rPr>
              <a:t>Залежні від протезів: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Зміщення протезів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 Погано підігнана гільза протеза</a:t>
            </a:r>
          </a:p>
          <a:p>
            <a:pPr>
              <a:lnSpc>
                <a:spcPts val="4200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17294952" y="2721369"/>
            <a:ext cx="5852880" cy="5852880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348795" y="28575"/>
            <a:ext cx="15920868" cy="75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200" spc="260">
                <a:solidFill>
                  <a:srgbClr val="2B4A9D"/>
                </a:solidFill>
                <a:latin typeface="Poppins Ultra-Bold"/>
              </a:rPr>
              <a:t>ВІДХИЛЕННЯ У ХОДІ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8312" y="1273022"/>
            <a:ext cx="17647843" cy="967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7"/>
              </a:lnSpc>
            </a:pPr>
            <a:r>
              <a:rPr lang="en-US" sz="2797" spc="279">
                <a:solidFill>
                  <a:srgbClr val="000000"/>
                </a:solidFill>
                <a:latin typeface="Lato Bold"/>
              </a:rPr>
              <a:t>  ЛЮДИ З ТРАНФЕМОРАЛЬНОЮ АМПУТАЦІЄЮ МАЮТЬ БІЛЬШ АСИМЕТРИЧНУ ХОДУ, НІЖ ЛЮДИ З ТРАНСТІБІАЛЬНОЮ АМПУТАЦІЄЮ</a:t>
            </a:r>
          </a:p>
          <a:p>
            <a:pPr>
              <a:lnSpc>
                <a:spcPts val="3917"/>
              </a:lnSpc>
            </a:pPr>
          </a:p>
          <a:p>
            <a:pPr>
              <a:lnSpc>
                <a:spcPts val="4057"/>
              </a:lnSpc>
            </a:pPr>
            <a:r>
              <a:rPr lang="en-US" sz="2897" spc="289">
                <a:solidFill>
                  <a:srgbClr val="000000"/>
                </a:solidFill>
                <a:latin typeface="Lato Bold"/>
              </a:rPr>
              <a:t>ПІД ЧАС ХОДЬБИ НА ПРОТЕЗАХ ГОМІЛКИ Й СТЕГНА МАЙЖЕ УДВІЧІ ЗБІЛЬШУЄТЬСЯ ВІДНОСНА ТРИВАЛІСТЬ ФАЗИ ПЕРЕКАТУ ЧЕРЕЗ П’ЯТУ. ЦЕ ВИЗНАЧАЄТЬСЯ КОНСТРУКЦІЄЮ СТОПИ, ТОБТО ЧАСОМ, НЕОБХІДНИМ ДЛЯ СТИСКАННЯ ЗАДНЬОГО БУФЕРА. У ПРОЦЕСІ ХОДЬБИ НА ПРОТЕЗІ СТЕГНА ЗВИЧАЙНО ПОДОВЖЕНА ФАЗА ПЕРЕКАТУ ЧЕРЕЗ НОСОК ЗБЕРЕЖЕНОЇ НОГИ. ЦЕ ПОВ’ЯЗАНО З ТИМ, ЩО ПІДЙОМ НА НОСОК ЗДОРОВОЇ НОГИ ВИКОРИСТОВУЄТЬСЯ БАГАТЬМА  ДЛЯ ПОЛЕГШЕННЯ ПЕРЕНОСУ ПРОТЕЗА І ЗАПОБІГАННЯ ЗАДІВАННЯ ЙОГО НОСКОМ ЗА ПОВЕРХНЮ ОПОРИ. ТРУДНІСТЬ ОПОРИ НА ПРОТЕЗ СТЕГНА ПРИЗВОДИТЬ ДО ПОМІТНОГО УКОРОЧЕННЯ ПЕРЕНОСНОГО ПЕРІОДУ ЗБЕРЕЖЕНОЇ НОГИ. У БАГАТЬОХ ПАЦІЄНТІВ ДЕЩО ПОДОВЖУЄТЬСЯ ПЕРЕНОС ПРОТЕЗА. УНАСЛІДОК ВІДБУВАЄТЬСЯ ЗМЕНШЕННЯ КОЕФІЦІЄНТА РИТМІЧНОСТІ, ТОБТО ВІДНОШЕННЯ ЧАСУ ПЕРЕНОСУ ЗДОРОВОЇ НОГИ ДО ЧАСУ ПЕРЕНОСУ ПРОТЕЗОВАНОЇ ЗВИЧАЙНО ВИРАЖЕНЕ У ВІДСОТКАХ ЗАГАЛЬНОЇ ТРИВАЛОСТІ ПОДВІЙНОГО КРОКУ. </a:t>
            </a:r>
          </a:p>
          <a:p>
            <a:pPr>
              <a:lnSpc>
                <a:spcPts val="3917"/>
              </a:lnSpc>
            </a:pPr>
          </a:p>
          <a:p>
            <a:pPr>
              <a:lnSpc>
                <a:spcPts val="3917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369056" y="423880"/>
            <a:ext cx="9135755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Ultra-Bold"/>
              </a:rPr>
              <a:t>ЦИКЛ ХОДИ</a:t>
            </a:r>
          </a:p>
        </p:txBody>
      </p:sp>
      <p:grpSp>
        <p:nvGrpSpPr>
          <p:cNvPr name="Group 11" id="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57431" y="1635964"/>
            <a:ext cx="17510821" cy="8150457"/>
          </a:xfrm>
          <a:custGeom>
            <a:avLst/>
            <a:gdLst/>
            <a:ahLst/>
            <a:cxnLst/>
            <a:rect r="r" b="b" t="t" l="l"/>
            <a:pathLst>
              <a:path h="8150457" w="17510821">
                <a:moveTo>
                  <a:pt x="0" y="0"/>
                </a:moveTo>
                <a:lnTo>
                  <a:pt x="17510822" y="0"/>
                </a:lnTo>
                <a:lnTo>
                  <a:pt x="17510822" y="8150457"/>
                </a:lnTo>
                <a:lnTo>
                  <a:pt x="0" y="8150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65" t="-1574" r="0" b="-170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3877362" y="399217"/>
            <a:ext cx="10176144" cy="10176144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4267821" y="584534"/>
            <a:ext cx="9395227" cy="9395227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4177131" y="-4443451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11649598" y="-3347662"/>
            <a:ext cx="1632405" cy="7967310"/>
            <a:chOff x="0" y="0"/>
            <a:chExt cx="2354580" cy="114920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11492046"/>
            </a:xfrm>
            <a:custGeom>
              <a:avLst/>
              <a:gdLst/>
              <a:ahLst/>
              <a:cxnLst/>
              <a:rect r="r" b="b" t="t" l="l"/>
              <a:pathLst>
                <a:path h="11492046" w="2353310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838192" y="423495"/>
            <a:ext cx="812452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FFFFFF"/>
                </a:solidFill>
                <a:latin typeface="Poppins Ultra-Bold"/>
              </a:rPr>
              <a:t>ЦИКЛ ХОДИ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5102458" y="4363159"/>
            <a:ext cx="2693994" cy="2248260"/>
          </a:xfrm>
          <a:custGeom>
            <a:avLst/>
            <a:gdLst/>
            <a:ahLst/>
            <a:cxnLst/>
            <a:rect r="r" b="b" t="t" l="l"/>
            <a:pathLst>
              <a:path h="2248260" w="2693994">
                <a:moveTo>
                  <a:pt x="0" y="0"/>
                </a:moveTo>
                <a:lnTo>
                  <a:pt x="2693994" y="0"/>
                </a:lnTo>
                <a:lnTo>
                  <a:pt x="2693994" y="2248260"/>
                </a:lnTo>
                <a:lnTo>
                  <a:pt x="0" y="2248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-5400000">
            <a:off x="568482" y="564209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011937" y="1438325"/>
            <a:ext cx="734333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ПОЧАТКОЙ КОНТАКТ</a:t>
            </a:r>
          </a:p>
        </p:txBody>
      </p:sp>
      <p:grpSp>
        <p:nvGrpSpPr>
          <p:cNvPr name="Group 19" id="19"/>
          <p:cNvGrpSpPr/>
          <p:nvPr/>
        </p:nvGrpSpPr>
        <p:grpSpPr>
          <a:xfrm rot="-5400000">
            <a:off x="568482" y="4975957"/>
            <a:ext cx="829509" cy="1966473"/>
            <a:chOff x="0" y="0"/>
            <a:chExt cx="2354580" cy="558188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613946" y="6728904"/>
            <a:ext cx="829509" cy="1966473"/>
            <a:chOff x="0" y="0"/>
            <a:chExt cx="2354580" cy="558188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568482" y="7825113"/>
            <a:ext cx="829509" cy="1966473"/>
            <a:chOff x="0" y="0"/>
            <a:chExt cx="2354580" cy="558188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5400000">
            <a:off x="568482" y="1682979"/>
            <a:ext cx="829509" cy="1966473"/>
            <a:chOff x="0" y="0"/>
            <a:chExt cx="2354580" cy="558188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5400000">
            <a:off x="568482" y="2787879"/>
            <a:ext cx="829509" cy="1966473"/>
            <a:chOff x="0" y="0"/>
            <a:chExt cx="2354580" cy="558188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9" id="29"/>
          <p:cNvGrpSpPr/>
          <p:nvPr/>
        </p:nvGrpSpPr>
        <p:grpSpPr>
          <a:xfrm rot="-5400000">
            <a:off x="613946" y="3860698"/>
            <a:ext cx="829509" cy="1966473"/>
            <a:chOff x="0" y="0"/>
            <a:chExt cx="2354580" cy="558188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31" id="31"/>
          <p:cNvGrpSpPr/>
          <p:nvPr/>
        </p:nvGrpSpPr>
        <p:grpSpPr>
          <a:xfrm rot="-5400000">
            <a:off x="568482" y="8816546"/>
            <a:ext cx="829509" cy="1966473"/>
            <a:chOff x="0" y="0"/>
            <a:chExt cx="2354580" cy="558188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2011937" y="2473690"/>
            <a:ext cx="734333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ЗАВАНТАЖЕННЯ СТОПИ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011937" y="3475841"/>
            <a:ext cx="734333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СЕРЕДИНА ОПОРНОЇ ФАЗИ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23218" y="4619625"/>
            <a:ext cx="89852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ЗАВЕРШАЛЬНИЙ ЕТАП ОПОРНОЇ ФАЗИ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123218" y="5756704"/>
            <a:ext cx="89852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ПІДГОТОВЧИЙ ЕТАП МАХОВОЇ ФАЗИ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123218" y="7416866"/>
            <a:ext cx="89852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ПОЧАТКОВИЙ ЕТАП МАХОВОЇ ФАЗИ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123218" y="8559866"/>
            <a:ext cx="89852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СЕРЕДНІЙ ЕТАП МАХОВОЇ ФАЗИ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123218" y="9504508"/>
            <a:ext cx="898526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ЗАВЕРШАЛЬНИЙ ЕТАП МАХОВОЇ ФАЗИ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084111" y="309196"/>
            <a:ext cx="308770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Bold"/>
              </a:rPr>
              <a:t>ФАЗИ ОПОРИ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084111" y="6699679"/>
            <a:ext cx="319898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Bold"/>
              </a:rPr>
              <a:t>ФАЗИ МАХУ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1492046"/>
            </a:xfrm>
            <a:custGeom>
              <a:avLst/>
              <a:gdLst/>
              <a:ahLst/>
              <a:cxnLst/>
              <a:rect r="r" b="b" t="t" l="l"/>
              <a:pathLst>
                <a:path h="11492046" w="2353310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780228" y="500579"/>
            <a:ext cx="3512578" cy="8757721"/>
          </a:xfrm>
          <a:custGeom>
            <a:avLst/>
            <a:gdLst/>
            <a:ahLst/>
            <a:cxnLst/>
            <a:rect r="r" b="b" t="t" l="l"/>
            <a:pathLst>
              <a:path h="8757721" w="3512578">
                <a:moveTo>
                  <a:pt x="0" y="0"/>
                </a:moveTo>
                <a:lnTo>
                  <a:pt x="3512578" y="0"/>
                </a:lnTo>
                <a:lnTo>
                  <a:pt x="3512578" y="8757721"/>
                </a:lnTo>
                <a:lnTo>
                  <a:pt x="0" y="8757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405" r="0" b="-16402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62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згинання 25°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згинання 0-5°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8926205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-5° супінації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66817" y="942975"/>
            <a:ext cx="7343333" cy="755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spc="439">
                <a:solidFill>
                  <a:srgbClr val="FFFFFF"/>
                </a:solidFill>
                <a:latin typeface="Lato Bold"/>
              </a:rPr>
              <a:t>ПОЧАТКОЙ КОНТАКТ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1492046"/>
            </a:xfrm>
            <a:custGeom>
              <a:avLst/>
              <a:gdLst/>
              <a:ahLst/>
              <a:cxnLst/>
              <a:rect r="r" b="b" t="t" l="l"/>
              <a:pathLst>
                <a:path h="11492046" w="2353310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313628" y="320710"/>
            <a:ext cx="3376209" cy="9465711"/>
          </a:xfrm>
          <a:custGeom>
            <a:avLst/>
            <a:gdLst/>
            <a:ahLst/>
            <a:cxnLst/>
            <a:rect r="r" b="b" t="t" l="l"/>
            <a:pathLst>
              <a:path h="9465711" w="3376209">
                <a:moveTo>
                  <a:pt x="0" y="0"/>
                </a:moveTo>
                <a:lnTo>
                  <a:pt x="3376208" y="0"/>
                </a:lnTo>
                <a:lnTo>
                  <a:pt x="3376208" y="9465711"/>
                </a:lnTo>
                <a:lnTo>
                  <a:pt x="0" y="946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432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62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згинання 10°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згинання 5-10°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8926205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-0-5° плантарне згинання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23858" y="1101236"/>
            <a:ext cx="734333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latin typeface="Lato Bold"/>
              </a:rPr>
              <a:t>ЗАВАНТАЖЕННЯ СТОПИ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1492046"/>
            </a:xfrm>
            <a:custGeom>
              <a:avLst/>
              <a:gdLst/>
              <a:ahLst/>
              <a:cxnLst/>
              <a:rect r="r" b="b" t="t" l="l"/>
              <a:pathLst>
                <a:path h="11492046" w="2353310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662816" y="1899045"/>
            <a:ext cx="1735146" cy="6542944"/>
          </a:xfrm>
          <a:custGeom>
            <a:avLst/>
            <a:gdLst/>
            <a:ahLst/>
            <a:cxnLst/>
            <a:rect r="r" b="b" t="t" l="l"/>
            <a:pathLst>
              <a:path h="6542944" w="1735146">
                <a:moveTo>
                  <a:pt x="0" y="0"/>
                </a:moveTo>
                <a:lnTo>
                  <a:pt x="1735146" y="0"/>
                </a:lnTo>
                <a:lnTo>
                  <a:pt x="1735146" y="6542944"/>
                </a:lnTo>
                <a:lnTo>
                  <a:pt x="0" y="6542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957" t="0" r="-4902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62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- 0°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до 5°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8926205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-0°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66473" y="928689"/>
            <a:ext cx="7343333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Lato Bold"/>
              </a:rPr>
              <a:t>СЕРЕДИНА ОПОРНОЇ ФАЗИ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6993105" y="-4694322"/>
            <a:ext cx="1869093" cy="12196856"/>
            <a:chOff x="0" y="0"/>
            <a:chExt cx="2354580" cy="153649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5364926"/>
            </a:xfrm>
            <a:custGeom>
              <a:avLst/>
              <a:gdLst/>
              <a:ahLst/>
              <a:cxnLst/>
              <a:rect r="r" b="b" t="t" l="l"/>
              <a:pathLst>
                <a:path h="15364926" w="2353310">
                  <a:moveTo>
                    <a:pt x="784860" y="15297617"/>
                  </a:moveTo>
                  <a:cubicBezTo>
                    <a:pt x="905510" y="15338256"/>
                    <a:pt x="1042670" y="15364926"/>
                    <a:pt x="1177290" y="15364926"/>
                  </a:cubicBezTo>
                  <a:cubicBezTo>
                    <a:pt x="1311910" y="15364926"/>
                    <a:pt x="1441450" y="15342067"/>
                    <a:pt x="1560830" y="15301426"/>
                  </a:cubicBezTo>
                  <a:cubicBezTo>
                    <a:pt x="1563370" y="15300156"/>
                    <a:pt x="1565910" y="15300156"/>
                    <a:pt x="1568450" y="15298886"/>
                  </a:cubicBezTo>
                  <a:cubicBezTo>
                    <a:pt x="2016760" y="15136326"/>
                    <a:pt x="2346960" y="14707067"/>
                    <a:pt x="2353310" y="141669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156085"/>
                  </a:lnTo>
                  <a:cubicBezTo>
                    <a:pt x="6350" y="14709606"/>
                    <a:pt x="331470" y="15138867"/>
                    <a:pt x="784860" y="15297617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385064" y="2705631"/>
            <a:ext cx="2145325" cy="5970112"/>
          </a:xfrm>
          <a:custGeom>
            <a:avLst/>
            <a:gdLst/>
            <a:ahLst/>
            <a:cxnLst/>
            <a:rect r="r" b="b" t="t" l="l"/>
            <a:pathLst>
              <a:path h="5970112" w="2145325">
                <a:moveTo>
                  <a:pt x="0" y="0"/>
                </a:moveTo>
                <a:lnTo>
                  <a:pt x="2145325" y="0"/>
                </a:lnTo>
                <a:lnTo>
                  <a:pt x="2145325" y="5970112"/>
                </a:lnTo>
                <a:lnTo>
                  <a:pt x="0" y="597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22" t="0" r="-11222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- 20-30° розгинання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- 0°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9657567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-0-5°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66473" y="1101236"/>
            <a:ext cx="11356411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latin typeface="Lato Bold"/>
              </a:rPr>
              <a:t>ЗАВЕРШАЛЬНИЙ ЕТАП ОПОРНОЇ ФАЗИ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6993105" y="-4694322"/>
            <a:ext cx="1869093" cy="12196856"/>
            <a:chOff x="0" y="0"/>
            <a:chExt cx="2354580" cy="153649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5364926"/>
            </a:xfrm>
            <a:custGeom>
              <a:avLst/>
              <a:gdLst/>
              <a:ahLst/>
              <a:cxnLst/>
              <a:rect r="r" b="b" t="t" l="l"/>
              <a:pathLst>
                <a:path h="15364926" w="2353310">
                  <a:moveTo>
                    <a:pt x="784860" y="15297617"/>
                  </a:moveTo>
                  <a:cubicBezTo>
                    <a:pt x="905510" y="15338256"/>
                    <a:pt x="1042670" y="15364926"/>
                    <a:pt x="1177290" y="15364926"/>
                  </a:cubicBezTo>
                  <a:cubicBezTo>
                    <a:pt x="1311910" y="15364926"/>
                    <a:pt x="1441450" y="15342067"/>
                    <a:pt x="1560830" y="15301426"/>
                  </a:cubicBezTo>
                  <a:cubicBezTo>
                    <a:pt x="1563370" y="15300156"/>
                    <a:pt x="1565910" y="15300156"/>
                    <a:pt x="1568450" y="15298886"/>
                  </a:cubicBezTo>
                  <a:cubicBezTo>
                    <a:pt x="2016760" y="15136326"/>
                    <a:pt x="2346960" y="14707067"/>
                    <a:pt x="2353310" y="141669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156085"/>
                  </a:lnTo>
                  <a:cubicBezTo>
                    <a:pt x="6350" y="14709606"/>
                    <a:pt x="331470" y="15138867"/>
                    <a:pt x="784860" y="15297617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389828" y="2832721"/>
            <a:ext cx="1932909" cy="4993191"/>
          </a:xfrm>
          <a:custGeom>
            <a:avLst/>
            <a:gdLst/>
            <a:ahLst/>
            <a:cxnLst/>
            <a:rect r="r" b="b" t="t" l="l"/>
            <a:pathLst>
              <a:path h="4993191" w="1932909">
                <a:moveTo>
                  <a:pt x="0" y="0"/>
                </a:moveTo>
                <a:lnTo>
                  <a:pt x="1932908" y="0"/>
                </a:lnTo>
                <a:lnTo>
                  <a:pt x="1932908" y="4993191"/>
                </a:lnTo>
                <a:lnTo>
                  <a:pt x="0" y="4993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619" r="0" b="-23619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- 10-20° розгинання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- 30°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9657567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-20° плантарного згинання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740333" y="938214"/>
            <a:ext cx="1003989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FFFFFF"/>
                </a:solidFill>
                <a:latin typeface="Lato Bold"/>
              </a:rPr>
              <a:t>ПІДГОТОВЧИЙ ЕТАП МАХОВОЇ ФАЗИ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6993105" y="-4694322"/>
            <a:ext cx="1869093" cy="12196856"/>
            <a:chOff x="0" y="0"/>
            <a:chExt cx="2354580" cy="153649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15364926"/>
            </a:xfrm>
            <a:custGeom>
              <a:avLst/>
              <a:gdLst/>
              <a:ahLst/>
              <a:cxnLst/>
              <a:rect r="r" b="b" t="t" l="l"/>
              <a:pathLst>
                <a:path h="15364926" w="2353310">
                  <a:moveTo>
                    <a:pt x="784860" y="15297617"/>
                  </a:moveTo>
                  <a:cubicBezTo>
                    <a:pt x="905510" y="15338256"/>
                    <a:pt x="1042670" y="15364926"/>
                    <a:pt x="1177290" y="15364926"/>
                  </a:cubicBezTo>
                  <a:cubicBezTo>
                    <a:pt x="1311910" y="15364926"/>
                    <a:pt x="1441450" y="15342067"/>
                    <a:pt x="1560830" y="15301426"/>
                  </a:cubicBezTo>
                  <a:cubicBezTo>
                    <a:pt x="1563370" y="15300156"/>
                    <a:pt x="1565910" y="15300156"/>
                    <a:pt x="1568450" y="15298886"/>
                  </a:cubicBezTo>
                  <a:cubicBezTo>
                    <a:pt x="2016760" y="15136326"/>
                    <a:pt x="2346960" y="14707067"/>
                    <a:pt x="2353310" y="141669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156085"/>
                  </a:lnTo>
                  <a:cubicBezTo>
                    <a:pt x="6350" y="14709606"/>
                    <a:pt x="331470" y="15138867"/>
                    <a:pt x="784860" y="15297617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035206" y="3123102"/>
            <a:ext cx="1571382" cy="6135198"/>
          </a:xfrm>
          <a:custGeom>
            <a:avLst/>
            <a:gdLst/>
            <a:ahLst/>
            <a:cxnLst/>
            <a:rect r="r" b="b" t="t" l="l"/>
            <a:pathLst>
              <a:path h="6135198" w="1571382">
                <a:moveTo>
                  <a:pt x="0" y="0"/>
                </a:moveTo>
                <a:lnTo>
                  <a:pt x="1571383" y="0"/>
                </a:lnTo>
                <a:lnTo>
                  <a:pt x="1571383" y="6135198"/>
                </a:lnTo>
                <a:lnTo>
                  <a:pt x="0" y="6135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50" t="0" r="-1185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23218" y="3339611"/>
            <a:ext cx="10657010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 spc="399">
                <a:solidFill>
                  <a:srgbClr val="000000"/>
                </a:solidFill>
                <a:latin typeface="Lato Italics"/>
              </a:rPr>
              <a:t>КУЛЬШОВИЙ СУГЛОБ - 5-10° згинання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817" y="5310266"/>
            <a:ext cx="9732303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КОЛІННИЙ СУГЛОБ - 60° згинання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41552" y="7597103"/>
            <a:ext cx="9657567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ГОМІЛКОВОСТОПНИЙ СУГЛОБ -10° плантарного згинання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82454" y="1081291"/>
            <a:ext cx="11947934" cy="578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06"/>
              </a:lnSpc>
            </a:pPr>
            <a:r>
              <a:rPr lang="en-US" sz="3361" spc="336">
                <a:solidFill>
                  <a:srgbClr val="FFFFFF"/>
                </a:solidFill>
                <a:latin typeface="Lato Bold"/>
              </a:rPr>
              <a:t>ПОЧАТКОВИЙ ЕТАП МАХОВОЇ ФАЗИ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DAFvGWpT-cE</dc:identifier>
  <dcterms:modified xsi:type="dcterms:W3CDTF">2011-08-01T06:04:30Z</dcterms:modified>
  <cp:revision>1</cp:revision>
  <dc:title>Business</dc:title>
</cp:coreProperties>
</file>