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975104"/>
          </a:xfrm>
        </p:spPr>
        <p:txBody>
          <a:bodyPr/>
          <a:lstStyle/>
          <a:p>
            <a:pPr algn="ctr"/>
            <a:r>
              <a:rPr lang="uk-UA" sz="6000" dirty="0"/>
              <a:t>Світові фінансові центри</a:t>
            </a:r>
            <a:endParaRPr lang="ru-RU" sz="6000" dirty="0"/>
          </a:p>
        </p:txBody>
      </p:sp>
      <p:pic>
        <p:nvPicPr>
          <p:cNvPr id="11266" name="Picture 2" descr="Оффшорный бизнес: за или против? | Check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64007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77610FE-EE79-93D1-8F4A-79DE23C0E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5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5328592" cy="914400"/>
          </a:xfrm>
        </p:spPr>
        <p:txBody>
          <a:bodyPr/>
          <a:lstStyle/>
          <a:p>
            <a:r>
              <a:rPr lang="uk-UA" sz="4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Лондон</a:t>
            </a:r>
            <a:endParaRPr lang="ru-RU" sz="4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2564904"/>
            <a:ext cx="8737757" cy="4293096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 Лондон </a:t>
            </a:r>
            <a:r>
              <a:rPr lang="ru-RU" dirty="0" err="1"/>
              <a:t>був</a:t>
            </a:r>
            <a:r>
              <a:rPr lang="ru-RU" dirty="0"/>
              <a:t> одним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і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привабливим</a:t>
            </a:r>
            <a:r>
              <a:rPr lang="ru-RU" dirty="0"/>
              <a:t> для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найстаріший</a:t>
            </a:r>
            <a:r>
              <a:rPr lang="ru-RU" dirty="0"/>
              <a:t> </a:t>
            </a:r>
            <a:r>
              <a:rPr lang="ru-RU" dirty="0" err="1"/>
              <a:t>центральний</a:t>
            </a:r>
            <a:r>
              <a:rPr lang="ru-RU" dirty="0"/>
              <a:t> банк в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фондова</a:t>
            </a:r>
            <a:r>
              <a:rPr lang="ru-RU" dirty="0"/>
              <a:t> </a:t>
            </a:r>
            <a:r>
              <a:rPr lang="ru-RU" dirty="0" err="1"/>
              <a:t>біржа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Лондонський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зразковою</a:t>
            </a:r>
            <a:r>
              <a:rPr lang="ru-RU" dirty="0"/>
              <a:t> </a:t>
            </a:r>
            <a:r>
              <a:rPr lang="ru-RU" dirty="0" err="1"/>
              <a:t>репутацією</a:t>
            </a:r>
            <a:r>
              <a:rPr lang="ru-RU" dirty="0"/>
              <a:t> - </a:t>
            </a:r>
            <a:r>
              <a:rPr lang="ru-RU" dirty="0" err="1"/>
              <a:t>знаходяться</a:t>
            </a:r>
            <a:r>
              <a:rPr lang="ru-RU" dirty="0"/>
              <a:t> тут.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прагнули</a:t>
            </a:r>
            <a:r>
              <a:rPr lang="ru-RU" dirty="0"/>
              <a:t> до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різноманітності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(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банківська</a:t>
            </a:r>
            <a:r>
              <a:rPr lang="ru-RU" dirty="0"/>
              <a:t> і </a:t>
            </a:r>
            <a:r>
              <a:rPr lang="ru-RU" dirty="0" err="1"/>
              <a:t>страхова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інвестиції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могла </a:t>
            </a:r>
            <a:r>
              <a:rPr lang="ru-RU" dirty="0" err="1"/>
              <a:t>запропонувати</a:t>
            </a:r>
            <a:r>
              <a:rPr lang="ru-RU" dirty="0"/>
              <a:t> </a:t>
            </a:r>
            <a:r>
              <a:rPr lang="ru-RU" dirty="0" err="1"/>
              <a:t>британська</a:t>
            </a:r>
            <a:r>
              <a:rPr lang="ru-RU" dirty="0"/>
              <a:t> </a:t>
            </a:r>
            <a:r>
              <a:rPr lang="ru-RU" dirty="0" err="1"/>
              <a:t>столиця</a:t>
            </a:r>
            <a:r>
              <a:rPr lang="ru-RU" dirty="0"/>
              <a:t>.</a:t>
            </a:r>
          </a:p>
        </p:txBody>
      </p:sp>
      <p:pic>
        <p:nvPicPr>
          <p:cNvPr id="2050" name="Picture 2" descr="Великобритания превратится в Россию&quot;: Лондон ищет Путина - РИА Новости,  03.03.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00"/>
            <a:ext cx="5137357" cy="236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9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62300"/>
            <a:ext cx="8496944" cy="335860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/>
              <a:t>У </a:t>
            </a:r>
            <a:r>
              <a:rPr lang="ru-RU" dirty="0" err="1"/>
              <a:t>Лондоні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штаб-</a:t>
            </a:r>
            <a:r>
              <a:rPr lang="ru-RU" dirty="0" err="1"/>
              <a:t>квартири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і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</a:t>
            </a:r>
            <a:r>
              <a:rPr lang="en-US" dirty="0"/>
              <a:t>HSBC – The </a:t>
            </a:r>
            <a:r>
              <a:rPr lang="en-US" dirty="0" err="1"/>
              <a:t>Hongkong</a:t>
            </a:r>
            <a:r>
              <a:rPr lang="en-US" dirty="0"/>
              <a:t> and Shanghai Banking Corporation - </a:t>
            </a:r>
            <a:r>
              <a:rPr lang="ru-RU" dirty="0"/>
              <a:t>один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конгломератів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рейтингу журналу </a:t>
            </a:r>
            <a:r>
              <a:rPr lang="en-US" dirty="0"/>
              <a:t>Forbes 2011 </a:t>
            </a:r>
            <a:r>
              <a:rPr lang="ru-RU" dirty="0"/>
              <a:t>є </a:t>
            </a:r>
            <a:r>
              <a:rPr lang="ru-RU" dirty="0" err="1"/>
              <a:t>найбільшою</a:t>
            </a:r>
            <a:r>
              <a:rPr lang="ru-RU" dirty="0"/>
              <a:t> (за </a:t>
            </a:r>
            <a:r>
              <a:rPr lang="ru-RU" dirty="0" err="1"/>
              <a:t>капіталізацією</a:t>
            </a:r>
            <a:r>
              <a:rPr lang="ru-RU" dirty="0"/>
              <a:t>) </a:t>
            </a:r>
            <a:r>
              <a:rPr lang="ru-RU" dirty="0" err="1"/>
              <a:t>компанією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і другою в </a:t>
            </a:r>
            <a:r>
              <a:rPr lang="ru-RU" dirty="0" err="1"/>
              <a:t>світі</a:t>
            </a:r>
            <a:endParaRPr lang="ru-RU" dirty="0"/>
          </a:p>
          <a:p>
            <a:pPr algn="just"/>
            <a:endParaRPr lang="uk-UA" dirty="0"/>
          </a:p>
        </p:txBody>
      </p:sp>
      <p:pic>
        <p:nvPicPr>
          <p:cNvPr id="4100" name="Picture 4" descr="HKGCC - Member Pro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6" y="0"/>
            <a:ext cx="4693124" cy="339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4857750" cy="339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90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9835"/>
            <a:ext cx="8820472" cy="42048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Лондоні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штаб-</a:t>
            </a:r>
            <a:r>
              <a:rPr lang="ru-RU" dirty="0" err="1"/>
              <a:t>квартири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і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</a:t>
            </a:r>
            <a:r>
              <a:rPr lang="en-US" dirty="0"/>
              <a:t>Reuters</a:t>
            </a:r>
            <a:r>
              <a:rPr lang="uk-UA" dirty="0"/>
              <a:t>.</a:t>
            </a:r>
            <a:r>
              <a:rPr lang="en-US" dirty="0"/>
              <a:t> </a:t>
            </a:r>
            <a:r>
              <a:rPr lang="ru-RU" dirty="0"/>
              <a:t>Агентство Рейтер –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найбільших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агентств новин і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існує</a:t>
            </a:r>
            <a:r>
              <a:rPr lang="ru-RU" dirty="0"/>
              <a:t> з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 В 2008 р. </a:t>
            </a:r>
            <a:r>
              <a:rPr lang="ru-RU" dirty="0" err="1"/>
              <a:t>придбане</a:t>
            </a:r>
            <a:r>
              <a:rPr lang="ru-RU" dirty="0"/>
              <a:t> </a:t>
            </a:r>
            <a:r>
              <a:rPr lang="ru-RU" dirty="0" err="1"/>
              <a:t>корпорацією</a:t>
            </a:r>
            <a:r>
              <a:rPr lang="ru-RU" dirty="0"/>
              <a:t> </a:t>
            </a:r>
            <a:r>
              <a:rPr lang="en-US" dirty="0"/>
              <a:t>Thomson, </a:t>
            </a:r>
            <a:r>
              <a:rPr lang="ru-RU" dirty="0"/>
              <a:t>яка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стала </a:t>
            </a:r>
            <a:r>
              <a:rPr lang="ru-RU" dirty="0" err="1"/>
              <a:t>називатися</a:t>
            </a:r>
            <a:r>
              <a:rPr lang="ru-RU" dirty="0"/>
              <a:t> </a:t>
            </a:r>
            <a:r>
              <a:rPr lang="en-US" dirty="0"/>
              <a:t>Thomson Reuters.</a:t>
            </a:r>
            <a:endParaRPr lang="uk-UA" dirty="0"/>
          </a:p>
          <a:p>
            <a:pPr algn="just"/>
            <a:r>
              <a:rPr lang="en-US" dirty="0"/>
              <a:t>Reuters Group plc </a:t>
            </a:r>
            <a:r>
              <a:rPr lang="ru-RU" dirty="0"/>
              <a:t>є </a:t>
            </a:r>
            <a:r>
              <a:rPr lang="ru-RU" dirty="0" err="1"/>
              <a:t>публічною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на </a:t>
            </a:r>
            <a:r>
              <a:rPr lang="ru-RU" dirty="0" err="1"/>
              <a:t>Лондонській</a:t>
            </a:r>
            <a:r>
              <a:rPr lang="ru-RU" dirty="0"/>
              <a:t> </a:t>
            </a:r>
            <a:r>
              <a:rPr lang="ru-RU" dirty="0" err="1"/>
              <a:t>фондовій</a:t>
            </a:r>
            <a:r>
              <a:rPr lang="ru-RU" dirty="0"/>
              <a:t> </a:t>
            </a:r>
            <a:r>
              <a:rPr lang="ru-RU" dirty="0" err="1"/>
              <a:t>біржі</a:t>
            </a:r>
            <a:r>
              <a:rPr lang="ru-RU" dirty="0"/>
              <a:t> (</a:t>
            </a:r>
            <a:r>
              <a:rPr lang="en-US" dirty="0"/>
              <a:t>LSE) </a:t>
            </a:r>
            <a:r>
              <a:rPr lang="ru-RU" dirty="0"/>
              <a:t>і </a:t>
            </a:r>
            <a:r>
              <a:rPr lang="ru-RU" dirty="0" err="1"/>
              <a:t>включені</a:t>
            </a:r>
            <a:r>
              <a:rPr lang="ru-RU" dirty="0"/>
              <a:t> в </a:t>
            </a:r>
            <a:r>
              <a:rPr lang="ru-RU" dirty="0" err="1"/>
              <a:t>фондовий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en-US" dirty="0"/>
              <a:t>FTSE 100 Index.</a:t>
            </a:r>
            <a:endParaRPr lang="uk-UA" dirty="0"/>
          </a:p>
          <a:p>
            <a:pPr algn="just"/>
            <a:endParaRPr lang="ru-RU" dirty="0"/>
          </a:p>
        </p:txBody>
      </p:sp>
      <p:pic>
        <p:nvPicPr>
          <p:cNvPr id="5122" name="Picture 2" descr="Компания Thomson Reuters | Of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2" y="4476750"/>
            <a:ext cx="554461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actbox: A chronology of Thomson Reuters Corp | Reu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8" y="4576690"/>
            <a:ext cx="3419872" cy="228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03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568" y="179512"/>
            <a:ext cx="77724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err="1"/>
              <a:t>Лондонська</a:t>
            </a:r>
            <a:r>
              <a:rPr lang="ru-RU" dirty="0"/>
              <a:t> </a:t>
            </a:r>
            <a:r>
              <a:rPr lang="ru-RU" dirty="0" err="1"/>
              <a:t>фондова</a:t>
            </a:r>
            <a:r>
              <a:rPr lang="ru-RU" dirty="0"/>
              <a:t> </a:t>
            </a:r>
            <a:r>
              <a:rPr lang="ru-RU" dirty="0" err="1"/>
              <a:t>біржа</a:t>
            </a:r>
            <a:r>
              <a:rPr lang="ru-RU" dirty="0"/>
              <a:t> (</a:t>
            </a:r>
            <a:r>
              <a:rPr lang="en-US" dirty="0"/>
              <a:t>London Stock Exchange, LSE) — </a:t>
            </a:r>
            <a:r>
              <a:rPr lang="ru-RU" dirty="0"/>
              <a:t>перший </a:t>
            </a:r>
            <a:r>
              <a:rPr lang="ru-RU" dirty="0" err="1"/>
              <a:t>організований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; одна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фондових</a:t>
            </a:r>
            <a:r>
              <a:rPr lang="ru-RU" dirty="0"/>
              <a:t> </a:t>
            </a:r>
            <a:r>
              <a:rPr lang="ru-RU" dirty="0" err="1"/>
              <a:t>бірж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 descr="Гонконгская биржа отозвала предложение о поглощении LSE за $39 млрд |  Finance.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5512"/>
            <a:ext cx="874846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2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12918"/>
            <a:ext cx="7772400" cy="914400"/>
          </a:xfrm>
        </p:spPr>
        <p:txBody>
          <a:bodyPr/>
          <a:lstStyle/>
          <a:p>
            <a:r>
              <a:rPr lang="uk-UA" sz="4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Токіо</a:t>
            </a:r>
            <a:endParaRPr lang="ru-RU" sz="4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6" y="2354680"/>
            <a:ext cx="8836024" cy="4572000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err="1"/>
              <a:t>Токіо</a:t>
            </a:r>
            <a:r>
              <a:rPr lang="ru-RU" dirty="0"/>
              <a:t> є </a:t>
            </a:r>
            <a:r>
              <a:rPr lang="ru-RU" dirty="0" err="1"/>
              <a:t>крупним</a:t>
            </a:r>
            <a:r>
              <a:rPr lang="ru-RU" dirty="0"/>
              <a:t> </a:t>
            </a:r>
            <a:r>
              <a:rPr lang="ru-RU" dirty="0" err="1"/>
              <a:t>міжнародним</a:t>
            </a:r>
            <a:r>
              <a:rPr lang="ru-RU" dirty="0"/>
              <a:t> </a:t>
            </a:r>
            <a:r>
              <a:rPr lang="ru-RU" dirty="0" err="1"/>
              <a:t>валютним</a:t>
            </a:r>
            <a:r>
              <a:rPr lang="ru-RU" dirty="0"/>
              <a:t> ринком </a:t>
            </a:r>
            <a:r>
              <a:rPr lang="ru-RU" dirty="0" err="1"/>
              <a:t>завдяки</a:t>
            </a:r>
            <a:r>
              <a:rPr lang="ru-RU" dirty="0"/>
              <a:t> великому </a:t>
            </a:r>
            <a:r>
              <a:rPr lang="ru-RU" dirty="0" err="1"/>
              <a:t>щоденному</a:t>
            </a:r>
            <a:r>
              <a:rPr lang="ru-RU" dirty="0"/>
              <a:t> обороту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особливо в </a:t>
            </a:r>
            <a:r>
              <a:rPr lang="ru-RU" dirty="0" err="1"/>
              <a:t>угодах</a:t>
            </a:r>
            <a:r>
              <a:rPr lang="ru-RU" dirty="0"/>
              <a:t> </a:t>
            </a:r>
            <a:r>
              <a:rPr lang="ru-RU" dirty="0" err="1"/>
              <a:t>єна</a:t>
            </a:r>
            <a:r>
              <a:rPr lang="ru-RU" dirty="0"/>
              <a:t>/</a:t>
            </a:r>
            <a:r>
              <a:rPr lang="ru-RU" dirty="0" err="1"/>
              <a:t>долар</a:t>
            </a:r>
            <a:r>
              <a:rPr lang="ru-RU" dirty="0"/>
              <a:t>.</a:t>
            </a:r>
          </a:p>
          <a:p>
            <a:pPr marL="68580" indent="0" algn="just">
              <a:buNone/>
            </a:pPr>
            <a:endParaRPr lang="ru-RU" dirty="0"/>
          </a:p>
          <a:p>
            <a:pPr marL="68580" indent="0" algn="just">
              <a:buNone/>
            </a:pPr>
            <a:r>
              <a:rPr lang="ru-RU" dirty="0" err="1"/>
              <a:t>Токійська</a:t>
            </a:r>
            <a:r>
              <a:rPr lang="ru-RU" dirty="0"/>
              <a:t> </a:t>
            </a:r>
            <a:r>
              <a:rPr lang="ru-RU" dirty="0" err="1"/>
              <a:t>фондова</a:t>
            </a:r>
            <a:r>
              <a:rPr lang="ru-RU" dirty="0"/>
              <a:t> </a:t>
            </a:r>
            <a:r>
              <a:rPr lang="ru-RU" dirty="0" err="1"/>
              <a:t>біржа</a:t>
            </a:r>
            <a:r>
              <a:rPr lang="ru-RU" dirty="0"/>
              <a:t> - одна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бірж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але як </a:t>
            </a:r>
            <a:r>
              <a:rPr lang="ru-RU" dirty="0" err="1"/>
              <a:t>торговий</a:t>
            </a:r>
            <a:r>
              <a:rPr lang="ru-RU" dirty="0"/>
              <a:t> </a:t>
            </a:r>
            <a:r>
              <a:rPr lang="ru-RU" dirty="0" err="1"/>
              <a:t>майданчик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.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зареєстрованих</a:t>
            </a:r>
            <a:r>
              <a:rPr lang="ru-RU" dirty="0"/>
              <a:t> на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не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. </a:t>
            </a: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інвестори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правила на </a:t>
            </a:r>
            <a:r>
              <a:rPr lang="ru-RU" dirty="0" err="1"/>
              <a:t>біржі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жорсткі</a:t>
            </a:r>
            <a:r>
              <a:rPr lang="ru-RU" dirty="0"/>
              <a:t>, і </a:t>
            </a:r>
            <a:r>
              <a:rPr lang="ru-RU" dirty="0" err="1"/>
              <a:t>дотримання</a:t>
            </a:r>
            <a:r>
              <a:rPr lang="ru-RU" dirty="0"/>
              <a:t> правил </a:t>
            </a:r>
            <a:r>
              <a:rPr lang="ru-RU" dirty="0" err="1"/>
              <a:t>публікації</a:t>
            </a:r>
            <a:r>
              <a:rPr lang="ru-RU" dirty="0"/>
              <a:t> </a:t>
            </a:r>
            <a:r>
              <a:rPr lang="ru-RU" dirty="0" err="1"/>
              <a:t>обходяться</a:t>
            </a:r>
            <a:r>
              <a:rPr lang="ru-RU" dirty="0"/>
              <a:t> дорого.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біржа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котирування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.</a:t>
            </a:r>
          </a:p>
          <a:p>
            <a:pPr marL="68580" indent="0" algn="just">
              <a:buNone/>
            </a:pPr>
            <a:endParaRPr lang="ru-RU" dirty="0"/>
          </a:p>
          <a:p>
            <a:pPr marL="68580" indent="0" algn="just">
              <a:buNone/>
            </a:pPr>
            <a:r>
              <a:rPr lang="ru-RU" dirty="0"/>
              <a:t>На </a:t>
            </a:r>
            <a:r>
              <a:rPr lang="ru-RU" dirty="0" err="1"/>
              <a:t>Токійському</a:t>
            </a:r>
            <a:r>
              <a:rPr lang="ru-RU" dirty="0"/>
              <a:t> </a:t>
            </a:r>
            <a:r>
              <a:rPr lang="ru-RU" dirty="0" err="1"/>
              <a:t>фінансовому</a:t>
            </a:r>
            <a:r>
              <a:rPr lang="ru-RU" dirty="0"/>
              <a:t>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оперують</a:t>
            </a:r>
            <a:r>
              <a:rPr lang="ru-RU" dirty="0"/>
              <a:t> </a:t>
            </a:r>
            <a:r>
              <a:rPr lang="ru-RU" dirty="0" err="1"/>
              <a:t>уповноважені</a:t>
            </a:r>
            <a:r>
              <a:rPr lang="ru-RU" dirty="0"/>
              <a:t> </a:t>
            </a:r>
            <a:r>
              <a:rPr lang="ru-RU" dirty="0" err="1"/>
              <a:t>японські</a:t>
            </a:r>
            <a:r>
              <a:rPr lang="ru-RU" dirty="0"/>
              <a:t> банки (</a:t>
            </a:r>
            <a:r>
              <a:rPr lang="ru-RU" dirty="0" err="1"/>
              <a:t>валютні</a:t>
            </a:r>
            <a:r>
              <a:rPr lang="ru-RU" dirty="0"/>
              <a:t> банки) та </a:t>
            </a:r>
            <a:r>
              <a:rPr lang="ru-RU" dirty="0" err="1"/>
              <a:t>іноземні</a:t>
            </a:r>
            <a:r>
              <a:rPr lang="ru-RU" dirty="0"/>
              <a:t> банки,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кредитуванням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та </a:t>
            </a:r>
            <a:r>
              <a:rPr lang="ru-RU" dirty="0" err="1"/>
              <a:t>торгівлі</a:t>
            </a:r>
            <a:r>
              <a:rPr lang="ru-RU" dirty="0"/>
              <a:t> в </a:t>
            </a:r>
            <a:r>
              <a:rPr lang="ru-RU" dirty="0" err="1"/>
              <a:t>єнах</a:t>
            </a:r>
            <a:r>
              <a:rPr lang="ru-RU" dirty="0"/>
              <a:t> та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,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</a:t>
            </a:r>
            <a:r>
              <a:rPr lang="ru-RU" dirty="0" err="1"/>
              <a:t>закордонним</a:t>
            </a:r>
            <a:r>
              <a:rPr lang="ru-RU" dirty="0"/>
              <a:t> </a:t>
            </a:r>
            <a:r>
              <a:rPr lang="ru-RU" dirty="0" err="1"/>
              <a:t>японським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 через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материнські</a:t>
            </a:r>
            <a:r>
              <a:rPr lang="ru-RU" dirty="0"/>
              <a:t> банки, </a:t>
            </a:r>
            <a:r>
              <a:rPr lang="ru-RU" dirty="0" err="1"/>
              <a:t>обліком</a:t>
            </a:r>
            <a:r>
              <a:rPr lang="ru-RU" dirty="0"/>
              <a:t> </a:t>
            </a:r>
            <a:r>
              <a:rPr lang="ru-RU" dirty="0" err="1"/>
              <a:t>експортних</a:t>
            </a:r>
            <a:r>
              <a:rPr lang="ru-RU" dirty="0"/>
              <a:t> </a:t>
            </a:r>
            <a:r>
              <a:rPr lang="ru-RU" dirty="0" err="1"/>
              <a:t>векселів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4" name="AutoShape 2" descr="Стала известна дата открытия Олимпийских игр в Токио: Спорт: Обл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Стала известна дата открытия Олимпийских игр в Токио: Спорт: Облгазет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Стала известна дата открытия Олимпийских игр в Токио: Спорт: Облгазе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Стала известна дата открытия Олимпийских игр в Токио: Спорт: Облгазет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Токио Фото - Избранные изображения: Токио, Префектура Токио - Trip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0" y="160337"/>
            <a:ext cx="4231853" cy="21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5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924" y="476672"/>
            <a:ext cx="7772400" cy="914400"/>
          </a:xfrm>
        </p:spPr>
        <p:txBody>
          <a:bodyPr/>
          <a:lstStyle/>
          <a:p>
            <a:r>
              <a:rPr lang="uk-UA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Шанхай</a:t>
            </a:r>
            <a:endParaRPr lang="ru-RU" sz="4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5184576" cy="457200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/>
              <a:t>Шанхай є </a:t>
            </a:r>
            <a:r>
              <a:rPr lang="ru-RU" dirty="0" err="1"/>
              <a:t>торгівельною</a:t>
            </a:r>
            <a:r>
              <a:rPr lang="ru-RU" dirty="0"/>
              <a:t> столицею материкового Китаю і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густонаселеним</a:t>
            </a:r>
            <a:r>
              <a:rPr lang="ru-RU" dirty="0"/>
              <a:t> </a:t>
            </a:r>
            <a:r>
              <a:rPr lang="ru-RU" dirty="0" err="1"/>
              <a:t>містом</a:t>
            </a:r>
            <a:r>
              <a:rPr lang="ru-RU" dirty="0"/>
              <a:t>.</a:t>
            </a:r>
          </a:p>
          <a:p>
            <a:pPr marL="68580" indent="0">
              <a:buNone/>
            </a:pPr>
            <a:r>
              <a:rPr lang="ru-RU" dirty="0"/>
              <a:t>Шанхай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знаходження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фондових</a:t>
            </a:r>
            <a:r>
              <a:rPr lang="ru-RU" dirty="0"/>
              <a:t> </a:t>
            </a:r>
            <a:r>
              <a:rPr lang="ru-RU" dirty="0" err="1"/>
              <a:t>бірж</a:t>
            </a:r>
            <a:r>
              <a:rPr lang="ru-RU" dirty="0"/>
              <a:t> в материковому </a:t>
            </a:r>
            <a:r>
              <a:rPr lang="ru-RU" dirty="0" err="1"/>
              <a:t>Китаї</a:t>
            </a:r>
            <a:r>
              <a:rPr lang="ru-RU" dirty="0"/>
              <a:t> - </a:t>
            </a:r>
            <a:r>
              <a:rPr lang="ru-RU" dirty="0" err="1"/>
              <a:t>Шанхайської</a:t>
            </a:r>
            <a:r>
              <a:rPr lang="ru-RU" dirty="0"/>
              <a:t> </a:t>
            </a:r>
            <a:r>
              <a:rPr lang="ru-RU" dirty="0" err="1"/>
              <a:t>фондової</a:t>
            </a:r>
            <a:r>
              <a:rPr lang="ru-RU" dirty="0"/>
              <a:t> </a:t>
            </a:r>
            <a:r>
              <a:rPr lang="ru-RU" dirty="0" err="1"/>
              <a:t>біржі</a:t>
            </a:r>
            <a:r>
              <a:rPr lang="ru-RU" dirty="0"/>
              <a:t>. </a:t>
            </a:r>
            <a:r>
              <a:rPr lang="ru-RU" dirty="0" err="1"/>
              <a:t>Шанхайська</a:t>
            </a:r>
            <a:r>
              <a:rPr lang="ru-RU" dirty="0"/>
              <a:t> </a:t>
            </a:r>
            <a:r>
              <a:rPr lang="ru-RU" dirty="0" err="1"/>
              <a:t>фондова</a:t>
            </a:r>
            <a:r>
              <a:rPr lang="ru-RU" dirty="0"/>
              <a:t> </a:t>
            </a:r>
            <a:r>
              <a:rPr lang="ru-RU" dirty="0" err="1"/>
              <a:t>біржа</a:t>
            </a:r>
            <a:r>
              <a:rPr lang="ru-RU" dirty="0"/>
              <a:t> -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торговельний</a:t>
            </a:r>
            <a:r>
              <a:rPr lang="ru-RU" dirty="0"/>
              <a:t> </a:t>
            </a:r>
            <a:r>
              <a:rPr lang="ru-RU" dirty="0" err="1"/>
              <a:t>майданчик</a:t>
            </a:r>
            <a:r>
              <a:rPr lang="ru-RU" dirty="0"/>
              <a:t> континентального Китаю, одна з </a:t>
            </a:r>
            <a:r>
              <a:rPr lang="ru-RU" dirty="0" err="1"/>
              <a:t>лідируючих</a:t>
            </a:r>
            <a:r>
              <a:rPr lang="ru-RU" dirty="0"/>
              <a:t> </a:t>
            </a:r>
            <a:r>
              <a:rPr lang="ru-RU" dirty="0" err="1"/>
              <a:t>азіатських</a:t>
            </a:r>
            <a:r>
              <a:rPr lang="ru-RU" dirty="0"/>
              <a:t> </a:t>
            </a:r>
            <a:r>
              <a:rPr lang="ru-RU" dirty="0" err="1"/>
              <a:t>бірж</a:t>
            </a:r>
            <a:r>
              <a:rPr lang="ru-RU" dirty="0"/>
              <a:t>. Заснована в 1990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  <p:pic>
        <p:nvPicPr>
          <p:cNvPr id="8194" name="Picture 2" descr="Торги на Шанхайской фондовой бирже закрылись ростом индекса на 4,82% - РИА  Новости, 28.08.2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332657"/>
            <a:ext cx="34563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Шанхайская фондовая биржа (Shanghai Stock Exchange, SS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24" y="4941168"/>
            <a:ext cx="3862876" cy="16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79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595536"/>
            <a:ext cx="7772400" cy="914400"/>
          </a:xfrm>
        </p:spPr>
        <p:txBody>
          <a:bodyPr/>
          <a:lstStyle/>
          <a:p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Сінгапур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91800"/>
            <a:ext cx="8352928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err="1"/>
              <a:t>Прозора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прихованих</a:t>
            </a:r>
            <a:r>
              <a:rPr lang="ru-RU" dirty="0"/>
              <a:t> </a:t>
            </a:r>
            <a:r>
              <a:rPr lang="ru-RU" dirty="0" err="1"/>
              <a:t>резервів</a:t>
            </a:r>
            <a:r>
              <a:rPr lang="ru-RU" dirty="0"/>
              <a:t> і </a:t>
            </a:r>
            <a:r>
              <a:rPr lang="ru-RU" dirty="0" err="1"/>
              <a:t>маніпуляцій</a:t>
            </a:r>
            <a:r>
              <a:rPr lang="ru-RU" dirty="0"/>
              <a:t> з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 дозволили </a:t>
            </a:r>
            <a:r>
              <a:rPr lang="ru-RU" dirty="0" err="1"/>
              <a:t>Сінгапуру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кристально </a:t>
            </a:r>
            <a:r>
              <a:rPr lang="ru-RU" dirty="0" err="1"/>
              <a:t>чисту</a:t>
            </a:r>
            <a:r>
              <a:rPr lang="ru-RU" dirty="0"/>
              <a:t> </a:t>
            </a:r>
            <a:r>
              <a:rPr lang="ru-RU" dirty="0" err="1"/>
              <a:t>репутацію</a:t>
            </a:r>
            <a:r>
              <a:rPr lang="ru-RU" dirty="0"/>
              <a:t> </a:t>
            </a:r>
            <a:r>
              <a:rPr lang="ru-RU" dirty="0" err="1"/>
              <a:t>надійного</a:t>
            </a:r>
            <a:r>
              <a:rPr lang="ru-RU" dirty="0"/>
              <a:t> «</a:t>
            </a:r>
            <a:r>
              <a:rPr lang="ru-RU" dirty="0" err="1"/>
              <a:t>гравця</a:t>
            </a:r>
            <a:r>
              <a:rPr lang="ru-RU" dirty="0"/>
              <a:t>». </a:t>
            </a:r>
          </a:p>
          <a:p>
            <a:pPr marL="68580" indent="0">
              <a:buNone/>
            </a:pP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великий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 </a:t>
            </a:r>
            <a:r>
              <a:rPr lang="ru-RU" dirty="0" err="1"/>
              <a:t>торгівля</a:t>
            </a:r>
            <a:r>
              <a:rPr lang="ru-RU" dirty="0"/>
              <a:t> валютою, </a:t>
            </a:r>
            <a:r>
              <a:rPr lang="ru-RU" dirty="0" err="1"/>
              <a:t>ф'ючерсами</a:t>
            </a:r>
            <a:r>
              <a:rPr lang="ru-RU" dirty="0"/>
              <a:t> і </a:t>
            </a:r>
            <a:r>
              <a:rPr lang="ru-RU" dirty="0" err="1"/>
              <a:t>опціонами</a:t>
            </a:r>
            <a:r>
              <a:rPr lang="ru-RU" dirty="0"/>
              <a:t>,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, </a:t>
            </a:r>
            <a:r>
              <a:rPr lang="ru-RU" dirty="0" err="1"/>
              <a:t>випуск</a:t>
            </a:r>
            <a:r>
              <a:rPr lang="ru-RU" dirty="0"/>
              <a:t> </a:t>
            </a:r>
            <a:r>
              <a:rPr lang="ru-RU" dirty="0" err="1"/>
              <a:t>облігацій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інвестиційними</a:t>
            </a:r>
            <a:r>
              <a:rPr lang="ru-RU" dirty="0"/>
              <a:t> фондами, </a:t>
            </a:r>
            <a:r>
              <a:rPr lang="ru-RU" dirty="0" err="1"/>
              <a:t>позики</a:t>
            </a:r>
            <a:r>
              <a:rPr lang="ru-RU" dirty="0"/>
              <a:t>.</a:t>
            </a:r>
          </a:p>
        </p:txBody>
      </p:sp>
      <p:pic>
        <p:nvPicPr>
          <p:cNvPr id="9218" name="Picture 2" descr="Как Сингапур стал образцовым примером борьбы с коронавирус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"/>
            <a:ext cx="494603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66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0778"/>
            <a:ext cx="8604448" cy="3758262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dirty="0" err="1"/>
              <a:t>Сінгапурська</a:t>
            </a:r>
            <a:r>
              <a:rPr lang="ru-RU" dirty="0"/>
              <a:t> </a:t>
            </a:r>
            <a:r>
              <a:rPr lang="ru-RU" dirty="0" err="1"/>
              <a:t>біржа</a:t>
            </a:r>
            <a:r>
              <a:rPr lang="ru-RU" dirty="0"/>
              <a:t> (</a:t>
            </a:r>
            <a:r>
              <a:rPr lang="en-US" dirty="0"/>
              <a:t>Singapore Exchange, SGX) - </a:t>
            </a:r>
            <a:r>
              <a:rPr lang="ru-RU" dirty="0" err="1"/>
              <a:t>була</a:t>
            </a:r>
            <a:r>
              <a:rPr lang="ru-RU" dirty="0"/>
              <a:t> створена в 1999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 великих </a:t>
            </a:r>
            <a:r>
              <a:rPr lang="ru-RU" dirty="0" err="1"/>
              <a:t>азіатських</a:t>
            </a:r>
            <a:r>
              <a:rPr lang="ru-RU" dirty="0"/>
              <a:t> </a:t>
            </a:r>
            <a:r>
              <a:rPr lang="ru-RU" dirty="0" err="1"/>
              <a:t>бірж</a:t>
            </a:r>
            <a:r>
              <a:rPr lang="ru-RU" dirty="0"/>
              <a:t> </a:t>
            </a:r>
            <a:r>
              <a:rPr lang="en-US" dirty="0"/>
              <a:t>Singapore International Monetary Exchange (SIMEX), Stock Exchange of Singapore (SES) </a:t>
            </a:r>
            <a:r>
              <a:rPr lang="ru-RU" dirty="0"/>
              <a:t>та </a:t>
            </a:r>
            <a:r>
              <a:rPr lang="en-US" dirty="0"/>
              <a:t>Securities Clearing and Computer Services </a:t>
            </a:r>
            <a:r>
              <a:rPr lang="en-US" dirty="0" err="1"/>
              <a:t>Pte</a:t>
            </a:r>
            <a:r>
              <a:rPr lang="en-US" dirty="0"/>
              <a:t> Ltd (SCCS ).</a:t>
            </a:r>
            <a:endParaRPr lang="uk-UA" dirty="0"/>
          </a:p>
          <a:p>
            <a:pPr marL="68580" indent="0" algn="just">
              <a:buNone/>
            </a:pP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нещодавнє</a:t>
            </a:r>
            <a:r>
              <a:rPr lang="ru-RU" dirty="0"/>
              <a:t> </a:t>
            </a:r>
            <a:r>
              <a:rPr lang="ru-RU" dirty="0" err="1"/>
              <a:t>заснування</a:t>
            </a:r>
            <a:r>
              <a:rPr lang="ru-RU" dirty="0"/>
              <a:t>, </a:t>
            </a:r>
            <a:r>
              <a:rPr lang="ru-RU" dirty="0" err="1"/>
              <a:t>сінгапурська</a:t>
            </a:r>
            <a:r>
              <a:rPr lang="ru-RU" dirty="0"/>
              <a:t> </a:t>
            </a:r>
            <a:r>
              <a:rPr lang="ru-RU" dirty="0" err="1"/>
              <a:t>біржа</a:t>
            </a:r>
            <a:r>
              <a:rPr lang="ru-RU" dirty="0"/>
              <a:t> практично не </a:t>
            </a:r>
            <a:r>
              <a:rPr lang="ru-RU" dirty="0" err="1"/>
              <a:t>має</a:t>
            </a:r>
            <a:r>
              <a:rPr lang="ru-RU" dirty="0"/>
              <a:t> проблем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до 2005 року вона набрала </a:t>
            </a:r>
            <a:r>
              <a:rPr lang="ru-RU" dirty="0" err="1"/>
              <a:t>обертів</a:t>
            </a:r>
            <a:r>
              <a:rPr lang="ru-RU" dirty="0"/>
              <a:t>, при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капіталізація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фондової</a:t>
            </a:r>
            <a:r>
              <a:rPr lang="ru-RU" dirty="0"/>
              <a:t> </a:t>
            </a:r>
            <a:r>
              <a:rPr lang="ru-RU" dirty="0" err="1"/>
              <a:t>біржі</a:t>
            </a:r>
            <a:r>
              <a:rPr lang="ru-RU" dirty="0"/>
              <a:t> Лондона.</a:t>
            </a:r>
          </a:p>
        </p:txBody>
      </p:sp>
      <p:pic>
        <p:nvPicPr>
          <p:cNvPr id="10242" name="Picture 2" descr="Сингапурская биржа использует блокчейн для повышения эффективности расчетов  - Novator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5"/>
            <a:ext cx="4474548" cy="285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ынки в терминале EXANTE: биржа Сингапура - 20 апреля 2018 г. | Новости |  EXANTE Росс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85" y="3998505"/>
            <a:ext cx="4273916" cy="28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064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745560" cy="2870772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 err="1"/>
              <a:t>Фінансовий</a:t>
            </a:r>
            <a:r>
              <a:rPr lang="ru-RU" dirty="0"/>
              <a:t> центр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базування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знання</a:t>
            </a:r>
            <a:r>
              <a:rPr lang="ru-RU" dirty="0"/>
              <a:t>, доступ до </a:t>
            </a:r>
            <a:r>
              <a:rPr lang="ru-RU" dirty="0" err="1"/>
              <a:t>капіталу</a:t>
            </a:r>
            <a:r>
              <a:rPr lang="ru-RU" dirty="0"/>
              <a:t>.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добробуту</a:t>
            </a:r>
            <a:r>
              <a:rPr lang="ru-RU" dirty="0"/>
              <a:t>, </a:t>
            </a:r>
            <a:r>
              <a:rPr lang="ru-RU" dirty="0" err="1"/>
              <a:t>відкриттю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та росту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до </a:t>
            </a:r>
            <a:r>
              <a:rPr lang="ru-RU" dirty="0" err="1"/>
              <a:t>країни</a:t>
            </a:r>
            <a:r>
              <a:rPr lang="ru-RU" dirty="0"/>
              <a:t>. </a:t>
            </a:r>
          </a:p>
          <a:p>
            <a:pPr marL="68580" indent="0">
              <a:buNone/>
            </a:pPr>
            <a:r>
              <a:rPr lang="ru-RU" dirty="0"/>
              <a:t>Великий </a:t>
            </a:r>
            <a:r>
              <a:rPr lang="ru-RU" dirty="0" err="1"/>
              <a:t>фінансовий</a:t>
            </a:r>
            <a:r>
              <a:rPr lang="ru-RU" dirty="0"/>
              <a:t> центр </a:t>
            </a:r>
            <a:r>
              <a:rPr lang="ru-RU" dirty="0" err="1"/>
              <a:t>інтегрує</a:t>
            </a:r>
            <a:r>
              <a:rPr lang="ru-RU" dirty="0"/>
              <a:t> </a:t>
            </a:r>
            <a:r>
              <a:rPr lang="ru-RU" dirty="0" err="1"/>
              <a:t>економіку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у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фінансову</a:t>
            </a:r>
            <a:r>
              <a:rPr lang="ru-RU" dirty="0"/>
              <a:t> систему.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розміщуються</a:t>
            </a:r>
            <a:r>
              <a:rPr lang="ru-RU" dirty="0"/>
              <a:t>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,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стабільним</a:t>
            </a:r>
            <a:r>
              <a:rPr lang="ru-RU" dirty="0"/>
              <a:t> </a:t>
            </a:r>
            <a:r>
              <a:rPr lang="ru-RU" dirty="0" err="1"/>
              <a:t>економічним</a:t>
            </a:r>
            <a:r>
              <a:rPr lang="ru-RU" dirty="0"/>
              <a:t> </a:t>
            </a:r>
            <a:r>
              <a:rPr lang="ru-RU" dirty="0" err="1"/>
              <a:t>зростанням</a:t>
            </a:r>
            <a:r>
              <a:rPr lang="ru-RU" dirty="0"/>
              <a:t>.</a:t>
            </a:r>
          </a:p>
        </p:txBody>
      </p:sp>
      <p:pic>
        <p:nvPicPr>
          <p:cNvPr id="12290" name="Picture 2" descr="Пісок крізь пальці: офшори в українській і світовій економі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94246"/>
            <a:ext cx="7089376" cy="30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8181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6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568952" cy="47409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Світові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фінансові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центри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dirty="0" err="1"/>
              <a:t>специфічний</a:t>
            </a:r>
            <a:r>
              <a:rPr lang="ru-RU" sz="2000" dirty="0"/>
              <a:t> вид офшору,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зосередження</a:t>
            </a:r>
            <a:r>
              <a:rPr lang="ru-RU" sz="2000" dirty="0"/>
              <a:t> </a:t>
            </a:r>
            <a:r>
              <a:rPr lang="ru-RU" sz="2000" dirty="0" err="1"/>
              <a:t>банків</a:t>
            </a:r>
            <a:r>
              <a:rPr lang="ru-RU" sz="2000" dirty="0"/>
              <a:t> і </a:t>
            </a:r>
            <a:r>
              <a:rPr lang="ru-RU" sz="2000" dirty="0" err="1"/>
              <a:t>спеціалізованих</a:t>
            </a:r>
            <a:r>
              <a:rPr lang="ru-RU" sz="2000" dirty="0"/>
              <a:t> кредитно-</a:t>
            </a:r>
            <a:r>
              <a:rPr lang="ru-RU" sz="2000" dirty="0" err="1"/>
              <a:t>фінансових</a:t>
            </a:r>
            <a:r>
              <a:rPr lang="ru-RU" sz="2000" dirty="0"/>
              <a:t> </a:t>
            </a:r>
            <a:r>
              <a:rPr lang="ru-RU" sz="2000" dirty="0" err="1"/>
              <a:t>інституцій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здійснюють</a:t>
            </a:r>
            <a:r>
              <a:rPr lang="ru-RU" sz="2000" dirty="0"/>
              <a:t> </a:t>
            </a:r>
            <a:r>
              <a:rPr lang="ru-RU" sz="2000" dirty="0" err="1"/>
              <a:t>міжнародні</a:t>
            </a:r>
            <a:r>
              <a:rPr lang="ru-RU" sz="2000" dirty="0"/>
              <a:t> </a:t>
            </a:r>
            <a:r>
              <a:rPr lang="ru-RU" sz="2000" dirty="0" err="1"/>
              <a:t>валютні</a:t>
            </a:r>
            <a:r>
              <a:rPr lang="ru-RU" sz="2000" dirty="0"/>
              <a:t> </a:t>
            </a:r>
            <a:r>
              <a:rPr lang="ru-RU" sz="2000" dirty="0" err="1"/>
              <a:t>кредитні</a:t>
            </a:r>
            <a:r>
              <a:rPr lang="ru-RU" sz="2000" dirty="0"/>
              <a:t>, </a:t>
            </a:r>
            <a:r>
              <a:rPr lang="ru-RU" sz="2000" dirty="0" err="1"/>
              <a:t>фінансові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, </a:t>
            </a:r>
            <a:r>
              <a:rPr lang="ru-RU" sz="2000" dirty="0" err="1"/>
              <a:t>реалізують</a:t>
            </a:r>
            <a:r>
              <a:rPr lang="ru-RU" sz="2000" dirty="0"/>
              <a:t> угоди з </a:t>
            </a:r>
            <a:r>
              <a:rPr lang="ru-RU" sz="2000" dirty="0" err="1"/>
              <a:t>цінними</a:t>
            </a:r>
            <a:r>
              <a:rPr lang="ru-RU" sz="2000" dirty="0"/>
              <a:t> </a:t>
            </a:r>
            <a:r>
              <a:rPr lang="ru-RU" sz="2000" dirty="0" err="1"/>
              <a:t>паперами</a:t>
            </a:r>
            <a:r>
              <a:rPr lang="ru-RU" sz="2000" dirty="0"/>
              <a:t> та золотом. </a:t>
            </a:r>
          </a:p>
          <a:p>
            <a:pPr marL="0" indent="0" algn="ctr">
              <a:buNone/>
            </a:pPr>
            <a:r>
              <a:rPr lang="ru-RU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Функції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000" dirty="0"/>
              <a:t>— </a:t>
            </a:r>
            <a:r>
              <a:rPr lang="ru-RU" sz="2000" dirty="0" err="1"/>
              <a:t>Обслуговування</a:t>
            </a:r>
            <a:r>
              <a:rPr lang="ru-RU" sz="2000" dirty="0"/>
              <a:t> </a:t>
            </a:r>
            <a:r>
              <a:rPr lang="ru-RU" sz="2000" dirty="0" err="1"/>
              <a:t>товарних</a:t>
            </a:r>
            <a:r>
              <a:rPr lang="ru-RU" sz="2000" dirty="0"/>
              <a:t> та </a:t>
            </a:r>
            <a:r>
              <a:rPr lang="ru-RU" sz="2000" dirty="0" err="1"/>
              <a:t>фінансових</a:t>
            </a:r>
            <a:r>
              <a:rPr lang="ru-RU" sz="2000" dirty="0"/>
              <a:t> </a:t>
            </a:r>
            <a:r>
              <a:rPr lang="ru-RU" sz="2000" dirty="0" err="1"/>
              <a:t>потоків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учасниками</a:t>
            </a:r>
            <a:r>
              <a:rPr lang="ru-RU" sz="2000" dirty="0"/>
              <a:t> МЕД; </a:t>
            </a:r>
          </a:p>
          <a:p>
            <a:pPr marL="0" indent="0">
              <a:buNone/>
            </a:pPr>
            <a:r>
              <a:rPr lang="ru-RU" sz="2000" dirty="0"/>
              <a:t>— </a:t>
            </a:r>
            <a:r>
              <a:rPr lang="ru-RU" sz="2000" dirty="0" err="1"/>
              <a:t>Перерозподіл</a:t>
            </a:r>
            <a:r>
              <a:rPr lang="ru-RU" sz="2000" dirty="0"/>
              <a:t> </a:t>
            </a:r>
            <a:r>
              <a:rPr lang="ru-RU" sz="2000" dirty="0" err="1"/>
              <a:t>капіталу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країнами</a:t>
            </a:r>
            <a:r>
              <a:rPr lang="ru-RU" sz="2000" dirty="0"/>
              <a:t> та </a:t>
            </a:r>
            <a:r>
              <a:rPr lang="ru-RU" sz="2000" dirty="0" err="1"/>
              <a:t>фірмами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включення</a:t>
            </a:r>
            <a:r>
              <a:rPr lang="ru-RU" sz="2000" dirty="0"/>
              <a:t> </a:t>
            </a:r>
            <a:r>
              <a:rPr lang="ru-RU" sz="2000" dirty="0" err="1"/>
              <a:t>капіталів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 “</a:t>
            </a:r>
            <a:r>
              <a:rPr lang="ru-RU" sz="2000" dirty="0" err="1"/>
              <a:t>третього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”;</a:t>
            </a:r>
          </a:p>
          <a:p>
            <a:pPr marL="0" indent="0">
              <a:buNone/>
            </a:pPr>
            <a:r>
              <a:rPr lang="ru-RU" sz="2000" dirty="0"/>
              <a:t> —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міжнародною</a:t>
            </a:r>
            <a:r>
              <a:rPr lang="ru-RU" sz="2000" dirty="0"/>
              <a:t> </a:t>
            </a:r>
            <a:r>
              <a:rPr lang="ru-RU" sz="2000" dirty="0" err="1"/>
              <a:t>заборгованістю</a:t>
            </a:r>
            <a:r>
              <a:rPr lang="ru-RU" sz="2000" dirty="0"/>
              <a:t> та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реструктуризація</a:t>
            </a:r>
            <a:r>
              <a:rPr lang="ru-RU" sz="2000" dirty="0"/>
              <a:t>; </a:t>
            </a:r>
          </a:p>
          <a:p>
            <a:pPr marL="0" indent="0">
              <a:buNone/>
            </a:pPr>
            <a:r>
              <a:rPr lang="ru-RU" sz="2000" dirty="0"/>
              <a:t>—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хеджування</a:t>
            </a:r>
            <a:r>
              <a:rPr lang="ru-RU" sz="2000" dirty="0"/>
              <a:t> </a:t>
            </a:r>
            <a:r>
              <a:rPr lang="ru-RU" sz="2000" dirty="0" err="1"/>
              <a:t>ризиків</a:t>
            </a:r>
            <a:r>
              <a:rPr lang="ru-RU" sz="2000" dirty="0"/>
              <a:t>; </a:t>
            </a:r>
          </a:p>
          <a:p>
            <a:pPr marL="0" indent="0">
              <a:buNone/>
            </a:pPr>
            <a:r>
              <a:rPr lang="ru-RU" sz="2000" dirty="0"/>
              <a:t>— </a:t>
            </a:r>
            <a:r>
              <a:rPr lang="ru-RU" sz="2000" dirty="0" err="1"/>
              <a:t>Сигналізування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ринкової</a:t>
            </a:r>
            <a:r>
              <a:rPr lang="ru-RU" sz="2000" dirty="0"/>
              <a:t> кон ’ </a:t>
            </a:r>
            <a:r>
              <a:rPr lang="ru-RU" sz="2000" dirty="0" err="1"/>
              <a:t>юнктури</a:t>
            </a:r>
            <a:r>
              <a:rPr lang="ru-RU" sz="2000" dirty="0"/>
              <a:t> </a:t>
            </a:r>
            <a:r>
              <a:rPr lang="ru-RU" sz="2000" dirty="0" err="1"/>
              <a:t>цін</a:t>
            </a:r>
            <a:r>
              <a:rPr lang="ru-RU" sz="2000" dirty="0"/>
              <a:t> на </a:t>
            </a:r>
            <a:r>
              <a:rPr lang="ru-RU" sz="2000" dirty="0" err="1"/>
              <a:t>фінансові</a:t>
            </a:r>
            <a:r>
              <a:rPr lang="ru-RU" sz="2000" dirty="0"/>
              <a:t> </a:t>
            </a:r>
            <a:r>
              <a:rPr lang="ru-RU" sz="2000" dirty="0" err="1"/>
              <a:t>активи</a:t>
            </a:r>
            <a:r>
              <a:rPr lang="ru-RU" sz="2000" dirty="0"/>
              <a:t> та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ціни</a:t>
            </a:r>
            <a:r>
              <a:rPr lang="ru-RU" sz="2000" dirty="0"/>
              <a:t> на них.</a:t>
            </a:r>
          </a:p>
        </p:txBody>
      </p:sp>
      <p:pic>
        <p:nvPicPr>
          <p:cNvPr id="13316" name="Picture 4" descr="Оффшорные зоны для бизнеса │ InternationalWealth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40965"/>
            <a:ext cx="4536504" cy="21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5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748464" cy="5904656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ru-RU" sz="3300" dirty="0" err="1">
                <a:solidFill>
                  <a:schemeClr val="tx2">
                    <a:lumMod val="75000"/>
                  </a:schemeClr>
                </a:solidFill>
              </a:rPr>
              <a:t>Міжнародні</a:t>
            </a: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tx2">
                    <a:lumMod val="75000"/>
                  </a:schemeClr>
                </a:solidFill>
              </a:rPr>
              <a:t>фінансові</a:t>
            </a: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tx2">
                    <a:lumMod val="75000"/>
                  </a:schemeClr>
                </a:solidFill>
              </a:rPr>
              <a:t>центри</a:t>
            </a: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tx2">
                    <a:lumMod val="75000"/>
                  </a:schemeClr>
                </a:solidFill>
              </a:rPr>
              <a:t>виникають</a:t>
            </a: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 у тих </a:t>
            </a:r>
            <a:r>
              <a:rPr lang="ru-RU" sz="3300" dirty="0" err="1">
                <a:solidFill>
                  <a:schemeClr val="tx2">
                    <a:lumMod val="75000"/>
                  </a:schemeClr>
                </a:solidFill>
              </a:rPr>
              <a:t>країнах</a:t>
            </a: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, де: </a:t>
            </a:r>
          </a:p>
          <a:p>
            <a:pPr marL="6858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 err="1"/>
              <a:t>стале</a:t>
            </a:r>
            <a:r>
              <a:rPr lang="ru-RU" dirty="0"/>
              <a:t> валютно-</a:t>
            </a:r>
            <a:r>
              <a:rPr lang="ru-RU" dirty="0" err="1"/>
              <a:t>економічне</a:t>
            </a:r>
            <a:r>
              <a:rPr lang="ru-RU" dirty="0"/>
              <a:t> становище; </a:t>
            </a:r>
          </a:p>
          <a:p>
            <a:pPr>
              <a:buFontTx/>
              <a:buChar char="-"/>
            </a:pP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розвинута</a:t>
            </a:r>
            <a:r>
              <a:rPr lang="ru-RU" dirty="0"/>
              <a:t> </a:t>
            </a:r>
            <a:r>
              <a:rPr lang="ru-RU" dirty="0" err="1"/>
              <a:t>кредитна</a:t>
            </a:r>
            <a:r>
              <a:rPr lang="ru-RU" dirty="0"/>
              <a:t> система і добре </a:t>
            </a:r>
            <a:r>
              <a:rPr lang="ru-RU" dirty="0" err="1"/>
              <a:t>організована</a:t>
            </a:r>
            <a:r>
              <a:rPr lang="ru-RU" dirty="0"/>
              <a:t> </a:t>
            </a:r>
            <a:r>
              <a:rPr lang="ru-RU" dirty="0" err="1"/>
              <a:t>біржа</a:t>
            </a:r>
            <a:r>
              <a:rPr lang="ru-RU" dirty="0"/>
              <a:t>; </a:t>
            </a:r>
          </a:p>
          <a:p>
            <a:pPr>
              <a:buFontTx/>
              <a:buChar char="-"/>
            </a:pPr>
            <a:r>
              <a:rPr lang="ru-RU" dirty="0" err="1"/>
              <a:t>помірне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r>
              <a:rPr lang="ru-RU" dirty="0"/>
              <a:t>; </a:t>
            </a:r>
          </a:p>
          <a:p>
            <a:pPr>
              <a:buFontTx/>
              <a:buChar char="-"/>
            </a:pPr>
            <a:r>
              <a:rPr lang="ru-RU" dirty="0" err="1"/>
              <a:t>пільгове</a:t>
            </a:r>
            <a:r>
              <a:rPr lang="ru-RU" dirty="0"/>
              <a:t> </a:t>
            </a:r>
            <a:r>
              <a:rPr lang="ru-RU" dirty="0" err="1"/>
              <a:t>валютне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, яке </a:t>
            </a:r>
            <a:r>
              <a:rPr lang="ru-RU" dirty="0" err="1"/>
              <a:t>дозволяє</a:t>
            </a:r>
            <a:r>
              <a:rPr lang="ru-RU" dirty="0"/>
              <a:t> доступ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позичальників</a:t>
            </a:r>
            <a:r>
              <a:rPr lang="ru-RU" dirty="0"/>
              <a:t> і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до </a:t>
            </a:r>
            <a:r>
              <a:rPr lang="ru-RU" dirty="0" err="1"/>
              <a:t>біржового</a:t>
            </a:r>
            <a:r>
              <a:rPr lang="ru-RU" dirty="0"/>
              <a:t> </a:t>
            </a:r>
            <a:r>
              <a:rPr lang="ru-RU" dirty="0" err="1"/>
              <a:t>котирування</a:t>
            </a:r>
            <a:r>
              <a:rPr lang="ru-RU" dirty="0"/>
              <a:t>; </a:t>
            </a:r>
          </a:p>
          <a:p>
            <a:pPr>
              <a:buFontTx/>
              <a:buChar char="-"/>
            </a:pPr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стабільність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режиму; </a:t>
            </a:r>
          </a:p>
          <a:p>
            <a:pPr>
              <a:buFontTx/>
              <a:buChar char="-"/>
            </a:pPr>
            <a:r>
              <a:rPr lang="ru-RU" dirty="0" err="1"/>
              <a:t>зручне</a:t>
            </a:r>
            <a:r>
              <a:rPr lang="ru-RU" dirty="0"/>
              <a:t> </a:t>
            </a:r>
            <a:r>
              <a:rPr lang="ru-RU" dirty="0" err="1"/>
              <a:t>географічне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; </a:t>
            </a:r>
          </a:p>
          <a:p>
            <a:pPr>
              <a:buFontTx/>
              <a:buChar char="-"/>
            </a:pPr>
            <a:r>
              <a:rPr lang="ru-RU" dirty="0" err="1"/>
              <a:t>наявна</a:t>
            </a:r>
            <a:r>
              <a:rPr lang="ru-RU" dirty="0"/>
              <a:t> </a:t>
            </a:r>
            <a:r>
              <a:rPr lang="ru-RU" dirty="0" err="1"/>
              <a:t>стандартизація</a:t>
            </a:r>
            <a:r>
              <a:rPr lang="ru-RU" dirty="0"/>
              <a:t> і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безпаперових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найновіших</a:t>
            </a:r>
            <a:r>
              <a:rPr lang="ru-RU" dirty="0"/>
              <a:t> ЕОМ.</a:t>
            </a:r>
          </a:p>
        </p:txBody>
      </p:sp>
    </p:spTree>
    <p:extLst>
      <p:ext uri="{BB962C8B-B14F-4D97-AF65-F5344CB8AC3E}">
        <p14:creationId xmlns:p14="http://schemas.microsoft.com/office/powerpoint/2010/main" val="409838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496944" cy="6022904"/>
          </a:xfrm>
        </p:spPr>
        <p:txBody>
          <a:bodyPr>
            <a:normAutofit fontScale="77500" lnSpcReduction="20000"/>
          </a:bodyPr>
          <a:lstStyle/>
          <a:p>
            <a:pPr marL="68580" indent="0" algn="just">
              <a:buNone/>
            </a:pPr>
            <a:r>
              <a:rPr lang="ru-RU" dirty="0"/>
              <a:t>Не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розвиненим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центром.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належать: </a:t>
            </a:r>
          </a:p>
          <a:p>
            <a:pPr marL="68580" indent="0" algn="just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комплексна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конкурентоспроможність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потенціал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росту і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промислова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підтримка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асортимент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послуг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надаватися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містом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національне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середовище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</a:p>
          <a:p>
            <a:pPr marL="68580" indent="0" algn="just">
              <a:buNone/>
            </a:pP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68580" indent="0" algn="just">
              <a:buNone/>
            </a:pP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перетворенню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у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згрупувати</a:t>
            </a:r>
            <a:r>
              <a:rPr lang="ru-RU" dirty="0"/>
              <a:t> так:</a:t>
            </a:r>
          </a:p>
          <a:p>
            <a:pPr marL="68580" indent="0" algn="just">
              <a:buNone/>
            </a:pPr>
            <a:r>
              <a:rPr lang="ru-RU" dirty="0"/>
              <a:t> 1. 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(</a:t>
            </a:r>
            <a:r>
              <a:rPr lang="ru-RU" dirty="0" err="1"/>
              <a:t>комп’ютеризація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систем </a:t>
            </a:r>
            <a:r>
              <a:rPr lang="ru-RU" dirty="0" err="1"/>
              <a:t>мобільного</a:t>
            </a:r>
            <a:r>
              <a:rPr lang="ru-RU" dirty="0"/>
              <a:t>, </a:t>
            </a:r>
            <a:r>
              <a:rPr lang="ru-RU" dirty="0" err="1"/>
              <a:t>супутникового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та </a:t>
            </a:r>
            <a:r>
              <a:rPr lang="ru-RU" dirty="0" err="1"/>
              <a:t>телекомунікацій</a:t>
            </a:r>
            <a:r>
              <a:rPr lang="ru-RU" dirty="0"/>
              <a:t>, </a:t>
            </a:r>
            <a:r>
              <a:rPr lang="ru-RU" dirty="0" err="1"/>
              <a:t>Інтернет</a:t>
            </a:r>
            <a:r>
              <a:rPr lang="ru-RU" dirty="0"/>
              <a:t>,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);</a:t>
            </a:r>
          </a:p>
          <a:p>
            <a:pPr marL="68580" indent="0" algn="just">
              <a:buNone/>
            </a:pPr>
            <a:r>
              <a:rPr lang="ru-RU" dirty="0"/>
              <a:t>2. </a:t>
            </a:r>
            <a:r>
              <a:rPr lang="ru-RU" dirty="0" err="1"/>
              <a:t>Дерегуляція</a:t>
            </a:r>
            <a:r>
              <a:rPr lang="ru-RU" dirty="0"/>
              <a:t> і </a:t>
            </a:r>
            <a:r>
              <a:rPr lang="ru-RU" dirty="0" err="1"/>
              <a:t>лібералізація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; </a:t>
            </a:r>
          </a:p>
          <a:p>
            <a:pPr marL="68580" indent="0" algn="just">
              <a:buNone/>
            </a:pPr>
            <a:r>
              <a:rPr lang="ru-RU" dirty="0"/>
              <a:t>3.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єдиних</a:t>
            </a:r>
            <a:r>
              <a:rPr lang="ru-RU" dirty="0"/>
              <a:t> правил і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і </a:t>
            </a:r>
            <a:r>
              <a:rPr lang="ru-RU" dirty="0" err="1"/>
              <a:t>створення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;</a:t>
            </a:r>
          </a:p>
          <a:p>
            <a:pPr marL="68580" indent="0" algn="just">
              <a:buNone/>
            </a:pPr>
            <a:r>
              <a:rPr lang="ru-RU" dirty="0"/>
              <a:t> 4.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правил.</a:t>
            </a:r>
          </a:p>
        </p:txBody>
      </p:sp>
    </p:spTree>
    <p:extLst>
      <p:ext uri="{BB962C8B-B14F-4D97-AF65-F5344CB8AC3E}">
        <p14:creationId xmlns:p14="http://schemas.microsoft.com/office/powerpoint/2010/main" val="287753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836712"/>
            <a:ext cx="7772400" cy="551884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err="1"/>
              <a:t>Починаючи</a:t>
            </a:r>
            <a:r>
              <a:rPr lang="ru-RU" dirty="0"/>
              <a:t> з 2007 року, </a:t>
            </a:r>
            <a:r>
              <a:rPr lang="en-US" dirty="0"/>
              <a:t>Global Financial Centers Index (GFCI)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кращі</a:t>
            </a:r>
            <a:r>
              <a:rPr lang="ru-RU" dirty="0"/>
              <a:t> і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привабливі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Лідерство</a:t>
            </a:r>
            <a:r>
              <a:rPr lang="ru-RU" dirty="0"/>
              <a:t> в рейтингу </a:t>
            </a:r>
            <a:r>
              <a:rPr lang="ru-RU" dirty="0" err="1"/>
              <a:t>демонструє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успішність</a:t>
            </a:r>
            <a:r>
              <a:rPr lang="ru-RU" dirty="0"/>
              <a:t> </a:t>
            </a:r>
            <a:r>
              <a:rPr lang="ru-RU" dirty="0" err="1"/>
              <a:t>мегаполісу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гарантує</a:t>
            </a:r>
            <a:r>
              <a:rPr lang="ru-RU" dirty="0"/>
              <a:t> </a:t>
            </a:r>
            <a:r>
              <a:rPr lang="ru-RU" dirty="0" err="1"/>
              <a:t>приріст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, </a:t>
            </a:r>
            <a:r>
              <a:rPr lang="ru-RU" dirty="0" err="1"/>
              <a:t>стабільність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,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і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69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568952" cy="6166920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dirty="0" err="1"/>
              <a:t>Глобальний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(</a:t>
            </a:r>
            <a:r>
              <a:rPr lang="en-US" dirty="0"/>
              <a:t>GFCI) 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в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5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:</a:t>
            </a:r>
          </a:p>
          <a:p>
            <a:pPr algn="just"/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ділове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середовище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бізнес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обстановка;</a:t>
            </a:r>
          </a:p>
          <a:p>
            <a:pPr algn="just"/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розвиток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фінансового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сегменту;</a:t>
            </a:r>
          </a:p>
          <a:p>
            <a:pPr algn="just"/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інфраструктура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</a:t>
            </a:r>
          </a:p>
          <a:p>
            <a:pPr algn="just"/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людський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капітал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</a:t>
            </a:r>
          </a:p>
          <a:p>
            <a:pPr algn="just"/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репутація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68580" indent="0" algn="just">
              <a:buNone/>
            </a:pP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68580" indent="0" algn="just">
              <a:buNone/>
            </a:pPr>
            <a:r>
              <a:rPr lang="ru-RU" dirty="0" err="1"/>
              <a:t>Враховується</a:t>
            </a:r>
            <a:r>
              <a:rPr lang="ru-RU" dirty="0"/>
              <a:t> і </a:t>
            </a:r>
            <a:r>
              <a:rPr lang="ru-RU" dirty="0" err="1"/>
              <a:t>цілісність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, </a:t>
            </a:r>
            <a:r>
              <a:rPr lang="ru-RU" dirty="0" err="1"/>
              <a:t>надійне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і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частота </a:t>
            </a:r>
            <a:r>
              <a:rPr lang="ru-RU" dirty="0" err="1"/>
              <a:t>стихійних</a:t>
            </a:r>
            <a:r>
              <a:rPr lang="ru-RU" dirty="0"/>
              <a:t> лих і </a:t>
            </a:r>
            <a:r>
              <a:rPr lang="ru-RU" dirty="0" err="1"/>
              <a:t>соціально</a:t>
            </a:r>
            <a:r>
              <a:rPr lang="ru-RU" dirty="0"/>
              <a:t>-культурна </a:t>
            </a:r>
            <a:r>
              <a:rPr lang="ru-RU" dirty="0" err="1"/>
              <a:t>привабливість</a:t>
            </a:r>
            <a:r>
              <a:rPr lang="ru-RU" dirty="0"/>
              <a:t>. При </a:t>
            </a:r>
            <a:r>
              <a:rPr lang="ru-RU" dirty="0" err="1"/>
              <a:t>оцінці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центру і </a:t>
            </a:r>
            <a:r>
              <a:rPr lang="ru-RU" dirty="0" err="1"/>
              <a:t>складанні</a:t>
            </a:r>
            <a:r>
              <a:rPr lang="ru-RU" dirty="0"/>
              <a:t> рейтингу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беруться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онлайн-анкет, </a:t>
            </a:r>
            <a:r>
              <a:rPr lang="ru-RU" dirty="0" err="1"/>
              <a:t>заповнених</a:t>
            </a:r>
            <a:r>
              <a:rPr lang="ru-RU" dirty="0"/>
              <a:t> </a:t>
            </a:r>
            <a:r>
              <a:rPr lang="ru-RU" dirty="0" err="1"/>
              <a:t>спеціалістами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служб. </a:t>
            </a:r>
          </a:p>
        </p:txBody>
      </p:sp>
    </p:spTree>
    <p:extLst>
      <p:ext uri="{BB962C8B-B14F-4D97-AF65-F5344CB8AC3E}">
        <p14:creationId xmlns:p14="http://schemas.microsoft.com/office/powerpoint/2010/main" val="79564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820472" cy="914400"/>
          </a:xfrm>
        </p:spPr>
        <p:txBody>
          <a:bodyPr/>
          <a:lstStyle/>
          <a:p>
            <a:r>
              <a:rPr lang="ru-RU" dirty="0"/>
              <a:t>Рейтинг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за 2018-2020 </a:t>
            </a:r>
            <a:r>
              <a:rPr lang="ru-RU" dirty="0" err="1"/>
              <a:t>рр</a:t>
            </a:r>
            <a:r>
              <a:rPr lang="ru-RU" dirty="0"/>
              <a:t>..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347171"/>
              </p:ext>
            </p:extLst>
          </p:nvPr>
        </p:nvGraphicFramePr>
        <p:xfrm>
          <a:off x="323528" y="1484782"/>
          <a:ext cx="8820472" cy="537321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05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768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Рік</a:t>
                      </a:r>
                    </a:p>
                    <a:p>
                      <a:pPr algn="ctr"/>
                      <a:r>
                        <a:rPr lang="uk-UA" dirty="0"/>
                        <a:t>Місце</a:t>
                      </a:r>
                      <a:r>
                        <a:rPr lang="uk-UA" baseline="0" dirty="0"/>
                        <a:t> в рейтингу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2018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2019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2020 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768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Нью-Йорк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Нью-Йорк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Нью-Йорк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768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Лондон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Лондон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Лондон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3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Гонконг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Гонконг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Токіо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3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Сінгапур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Сінгапур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Шанхай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73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Шанхай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Шанхай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Сінгапур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73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Токіо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Токіо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Гонконг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73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Сідней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Торонто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Пекін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73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Пекін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Цюріх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Сан-Франциско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73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Цюріх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Пекін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Женева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73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Франкфурт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Франкфурт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Лос-Анджелес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0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914400"/>
          </a:xfrm>
        </p:spPr>
        <p:txBody>
          <a:bodyPr/>
          <a:lstStyle/>
          <a:p>
            <a:pPr algn="r"/>
            <a:r>
              <a:rPr lang="uk-UA" b="1" dirty="0"/>
              <a:t>Топ-5 Світових фінансових центрів</a:t>
            </a:r>
            <a:br>
              <a:rPr lang="uk-UA" sz="4400" dirty="0"/>
            </a:br>
            <a:r>
              <a:rPr lang="uk-UA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Нью-Йорк</a:t>
            </a:r>
            <a:br>
              <a:rPr lang="uk-UA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71143"/>
            <a:ext cx="8640960" cy="457200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800" dirty="0"/>
              <a:t>В </a:t>
            </a:r>
            <a:r>
              <a:rPr lang="ru-RU" sz="2800" dirty="0" err="1"/>
              <a:t>останні</a:t>
            </a:r>
            <a:r>
              <a:rPr lang="ru-RU" sz="2800" dirty="0"/>
              <a:t> роки </a:t>
            </a:r>
            <a:r>
              <a:rPr lang="ru-RU" sz="2800" dirty="0" err="1"/>
              <a:t>саме</a:t>
            </a:r>
            <a:r>
              <a:rPr lang="ru-RU" sz="2800" dirty="0"/>
              <a:t> Нью-Йорк став </a:t>
            </a:r>
            <a:r>
              <a:rPr lang="ru-RU" sz="2800" dirty="0" err="1"/>
              <a:t>головним</a:t>
            </a:r>
            <a:r>
              <a:rPr lang="ru-RU" sz="2800" dirty="0"/>
              <a:t> </a:t>
            </a:r>
            <a:r>
              <a:rPr lang="ru-RU" sz="2800" dirty="0" err="1"/>
              <a:t>фінансовим</a:t>
            </a:r>
            <a:r>
              <a:rPr lang="ru-RU" sz="2800" dirty="0"/>
              <a:t> центром на </a:t>
            </a:r>
            <a:r>
              <a:rPr lang="ru-RU" sz="2800" dirty="0" err="1"/>
              <a:t>карті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. Нью-</a:t>
            </a:r>
            <a:r>
              <a:rPr lang="ru-RU" sz="2800" dirty="0" err="1"/>
              <a:t>Йоркська</a:t>
            </a:r>
            <a:r>
              <a:rPr lang="ru-RU" sz="2800" dirty="0"/>
              <a:t> </a:t>
            </a:r>
            <a:r>
              <a:rPr lang="ru-RU" sz="2800" dirty="0" err="1"/>
              <a:t>фондова</a:t>
            </a:r>
            <a:r>
              <a:rPr lang="ru-RU" sz="2800" dirty="0"/>
              <a:t> </a:t>
            </a:r>
            <a:r>
              <a:rPr lang="ru-RU" sz="2800" dirty="0" err="1"/>
              <a:t>біржа</a:t>
            </a:r>
            <a:r>
              <a:rPr lang="ru-RU" sz="2800" dirty="0"/>
              <a:t> (</a:t>
            </a:r>
            <a:r>
              <a:rPr lang="en-US" sz="2800" dirty="0"/>
              <a:t>NYSE) </a:t>
            </a:r>
            <a:r>
              <a:rPr lang="ru-RU" sz="2800" dirty="0"/>
              <a:t>на </a:t>
            </a:r>
            <a:r>
              <a:rPr lang="ru-RU" sz="2800" dirty="0" err="1"/>
              <a:t>сьогоднішній</a:t>
            </a:r>
            <a:r>
              <a:rPr lang="ru-RU" sz="2800" dirty="0"/>
              <a:t> день є </a:t>
            </a:r>
            <a:r>
              <a:rPr lang="ru-RU" sz="2800" dirty="0" err="1"/>
              <a:t>найбільшою</a:t>
            </a:r>
            <a:r>
              <a:rPr lang="ru-RU" sz="2800" dirty="0"/>
              <a:t> за </a:t>
            </a:r>
            <a:r>
              <a:rPr lang="ru-RU" sz="2800" dirty="0" err="1"/>
              <a:t>ринковою</a:t>
            </a:r>
            <a:r>
              <a:rPr lang="ru-RU" sz="2800" dirty="0"/>
              <a:t> </a:t>
            </a:r>
            <a:r>
              <a:rPr lang="ru-RU" sz="2800" dirty="0" err="1"/>
              <a:t>капіталізацією</a:t>
            </a:r>
            <a:r>
              <a:rPr lang="ru-RU" sz="2800" dirty="0"/>
              <a:t>, а </a:t>
            </a:r>
            <a:r>
              <a:rPr lang="ru-RU" sz="2800" dirty="0" err="1"/>
              <a:t>саме</a:t>
            </a:r>
            <a:r>
              <a:rPr lang="ru-RU" sz="2800" dirty="0"/>
              <a:t> </a:t>
            </a:r>
            <a:r>
              <a:rPr lang="ru-RU" sz="2800" dirty="0" err="1"/>
              <a:t>місто</a:t>
            </a:r>
            <a:r>
              <a:rPr lang="ru-RU" sz="2800" dirty="0"/>
              <a:t> - </a:t>
            </a:r>
            <a:r>
              <a:rPr lang="ru-RU" sz="2800" dirty="0" err="1"/>
              <a:t>зосередженням</a:t>
            </a:r>
            <a:r>
              <a:rPr lang="ru-RU" sz="2800" dirty="0"/>
              <a:t> </a:t>
            </a:r>
            <a:r>
              <a:rPr lang="ru-RU" sz="2800" dirty="0" err="1"/>
              <a:t>найбільших</a:t>
            </a:r>
            <a:r>
              <a:rPr lang="ru-RU" sz="2800" dirty="0"/>
              <a:t> </a:t>
            </a:r>
            <a:r>
              <a:rPr lang="ru-RU" sz="2800" dirty="0" err="1"/>
              <a:t>банків</a:t>
            </a:r>
            <a:r>
              <a:rPr lang="ru-RU" sz="2800" dirty="0"/>
              <a:t>, </a:t>
            </a:r>
            <a:r>
              <a:rPr lang="ru-RU" sz="2800" dirty="0" err="1"/>
              <a:t>компаній</a:t>
            </a:r>
            <a:r>
              <a:rPr lang="ru-RU" sz="2800" dirty="0"/>
              <a:t> та </a:t>
            </a:r>
            <a:r>
              <a:rPr lang="ru-RU" sz="2800" dirty="0" err="1"/>
              <a:t>промисловості</a:t>
            </a:r>
            <a:r>
              <a:rPr lang="ru-RU" sz="2800" dirty="0"/>
              <a:t>. Складно </a:t>
            </a:r>
            <a:r>
              <a:rPr lang="ru-RU" sz="2800" dirty="0" err="1"/>
              <a:t>знайти</a:t>
            </a:r>
            <a:r>
              <a:rPr lang="ru-RU" sz="2800" dirty="0"/>
              <a:t> </a:t>
            </a:r>
            <a:r>
              <a:rPr lang="ru-RU" sz="2800" dirty="0" err="1"/>
              <a:t>успішну</a:t>
            </a:r>
            <a:r>
              <a:rPr lang="ru-RU" sz="2800" dirty="0"/>
              <a:t> </a:t>
            </a:r>
            <a:r>
              <a:rPr lang="ru-RU" sz="2800" dirty="0" err="1"/>
              <a:t>міжнародну</a:t>
            </a:r>
            <a:r>
              <a:rPr lang="ru-RU" sz="2800" dirty="0"/>
              <a:t> </a:t>
            </a:r>
            <a:r>
              <a:rPr lang="ru-RU" sz="2800" dirty="0" err="1"/>
              <a:t>компанію</a:t>
            </a:r>
            <a:r>
              <a:rPr lang="ru-RU" sz="2800" dirty="0"/>
              <a:t>, яка не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</a:t>
            </a:r>
            <a:r>
              <a:rPr lang="ru-RU" sz="2800" dirty="0" err="1"/>
              <a:t>представництва</a:t>
            </a:r>
            <a:r>
              <a:rPr lang="ru-RU" sz="2800" dirty="0"/>
              <a:t> в Нью-Йорку.</a:t>
            </a:r>
          </a:p>
        </p:txBody>
      </p:sp>
      <p:pic>
        <p:nvPicPr>
          <p:cNvPr id="1026" name="Picture 2" descr="Нью-Йорк могут оградить от океана стеной: проект Армии США - новости  Украины, Мир - LIG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608512" cy="22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6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05"/>
            <a:ext cx="7772400" cy="3412795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/>
              <a:t>На </a:t>
            </a:r>
            <a:r>
              <a:rPr lang="ru-RU" dirty="0" err="1"/>
              <a:t>Уолл-Стріт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офіси</a:t>
            </a:r>
            <a:r>
              <a:rPr lang="ru-RU" dirty="0"/>
              <a:t>: </a:t>
            </a:r>
          </a:p>
          <a:p>
            <a:r>
              <a:rPr lang="en-US" dirty="0"/>
              <a:t>NYSE ( New York Stock Exchange)</a:t>
            </a:r>
            <a:r>
              <a:rPr lang="uk-UA" dirty="0"/>
              <a:t>;</a:t>
            </a:r>
          </a:p>
          <a:p>
            <a:r>
              <a:rPr lang="en-US" dirty="0"/>
              <a:t>NASDAQ (National Association of Securities</a:t>
            </a:r>
            <a:endParaRPr lang="uk-UA" dirty="0"/>
          </a:p>
          <a:p>
            <a:r>
              <a:rPr lang="en-US" dirty="0"/>
              <a:t>Dealers Automated Quotations)</a:t>
            </a:r>
            <a:r>
              <a:rPr lang="uk-UA" dirty="0"/>
              <a:t>;</a:t>
            </a:r>
          </a:p>
          <a:p>
            <a:r>
              <a:rPr lang="en-US" dirty="0"/>
              <a:t>AMEX (American Stock Exchange)</a:t>
            </a:r>
            <a:r>
              <a:rPr lang="uk-UA" dirty="0"/>
              <a:t>;</a:t>
            </a:r>
          </a:p>
          <a:p>
            <a:r>
              <a:rPr lang="en-US" dirty="0"/>
              <a:t>NYMEX (New York Mercantile Exchange)</a:t>
            </a:r>
            <a:r>
              <a:rPr lang="uk-UA" dirty="0"/>
              <a:t>;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/>
              <a:t>NYBOT (New York Board of Trade).</a:t>
            </a:r>
            <a:endParaRPr lang="ru-RU" b="1" dirty="0"/>
          </a:p>
        </p:txBody>
      </p:sp>
      <p:pic>
        <p:nvPicPr>
          <p:cNvPr id="3074" name="Picture 2" descr="Средняя зарплата на Уолл-стрит достигла максимума за десятилетие ::  Экономика :: РБ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82" y="3429000"/>
            <a:ext cx="4900717" cy="342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редняя зарплата на Уолл-стрит достигла десятилетнего максимума - : деловой  новостной сайт Дело Укра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0" y="4624036"/>
            <a:ext cx="3888432" cy="22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8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187</TotalTime>
  <Words>1154</Words>
  <Application>Microsoft Office PowerPoint</Application>
  <PresentationFormat>Экран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Consolas</vt:lpstr>
      <vt:lpstr>Corbel</vt:lpstr>
      <vt:lpstr>Wingdings</vt:lpstr>
      <vt:lpstr>Wingdings 2</vt:lpstr>
      <vt:lpstr>Wingdings 3</vt:lpstr>
      <vt:lpstr>Метро</vt:lpstr>
      <vt:lpstr>Світові фінансові центри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міжнародних фінансових центрів за 2018-2020 рр..</vt:lpstr>
      <vt:lpstr>Топ-5 Світових фінансових центрів Нью-Йорк </vt:lpstr>
      <vt:lpstr>Презентация PowerPoint</vt:lpstr>
      <vt:lpstr>Лондон</vt:lpstr>
      <vt:lpstr>Презентация PowerPoint</vt:lpstr>
      <vt:lpstr>Презентация PowerPoint</vt:lpstr>
      <vt:lpstr>Презентация PowerPoint</vt:lpstr>
      <vt:lpstr>Токіо</vt:lpstr>
      <vt:lpstr>Шанхай</vt:lpstr>
      <vt:lpstr>Сінгапур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Александр</cp:lastModifiedBy>
  <cp:revision>17</cp:revision>
  <dcterms:created xsi:type="dcterms:W3CDTF">2021-03-25T17:51:04Z</dcterms:created>
  <dcterms:modified xsi:type="dcterms:W3CDTF">2023-03-02T17:54:29Z</dcterms:modified>
</cp:coreProperties>
</file>