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53" r:id="rId2"/>
    <p:sldMasterId id="2147483865" r:id="rId3"/>
  </p:sldMasterIdLst>
  <p:sldIdLst>
    <p:sldId id="333" r:id="rId4"/>
    <p:sldId id="300" r:id="rId5"/>
    <p:sldId id="301" r:id="rId6"/>
    <p:sldId id="309" r:id="rId7"/>
    <p:sldId id="318" r:id="rId8"/>
    <p:sldId id="314" r:id="rId9"/>
    <p:sldId id="316" r:id="rId10"/>
    <p:sldId id="317" r:id="rId11"/>
    <p:sldId id="324" r:id="rId12"/>
    <p:sldId id="325" r:id="rId13"/>
    <p:sldId id="319" r:id="rId14"/>
    <p:sldId id="320" r:id="rId15"/>
    <p:sldId id="332" r:id="rId16"/>
    <p:sldId id="321" r:id="rId17"/>
    <p:sldId id="327" r:id="rId18"/>
    <p:sldId id="326" r:id="rId19"/>
    <p:sldId id="328" r:id="rId20"/>
    <p:sldId id="329" r:id="rId21"/>
    <p:sldId id="330" r:id="rId22"/>
    <p:sldId id="262" r:id="rId23"/>
    <p:sldId id="311" r:id="rId24"/>
    <p:sldId id="312" r:id="rId25"/>
    <p:sldId id="313" r:id="rId26"/>
    <p:sldId id="264" r:id="rId27"/>
    <p:sldId id="265" r:id="rId28"/>
    <p:sldId id="266" r:id="rId29"/>
    <p:sldId id="267" r:id="rId30"/>
    <p:sldId id="268" r:id="rId31"/>
    <p:sldId id="323" r:id="rId32"/>
    <p:sldId id="270" r:id="rId33"/>
    <p:sldId id="269" r:id="rId34"/>
    <p:sldId id="274" r:id="rId35"/>
    <p:sldId id="273" r:id="rId36"/>
    <p:sldId id="271" r:id="rId37"/>
    <p:sldId id="272" r:id="rId38"/>
    <p:sldId id="276" r:id="rId39"/>
    <p:sldId id="275" r:id="rId40"/>
    <p:sldId id="33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 autoAdjust="0"/>
    <p:restoredTop sz="94660"/>
  </p:normalViewPr>
  <p:slideViewPr>
    <p:cSldViewPr>
      <p:cViewPr>
        <p:scale>
          <a:sx n="62" d="100"/>
          <a:sy n="62" d="100"/>
        </p:scale>
        <p:origin x="-139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641584-5064-4618-8B92-9E3D117DB5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6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7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39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0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33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60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43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15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7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CEF38-E9DB-46AA-8950-5B998AD2E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EA7DF7F-6FB9-4855-BC41-9E783756E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8DAE4-DC09-4BF3-91C9-23E498143E88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78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A153E-6E5E-46AC-88E8-03840195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FBEB18-9AFD-4180-B2DC-F29393406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7B29D-A6B4-4ABA-8EA5-3D69B839ADC1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62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5EE627-654B-429A-961B-A69069F3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88B36A9-8F44-4FAA-909A-9C216DBC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8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3F05A-1901-4DAD-BD42-A103EBCF66B4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97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25082A-4D2E-41A7-9C86-BE35EF68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CA279B-65BF-4DD2-9F46-4E7102F51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8D40518-61B4-4DBC-BE58-75928C5BA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43233-EEE4-4217-BDCB-B54152B5B6B3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4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8A2D3C-FC83-45B3-8550-6388CA28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8D90F71-26D1-4E59-9AB8-D4B92083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7EC61D-3073-45BB-970E-8ACECF406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2652066-7F3E-4FEF-AB7E-E2EBBC9F6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147932C-D3D9-4D6B-824D-9FFB0078D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A6FD9-8BA2-4CAB-AFF1-04B0A86BBE60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47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9A2DBB-05EF-48FA-A161-834B349B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A956D-E47F-4E0C-AF30-5CD4385895E6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6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8BB51-9CCC-40A2-ABAD-8D9F56BC12E4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87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8EEB67-D009-45C9-BB39-F6CDD576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235EC1-8C10-4B22-882C-9D7CB1A67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D84E98-F513-474B-931B-F03E6843C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CA01C-AFDF-4FAC-93AA-B3BE8CB84CF3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53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56DCB9-067B-42C7-A79A-22D967E4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0E8C6F-DA30-4BFE-BF3E-022F516C3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9810C0F-8E3B-4917-BF01-A28A410F4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78CC-F1F1-498C-861B-6383E6AEB3ED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03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627B90-1F9E-49C6-9255-E2CBD427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C94414-B965-401C-895F-506752010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B739D-D2DD-4D2B-A654-BC6913B0A222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51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7AEA3C5-5873-4429-89CD-EF8988F92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9AA04DD-519E-4C3B-8AA1-25DD8F6D4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C95AA-AE58-448D-9A9E-CC9A8EA60610}" type="slidenum">
              <a:rPr lang="uk-UA" altLang="uk-UA">
                <a:solidFill>
                  <a:srgbClr val="000000"/>
                </a:solidFill>
              </a:rPr>
              <a:pPr/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3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E100C1-D070-482E-8203-90E418EABEE0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A5D26A8-5848-41BF-B758-7D91255DBD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12.10.2019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D4D4D6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4D6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3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П'ятий рівень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C8C58F79-D334-4B50-91A7-6124E0B0EF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24C00F5A-D26E-4172-9E4C-0C28667028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 altLang="x-none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9BF673A-0343-41FF-A59E-8F5B3D907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D33E0B-104F-47C9-94B3-36E9DEC0C23F}" type="slidenum">
              <a:rPr lang="uk-UA" alt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83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86;&#1089;&#1082;&#1074;&#1080;&#1090;&#1080;&#1085;\&#1056;&#1072;&#1073;&#1086;&#1095;&#1080;&#1081;%20&#1089;&#1090;&#1086;&#1083;\&#1044;&#1048;&#1057;&#1050;\&#1055;&#1088;&#1077;&#1079;&#1077;&#1085;&#1090;&#1072;&#1094;&#1110;&#1103;\09-Renaissance%20Faire.Mp3" TargetMode="Externa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068960"/>
            <a:ext cx="8305800" cy="2880320"/>
          </a:xfrm>
        </p:spPr>
        <p:txBody>
          <a:bodyPr/>
          <a:lstStyle/>
          <a:p>
            <a:r>
              <a:rPr lang="uk-UA" sz="5400" b="1" dirty="0" smtClean="0"/>
              <a:t>Вільям Шекспір:</a:t>
            </a:r>
          </a:p>
          <a:p>
            <a:r>
              <a:rPr lang="uk-UA" sz="5400" b="1" dirty="0" smtClean="0"/>
              <a:t>історична фігура, міф, </a:t>
            </a:r>
          </a:p>
          <a:p>
            <a:r>
              <a:rPr lang="uk-UA" sz="5400" b="1" dirty="0" smtClean="0"/>
              <a:t>художній образ </a:t>
            </a:r>
            <a:endParaRPr lang="uk-UA" sz="5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980728"/>
            <a:ext cx="8305800" cy="1296144"/>
          </a:xfrm>
        </p:spPr>
        <p:txBody>
          <a:bodyPr/>
          <a:lstStyle/>
          <a:p>
            <a:r>
              <a:rPr lang="uk-UA" sz="7200" b="1" dirty="0" smtClean="0"/>
              <a:t>Тема 3.</a:t>
            </a:r>
            <a:endParaRPr lang="uk-UA" sz="7200" b="1" dirty="0"/>
          </a:p>
        </p:txBody>
      </p:sp>
    </p:spTree>
    <p:extLst>
      <p:ext uri="{BB962C8B-B14F-4D97-AF65-F5344CB8AC3E}">
        <p14:creationId xmlns:p14="http://schemas.microsoft.com/office/powerpoint/2010/main" val="2739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35280" cy="706408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Енн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Геттвей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дружина Шекспіра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232" y="1268760"/>
            <a:ext cx="35024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910"/>
            <a:ext cx="8499514" cy="997826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Театр  «</a:t>
            </a:r>
            <a:r>
              <a:rPr lang="uk-UA" sz="5400" b="1" dirty="0" err="1" smtClean="0">
                <a:latin typeface="Times New Roman" pitchFamily="18" charset="0"/>
                <a:cs typeface="Times New Roman" pitchFamily="18" charset="0"/>
              </a:rPr>
              <a:t>Роуз</a:t>
            </a: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6171"/>
            <a:ext cx="9144000" cy="56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1244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Театр  «Глобус»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70694"/>
            <a:ext cx="7467600" cy="405546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" y="1597789"/>
            <a:ext cx="9144509" cy="52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4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2708921"/>
            <a:ext cx="8134672" cy="2701280"/>
          </a:xfrm>
        </p:spPr>
        <p:txBody>
          <a:bodyPr/>
          <a:lstStyle/>
          <a:p>
            <a:r>
              <a:rPr lang="en-US" dirty="0"/>
              <a:t>https://www.youtube.com/watch?v=U1p8iS7_kZc&amp;t=12s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685800" y="548680"/>
            <a:ext cx="7846640" cy="1656184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Єлизаветинський театр </a:t>
            </a:r>
          </a:p>
          <a:p>
            <a:pPr algn="ctr"/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39"/>
            <a:ext cx="8363272" cy="864097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Поеми Вільяма Шекспіра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2204865"/>
            <a:ext cx="792088" cy="2520279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uk-UA" dirty="0"/>
          </a:p>
        </p:txBody>
      </p:sp>
      <p:pic>
        <p:nvPicPr>
          <p:cNvPr id="15362" name="Picture 2" descr="https://upload.wikimedia.org/wikipedia/commons/thumb/9/9a/Venus_and_Adonis_quarto.jpg/267px-Venus_and_Adonis_quar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07589"/>
            <a:ext cx="3767508" cy="533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24" y="1407590"/>
            <a:ext cx="3249624" cy="522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7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Генрі </a:t>
            </a:r>
            <a:r>
              <a:rPr lang="uk-UA" sz="4800" b="1" dirty="0" err="1" smtClean="0">
                <a:latin typeface="Times New Roman" pitchFamily="18" charset="0"/>
                <a:cs typeface="Times New Roman" pitchFamily="18" charset="0"/>
              </a:rPr>
              <a:t>Різлі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, Граф Саутгемптон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104456" cy="513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3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12968" cy="114300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Фамільний герб Шекспіра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48959"/>
            <a:ext cx="4087782" cy="510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4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320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Перше видання «Сонетів» (1609)</a:t>
            </a:r>
            <a:endParaRPr lang="uk-UA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67" y="1442791"/>
            <a:ext cx="3962916" cy="53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10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Періодизація творчості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19256" cy="420933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1584 – 1594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 (перші комедії, хроніки, поеми).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1595 – 1600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 («Ромео і Джульєтта», «Юлій Цезар»).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1601 – 1608 (великі трагедії).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1608 – 1613 (романтичні драми).</a:t>
            </a:r>
          </a:p>
          <a:p>
            <a:pPr>
              <a:buFont typeface="Wingdings" pitchFamily="2" charset="2"/>
              <a:buChar char="v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205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15212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Перше Фоліо (1623)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43412"/>
            <a:ext cx="3901836" cy="529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2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94421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Лекція 6.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Канонічна біографія Шекспіра як джерело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дискурсивності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19973"/>
            <a:ext cx="3161578" cy="39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4px-Shakespeare_sigs_collecte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504" y="1372691"/>
            <a:ext cx="3507029" cy="547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82832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n w="3200">
                  <a:solidFill>
                    <a:schemeClr val="tx1">
                      <a:alpha val="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Шекспірівські  автографи</a:t>
            </a:r>
            <a:endParaRPr lang="ru-RU" sz="5400" b="1" dirty="0">
              <a:ln w="3200">
                <a:solidFill>
                  <a:schemeClr val="tx1">
                    <a:alpha val="0"/>
                  </a:schemeClr>
                </a:solidFill>
                <a:prstDash val="solid"/>
                <a:round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723-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852936"/>
            <a:ext cx="502758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" y="836712"/>
            <a:ext cx="9144001" cy="602128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81070" cy="141277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Обкладинка </a:t>
            </a:r>
            <a:b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Третього  Фоліо  1664 </a:t>
            </a:r>
            <a:r>
              <a:rPr lang="uk-UA" sz="5400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endParaRPr lang="uk-UA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upload.wikimedia.org/wikipedia/commons/thumb/8/8b/Third_folio.JPG/384px-Third_foli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729608" cy="5425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2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5400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Перша сторінка статті </a:t>
            </a:r>
            <a:r>
              <a:rPr lang="uk-UA" sz="5400" b="1" dirty="0" err="1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Едмонда</a:t>
            </a:r>
            <a:r>
              <a:rPr lang="uk-UA" sz="5400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5400" b="1" dirty="0" err="1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Мелоуна</a:t>
            </a:r>
            <a:r>
              <a:rPr lang="uk-UA" sz="5400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5400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1778 р.)</a:t>
            </a:r>
            <a:endParaRPr lang="uk-UA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upload.wikimedia.org/wikipedia/commons/thumb/1/17/MaloneAttempttitlepage.jpg/349px-MaloneAttempttitlep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628800"/>
            <a:ext cx="3587996" cy="5708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0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13048" y="2348880"/>
            <a:ext cx="2736305" cy="374712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05664" cy="11521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uk-UA" sz="5400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Титульна сторінка </a:t>
            </a:r>
            <a: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видання Чарльза </a:t>
            </a:r>
            <a:r>
              <a:rPr lang="uk-UA" sz="54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Найта</a:t>
            </a:r>
            <a: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(1878 </a:t>
            </a:r>
            <a:r>
              <a:rPr lang="uk-UA" sz="5400" b="1" dirty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uk-UA" sz="5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.)</a:t>
            </a:r>
            <a:endParaRPr lang="uk-UA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upload.wikimedia.org/wikipedia/commons/f/f8/Knight-186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62203"/>
            <a:ext cx="3765584" cy="52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5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kespeare-testament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3688" y="1340768"/>
            <a:ext cx="5357850" cy="51885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Заповіт Вільяма Шекспіра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ed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16201" cy="6957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w910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103028"/>
            <a:ext cx="3389506" cy="53263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Надгробки Шекспіра 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hakespeare-memorial-Holy-Trinity-Chur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1285860"/>
            <a:ext cx="464248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62127"/>
            <a:ext cx="8229600" cy="5471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itle_page_William_Shakespeare's_First_Folio_16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9792" y="342901"/>
            <a:ext cx="4090776" cy="6515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556792"/>
            <a:ext cx="8280920" cy="453920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uk-UA" sz="3600" dirty="0" smtClean="0"/>
              <a:t>Брак  достеменних  відомостей .</a:t>
            </a:r>
          </a:p>
          <a:p>
            <a:pPr>
              <a:buFont typeface="Wingdings" pitchFamily="2" charset="2"/>
              <a:buChar char="v"/>
            </a:pPr>
            <a:r>
              <a:rPr lang="uk-UA" sz="3600" dirty="0" smtClean="0"/>
              <a:t>Рівень  освіти.</a:t>
            </a:r>
          </a:p>
          <a:p>
            <a:pPr>
              <a:buFont typeface="Wingdings" pitchFamily="2" charset="2"/>
              <a:buChar char="v"/>
            </a:pPr>
            <a:r>
              <a:rPr lang="uk-UA" sz="3600" dirty="0" smtClean="0"/>
              <a:t>Відсутність  онтологічного  досвіду  закордонних подорожей  і придворного життя.</a:t>
            </a:r>
          </a:p>
          <a:p>
            <a:pPr>
              <a:buFont typeface="Wingdings" pitchFamily="2" charset="2"/>
              <a:buChar char="v"/>
            </a:pPr>
            <a:r>
              <a:rPr lang="uk-UA" sz="3600" dirty="0" smtClean="0"/>
              <a:t>Заповіт. </a:t>
            </a:r>
          </a:p>
          <a:p>
            <a:pPr>
              <a:buFont typeface="Wingdings" pitchFamily="2" charset="2"/>
              <a:buChar char="v"/>
            </a:pPr>
            <a:r>
              <a:rPr lang="uk-UA" sz="3600" dirty="0" smtClean="0"/>
              <a:t>Надгробок  та  епітафія.</a:t>
            </a:r>
          </a:p>
          <a:p>
            <a:pPr>
              <a:buFont typeface="Wingdings" pitchFamily="2" charset="2"/>
              <a:buChar char="v"/>
            </a:pPr>
            <a:r>
              <a:rPr lang="uk-UA" sz="3600" dirty="0" smtClean="0"/>
              <a:t>Портрет  у  першому  Фоліо.</a:t>
            </a:r>
            <a:endParaRPr lang="uk-UA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40439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uk-UA" sz="4400" b="1" dirty="0" smtClean="0"/>
              <a:t>Біографічні підстави </a:t>
            </a:r>
            <a:br>
              <a:rPr lang="uk-UA" sz="4400" b="1" dirty="0" smtClean="0"/>
            </a:br>
            <a:r>
              <a:rPr lang="uk-UA" sz="4400" b="1" dirty="0" smtClean="0"/>
              <a:t>для домислів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33759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План лекції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363272" cy="4824536"/>
          </a:xfrm>
        </p:spPr>
        <p:txBody>
          <a:bodyPr>
            <a:normAutofit/>
          </a:bodyPr>
          <a:lstStyle/>
          <a:p>
            <a:pPr marL="550926" indent="-514350">
              <a:spcAft>
                <a:spcPts val="1200"/>
              </a:spcAft>
              <a:buAutoNum type="arabicPeriod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Канонічна біографія Шекспіра: факти, «білі плями», домисли.</a:t>
            </a:r>
          </a:p>
          <a:p>
            <a:pPr marL="550926" indent="-514350">
              <a:spcAft>
                <a:spcPts val="1200"/>
              </a:spcAft>
              <a:buAutoNum type="arabicPeriod"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«Шекспірівське питання»: сутність і причини виникнення.</a:t>
            </a:r>
          </a:p>
          <a:p>
            <a:pPr marL="550926" indent="-514350">
              <a:spcAft>
                <a:spcPts val="1200"/>
              </a:spcAft>
              <a:buAutoNum type="arabicPeriod"/>
            </a:pP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Антистретфордіанські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гіпотези: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pro et contra.</a:t>
            </a:r>
            <a:endParaRPr lang="uk-UA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4625" y="981075"/>
            <a:ext cx="3889375" cy="514985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uk-UA" sz="3600" b="1" dirty="0" smtClean="0">
                <a:solidFill>
                  <a:srgbClr val="FFFF00"/>
                </a:solidFill>
              </a:rPr>
              <a:t>	</a:t>
            </a:r>
            <a:r>
              <a:rPr lang="uk-UA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Френсіс</a:t>
            </a: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Бекон </a:t>
            </a:r>
            <a:endParaRPr lang="uk-UA" sz="5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uk-UA" sz="5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4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1561 – 1626) </a:t>
            </a:r>
            <a:r>
              <a:rPr lang="uk-UA" sz="4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англійський філософ і </a:t>
            </a:r>
            <a:r>
              <a:rPr lang="uk-UA" sz="4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endParaRPr lang="ru-RU" sz="43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50" name="Picture 6" descr="PH0176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404664"/>
            <a:ext cx="4925198" cy="5944583"/>
          </a:xfrm>
          <a:noFill/>
          <a:ln/>
        </p:spPr>
      </p:pic>
      <p:pic>
        <p:nvPicPr>
          <p:cNvPr id="57351" name="09-Renaissance Fair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-4587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audio>
              <p:cMediaNode numSld="19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1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FFFF00"/>
                </a:solidFill>
              </a:rPr>
              <a:t>Р. </a:t>
            </a:r>
            <a:r>
              <a:rPr lang="uk-UA" dirty="0" err="1" smtClean="0">
                <a:solidFill>
                  <a:srgbClr val="FFFF00"/>
                </a:solidFill>
              </a:rPr>
              <a:t>Ло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err="1" smtClean="0">
                <a:solidFill>
                  <a:srgbClr val="FFFF00"/>
                </a:solidFill>
              </a:rPr>
              <a:t>ренс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/>
              <a:t>(“Життя та пригоди здорового глузду”, 1769),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err="1" smtClean="0">
                <a:solidFill>
                  <a:srgbClr val="FFFF00"/>
                </a:solidFill>
              </a:rPr>
              <a:t>Дж.С</a:t>
            </a:r>
            <a:r>
              <a:rPr lang="uk-UA" dirty="0" smtClean="0">
                <a:solidFill>
                  <a:srgbClr val="FFFF00"/>
                </a:solidFill>
              </a:rPr>
              <a:t>. Гар</a:t>
            </a:r>
            <a:r>
              <a:rPr lang="uk-UA" dirty="0" smtClean="0"/>
              <a:t>т (“Хто писав п’єси Шекспіра?”, 1852),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FFFF00"/>
                </a:solidFill>
              </a:rPr>
              <a:t>Д. Бекон </a:t>
            </a:r>
            <a:r>
              <a:rPr lang="uk-UA" dirty="0" smtClean="0"/>
              <a:t>(</a:t>
            </a:r>
            <a:r>
              <a:rPr lang="uk-UA" dirty="0" err="1" smtClean="0"/>
              <a:t>“Викриття</a:t>
            </a:r>
            <a:r>
              <a:rPr lang="uk-UA" dirty="0" smtClean="0"/>
              <a:t> філософії п’єс </a:t>
            </a:r>
            <a:r>
              <a:rPr lang="uk-UA" dirty="0" err="1" smtClean="0"/>
              <a:t>Шекспіра”</a:t>
            </a:r>
            <a:r>
              <a:rPr lang="uk-UA" dirty="0" smtClean="0"/>
              <a:t>, 1857),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FFFF00"/>
                </a:solidFill>
              </a:rPr>
              <a:t>О. Оуен</a:t>
            </a:r>
            <a:r>
              <a:rPr lang="uk-UA" dirty="0" smtClean="0"/>
              <a:t> (“Історія шифру </a:t>
            </a:r>
            <a:r>
              <a:rPr lang="uk-UA" dirty="0" err="1" smtClean="0"/>
              <a:t>Френсіса</a:t>
            </a:r>
            <a:r>
              <a:rPr lang="uk-UA" dirty="0" smtClean="0"/>
              <a:t> Бекона”, 1893-95), </a:t>
            </a:r>
          </a:p>
          <a:p>
            <a:pPr>
              <a:buNone/>
            </a:pPr>
            <a:r>
              <a:rPr lang="uk-UA" b="1" dirty="0" smtClean="0"/>
              <a:t>	</a:t>
            </a:r>
            <a:r>
              <a:rPr lang="uk-UA" dirty="0" smtClean="0">
                <a:solidFill>
                  <a:srgbClr val="FFFF00"/>
                </a:solidFill>
              </a:rPr>
              <a:t>І. </a:t>
            </a:r>
            <a:r>
              <a:rPr lang="uk-UA" dirty="0" err="1" smtClean="0">
                <a:solidFill>
                  <a:srgbClr val="FFFF00"/>
                </a:solidFill>
              </a:rPr>
              <a:t>Доннелі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/>
              <a:t>(“Велика криптограма”, 1888),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FFFF00"/>
                </a:solidFill>
              </a:rPr>
              <a:t>Е. </a:t>
            </a:r>
            <a:r>
              <a:rPr lang="uk-UA" dirty="0" err="1" smtClean="0">
                <a:solidFill>
                  <a:srgbClr val="FFFF00"/>
                </a:solidFill>
              </a:rPr>
              <a:t>Ґаллуп</a:t>
            </a:r>
            <a:r>
              <a:rPr lang="uk-UA" dirty="0" smtClean="0"/>
              <a:t> (“Двосторонній шифр </a:t>
            </a:r>
            <a:r>
              <a:rPr lang="uk-UA" dirty="0" err="1" smtClean="0"/>
              <a:t>Френсіса</a:t>
            </a:r>
            <a:r>
              <a:rPr lang="uk-UA" dirty="0" smtClean="0"/>
              <a:t> Бекона”, 1899), </a:t>
            </a:r>
          </a:p>
          <a:p>
            <a:pPr>
              <a:buNone/>
            </a:pPr>
            <a:r>
              <a:rPr lang="uk-UA" b="1" dirty="0" smtClean="0"/>
              <a:t>	</a:t>
            </a:r>
            <a:r>
              <a:rPr lang="uk-UA" dirty="0" err="1" smtClean="0">
                <a:solidFill>
                  <a:srgbClr val="FFFF00"/>
                </a:solidFill>
              </a:rPr>
              <a:t>Марк</a:t>
            </a:r>
            <a:r>
              <a:rPr lang="uk-UA" dirty="0" smtClean="0">
                <a:solidFill>
                  <a:srgbClr val="FFFF00"/>
                </a:solidFill>
              </a:rPr>
              <a:t> Твен </a:t>
            </a:r>
            <a:r>
              <a:rPr lang="uk-UA" dirty="0" smtClean="0"/>
              <a:t>(</a:t>
            </a:r>
            <a:r>
              <a:rPr lang="uk-UA" dirty="0" err="1" smtClean="0"/>
              <a:t>“Чи</a:t>
            </a:r>
            <a:r>
              <a:rPr lang="uk-UA" dirty="0" smtClean="0"/>
              <a:t> вмер Шекспір?”, 1909),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FFFF00"/>
                </a:solidFill>
              </a:rPr>
              <a:t>Е. </a:t>
            </a:r>
            <a:r>
              <a:rPr lang="uk-UA" dirty="0" err="1" smtClean="0">
                <a:solidFill>
                  <a:srgbClr val="FFFF00"/>
                </a:solidFill>
              </a:rPr>
              <a:t>Дарнінґ-Лоренс</a:t>
            </a: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smtClean="0"/>
              <a:t>(“Бекон – Шекспір”, 1910),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FFFF00"/>
                </a:solidFill>
              </a:rPr>
              <a:t>П. Лірі </a:t>
            </a:r>
            <a:r>
              <a:rPr lang="uk-UA" dirty="0" smtClean="0"/>
              <a:t>(“Чи є тайнописи у Шекспіра?”, 1993),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rgbClr val="FFFF00"/>
                </a:solidFill>
              </a:rPr>
              <a:t>В. Герман </a:t>
            </a:r>
            <a:r>
              <a:rPr lang="uk-UA" dirty="0" smtClean="0"/>
              <a:t>(“Портрет Шекспіра або особиста справа </a:t>
            </a:r>
            <a:r>
              <a:rPr lang="uk-UA" dirty="0" err="1" smtClean="0"/>
              <a:t>Френсіса</a:t>
            </a:r>
            <a:r>
              <a:rPr lang="uk-UA" dirty="0" smtClean="0"/>
              <a:t> Бекона”, 2002)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err="1" smtClean="0">
                <a:solidFill>
                  <a:srgbClr val="FFFF00"/>
                </a:solidFill>
              </a:rPr>
              <a:t>Беконіанці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114800" cy="453072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dirty="0" smtClean="0">
                <a:latin typeface="Sylfaen" pitchFamily="18" charset="0"/>
              </a:rPr>
              <a:t>	</a:t>
            </a: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Едвард </a:t>
            </a:r>
            <a:r>
              <a:rPr lang="uk-UA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uk-UA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Вере</a:t>
            </a: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uk-UA" sz="5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17-й граф Оксфорд </a:t>
            </a:r>
            <a:r>
              <a:rPr lang="uk-UA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(1560-1604</a:t>
            </a:r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7" name="Picture 7" descr="Vere,Edward(17EOxford)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536" y="764704"/>
            <a:ext cx="4481516" cy="5385366"/>
          </a:xfrm>
          <a:noFill/>
          <a:ln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3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FF00"/>
                </a:solidFill>
              </a:rPr>
              <a:t>Д.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Ч. </a:t>
            </a:r>
            <a:r>
              <a:rPr lang="ru-RU" dirty="0" err="1" smtClean="0">
                <a:solidFill>
                  <a:srgbClr val="FFFF00"/>
                </a:solidFill>
              </a:rPr>
              <a:t>Оґберни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(“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зірка</a:t>
            </a:r>
            <a:r>
              <a:rPr lang="ru-RU" dirty="0" smtClean="0"/>
              <a:t> </a:t>
            </a:r>
            <a:r>
              <a:rPr lang="ru-RU" dirty="0" err="1" smtClean="0"/>
              <a:t>Англії</a:t>
            </a:r>
            <a:r>
              <a:rPr lang="ru-RU" dirty="0" smtClean="0"/>
              <a:t>”, 1952),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FF00"/>
                </a:solidFill>
              </a:rPr>
              <a:t>Ч. </a:t>
            </a:r>
            <a:r>
              <a:rPr lang="ru-RU" dirty="0" err="1" smtClean="0">
                <a:solidFill>
                  <a:srgbClr val="FFFF00"/>
                </a:solidFill>
              </a:rPr>
              <a:t>Оґберн-молодший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(“</a:t>
            </a:r>
            <a:r>
              <a:rPr lang="ru-RU" dirty="0" err="1" smtClean="0"/>
              <a:t>Таємничий</a:t>
            </a:r>
            <a:r>
              <a:rPr lang="ru-RU" dirty="0" smtClean="0"/>
              <a:t> </a:t>
            </a:r>
            <a:r>
              <a:rPr lang="ru-RU" dirty="0" err="1" smtClean="0"/>
              <a:t>Вільям</a:t>
            </a:r>
            <a:r>
              <a:rPr lang="ru-RU" dirty="0" smtClean="0"/>
              <a:t> </a:t>
            </a:r>
            <a:r>
              <a:rPr lang="ru-RU" dirty="0" err="1" smtClean="0"/>
              <a:t>Шекспір</a:t>
            </a:r>
            <a:r>
              <a:rPr lang="ru-RU" dirty="0" smtClean="0"/>
              <a:t>”, 1984),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FF00"/>
                </a:solidFill>
              </a:rPr>
              <a:t>В. </a:t>
            </a:r>
            <a:r>
              <a:rPr lang="ru-RU" dirty="0" err="1" smtClean="0">
                <a:solidFill>
                  <a:srgbClr val="FFFF00"/>
                </a:solidFill>
              </a:rPr>
              <a:t>Гоуп</a:t>
            </a:r>
            <a:r>
              <a:rPr lang="ru-RU" dirty="0" smtClean="0">
                <a:solidFill>
                  <a:srgbClr val="FFFF00"/>
                </a:solidFill>
              </a:rPr>
              <a:t> і К. </a:t>
            </a:r>
            <a:r>
              <a:rPr lang="ru-RU" dirty="0" err="1" smtClean="0">
                <a:solidFill>
                  <a:srgbClr val="FFFF00"/>
                </a:solidFill>
              </a:rPr>
              <a:t>Голстон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(“</a:t>
            </a:r>
            <a:r>
              <a:rPr lang="ru-RU" dirty="0" err="1" smtClean="0"/>
              <a:t>Дискусія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авторства </a:t>
            </a:r>
            <a:r>
              <a:rPr lang="ru-RU" dirty="0" err="1" smtClean="0"/>
              <a:t>Шекспіра</a:t>
            </a:r>
            <a:r>
              <a:rPr lang="ru-RU" dirty="0" smtClean="0"/>
              <a:t>: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претендентів</a:t>
            </a:r>
            <a:r>
              <a:rPr lang="ru-RU" dirty="0" smtClean="0"/>
              <a:t> на авторство, </a:t>
            </a:r>
            <a:r>
              <a:rPr lang="ru-RU" dirty="0" err="1" smtClean="0"/>
              <a:t>їхні</a:t>
            </a:r>
            <a:r>
              <a:rPr lang="ru-RU" dirty="0" smtClean="0"/>
              <a:t> поборники та критики”, 1992),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FF00"/>
                </a:solidFill>
              </a:rPr>
              <a:t>В. </a:t>
            </a:r>
            <a:r>
              <a:rPr lang="ru-RU" dirty="0" err="1" smtClean="0">
                <a:solidFill>
                  <a:srgbClr val="FFFF00"/>
                </a:solidFill>
              </a:rPr>
              <a:t>Клір</a:t>
            </a:r>
            <a:r>
              <a:rPr lang="ru-RU" dirty="0" smtClean="0"/>
              <a:t> (“</a:t>
            </a:r>
            <a:r>
              <a:rPr lang="ru-RU" dirty="0" err="1" smtClean="0"/>
              <a:t>Шекспірівська</a:t>
            </a:r>
            <a:r>
              <a:rPr lang="ru-RU" dirty="0" smtClean="0"/>
              <a:t> </a:t>
            </a:r>
            <a:r>
              <a:rPr lang="ru-RU" dirty="0" err="1" smtClean="0"/>
              <a:t>змова</a:t>
            </a:r>
            <a:r>
              <a:rPr lang="ru-RU" i="1" dirty="0" smtClean="0"/>
              <a:t>”,</a:t>
            </a:r>
            <a:r>
              <a:rPr lang="ru-RU" dirty="0" smtClean="0"/>
              <a:t> 1993) ,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FF00"/>
                </a:solidFill>
              </a:rPr>
              <a:t>Р. Вален</a:t>
            </a:r>
            <a:r>
              <a:rPr lang="ru-RU" dirty="0" smtClean="0"/>
              <a:t> (“</a:t>
            </a:r>
            <a:r>
              <a:rPr lang="ru-RU" dirty="0" err="1" smtClean="0"/>
              <a:t>Шекспір</a:t>
            </a:r>
            <a:r>
              <a:rPr lang="ru-RU" dirty="0" smtClean="0"/>
              <a:t>: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?”, 1994),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FF00"/>
                </a:solidFill>
              </a:rPr>
              <a:t>Дж. Собран</a:t>
            </a:r>
            <a:r>
              <a:rPr lang="ru-RU" dirty="0" smtClean="0"/>
              <a:t> (“</a:t>
            </a:r>
            <a:r>
              <a:rPr lang="ru-RU" dirty="0" err="1" smtClean="0"/>
              <a:t>Відомий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ім’ям</a:t>
            </a:r>
            <a:r>
              <a:rPr lang="ru-RU" dirty="0" smtClean="0"/>
              <a:t> </a:t>
            </a:r>
            <a:r>
              <a:rPr lang="ru-RU" dirty="0" err="1" smtClean="0"/>
              <a:t>Шекспір</a:t>
            </a:r>
            <a:r>
              <a:rPr lang="ru-RU" dirty="0" smtClean="0"/>
              <a:t>”, 1997),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FF00"/>
                </a:solidFill>
              </a:rPr>
              <a:t>Р. </a:t>
            </a:r>
            <a:r>
              <a:rPr lang="ru-RU" dirty="0" err="1" smtClean="0">
                <a:solidFill>
                  <a:srgbClr val="FFFF00"/>
                </a:solidFill>
              </a:rPr>
              <a:t>Стритматтер</a:t>
            </a:r>
            <a:r>
              <a:rPr lang="ru-RU" dirty="0" smtClean="0"/>
              <a:t> (</a:t>
            </a:r>
            <a:r>
              <a:rPr lang="ru-RU" dirty="0" err="1" smtClean="0"/>
              <a:t>дисертація</a:t>
            </a:r>
            <a:r>
              <a:rPr lang="ru-RU" dirty="0" smtClean="0"/>
              <a:t> “</a:t>
            </a:r>
            <a:r>
              <a:rPr lang="ru-RU" dirty="0" err="1" smtClean="0"/>
              <a:t>Нотатки</a:t>
            </a:r>
            <a:r>
              <a:rPr lang="ru-RU" dirty="0" smtClean="0"/>
              <a:t> на полях </a:t>
            </a:r>
            <a:r>
              <a:rPr lang="ru-RU" dirty="0" err="1" smtClean="0"/>
              <a:t>Женевської</a:t>
            </a:r>
            <a:r>
              <a:rPr lang="ru-RU" dirty="0" smtClean="0"/>
              <a:t> </a:t>
            </a:r>
            <a:r>
              <a:rPr lang="ru-RU" dirty="0" err="1" smtClean="0"/>
              <a:t>Біблії</a:t>
            </a:r>
            <a:r>
              <a:rPr lang="ru-RU" dirty="0" smtClean="0"/>
              <a:t> </a:t>
            </a:r>
            <a:r>
              <a:rPr lang="ru-RU" dirty="0" err="1" smtClean="0"/>
              <a:t>Едварда</a:t>
            </a:r>
            <a:r>
              <a:rPr lang="ru-RU" dirty="0" smtClean="0"/>
              <a:t> де Вере”, 2000)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err="1" smtClean="0">
                <a:solidFill>
                  <a:srgbClr val="FFFF00"/>
                </a:solidFill>
              </a:rPr>
              <a:t>Оксфордіанці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utland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00108"/>
            <a:ext cx="4132621" cy="5214974"/>
          </a:xfrm>
        </p:spPr>
      </p:pic>
      <p:sp>
        <p:nvSpPr>
          <p:cNvPr id="5" name="TextBox 4"/>
          <p:cNvSpPr txBox="1"/>
          <p:nvPr/>
        </p:nvSpPr>
        <p:spPr>
          <a:xfrm>
            <a:off x="5214942" y="1285860"/>
            <a:ext cx="37147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Роджер</a:t>
            </a:r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Меннерс</a:t>
            </a:r>
            <a:r>
              <a:rPr lang="uk-UA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П'ятий граф </a:t>
            </a:r>
            <a:r>
              <a:rPr lang="uk-UA" sz="4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Ретленд</a:t>
            </a:r>
            <a:endParaRPr lang="uk-UA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(1576 – 1612)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7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3200" dirty="0" smtClean="0">
                <a:solidFill>
                  <a:srgbClr val="FFFF00"/>
                </a:solidFill>
              </a:rPr>
              <a:t>С. </a:t>
            </a:r>
            <a:r>
              <a:rPr lang="uk-UA" sz="3200" dirty="0" err="1" smtClean="0">
                <a:solidFill>
                  <a:srgbClr val="FFFF00"/>
                </a:solidFill>
              </a:rPr>
              <a:t>Дамблон</a:t>
            </a:r>
            <a:r>
              <a:rPr lang="uk-UA" sz="3200" dirty="0" smtClean="0"/>
              <a:t> (“Шекспір – це лорд </a:t>
            </a:r>
            <a:r>
              <a:rPr lang="uk-UA" sz="3200" dirty="0" err="1" smtClean="0"/>
              <a:t>Ретленд</a:t>
            </a:r>
            <a:r>
              <a:rPr lang="uk-UA" sz="3200" dirty="0" smtClean="0"/>
              <a:t>”, 1912), </a:t>
            </a:r>
          </a:p>
          <a:p>
            <a:pPr>
              <a:buNone/>
            </a:pPr>
            <a:r>
              <a:rPr lang="uk-UA" sz="3200" dirty="0" smtClean="0"/>
              <a:t>	</a:t>
            </a:r>
            <a:r>
              <a:rPr lang="uk-UA" sz="3200" dirty="0" smtClean="0">
                <a:solidFill>
                  <a:srgbClr val="FFFF00"/>
                </a:solidFill>
              </a:rPr>
              <a:t>Ф. </a:t>
            </a:r>
            <a:r>
              <a:rPr lang="uk-UA" sz="3200" dirty="0" err="1" smtClean="0">
                <a:solidFill>
                  <a:srgbClr val="FFFF00"/>
                </a:solidFill>
              </a:rPr>
              <a:t>Шипулинський</a:t>
            </a:r>
            <a:r>
              <a:rPr lang="uk-UA" sz="3200" dirty="0" smtClean="0"/>
              <a:t> (“</a:t>
            </a:r>
            <a:r>
              <a:rPr lang="uk-UA" sz="3200" dirty="0" err="1" smtClean="0"/>
              <a:t>Шекспір-Ретленд</a:t>
            </a:r>
            <a:r>
              <a:rPr lang="uk-UA" sz="3200" dirty="0" smtClean="0"/>
              <a:t>”, 1924), </a:t>
            </a:r>
          </a:p>
          <a:p>
            <a:pPr>
              <a:buNone/>
            </a:pPr>
            <a:r>
              <a:rPr lang="uk-UA" sz="3200" dirty="0" smtClean="0"/>
              <a:t>	</a:t>
            </a:r>
            <a:r>
              <a:rPr lang="uk-UA" sz="3200" dirty="0" smtClean="0">
                <a:solidFill>
                  <a:srgbClr val="FFFF00"/>
                </a:solidFill>
              </a:rPr>
              <a:t>П. </a:t>
            </a:r>
            <a:r>
              <a:rPr lang="uk-UA" sz="3200" dirty="0" err="1" smtClean="0">
                <a:solidFill>
                  <a:srgbClr val="FFFF00"/>
                </a:solidFill>
              </a:rPr>
              <a:t>Пороховщиков</a:t>
            </a:r>
            <a:r>
              <a:rPr lang="uk-UA" sz="3200" dirty="0" smtClean="0"/>
              <a:t> (“Шекспір без маски”, 1940), </a:t>
            </a:r>
          </a:p>
          <a:p>
            <a:pPr>
              <a:buNone/>
            </a:pPr>
            <a:r>
              <a:rPr lang="uk-UA" sz="3200" dirty="0">
                <a:solidFill>
                  <a:srgbClr val="FFFF00"/>
                </a:solidFill>
              </a:rPr>
              <a:t> </a:t>
            </a:r>
            <a:r>
              <a:rPr lang="uk-UA" sz="3200" dirty="0" smtClean="0">
                <a:solidFill>
                  <a:srgbClr val="FFFF00"/>
                </a:solidFill>
              </a:rPr>
              <a:t>  В. </a:t>
            </a:r>
            <a:r>
              <a:rPr lang="uk-UA" sz="3200" dirty="0" err="1" smtClean="0">
                <a:solidFill>
                  <a:srgbClr val="FFFF00"/>
                </a:solidFill>
              </a:rPr>
              <a:t>Фріче</a:t>
            </a:r>
            <a:r>
              <a:rPr lang="uk-UA" sz="3200" dirty="0" smtClean="0"/>
              <a:t> (1926) </a:t>
            </a:r>
          </a:p>
          <a:p>
            <a:pPr>
              <a:buNone/>
            </a:pPr>
            <a:r>
              <a:rPr lang="uk-UA" sz="3200" dirty="0" smtClean="0"/>
              <a:t>	</a:t>
            </a:r>
            <a:r>
              <a:rPr lang="uk-UA" sz="3200" dirty="0" smtClean="0">
                <a:solidFill>
                  <a:srgbClr val="FFFF00"/>
                </a:solidFill>
              </a:rPr>
              <a:t>П. </a:t>
            </a:r>
            <a:r>
              <a:rPr lang="uk-UA" sz="3200" dirty="0" err="1" smtClean="0">
                <a:solidFill>
                  <a:srgbClr val="FFFF00"/>
                </a:solidFill>
              </a:rPr>
              <a:t>Коган</a:t>
            </a:r>
            <a:r>
              <a:rPr lang="uk-UA" sz="3200" dirty="0" smtClean="0">
                <a:solidFill>
                  <a:srgbClr val="FFFF00"/>
                </a:solidFill>
              </a:rPr>
              <a:t> </a:t>
            </a:r>
            <a:r>
              <a:rPr lang="uk-UA" sz="3200" dirty="0" smtClean="0"/>
              <a:t>(1931)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dirty="0" err="1" smtClean="0">
                <a:solidFill>
                  <a:srgbClr val="FFFF00"/>
                </a:solidFill>
              </a:rPr>
              <a:t>Ретлендіанці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980728"/>
            <a:ext cx="4464496" cy="5400600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2000" b="1" dirty="0"/>
              <a:t>      </a:t>
            </a:r>
            <a:r>
              <a:rPr lang="uk-UA" sz="6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Крістофер</a:t>
            </a:r>
            <a:r>
              <a:rPr lang="uk-UA" sz="6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Марло</a:t>
            </a:r>
            <a:endParaRPr lang="uk-UA" sz="65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6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1564-1593)</a:t>
            </a:r>
            <a:r>
              <a:rPr lang="uk-UA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англійський драматург, </a:t>
            </a:r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сучасник Шекспіра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671" name="Picture 7" descr="marlow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22172" y="1075975"/>
            <a:ext cx="3878389" cy="4924793"/>
          </a:xfrm>
          <a:noFill/>
          <a:ln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sz="3200" dirty="0" smtClean="0">
                <a:solidFill>
                  <a:srgbClr val="FFFF00"/>
                </a:solidFill>
              </a:rPr>
              <a:t>К. Гофман</a:t>
            </a:r>
            <a:r>
              <a:rPr lang="uk-UA" sz="3200" dirty="0" smtClean="0"/>
              <a:t> (“Вбивство людини, що була Шекспіром”, 1955), </a:t>
            </a:r>
          </a:p>
          <a:p>
            <a:pPr>
              <a:buNone/>
            </a:pPr>
            <a:r>
              <a:rPr lang="uk-UA" sz="3200" dirty="0" smtClean="0"/>
              <a:t>	</a:t>
            </a:r>
            <a:r>
              <a:rPr lang="uk-UA" sz="3200" dirty="0" smtClean="0">
                <a:solidFill>
                  <a:srgbClr val="FFFF00"/>
                </a:solidFill>
              </a:rPr>
              <a:t>Д. Ріс Вільямс </a:t>
            </a:r>
            <a:r>
              <a:rPr lang="uk-UA" sz="3200" dirty="0" smtClean="0"/>
              <a:t>(</a:t>
            </a:r>
            <a:r>
              <a:rPr lang="uk-UA" sz="3200" dirty="0" err="1" smtClean="0"/>
              <a:t>“Шекспір</a:t>
            </a:r>
            <a:r>
              <a:rPr lang="uk-UA" sz="3200" dirty="0" smtClean="0"/>
              <a:t>, твоє ім’я – </a:t>
            </a:r>
            <a:r>
              <a:rPr lang="uk-UA" sz="3200" dirty="0" err="1" smtClean="0"/>
              <a:t>Марло”</a:t>
            </a:r>
            <a:r>
              <a:rPr lang="uk-UA" sz="3200" dirty="0" smtClean="0"/>
              <a:t>, 1966), </a:t>
            </a:r>
          </a:p>
          <a:p>
            <a:pPr>
              <a:buNone/>
            </a:pPr>
            <a:r>
              <a:rPr lang="uk-UA" sz="3200" dirty="0" smtClean="0"/>
              <a:t>	</a:t>
            </a:r>
            <a:r>
              <a:rPr lang="uk-UA" sz="3200" dirty="0" smtClean="0">
                <a:solidFill>
                  <a:srgbClr val="FFFF00"/>
                </a:solidFill>
              </a:rPr>
              <a:t>Д. та Б. </a:t>
            </a:r>
            <a:r>
              <a:rPr lang="uk-UA" sz="3200" dirty="0" err="1" smtClean="0">
                <a:solidFill>
                  <a:srgbClr val="FFFF00"/>
                </a:solidFill>
              </a:rPr>
              <a:t>Вінчкомб</a:t>
            </a:r>
            <a:r>
              <a:rPr lang="uk-UA" sz="3200" dirty="0" smtClean="0">
                <a:solidFill>
                  <a:srgbClr val="FFFF00"/>
                </a:solidFill>
              </a:rPr>
              <a:t> </a:t>
            </a:r>
            <a:r>
              <a:rPr lang="uk-UA" sz="3200" dirty="0" smtClean="0"/>
              <a:t>(</a:t>
            </a:r>
            <a:r>
              <a:rPr lang="uk-UA" sz="3200" dirty="0" err="1" smtClean="0"/>
              <a:t>“Справжній</a:t>
            </a:r>
            <a:r>
              <a:rPr lang="uk-UA" sz="3200" dirty="0" smtClean="0"/>
              <a:t> автор або автори </a:t>
            </a:r>
            <a:r>
              <a:rPr lang="uk-UA" sz="3200" dirty="0" err="1" smtClean="0"/>
              <a:t>Шекспіра”</a:t>
            </a:r>
            <a:r>
              <a:rPr lang="uk-UA" sz="3200" dirty="0" smtClean="0"/>
              <a:t>, 1968), </a:t>
            </a:r>
          </a:p>
          <a:p>
            <a:pPr>
              <a:buNone/>
            </a:pPr>
            <a:r>
              <a:rPr lang="uk-UA" sz="3200" dirty="0" smtClean="0"/>
              <a:t>	</a:t>
            </a:r>
            <a:r>
              <a:rPr lang="uk-UA" sz="3200" dirty="0" smtClean="0">
                <a:solidFill>
                  <a:srgbClr val="FFFF00"/>
                </a:solidFill>
              </a:rPr>
              <a:t>А. </a:t>
            </a:r>
            <a:r>
              <a:rPr lang="uk-UA" sz="3200" dirty="0" err="1" smtClean="0">
                <a:solidFill>
                  <a:srgbClr val="FFFF00"/>
                </a:solidFill>
              </a:rPr>
              <a:t>Райт</a:t>
            </a:r>
            <a:r>
              <a:rPr lang="uk-UA" sz="3200" dirty="0" smtClean="0"/>
              <a:t> (“Історія, яку розповіли сонети”, 1994)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err="1" smtClean="0">
                <a:solidFill>
                  <a:srgbClr val="FFFF00"/>
                </a:solidFill>
              </a:rPr>
              <a:t>Марловіанці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 noChangeArrowheads="1"/>
          </p:cNvSpPr>
          <p:nvPr>
            <p:ph idx="1"/>
          </p:nvPr>
        </p:nvSpPr>
        <p:spPr>
          <a:xfrm>
            <a:off x="390525" y="496888"/>
            <a:ext cx="8362950" cy="58642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uk-UA" sz="8800" b="1" smtClean="0">
                <a:latin typeface="Times New Roman" pitchFamily="18" charset="0"/>
                <a:cs typeface="Times New Roman" pitchFamily="18" charset="0"/>
              </a:rPr>
              <a:t>THANK YOU!</a:t>
            </a:r>
          </a:p>
          <a:p>
            <a:pPr marL="0" indent="0" algn="ctr" eaLnBrk="1" hangingPunct="1">
              <a:buFontTx/>
              <a:buNone/>
            </a:pPr>
            <a:endParaRPr lang="uk-UA" altLang="uk-UA" sz="8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4" descr="Image result for ÑÐºÑÐ°ÑÐ½Ð° ÑÐµÑÐ´Ñ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2524133"/>
            <a:ext cx="47910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7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Портрети Вільяма Шекспіра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9124"/>
            <a:ext cx="8755888" cy="561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6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152128"/>
          </a:xfrm>
        </p:spPr>
        <p:txBody>
          <a:bodyPr/>
          <a:lstStyle/>
          <a:p>
            <a:pPr algn="ctr"/>
            <a:r>
              <a:rPr lang="uk-UA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Церква  </a:t>
            </a:r>
            <a:r>
              <a:rPr lang="uk-UA" sz="5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Святої </a:t>
            </a:r>
            <a:r>
              <a:rPr lang="uk-UA" sz="5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Трійці</a:t>
            </a:r>
            <a:endParaRPr lang="uk-UA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00268"/>
            <a:ext cx="7200668" cy="539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1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7937"/>
            <a:ext cx="8808913" cy="1260823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Будинок  Джона  Шекспіра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ÐÐ¾Ð¼-Ð¼ÑÐ·ÐµÐ¹ Ð¨ÐµÐºÑÐ¿Ð¸Ñ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02" y="1484784"/>
            <a:ext cx="6789828" cy="515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1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008112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Граматична  школа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26" y="1484784"/>
            <a:ext cx="9164926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928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Рогова  книга  (</a:t>
            </a:r>
            <a:r>
              <a:rPr lang="uk-UA" sz="5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hornbook</a:t>
            </a:r>
            <a:r>
              <a:rPr lang="uk-UA" sz="5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uk-UA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8577"/>
            <a:ext cx="7488831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114300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Англійський алфавіт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4104456" cy="4925144"/>
          </a:xfrm>
        </p:spPr>
        <p:txBody>
          <a:bodyPr>
            <a:normAutofit lnSpcReduction="10000"/>
          </a:bodyPr>
          <a:lstStyle/>
          <a:p>
            <a:pPr marL="36576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століття</a:t>
            </a:r>
          </a:p>
          <a:p>
            <a:pPr marL="36576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24 літери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 = V</a:t>
            </a:r>
          </a:p>
          <a:p>
            <a:pPr marL="36576" indent="0"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 середині слова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 початку слова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J</a:t>
            </a:r>
          </a:p>
          <a:p>
            <a:pPr marL="36576" indent="0">
              <a:buNone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 середині слова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 початку слова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580112" y="1700808"/>
            <a:ext cx="3257128" cy="4381947"/>
          </a:xfrm>
        </p:spPr>
        <p:txBody>
          <a:bodyPr>
            <a:normAutofit lnSpcReduction="10000"/>
          </a:bodyPr>
          <a:lstStyle/>
          <a:p>
            <a:pPr marL="36576" indent="0"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Сучасний</a:t>
            </a:r>
          </a:p>
          <a:p>
            <a:pPr marL="36576" indent="0"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26 літер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хническая">
  <a:themeElements>
    <a:clrScheme name="Другая 2">
      <a:dk1>
        <a:sysClr val="windowText" lastClr="000000"/>
      </a:dk1>
      <a:lt1>
        <a:sysClr val="window" lastClr="FFFFFF"/>
      </a:lt1>
      <a:dk2>
        <a:srgbClr val="542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ня за замовчуванням">
  <a:themeElements>
    <a:clrScheme name="Оформлення за замовчуванням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ня за замовчуванням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ня за замовчуванням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ня за замовчуванням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ня за замовчуванням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1407</TotalTime>
  <Words>261</Words>
  <Application>Microsoft Office PowerPoint</Application>
  <PresentationFormat>Экран (4:3)</PresentationFormat>
  <Paragraphs>100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Бумажная</vt:lpstr>
      <vt:lpstr>5_Техническая</vt:lpstr>
      <vt:lpstr>1_Оформлення за замовчуванням</vt:lpstr>
      <vt:lpstr>Тема 3.</vt:lpstr>
      <vt:lpstr>Лекція 6. Канонічна біографія Шекспіра як джерело дискурсивності</vt:lpstr>
      <vt:lpstr>План лекції</vt:lpstr>
      <vt:lpstr>Портрети Вільяма Шекспіра</vt:lpstr>
      <vt:lpstr>Церква  Святої  Трійці</vt:lpstr>
      <vt:lpstr>Будинок  Джона  Шекспіра</vt:lpstr>
      <vt:lpstr>Граматична  школа</vt:lpstr>
      <vt:lpstr>Рогова  книга  (hornbook)</vt:lpstr>
      <vt:lpstr>Англійський алфавіт</vt:lpstr>
      <vt:lpstr>Енн Геттвей – дружина Шекспіра</vt:lpstr>
      <vt:lpstr>Театр  «Роуз»</vt:lpstr>
      <vt:lpstr>Театр  «Глобус»</vt:lpstr>
      <vt:lpstr>https://www.youtube.com/watch?v=U1p8iS7_kZc&amp;t=12s</vt:lpstr>
      <vt:lpstr>Поеми Вільяма Шекспіра</vt:lpstr>
      <vt:lpstr>Генрі Різлі, Граф Саутгемптон</vt:lpstr>
      <vt:lpstr>Фамільний герб Шекспіра</vt:lpstr>
      <vt:lpstr>Перше видання «Сонетів» (1609)</vt:lpstr>
      <vt:lpstr>Періодизація творчості</vt:lpstr>
      <vt:lpstr>Перше Фоліо (1623)</vt:lpstr>
      <vt:lpstr>Шекспірівські  автографи</vt:lpstr>
      <vt:lpstr>Обкладинка  Третього  Фоліо  1664 р</vt:lpstr>
      <vt:lpstr>Перша сторінка статті Едмонда Мелоуна  (1778 р.)</vt:lpstr>
      <vt:lpstr>Титульна сторінка видання Чарльза Найта (1878 р.)</vt:lpstr>
      <vt:lpstr>Заповіт Вільяма Шекспіра</vt:lpstr>
      <vt:lpstr>Презентация PowerPoint</vt:lpstr>
      <vt:lpstr>Надгробки Шекспіра </vt:lpstr>
      <vt:lpstr>Презентация PowerPoint</vt:lpstr>
      <vt:lpstr>Презентация PowerPoint</vt:lpstr>
      <vt:lpstr>Біографічні підстави  для домислів</vt:lpstr>
      <vt:lpstr>Презентация PowerPoint</vt:lpstr>
      <vt:lpstr>Беконіанці</vt:lpstr>
      <vt:lpstr>Презентация PowerPoint</vt:lpstr>
      <vt:lpstr>Оксфордіанці</vt:lpstr>
      <vt:lpstr>Презентация PowerPoint</vt:lpstr>
      <vt:lpstr>Ретлендіанці </vt:lpstr>
      <vt:lpstr>Презентация PowerPoint</vt:lpstr>
      <vt:lpstr>Марловіанці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609a</dc:creator>
  <cp:lastModifiedBy>User</cp:lastModifiedBy>
  <cp:revision>117</cp:revision>
  <dcterms:created xsi:type="dcterms:W3CDTF">2016-03-22T14:25:50Z</dcterms:created>
  <dcterms:modified xsi:type="dcterms:W3CDTF">2019-10-12T19:45:06Z</dcterms:modified>
</cp:coreProperties>
</file>