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Поняття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фінансового</a:t>
            </a:r>
            <a:r>
              <a:rPr lang="ru-RU" b="1" dirty="0" smtClean="0"/>
              <a:t> </a:t>
            </a:r>
            <a:r>
              <a:rPr lang="ru-RU" b="1" dirty="0" err="1" smtClean="0"/>
              <a:t>посередництва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Інститути спільного інвестування (ІСІ) - </a:t>
            </a:r>
            <a:r>
              <a:rPr lang="uk-UA" dirty="0" smtClean="0"/>
              <a:t>це організаційно-правова форма діяльності, пов'язана з об'єднанням (залученням) грошових коштів інвесторів з метою отримання прибутку від вкладення їх у цінні папери інших емітентів, корпоративні права та нерухомість.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Контрактні фінансові інститути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асифікація інститутів спільного інвестування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71530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Венчурні</a:t>
            </a:r>
            <a:r>
              <a:rPr lang="ru-RU" b="1" dirty="0" smtClean="0"/>
              <a:t> </a:t>
            </a:r>
            <a:r>
              <a:rPr lang="ru-RU" b="1" dirty="0" err="1" smtClean="0"/>
              <a:t>фонди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інститути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для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інвестиції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найдорожчими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про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інвестування</a:t>
            </a:r>
            <a:r>
              <a:rPr lang="ru-RU" dirty="0" smtClean="0"/>
              <a:t>, яке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орієнтоване</a:t>
            </a:r>
            <a:r>
              <a:rPr lang="ru-RU" dirty="0" smtClean="0"/>
              <a:t> на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. </a:t>
            </a:r>
            <a:r>
              <a:rPr lang="ru-RU" dirty="0" err="1" smtClean="0"/>
              <a:t>Венчурне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направлене</a:t>
            </a:r>
            <a:r>
              <a:rPr lang="ru-RU" dirty="0" smtClean="0"/>
              <a:t> на </a:t>
            </a:r>
            <a:r>
              <a:rPr lang="ru-RU" dirty="0" err="1" smtClean="0"/>
              <a:t>зростання</a:t>
            </a:r>
            <a:r>
              <a:rPr lang="ru-RU" dirty="0" smtClean="0"/>
              <a:t> конкретного </a:t>
            </a:r>
            <a:r>
              <a:rPr lang="ru-RU" dirty="0" err="1" smtClean="0"/>
              <a:t>бізнесу</a:t>
            </a:r>
            <a:r>
              <a:rPr lang="ru-RU" dirty="0" smtClean="0"/>
              <a:t> шляхом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в </a:t>
            </a:r>
            <a:r>
              <a:rPr lang="ru-RU" dirty="0" err="1" smtClean="0"/>
              <a:t>обмін</a:t>
            </a:r>
            <a:r>
              <a:rPr lang="ru-RU" dirty="0" smtClean="0"/>
              <a:t> на пакет </a:t>
            </a:r>
            <a:r>
              <a:rPr lang="ru-RU" dirty="0" err="1" smtClean="0"/>
              <a:t>акцій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3286149"/>
          </a:xfrm>
        </p:spPr>
        <p:txBody>
          <a:bodyPr>
            <a:normAutofit/>
          </a:bodyPr>
          <a:lstStyle/>
          <a:p>
            <a:r>
              <a:rPr lang="uk-UA" b="1" dirty="0" smtClean="0"/>
              <a:t>Пайовий інвестиційний фонд</a:t>
            </a:r>
            <a:r>
              <a:rPr lang="uk-UA" dirty="0" smtClean="0"/>
              <a:t> - це активи, що належать інвесторам на праві спільної часткової власності, перебувають в управлінні компанії з управління активами та обліковуються останньою окремо від результатів її господарської діяльності. </a:t>
            </a:r>
            <a:endParaRPr lang="ru-RU" dirty="0"/>
          </a:p>
        </p:txBody>
      </p:sp>
      <p:pic>
        <p:nvPicPr>
          <p:cNvPr id="4098" name="Picture 2" descr="ÐÐ°ÑÑÐ¸Ð½ÐºÐ¸ Ð¿Ð¾ Ð·Ð°Ð¿ÑÐ¾ÑÑ Ð¿Ð°Ð¹Ð¾Ð²Ñ ÑÐ½Ð²ÐµÑÑÐ¸ÑÑÐ¹Ð½Ñ ÑÐ¾Ð½Ð´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6357982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435771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Пенсійні</a:t>
            </a:r>
            <a:r>
              <a:rPr lang="ru-RU" b="1" dirty="0" smtClean="0"/>
              <a:t> </a:t>
            </a:r>
            <a:r>
              <a:rPr lang="ru-RU" b="1" dirty="0" err="1" smtClean="0"/>
              <a:t>фонди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самостійна</a:t>
            </a:r>
            <a:r>
              <a:rPr lang="ru-RU" dirty="0" smtClean="0"/>
              <a:t> </a:t>
            </a:r>
            <a:r>
              <a:rPr lang="ru-RU" dirty="0" err="1" smtClean="0"/>
              <a:t>фінансово-банківська</a:t>
            </a:r>
            <a:r>
              <a:rPr lang="ru-RU" dirty="0" smtClean="0"/>
              <a:t> система, </a:t>
            </a:r>
            <a:r>
              <a:rPr lang="ru-RU" dirty="0" err="1" smtClean="0"/>
              <a:t>що</a:t>
            </a:r>
            <a:r>
              <a:rPr lang="ru-RU" dirty="0" smtClean="0"/>
              <a:t> не входить до складу державного бюджету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формується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відраховуються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та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на заходи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,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внесків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державного бюджету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Недержавні</a:t>
            </a:r>
            <a:r>
              <a:rPr lang="ru-RU" b="1" dirty="0" smtClean="0"/>
              <a:t> </a:t>
            </a:r>
            <a:r>
              <a:rPr lang="ru-RU" b="1" dirty="0" err="1" smtClean="0"/>
              <a:t>пенсійні</a:t>
            </a:r>
            <a:r>
              <a:rPr lang="ru-RU" b="1" dirty="0" smtClean="0"/>
              <a:t> </a:t>
            </a:r>
            <a:r>
              <a:rPr lang="ru-RU" b="1" dirty="0" err="1" smtClean="0"/>
              <a:t>фонди</a:t>
            </a:r>
            <a:r>
              <a:rPr lang="ru-RU" dirty="0" smtClean="0"/>
              <a:t> (НПФ) </a:t>
            </a:r>
            <a:r>
              <a:rPr lang="ru-RU" dirty="0" err="1" smtClean="0"/>
              <a:t>уособлюють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ануїтетів</a:t>
            </a:r>
            <a:r>
              <a:rPr lang="ru-RU" dirty="0" smtClean="0"/>
              <a:t>. </a:t>
            </a:r>
            <a:r>
              <a:rPr lang="ru-RU" dirty="0" err="1" smtClean="0"/>
              <a:t>Світова</a:t>
            </a:r>
            <a:r>
              <a:rPr lang="ru-RU" dirty="0" smtClean="0"/>
              <a:t> практика </a:t>
            </a:r>
            <a:r>
              <a:rPr lang="ru-RU" dirty="0" err="1" smtClean="0"/>
              <a:t>пенсійного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обов'язкове</a:t>
            </a:r>
            <a:r>
              <a:rPr lang="ru-RU" dirty="0" smtClean="0"/>
              <a:t> </a:t>
            </a:r>
            <a:r>
              <a:rPr lang="ru-RU" dirty="0" err="1" smtClean="0"/>
              <a:t>пенсійне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, яке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гарантує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мінімальний</a:t>
            </a:r>
            <a:r>
              <a:rPr lang="ru-RU" dirty="0" smtClean="0"/>
              <a:t> </a:t>
            </a:r>
            <a:r>
              <a:rPr lang="ru-RU" dirty="0" err="1" smtClean="0"/>
              <a:t>прожитковий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прожитковий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додатковим</a:t>
            </a:r>
            <a:r>
              <a:rPr lang="ru-RU" dirty="0" smtClean="0"/>
              <a:t> </a:t>
            </a:r>
            <a:r>
              <a:rPr lang="ru-RU" dirty="0" err="1" smtClean="0"/>
              <a:t>пенсійним</a:t>
            </a:r>
            <a:r>
              <a:rPr lang="ru-RU" dirty="0" smtClean="0"/>
              <a:t> </a:t>
            </a:r>
            <a:r>
              <a:rPr lang="ru-RU" dirty="0" err="1" smtClean="0"/>
              <a:t>забезпеченням</a:t>
            </a:r>
            <a:r>
              <a:rPr lang="ru-RU" dirty="0" smtClean="0"/>
              <a:t>.</a:t>
            </a:r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ÐÐ°ÑÑÐ¸Ð½ÐºÐ¸ Ð¿Ð¾ Ð·Ð°Ð¿ÑÐ¾ÑÑ Ð¿ÐµÐ½ÑÑÐ¹Ð½Ñ ÑÐ¾Ð½Ð´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5"/>
            <a:ext cx="685804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972452" cy="371477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Страхові компанії</a:t>
            </a:r>
            <a:endParaRPr lang="ru-RU" dirty="0" smtClean="0"/>
          </a:p>
          <a:p>
            <a:r>
              <a:rPr lang="uk-UA" dirty="0" smtClean="0"/>
              <a:t>Страхові компанії відіграють надзвичайно велику роль на фінансовому ринку, забезпечуючи інвесторам страховий захист від різного роду ризиків (підприємницьких, кредитних, фінансових), в акумулюванні вільних коштів. </a:t>
            </a:r>
            <a:r>
              <a:rPr lang="ru-RU" dirty="0" smtClean="0"/>
              <a:t>Угоди </a:t>
            </a:r>
            <a:r>
              <a:rPr lang="ru-RU" dirty="0" err="1" smtClean="0"/>
              <a:t>страхування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укладаються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основою для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інвестиційних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,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інвестиційної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ÑÑÑÐ°ÑÐ¾Ð²Ñ ÐºÐ¾Ð¼Ð¿Ð°Ð½ÑÑ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52"/>
            <a:ext cx="5810250" cy="2562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Фінансові компанії</a:t>
            </a:r>
            <a:r>
              <a:rPr lang="uk-UA" dirty="0" smtClean="0"/>
              <a:t> - це кредитно-фінансові установи, які спеціалізуються на кредитуванні окремих галузей або наданні певних видів кредитів (споживчого, інвестиційного та ін.), проведенні фінансових операцій.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строкових</a:t>
            </a:r>
            <a:r>
              <a:rPr lang="ru-RU" dirty="0" smtClean="0"/>
              <a:t> </a:t>
            </a:r>
            <a:r>
              <a:rPr lang="ru-RU" dirty="0" err="1" smtClean="0"/>
              <a:t>депозитів</a:t>
            </a:r>
            <a:r>
              <a:rPr lang="ru-RU" dirty="0" smtClean="0"/>
              <a:t> (як правило, 3-6-місячних). Вони </a:t>
            </a:r>
            <a:r>
              <a:rPr lang="ru-RU" dirty="0" err="1" smtClean="0"/>
              <a:t>акумулюють</a:t>
            </a:r>
            <a:r>
              <a:rPr lang="ru-RU" dirty="0" smtClean="0"/>
              <a:t>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та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,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-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сплачують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вкладникам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проценти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комерційні</a:t>
            </a:r>
            <a:r>
              <a:rPr lang="ru-RU" dirty="0" smtClean="0"/>
              <a:t> банки.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342899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Благодійні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endParaRPr lang="ru-RU" dirty="0" smtClean="0"/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благодійних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, як </a:t>
            </a:r>
            <a:r>
              <a:rPr lang="ru-RU" dirty="0" err="1" smtClean="0"/>
              <a:t>свідчить</a:t>
            </a:r>
            <a:r>
              <a:rPr lang="ru-RU" dirty="0" smtClean="0"/>
              <a:t> </a:t>
            </a:r>
            <a:r>
              <a:rPr lang="ru-RU" dirty="0" err="1" smtClean="0"/>
              <a:t>світова</a:t>
            </a:r>
            <a:r>
              <a:rPr lang="ru-RU" dirty="0" smtClean="0"/>
              <a:t> практика,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рядом причин: </a:t>
            </a:r>
            <a:r>
              <a:rPr lang="ru-RU" dirty="0" err="1" smtClean="0"/>
              <a:t>благодійність</a:t>
            </a:r>
            <a:r>
              <a:rPr lang="ru-RU" dirty="0" smtClean="0"/>
              <a:t> стала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; </a:t>
            </a:r>
            <a:r>
              <a:rPr lang="ru-RU" dirty="0" err="1" smtClean="0"/>
              <a:t>власники</a:t>
            </a:r>
            <a:r>
              <a:rPr lang="ru-RU" dirty="0" smtClean="0"/>
              <a:t> великих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благодійні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великих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при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нащадку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даруванні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третя</a:t>
            </a:r>
            <a:r>
              <a:rPr lang="ru-RU" dirty="0" smtClean="0"/>
              <a:t> причина 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великим </a:t>
            </a:r>
            <a:r>
              <a:rPr lang="ru-RU" dirty="0" err="1" smtClean="0"/>
              <a:t>власникам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 </a:t>
            </a:r>
            <a:r>
              <a:rPr lang="ru-RU" dirty="0" err="1" smtClean="0"/>
              <a:t>приховувати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капітали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обкладання</a:t>
            </a:r>
            <a:r>
              <a:rPr lang="ru-RU" dirty="0" smtClean="0"/>
              <a:t> </a:t>
            </a:r>
            <a:r>
              <a:rPr lang="ru-RU" dirty="0" err="1" smtClean="0"/>
              <a:t>прибутковим</a:t>
            </a:r>
            <a:r>
              <a:rPr lang="ru-RU" dirty="0" smtClean="0"/>
              <a:t> </a:t>
            </a:r>
            <a:r>
              <a:rPr lang="ru-RU" dirty="0" err="1" smtClean="0"/>
              <a:t>податком</a:t>
            </a:r>
            <a:r>
              <a:rPr lang="ru-RU" dirty="0" smtClean="0"/>
              <a:t> та </a:t>
            </a:r>
            <a:r>
              <a:rPr lang="ru-RU" dirty="0" err="1" smtClean="0"/>
              <a:t>податком</a:t>
            </a:r>
            <a:r>
              <a:rPr lang="ru-RU" dirty="0" smtClean="0"/>
              <a:t> на </a:t>
            </a:r>
            <a:r>
              <a:rPr lang="ru-RU" dirty="0" err="1" smtClean="0"/>
              <a:t>спадок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Благодійна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зобов'язана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статутних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вільний</a:t>
            </a:r>
            <a:r>
              <a:rPr lang="ru-RU" dirty="0" smtClean="0"/>
              <a:t> доступ до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, </a:t>
            </a:r>
            <a:r>
              <a:rPr lang="ru-RU" dirty="0" err="1" smtClean="0"/>
              <a:t>документів</a:t>
            </a:r>
            <a:r>
              <a:rPr lang="ru-RU" dirty="0" smtClean="0"/>
              <a:t> про </a:t>
            </a:r>
            <a:r>
              <a:rPr lang="ru-RU" dirty="0" err="1" smtClean="0"/>
              <a:t>господарську</a:t>
            </a:r>
            <a:r>
              <a:rPr lang="ru-RU" dirty="0" smtClean="0"/>
              <a:t> та </a:t>
            </a:r>
            <a:r>
              <a:rPr lang="ru-RU" dirty="0" err="1" smtClean="0"/>
              <a:t>фінансову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 smtClean="0"/>
              <a:t>Засновники</a:t>
            </a:r>
            <a:r>
              <a:rPr lang="ru-RU" dirty="0" smtClean="0"/>
              <a:t> та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права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становищем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8677" name="Picture 5" descr="ÐÐ°ÑÑÐ¸Ð½ÐºÐ¸ Ð¿Ð¾ Ð·Ð°Ð¿ÑÐ¾ÑÑ Ð±Ð»Ð°Ð³Ð¾Ð´ÑÐ¹Ð½Ñ Ð¾ÑÐ³Ð°Ð½ÑÐ·Ð°ÑÑÑ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707236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658128" cy="1714512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 smtClean="0"/>
              <a:t>Фінансове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посередництво</a:t>
            </a:r>
            <a:r>
              <a:rPr lang="ru-RU" sz="2800" b="1" dirty="0" smtClean="0"/>
              <a:t> –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акумуляції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перерозподілу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наявного</a:t>
            </a:r>
            <a:r>
              <a:rPr lang="ru-RU" sz="2800" dirty="0" smtClean="0"/>
              <a:t> у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операцій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050" name="Picture 2" descr="ÐÐ°ÑÑÐ¸Ð½ÐºÐ¸ Ð¿Ð¾ Ð·Ð°Ð¿ÑÐ¾ÑÑ ÑÑÐ½Ð°Ð½Ñ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528641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1. Ð¡ÑÑÐ½ÑÑÑÑ ÑÑÐ½Ð°Ð½ÑÐ¾Ð²Ð¸Ñ Ð¿Ð¾ÑÐµÑÐµÐ´Ð½Ð¸ÐºÑÐ² ÑÐ° ÑÑ ÑÑÐ½ÐºÑÑÑ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7256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197361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пасивні операції - забезпечують формування ресурсів банку, необхідних йому, крім власного капіталу, для забезпечення нормальної діяльності й одержання запланованого доходу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197361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активні операції - пов'язані з розміщенням банком власних та залучених коштів для одержання доходу і забезпечення своєї ліквідності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Суб'єкти</a:t>
            </a:r>
            <a:r>
              <a:rPr lang="ru-RU" b="1" dirty="0" smtClean="0"/>
              <a:t> </a:t>
            </a:r>
            <a:r>
              <a:rPr lang="ru-RU" b="1" dirty="0" err="1" smtClean="0"/>
              <a:t>банківської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100" b="1" dirty="0" err="1" smtClean="0"/>
              <a:t>всі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види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діяльності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комерційних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банків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поділяють</a:t>
            </a:r>
            <a:r>
              <a:rPr lang="ru-RU" sz="3100" b="1" dirty="0" smtClean="0"/>
              <a:t> на </a:t>
            </a:r>
            <a:r>
              <a:rPr lang="ru-RU" sz="3100" b="1" dirty="0" err="1" smtClean="0"/>
              <a:t>дві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групи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1"/>
          </a:xfrm>
        </p:spPr>
        <p:txBody>
          <a:bodyPr>
            <a:normAutofit fontScale="55000" lnSpcReduction="20000"/>
          </a:bodyPr>
          <a:lstStyle/>
          <a:p>
            <a:pPr indent="142875" algn="just">
              <a:lnSpc>
                <a:spcPct val="150000"/>
              </a:lnSpc>
            </a:pPr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Комерційні банки,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організовують у формі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відкритих (ВАТ)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 закритих акціонерних товариств (ЗАТ), а також товариств з обмеженою відповідальністю, можуть функціонувати як універсальні так, і спеціалізовані.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спеціалізацією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банки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ощадними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іпотечними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розрахунковими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кліринговими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Спеціалізовані банки</a:t>
            </a: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це фінансові установи, що діють на вузьких секторах грошового ринку і займаються вузьким колом банківських операцій, де потрібні особливі технічні прийоми та спеціальні знання.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банк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сто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статутного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Ощадні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засновуються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акціонерних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взаємних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фондів,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депозитів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ощадні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строкові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чекові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indent="142875" algn="just" eaLnBrk="0" hangingPunct="0">
              <a:lnSpc>
                <a:spcPct val="150000"/>
              </a:lnSpc>
            </a:pPr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Кооперативні банки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спеціальні кредитно-фінансові інститути, що утворюються товаровиробниками на приватних засадах для задоволення взаємних потреб у кредитах та інших банківських послугах.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ÐÐ°ÑÑÐ¸Ð½ÐºÐ¸ Ð¿Ð¾ Ð·Ð°Ð¿ÑÐ¾ÑÑ Ð±Ð°Ð½Ð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52"/>
            <a:ext cx="7715304" cy="2047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               </a:t>
            </a:r>
            <a:r>
              <a:rPr lang="uk-UA" b="1" dirty="0" smtClean="0"/>
              <a:t>Небанківські фінансово-кредитні інститути</a:t>
            </a:r>
            <a:endParaRPr lang="ru-RU" dirty="0" smtClean="0"/>
          </a:p>
          <a:p>
            <a:pPr indent="142875" algn="just">
              <a:lnSpc>
                <a:spcPct val="150000"/>
              </a:lnSpc>
            </a:pP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західних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набирають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Лізинг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порівняно нова специфічна форма організації кредитно-фінансових відносин, що поєднує в собі елементи кредитування в натуральній і грошовій формі; це форма матеріально-технічного забезпечення з одночасним кредитуванням та орендою.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75" algn="just" eaLnBrk="0" hangingPunct="0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операційний</a:t>
            </a:r>
            <a:endParaRPr lang="ru-RU" dirty="0"/>
          </a:p>
        </p:txBody>
      </p:sp>
      <p:pic>
        <p:nvPicPr>
          <p:cNvPr id="21506" name="Picture 2" descr="http://static.poshukach.com/imgpreview?key=5513402c73743baa&amp;mb=imgdb_preview_18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000504"/>
            <a:ext cx="3571900" cy="2457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indent="9525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Факторингові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ru-RU" b="1" i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5250" algn="just" eaLnBrk="0" hangingPunct="0">
              <a:lnSpc>
                <a:spcPct val="150000"/>
              </a:lnSpc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Факторинг 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різновидність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торговельно-комісійної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пов'язаної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кредитуванням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інкасуванні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специфічною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різновидністю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короткострокового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посередницької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29024"/>
          </a:xfrm>
        </p:spPr>
        <p:txBody>
          <a:bodyPr>
            <a:normAutofit/>
          </a:bodyPr>
          <a:lstStyle/>
          <a:p>
            <a:pPr indent="95250" algn="just">
              <a:lnSpc>
                <a:spcPct val="150000"/>
              </a:lnSpc>
            </a:pPr>
            <a:r>
              <a:rPr lang="uk-UA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Кредитні спілки</a:t>
            </a:r>
            <a:endParaRPr lang="ru-RU" b="1" i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5250" algn="just" eaLnBrk="0" hangingPunct="0">
              <a:lnSpc>
                <a:spcPct val="150000"/>
              </a:lnSpc>
            </a:pP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Кредитна спілка сьогодні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 фінансова установа, суспільна організація, яка залучає грошові заощадження своїх членів для взаємного кредитування</a:t>
            </a:r>
            <a:r>
              <a:rPr lang="uk-UA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19458" name="Picture 2" descr="http://i2.wp.com/dialoh.com/wp-content/plugins/wp-o-matic/cache/4f9dd82c9d_074365506-1366390608.jpg?w=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557216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4471990" cy="4429156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err="1" smtClean="0"/>
              <a:t>Каси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взаємодопомоги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У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широкого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кредитні</a:t>
            </a:r>
            <a:r>
              <a:rPr lang="ru-RU" dirty="0" smtClean="0"/>
              <a:t> установи, як </a:t>
            </a:r>
            <a:r>
              <a:rPr lang="ru-RU" dirty="0" err="1" smtClean="0"/>
              <a:t>каси</a:t>
            </a:r>
            <a:r>
              <a:rPr lang="ru-RU" dirty="0" smtClean="0"/>
              <a:t>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об'єднують</a:t>
            </a:r>
            <a:r>
              <a:rPr lang="ru-RU" dirty="0" smtClean="0"/>
              <a:t> на </a:t>
            </a:r>
            <a:r>
              <a:rPr lang="ru-RU" dirty="0" err="1" smtClean="0"/>
              <a:t>добровільних</a:t>
            </a:r>
            <a:r>
              <a:rPr lang="ru-RU" dirty="0" smtClean="0"/>
              <a:t> засадах </a:t>
            </a:r>
            <a:r>
              <a:rPr lang="ru-RU" dirty="0" err="1" smtClean="0"/>
              <a:t>громадян</a:t>
            </a:r>
            <a:r>
              <a:rPr lang="ru-RU" dirty="0" smtClean="0"/>
              <a:t> для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взаємної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Вони </a:t>
            </a:r>
            <a:r>
              <a:rPr lang="ru-RU" dirty="0" err="1" smtClean="0"/>
              <a:t>створюються</a:t>
            </a:r>
            <a:r>
              <a:rPr lang="ru-RU" dirty="0" smtClean="0"/>
              <a:t> при </a:t>
            </a:r>
            <a:r>
              <a:rPr lang="ru-RU" dirty="0" err="1" smtClean="0"/>
              <a:t>профспілкових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для </a:t>
            </a:r>
            <a:r>
              <a:rPr lang="ru-RU" dirty="0" err="1" smtClean="0"/>
              <a:t>працівників</a:t>
            </a:r>
            <a:r>
              <a:rPr lang="ru-RU" dirty="0" smtClean="0"/>
              <a:t> -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, у </a:t>
            </a:r>
            <a:r>
              <a:rPr lang="ru-RU" dirty="0" err="1" smtClean="0"/>
              <a:t>відділах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- для </a:t>
            </a:r>
            <a:r>
              <a:rPr lang="ru-RU" dirty="0" err="1" smtClean="0"/>
              <a:t>пенсіонерів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8436" name="AutoShape 4" descr="https://pp.userapi.com/c845323/v845323157/1e0bc9/GN7teZm1fw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Sergey\Desktop\GN7teZm1fw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407196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531</Words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Поняття і класифікація фінансового посередництва</vt:lpstr>
      <vt:lpstr>Фінансове посередництво – це діяльність з акумуляції та перерозподілу наявного у суспільстві вільного капіталу та реалізації фінансових операцій, що супроводжують ці процеси.</vt:lpstr>
      <vt:lpstr>Слайд 3</vt:lpstr>
      <vt:lpstr>Суб'єкти банківської системи всі види діяльності комерційних банків поділяють на дві групи: </vt:lpstr>
      <vt:lpstr>Слайд 5</vt:lpstr>
      <vt:lpstr>Слайд 6</vt:lpstr>
      <vt:lpstr>Слайд 7</vt:lpstr>
      <vt:lpstr>Слайд 8</vt:lpstr>
      <vt:lpstr>Слайд 9</vt:lpstr>
      <vt:lpstr>Контрактні фінансові інститути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Windows 7</cp:lastModifiedBy>
  <cp:revision>18</cp:revision>
  <dcterms:created xsi:type="dcterms:W3CDTF">2019-04-06T12:26:19Z</dcterms:created>
  <dcterms:modified xsi:type="dcterms:W3CDTF">2020-04-06T09:24:27Z</dcterms:modified>
</cp:coreProperties>
</file>