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9906000" cy="676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12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8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11108" y="0"/>
            <a:ext cx="4292600" cy="338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D7DFE-E522-40F0-ABEF-6DAF6488C028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29470"/>
            <a:ext cx="4292600" cy="338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11108" y="6429470"/>
            <a:ext cx="4292600" cy="338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8355F-AF11-4DE4-A7D7-57FC46719F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135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8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11108" y="0"/>
            <a:ext cx="4292600" cy="338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3D663-1347-C044-A412-4B90B5ADB525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0725" y="508000"/>
            <a:ext cx="3384550" cy="2538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0600" y="3215323"/>
            <a:ext cx="7924800" cy="304609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29470"/>
            <a:ext cx="4292600" cy="338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11108" y="6429470"/>
            <a:ext cx="4292600" cy="338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B0DB3-3485-D240-A21B-25F5F8F16D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8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B0DB3-3485-D240-A21B-25F5F8F16DA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40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DCA6-1582-CA49-BE52-12799766B87C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F8B5-4ECA-9D4F-9541-7B748A7647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1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DCA6-1582-CA49-BE52-12799766B87C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F8B5-4ECA-9D4F-9541-7B748A7647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4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DCA6-1582-CA49-BE52-12799766B87C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F8B5-4ECA-9D4F-9541-7B748A7647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8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DCA6-1582-CA49-BE52-12799766B87C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F8B5-4ECA-9D4F-9541-7B748A7647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2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DCA6-1582-CA49-BE52-12799766B87C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F8B5-4ECA-9D4F-9541-7B748A7647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5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DCA6-1582-CA49-BE52-12799766B87C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F8B5-4ECA-9D4F-9541-7B748A7647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022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DCA6-1582-CA49-BE52-12799766B87C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F8B5-4ECA-9D4F-9541-7B748A7647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DCA6-1582-CA49-BE52-12799766B87C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F8B5-4ECA-9D4F-9541-7B748A7647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9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DCA6-1582-CA49-BE52-12799766B87C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F8B5-4ECA-9D4F-9541-7B748A7647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1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DCA6-1582-CA49-BE52-12799766B87C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F8B5-4ECA-9D4F-9541-7B748A7647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99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DCA6-1582-CA49-BE52-12799766B87C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F8B5-4ECA-9D4F-9541-7B748A7647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36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6DCA6-1582-CA49-BE52-12799766B87C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AF8B5-4ECA-9D4F-9541-7B748A7647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4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3011"/>
            <a:ext cx="7772400" cy="237744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Тест контроля торса</a:t>
            </a:r>
            <a:br>
              <a:rPr lang="ru-RU" dirty="0" smtClean="0">
                <a:latin typeface="Times New Roman"/>
                <a:cs typeface="Times New Roman"/>
              </a:rPr>
            </a:br>
            <a:r>
              <a:rPr lang="ru-RU" dirty="0" smtClean="0">
                <a:latin typeface="Times New Roman"/>
                <a:cs typeface="Times New Roman"/>
              </a:rPr>
              <a:t/>
            </a:r>
            <a:br>
              <a:rPr lang="ru-RU" dirty="0" smtClean="0">
                <a:latin typeface="Times New Roman"/>
                <a:cs typeface="Times New Roman"/>
              </a:rPr>
            </a:br>
            <a:r>
              <a:rPr lang="en-GB" dirty="0" smtClean="0">
                <a:latin typeface="Times New Roman"/>
                <a:cs typeface="Times New Roman"/>
              </a:rPr>
              <a:t>Trunk </a:t>
            </a:r>
            <a:r>
              <a:rPr lang="en-GB" dirty="0">
                <a:latin typeface="Times New Roman"/>
                <a:cs typeface="Times New Roman"/>
              </a:rPr>
              <a:t>Control </a:t>
            </a:r>
            <a:r>
              <a:rPr lang="en-GB" dirty="0" smtClean="0">
                <a:latin typeface="Times New Roman"/>
                <a:cs typeface="Times New Roman"/>
              </a:rPr>
              <a:t>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Sakis Adamidis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74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Что тестирует</a:t>
            </a:r>
            <a:r>
              <a:rPr lang="en-US" dirty="0" smtClean="0">
                <a:latin typeface="Times New Roman"/>
                <a:cs typeface="Times New Roman"/>
              </a:rPr>
              <a:t>? 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Тест контроля торса может использоваться для оценки двигательных нарушений у пациентов, перенесших инсульт. Его результаты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коррелируют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последующей возможностью пациента ходить.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430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Times New Roman"/>
                <a:cs typeface="Times New Roman"/>
              </a:rPr>
              <a:t>Trunk Control </a:t>
            </a:r>
            <a:r>
              <a:rPr lang="en-GB" sz="3200" dirty="0" smtClean="0">
                <a:latin typeface="Times New Roman"/>
                <a:cs typeface="Times New Roman"/>
              </a:rPr>
              <a:t>Test</a:t>
            </a:r>
            <a:endParaRPr lang="en-US" sz="3200" dirty="0">
              <a:latin typeface="Times New Roman"/>
              <a:cs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57201" y="1417638"/>
          <a:ext cx="7875269" cy="3591708"/>
        </p:xfrm>
        <a:graphic>
          <a:graphicData uri="http://schemas.openxmlformats.org/drawingml/2006/table">
            <a:tbl>
              <a:tblPr/>
              <a:tblGrid>
                <a:gridCol w="885598"/>
                <a:gridCol w="3926554"/>
                <a:gridCol w="1052744"/>
                <a:gridCol w="1052744"/>
                <a:gridCol w="957629"/>
              </a:tblGrid>
              <a:tr h="509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Действие</a:t>
                      </a:r>
                      <a:endParaRPr lang="ru-RU" sz="18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8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8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8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Перекатывание на </a:t>
                      </a: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паретичный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бок </a:t>
                      </a:r>
                      <a:endParaRPr lang="ru-RU" sz="18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Перекатывание на здоровый бок</a:t>
                      </a:r>
                      <a:endParaRPr lang="ru-RU" sz="18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2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Принять положение сидя из положения лежа</a:t>
                      </a:r>
                      <a:endParaRPr lang="ru-RU" sz="18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2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Удерживать равновесие в положении сидя (30 сек)</a:t>
                      </a:r>
                      <a:endParaRPr lang="ru-RU" sz="18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656">
                <a:tc gridSpan="2">
                  <a:txBody>
                    <a:bodyPr/>
                    <a:lstStyle/>
                    <a:p>
                      <a:pPr>
                        <a:spcBef>
                          <a:spcPts val="2400"/>
                        </a:spcBef>
                        <a:spcAft>
                          <a:spcPts val="1200"/>
                        </a:spcAft>
                      </a:pPr>
                      <a:endParaRPr lang="ru-RU" sz="1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: максимум 100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баллов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853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/>
                <a:cs typeface="Times New Roman"/>
              </a:rPr>
              <a:t>Оценка</a:t>
            </a:r>
            <a:endParaRPr lang="en-US" sz="3200" dirty="0">
              <a:latin typeface="Times New Roman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5400654"/>
            <a:ext cx="7389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/>
                <a:cs typeface="Times New Roman"/>
              </a:rPr>
              <a:t>Тест контроля торса </a:t>
            </a:r>
            <a:r>
              <a:rPr lang="en-US" sz="2400" dirty="0" smtClean="0">
                <a:latin typeface="Times New Roman"/>
                <a:cs typeface="Times New Roman"/>
              </a:rPr>
              <a:t>= </a:t>
            </a:r>
            <a:r>
              <a:rPr lang="ru-RU" sz="2400" dirty="0" smtClean="0">
                <a:latin typeface="Times New Roman"/>
                <a:cs typeface="Times New Roman"/>
              </a:rPr>
              <a:t>сумма</a:t>
            </a:r>
            <a:r>
              <a:rPr lang="en-US" sz="2400" dirty="0" smtClean="0">
                <a:latin typeface="Times New Roman"/>
                <a:cs typeface="Times New Roman"/>
              </a:rPr>
              <a:t> (</a:t>
            </a:r>
            <a:r>
              <a:rPr lang="ru-RU" sz="2400" dirty="0" smtClean="0">
                <a:latin typeface="Times New Roman"/>
                <a:cs typeface="Times New Roman"/>
              </a:rPr>
              <a:t>баллы для всех </a:t>
            </a:r>
            <a:r>
              <a:rPr lang="en-US" sz="2400" dirty="0" smtClean="0">
                <a:latin typeface="Times New Roman"/>
                <a:cs typeface="Times New Roman"/>
              </a:rPr>
              <a:t>4 </a:t>
            </a:r>
            <a:r>
              <a:rPr lang="ru-RU" sz="2400" dirty="0" smtClean="0">
                <a:latin typeface="Times New Roman"/>
                <a:cs typeface="Times New Roman"/>
              </a:rPr>
              <a:t>тестов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endParaRPr lang="en-US" sz="2400" dirty="0">
              <a:latin typeface="Times New Roman"/>
              <a:cs typeface="Times New Roman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71450" y="1417638"/>
          <a:ext cx="8515350" cy="26949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27404"/>
                <a:gridCol w="1287946"/>
              </a:tblGrid>
              <a:tr h="670013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Оценка каждого теста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Баллы</a:t>
                      </a:r>
                      <a:endParaRPr lang="ru-RU" sz="2400" b="1" dirty="0"/>
                    </a:p>
                  </a:txBody>
                  <a:tcPr/>
                </a:tc>
              </a:tr>
              <a:tr h="543455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Невозможно выполнить самостоятельно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938018">
                <a:tc>
                  <a:txBody>
                    <a:bodyPr/>
                    <a:lstStyle/>
                    <a:p>
                      <a:r>
                        <a:rPr lang="ru-RU" dirty="0" smtClean="0"/>
                        <a:t>Возможно выполнить только используя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немышечную</a:t>
                      </a:r>
                      <a:r>
                        <a:rPr lang="ru-RU" baseline="0" dirty="0" smtClean="0"/>
                        <a:t> помощь или ненормальным образом. Использует руки, чтобы ровно сидеть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</a:tr>
              <a:tr h="543455"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Способен</a:t>
                      </a:r>
                      <a:r>
                        <a:rPr lang="ru-RU" baseline="0" dirty="0" smtClean="0"/>
                        <a:t> нормально выполнить задание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675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/>
                <a:cs typeface="Times New Roman"/>
              </a:rPr>
              <a:t>Интерпретация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endParaRPr lang="en-US" sz="3200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/>
                <a:cs typeface="Times New Roman"/>
              </a:rPr>
              <a:t>Минимальная оценка</a:t>
            </a:r>
            <a:r>
              <a:rPr lang="en-US" sz="2400" dirty="0" smtClean="0">
                <a:latin typeface="Times New Roman"/>
                <a:cs typeface="Times New Roman"/>
              </a:rPr>
              <a:t>: </a:t>
            </a:r>
            <a:r>
              <a:rPr lang="en-US" sz="2400" dirty="0">
                <a:latin typeface="Times New Roman"/>
                <a:cs typeface="Times New Roman"/>
              </a:rPr>
              <a:t>0</a:t>
            </a:r>
            <a:br>
              <a:rPr lang="en-US" sz="2400" dirty="0">
                <a:latin typeface="Times New Roman"/>
                <a:cs typeface="Times New Roman"/>
              </a:rPr>
            </a:br>
            <a:r>
              <a:rPr lang="ru-RU" sz="2400" dirty="0" smtClean="0">
                <a:latin typeface="Times New Roman"/>
                <a:cs typeface="Times New Roman"/>
              </a:rPr>
              <a:t>Максимальная оценка</a:t>
            </a:r>
            <a:r>
              <a:rPr lang="en-US" sz="2400" dirty="0" smtClean="0">
                <a:latin typeface="Times New Roman"/>
                <a:cs typeface="Times New Roman"/>
              </a:rPr>
              <a:t>: </a:t>
            </a:r>
            <a:r>
              <a:rPr lang="en-US" sz="2400" dirty="0">
                <a:latin typeface="Times New Roman"/>
                <a:cs typeface="Times New Roman"/>
              </a:rPr>
              <a:t>100 </a:t>
            </a:r>
            <a:endParaRPr lang="ru-RU" sz="2400" dirty="0" smtClean="0">
              <a:latin typeface="Times New Roman"/>
              <a:cs typeface="Times New Roman"/>
            </a:endParaRPr>
          </a:p>
          <a:p>
            <a:endParaRPr lang="en-US" sz="2400" dirty="0" smtClean="0">
              <a:latin typeface="Times New Roman"/>
              <a:cs typeface="Times New Roman"/>
            </a:endParaRPr>
          </a:p>
          <a:p>
            <a:r>
              <a:rPr lang="ru-RU" sz="2400" dirty="0" smtClean="0"/>
              <a:t>Если на 6 неделе после инсульта пациент выполняет тест с результатом 50 баллов и более, это прогнозирует возможность ходить через 18 недель после инсульта.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083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smtClean="0">
                <a:latin typeface="Times New Roman"/>
                <a:cs typeface="Times New Roman"/>
              </a:rPr>
              <a:t>Ссылки</a:t>
            </a:r>
            <a:endParaRPr lang="en-US" sz="3200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/>
                <a:cs typeface="Times New Roman"/>
              </a:rPr>
              <a:t>Collin C Wade D. Assessing motor impairment after stroke: a pilot reliability study. J Neurology </a:t>
            </a:r>
            <a:r>
              <a:rPr lang="en-US" sz="2400" dirty="0" err="1">
                <a:latin typeface="Times New Roman"/>
                <a:cs typeface="Times New Roman"/>
              </a:rPr>
              <a:t>Neurosurg</a:t>
            </a:r>
            <a:r>
              <a:rPr lang="en-US" sz="2400" dirty="0">
                <a:latin typeface="Times New Roman"/>
                <a:cs typeface="Times New Roman"/>
              </a:rPr>
              <a:t> Psychiatry. 1990; 53: 576-579 </a:t>
            </a:r>
            <a:endParaRPr lang="en-US" sz="2400" dirty="0" smtClean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111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147</Words>
  <Application>Microsoft Office PowerPoint</Application>
  <PresentationFormat>Экран (4:3)</PresentationFormat>
  <Paragraphs>36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Тест контроля торса  Trunk Control Test</vt:lpstr>
      <vt:lpstr>Что тестирует? </vt:lpstr>
      <vt:lpstr>Trunk Control Test</vt:lpstr>
      <vt:lpstr>Оценка</vt:lpstr>
      <vt:lpstr>Интерпретация </vt:lpstr>
      <vt:lpstr>Ссылки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Trunk Control Test</dc:title>
  <dc:creator>ΑΤΗΑΝΑΣΙΟΣ ADAMIDIS</dc:creator>
  <cp:lastModifiedBy>Ирина</cp:lastModifiedBy>
  <cp:revision>5</cp:revision>
  <cp:lastPrinted>2017-03-15T20:44:30Z</cp:lastPrinted>
  <dcterms:created xsi:type="dcterms:W3CDTF">2015-08-25T16:03:18Z</dcterms:created>
  <dcterms:modified xsi:type="dcterms:W3CDTF">2017-03-15T20:44:34Z</dcterms:modified>
</cp:coreProperties>
</file>