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86" r:id="rId4"/>
    <p:sldId id="287" r:id="rId5"/>
    <p:sldId id="264" r:id="rId6"/>
    <p:sldId id="257" r:id="rId7"/>
    <p:sldId id="258" r:id="rId8"/>
    <p:sldId id="259" r:id="rId9"/>
    <p:sldId id="261" r:id="rId10"/>
    <p:sldId id="267" r:id="rId11"/>
    <p:sldId id="268" r:id="rId12"/>
    <p:sldId id="269" r:id="rId13"/>
    <p:sldId id="270" r:id="rId14"/>
    <p:sldId id="271" r:id="rId15"/>
    <p:sldId id="281" r:id="rId16"/>
    <p:sldId id="272" r:id="rId17"/>
    <p:sldId id="273" r:id="rId18"/>
    <p:sldId id="274" r:id="rId19"/>
    <p:sldId id="285" r:id="rId20"/>
    <p:sldId id="275" r:id="rId21"/>
    <p:sldId id="276" r:id="rId22"/>
    <p:sldId id="277" r:id="rId23"/>
    <p:sldId id="278" r:id="rId24"/>
    <p:sldId id="280" r:id="rId25"/>
    <p:sldId id="279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66"/>
    <a:srgbClr val="CCFFFF"/>
    <a:srgbClr val="99FFCC"/>
    <a:srgbClr val="CCFF99"/>
    <a:srgbClr val="FF5050"/>
    <a:srgbClr val="66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16024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Правовий статус водія транспортного засобу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90" y="2924944"/>
            <a:ext cx="6963020" cy="3201219"/>
          </a:xfrm>
        </p:spPr>
      </p:pic>
    </p:spTree>
    <p:extLst>
      <p:ext uri="{BB962C8B-B14F-4D97-AF65-F5344CB8AC3E}">
        <p14:creationId xmlns:p14="http://schemas.microsoft.com/office/powerpoint/2010/main" val="21613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Способи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набуття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права користування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чужим ТЗ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тримання дозволу власника ТЗ, шляхом передачі свідоцтва про реєстрацію (техпаспорта);</a:t>
            </a: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еребування у трудових відносинах із власником ТЗ;</a:t>
            </a: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кладання цивільно-правового договору;</a:t>
            </a: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идача довіреності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Юра\Desktop\передача пра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6871"/>
            <a:ext cx="309634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Юра\Desktop\документ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24" y="3786870"/>
            <a:ext cx="31367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8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Тема 2. Права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водія транспортного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засобу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08912" cy="4781128"/>
          </a:xfrm>
        </p:spPr>
        <p:txBody>
          <a:bodyPr>
            <a:noAutofit/>
          </a:bodyPr>
          <a:lstStyle/>
          <a:p>
            <a:pPr marL="0" lvl="0" indent="360000" algn="just">
              <a:spcBef>
                <a:spcPts val="0"/>
              </a:spcBef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керувати ТЗ та перевозити пасажирів або вантажі на дорогах, вулицях та в інших місцях, де рух транспорту не заборонено;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spcBef>
                <a:spcPts val="0"/>
              </a:spcBef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передавати право користування і розпорядження приватним ТЗ іншій особі, яка має відповідне право на керування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360000" algn="just">
              <a:spcBef>
                <a:spcPts val="0"/>
              </a:spcBef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право знати причину зупинки, перевірки та огляду ТЗ, прізвище та посаду особи, яка здійснює нагляд за дорожнім рухом;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spcBef>
                <a:spcPts val="0"/>
              </a:spcBef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право на 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фото-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100" dirty="0" err="1">
                <a:latin typeface="Times New Roman" pitchFamily="18" charset="0"/>
                <a:cs typeface="Times New Roman" pitchFamily="18" charset="0"/>
              </a:rPr>
              <a:t>відеозйомку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 працівника Національної поліції чи іншої особи, яка здійснює нагляд за дорожнім рухом;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spcBef>
                <a:spcPts val="0"/>
              </a:spcBef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право на отримання необхідної допомоги від посадових осіб, які беруть участь у забезпеченні безпеки дорожнього руху;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spcBef>
                <a:spcPts val="0"/>
              </a:spcBef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право відступати від вимог Закону України «Про дорожній рух» в умовах дії непереборної сили або коли іншими засобами неможливо запобігти власній загибелі чи каліцтву громадян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>
            <a:normAutofit fontScale="90000"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Права водія транспортного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засобу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(продовження)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Autofit/>
          </a:bodyPr>
          <a:lstStyle/>
          <a:p>
            <a:pPr marL="0" lvl="0" indent="360000" algn="just">
              <a:spcBef>
                <a:spcPts val="0"/>
              </a:spcBef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права у випадку надання ТЗ працівникам Національної поліції чи закладу охорони здоров’я;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spcBef>
                <a:spcPts val="0"/>
              </a:spcBef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права у випадку примусового відчуження або вилучення ТЗ потреб держави в умовах правового режиму воєнного чи надзвичайного стану;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spcBef>
                <a:spcPts val="0"/>
              </a:spcBef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право на відшкодування збитків, завданих внаслідок невідповідності стану автомобільних доріг, вулиць, залізничних переїздів вимогам безпеки дорожнього руху;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spcBef>
                <a:spcPts val="0"/>
              </a:spcBef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право на страхування ТЗ від ризиків, які можуть виникнути у процесі його експлуатації (КАСКО);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право на оскарження незаконних дій чи рішень працівників відповідних підрозділів Національної поліції, військової інспекції безпеки дорожнього руху, Військової служби правопорядку у Збройних Силах України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Обов’язки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водія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транспортного засобу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Autofit/>
          </a:bodyPr>
          <a:lstStyle/>
          <a:p>
            <a:pPr marL="0" lvl="0" indent="360000" algn="just">
              <a:spcBef>
                <a:spcPts val="0"/>
              </a:spcBef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обов’язок наявності у водія документів, що посвідчують право на керування ТЗ та їх пред’явлення;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spcBef>
                <a:spcPts val="0"/>
              </a:spcBef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обов’язок мати поліс обов'язкового страхування цивільно-правової відповідальності власників наземних транспортних засобів (ОСЦПВ, ОСЦПВНТЗ,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Автоцивілка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spcBef>
                <a:spcPts val="0"/>
              </a:spcBef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обов’язок дотримання правил дорожнього руху та безпеки руху;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just">
              <a:spcBef>
                <a:spcPts val="0"/>
              </a:spcBef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обов’язок виконання законних вимог представників Національної поліції та інших уповноважених осіб;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обов’язок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підтримання ТЗ у належному технічному стані тощо.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Юридична відповідальність водія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порушення ПДР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Адміністративно-правова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відповідальність. Накладення арешту на майно власника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римінальна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відповідальність водія ТЗ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01008"/>
            <a:ext cx="554461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Накладення 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арешту на майно власника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ТЗ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45" y="1600200"/>
            <a:ext cx="6249310" cy="4525963"/>
          </a:xfrm>
        </p:spPr>
      </p:pic>
    </p:spTree>
    <p:extLst>
      <p:ext uri="{BB962C8B-B14F-4D97-AF65-F5344CB8AC3E}">
        <p14:creationId xmlns:p14="http://schemas.microsoft.com/office/powerpoint/2010/main" val="24600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solidFill>
            <a:srgbClr val="FFFF66">
              <a:alpha val="65098"/>
            </a:srgbClr>
          </a:solidFill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Тема 4.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Права та обов’язки водія при порушенні правил дорожнього руху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420888"/>
            <a:ext cx="6912768" cy="4032448"/>
          </a:xfrm>
        </p:spPr>
      </p:pic>
    </p:spTree>
    <p:extLst>
      <p:ext uri="{BB962C8B-B14F-4D97-AF65-F5344CB8AC3E}">
        <p14:creationId xmlns:p14="http://schemas.microsoft.com/office/powerpoint/2010/main" val="35376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FFFF66">
              <a:alpha val="65098"/>
            </a:srgbClr>
          </a:solidFill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Фіксація порушення ПДР у автоматичному режимі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60047"/>
            <a:ext cx="5616624" cy="3312369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1556792"/>
            <a:ext cx="79928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- Суб’єкти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відповідальності за порушення ПДР, зафіксоване в автоматичному режимі;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- Способи </a:t>
            </a:r>
            <a:r>
              <a:rPr lang="uk-UA" sz="2100" dirty="0">
                <a:latin typeface="Times New Roman" pitchFamily="18" charset="0"/>
                <a:cs typeface="Times New Roman" pitchFamily="18" charset="0"/>
              </a:rPr>
              <a:t>повідомлення про правопорушення і накладання адміністративного стягнення у разі його фіксації у автоматичному режимі.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66">
              <a:alpha val="65098"/>
            </a:srgbClr>
          </a:solidFill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Фіксація порушення ПДР у неавтоматичному режимі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права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та обов’язки водія при зупинці ТЗ представниками правоохоронних органів;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- права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та обов’язки водія при розгляді поліцейським справи про адміністративне правопорушення безпосередньо на місті та складанні постанови чи протоколу про адміністративне правопорушення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ра\Desktop\moodle Пр.статус водія ТЗ\Поліція зупинил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37444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Юра\Desktop\штраф адмі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1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66">
              <a:alpha val="65098"/>
            </a:srgbClr>
          </a:solidFill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Фіксація порушення ПДР у неавтоматичному режимі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проведення огляду водія ТЗ на визначення перебування у стані алкогольного, наркотичного чи іншого сп’яніння або під впливом лікарських препаратів, що знижують увагу та швидкість реакції.</a:t>
            </a:r>
          </a:p>
          <a:p>
            <a:endParaRPr lang="ru-RU" dirty="0"/>
          </a:p>
        </p:txBody>
      </p:sp>
      <p:pic>
        <p:nvPicPr>
          <p:cNvPr id="2050" name="Picture 2" descr="C:\Users\Юра\Desktop\алкоголь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29729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ра\Desktop\chrome-capture-2024-0-15 (2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1683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Зміст навчальної дисципліни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7920880" cy="468052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МОДУЛЬ 1. Загальна характеристика правового статусу водія транспортного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засобу.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Правовідносини, що виникають при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порушенні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водієм правил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дорожнього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руху та його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причетності до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дорожньо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транспортної пригоди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7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rgbClr val="FF9966">
              <a:alpha val="65098"/>
            </a:srgbClr>
          </a:solidFill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Тема 5.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Права та обов’язки водія у разі його причетності до ДТП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988840"/>
            <a:ext cx="6696745" cy="4032448"/>
          </a:xfrm>
        </p:spPr>
      </p:pic>
    </p:spTree>
    <p:extLst>
      <p:ext uri="{BB962C8B-B14F-4D97-AF65-F5344CB8AC3E}">
        <p14:creationId xmlns:p14="http://schemas.microsoft.com/office/powerpoint/2010/main" val="7162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solidFill>
            <a:srgbClr val="FF9966">
              <a:alpha val="65098"/>
            </a:srgbClr>
          </a:solidFill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Права та обов’язки водія у разі його причетності до ДТП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Загальний алгоритм дій при ДТП;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Оформлення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ДТП, внаслідок якої особі завдані тілесні ушкодження або заподіяна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смерть;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Юра\Desktop\moodle Пр.статус водія ТЗ\ДТП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44644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1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66">
              <a:alpha val="65098"/>
            </a:srgbClr>
          </a:solidFill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Права та обов’язки водія у разі його причетності до ДТП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Оформлення ДТП, яка спричинила пошкодження майна. Правила складання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Європротоколу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Юра\Desktop\moodle Пр.статус водія ТЗ\Європротокол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49685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66">
              <a:alpha val="65098"/>
            </a:srgbClr>
          </a:solidFill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Умови оформлення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Європротоколу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12" y="1844823"/>
            <a:ext cx="5962176" cy="4248473"/>
          </a:xfrm>
        </p:spPr>
      </p:pic>
    </p:spTree>
    <p:extLst>
      <p:ext uri="{BB962C8B-B14F-4D97-AF65-F5344CB8AC3E}">
        <p14:creationId xmlns:p14="http://schemas.microsoft.com/office/powerpoint/2010/main" val="21339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66">
              <a:alpha val="65098"/>
            </a:srgbClr>
          </a:solidFill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Права та обов’язки водія у разі його причетності до ДТП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Отримання виплат страхового відшкодування у разі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ДТП.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Юра\Desktop\moodle Пр.статус водія ТЗ\Страхування КАСК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102612"/>
            <a:ext cx="3528391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Юра\Desktop\moodle Пр.статус водія ТЗ\Страхуванн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3456384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9966">
              <a:alpha val="65098"/>
            </a:srgbClr>
          </a:solidFill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Відшкодування шкоди, завданої внаслідок ДТП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344816" cy="4104455"/>
          </a:xfrm>
        </p:spPr>
      </p:pic>
    </p:spTree>
    <p:extLst>
      <p:ext uri="{BB962C8B-B14F-4D97-AF65-F5344CB8AC3E}">
        <p14:creationId xmlns:p14="http://schemas.microsoft.com/office/powerpoint/2010/main" val="21255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  <a:solidFill>
            <a:srgbClr val="FF9966">
              <a:alpha val="65098"/>
            </a:srgbClr>
          </a:solidFill>
        </p:spPr>
        <p:txBody>
          <a:bodyPr>
            <a:no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Обґрунтування позовних вимог щодо стягнення компенсації за шкоду, завдану внаслідок ДТП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85000" lnSpcReduction="20000"/>
          </a:bodyPr>
          <a:lstStyle/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Обґрунтування позовних вимог у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цивільному процесі: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- відшкодування матеріальної та моральної шкоди у зв’язку зі знищенням чи пошкодженням ТЗ, які належать фізичним особам на праві приватної власності.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Особливості доказування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у господарському процесі: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- обґрунтування позовних вимог про відшкодування шкоди, заподіяної внаслідок ДТП, юридичною особою та/або фізичною особою-підприємцем у господарському процесі.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6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  <a:solidFill>
            <a:srgbClr val="FF9966">
              <a:alpha val="65098"/>
            </a:srgbClr>
          </a:solidFill>
        </p:spPr>
        <p:txBody>
          <a:bodyPr>
            <a:no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Обґрунтування позовних вимог щодо стягнення компенсації за шкоду, завдану внаслідок ДТП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Доведення вимог цивільного позову у </a:t>
            </a:r>
            <a:r>
              <a:rPr lang="uk-UA" sz="1900" b="1" dirty="0">
                <a:latin typeface="Times New Roman" pitchFamily="18" charset="0"/>
                <a:cs typeface="Times New Roman" pitchFamily="18" charset="0"/>
              </a:rPr>
              <a:t>кримінальному процесі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, якщо внаслідок ДТП було спричинено середньої тяжкості або тяжкі тілесні ушкодження потерпілому або його смерть: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1) відшкодування матеріальної та моральної шкоди, спричиненої пошкодженням майна потерпілого внаслідок ДТП;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2) стягнення компенсації за моральну та матеріальну шкоду, заподіяну життю та здоров’ю потерпілого, а також збитки, завдані пішоходу та/або пасажиру: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- обґрунтування та розрахунок розміру відшкодування шкоди, пов’язаної з лікуванням потерпілого;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- обґрунтування та розрахунок розміру відшкодування шкоди, пов’язаної з тимчасовою втратою працездатності потерпілим;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- обґрунтування та розрахунок розміру відшкодування шкоди, пов’язаної зі стійкою втратою працездатності потерпілим;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spcBef>
                <a:spcPts val="0"/>
              </a:spcBef>
              <a:buNone/>
            </a:pP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- особливості стягнення компенсації за шкоду, пов’язану зі смертю потерпілого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solidFill>
            <a:srgbClr val="FF9966">
              <a:alpha val="65098"/>
            </a:srgbClr>
          </a:solidFill>
        </p:spPr>
        <p:txBody>
          <a:bodyPr>
            <a:no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Особливості відшкодування шкоди, завданої внаслідок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ДТП специфічним суб’єктом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>
            <a:normAutofit fontScale="92500" lnSpcReduction="20000"/>
          </a:bodyPr>
          <a:lstStyle/>
          <a:p>
            <a:pPr marL="0" indent="36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Особливості відшкодування шкоди,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завданої: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особою, яка не має посвідчення водія, але допущена до керування ТЗ;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неповнолітньою особою, яка керувала ТЗ, що був йому наданий власником останнього;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особою, яка має статус учасника бойових дій;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нерезидентом на території України;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особою, яка зареєстрована на ТОТ України;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lnSpc>
                <a:spcPct val="11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власником свійської тварини.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Зміст навчальної дисципліни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МОДУЛЬ 1. Загальна характеристика правового статусу водія транспортного засобу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Тема 1: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Загальна характеристика основних термінів та категорій дисципліни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Тема 2: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Права та обов’язки водія транспортного засобу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Тема 3: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Юридична відповідальність водія транспортного засобу.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7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Зміст навчальної дисципліни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marL="0" indent="360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500" b="1" dirty="0">
                <a:latin typeface="Times New Roman" pitchFamily="18" charset="0"/>
                <a:cs typeface="Times New Roman" pitchFamily="18" charset="0"/>
              </a:rPr>
              <a:t>МОДУЛЬ 2. ПРАВОВІДНОСИНИ, ЩО ВИНИКАЮТЬ ПРИ ПОРУШЕННІ ВОДІЄМ </a:t>
            </a: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ПДР ТА </a:t>
            </a:r>
            <a:r>
              <a:rPr lang="uk-UA" sz="3500" b="1" dirty="0">
                <a:latin typeface="Times New Roman" pitchFamily="18" charset="0"/>
                <a:cs typeface="Times New Roman" pitchFamily="18" charset="0"/>
              </a:rPr>
              <a:t>ЙОГО ПРИЧЕТНОСТІ ДО </a:t>
            </a: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ДТП.</a:t>
            </a:r>
          </a:p>
          <a:p>
            <a:pPr marL="0" indent="360000" algn="ctr">
              <a:lnSpc>
                <a:spcPct val="120000"/>
              </a:lnSpc>
              <a:spcBef>
                <a:spcPts val="0"/>
              </a:spcBef>
              <a:buNone/>
            </a:pPr>
            <a:endParaRPr lang="uk-UA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500" b="1" dirty="0">
                <a:latin typeface="Times New Roman" pitchFamily="18" charset="0"/>
                <a:cs typeface="Times New Roman" pitchFamily="18" charset="0"/>
              </a:rPr>
              <a:t>Тема 4:</a:t>
            </a: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 Права та обов’язки водія ТЗ при порушенні правил дорожнього руху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500" b="1" dirty="0">
                <a:latin typeface="Times New Roman" pitchFamily="18" charset="0"/>
                <a:cs typeface="Times New Roman" pitchFamily="18" charset="0"/>
              </a:rPr>
              <a:t>Тема 5:</a:t>
            </a: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 Права та обов’язки водія ТЗ у разі причетності до ДТП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500" b="1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Відшкодування шкоди, завданої внаслідок ДТП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500" b="1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Правові підстави обмеження прав водія ТЗ.</a:t>
            </a:r>
            <a:endParaRPr lang="uk-UA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5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FF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Модуль 1. Загальна характеристика правового статусу водія ТЗ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6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Порядок отримання статусу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водія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0201"/>
            <a:ext cx="7560839" cy="4853136"/>
          </a:xfrm>
        </p:spPr>
      </p:pic>
    </p:spTree>
    <p:extLst>
      <p:ext uri="{BB962C8B-B14F-4D97-AF65-F5344CB8AC3E}">
        <p14:creationId xmlns:p14="http://schemas.microsoft.com/office/powerpoint/2010/main" val="28408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Порядок отримання статусу водія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632848" cy="5112568"/>
          </a:xfrm>
        </p:spPr>
      </p:pic>
    </p:spTree>
    <p:extLst>
      <p:ext uri="{BB962C8B-B14F-4D97-AF65-F5344CB8AC3E}">
        <p14:creationId xmlns:p14="http://schemas.microsoft.com/office/powerpoint/2010/main" val="23213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Право на отримання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посвідчення водія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00200"/>
            <a:ext cx="6264696" cy="4525963"/>
          </a:xfrm>
        </p:spPr>
      </p:pic>
    </p:spTree>
    <p:extLst>
      <p:ext uri="{BB962C8B-B14F-4D97-AF65-F5344CB8AC3E}">
        <p14:creationId xmlns:p14="http://schemas.microsoft.com/office/powerpoint/2010/main" val="42455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пособи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набуття права власності на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ТЗ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00200"/>
            <a:ext cx="6336704" cy="4781128"/>
          </a:xfrm>
        </p:spPr>
      </p:pic>
    </p:spTree>
    <p:extLst>
      <p:ext uri="{BB962C8B-B14F-4D97-AF65-F5344CB8AC3E}">
        <p14:creationId xmlns:p14="http://schemas.microsoft.com/office/powerpoint/2010/main" val="32949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1002</Words>
  <Application>Microsoft Office PowerPoint</Application>
  <PresentationFormat>Экран (4:3)</PresentationFormat>
  <Paragraphs>90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Правовий статус водія транспортного засобу</vt:lpstr>
      <vt:lpstr>Зміст навчальної дисципліни</vt:lpstr>
      <vt:lpstr>Зміст навчальної дисципліни</vt:lpstr>
      <vt:lpstr>Зміст навчальної дисципліни</vt:lpstr>
      <vt:lpstr>Модуль 1. Загальна характеристика правового статусу водія ТЗ</vt:lpstr>
      <vt:lpstr>Порядок отримання статусу водія</vt:lpstr>
      <vt:lpstr>Порядок отримання статусу водія</vt:lpstr>
      <vt:lpstr>Право на отримання посвідчення водія</vt:lpstr>
      <vt:lpstr>Способи набуття права власності на ТЗ</vt:lpstr>
      <vt:lpstr>Способи набуття права користування чужим ТЗ</vt:lpstr>
      <vt:lpstr>Тема 2. Права водія транспортного засобу</vt:lpstr>
      <vt:lpstr>Права водія транспортного засобу (продовження)</vt:lpstr>
      <vt:lpstr>Обов’язки водія транспортного засобу</vt:lpstr>
      <vt:lpstr>Юридична відповідальність водія за порушення ПДР</vt:lpstr>
      <vt:lpstr> Накладення арешту на майно власника ТЗ </vt:lpstr>
      <vt:lpstr>Тема 4. Права та обов’язки водія при порушенні правил дорожнього руху</vt:lpstr>
      <vt:lpstr>Фіксація порушення ПДР у автоматичному режимі</vt:lpstr>
      <vt:lpstr>Фіксація порушення ПДР у неавтоматичному режимі</vt:lpstr>
      <vt:lpstr>Фіксація порушення ПДР у неавтоматичному режимі</vt:lpstr>
      <vt:lpstr> Тема 5. Права та обов’язки водія у разі його причетності до ДТП </vt:lpstr>
      <vt:lpstr>Права та обов’язки водія у разі його причетності до ДТП</vt:lpstr>
      <vt:lpstr>Права та обов’язки водія у разі його причетності до ДТП</vt:lpstr>
      <vt:lpstr>Умови оформлення Європротоколу</vt:lpstr>
      <vt:lpstr>Права та обов’язки водія у разі його причетності до ДТП</vt:lpstr>
      <vt:lpstr> Тема 6. Відшкодування шкоди, завданої внаслідок ДТП </vt:lpstr>
      <vt:lpstr>Обґрунтування позовних вимог щодо стягнення компенсації за шкоду, завдану внаслідок ДТП</vt:lpstr>
      <vt:lpstr>Обґрунтування позовних вимог щодо стягнення компенсації за шкоду, завдану внаслідок ДТП</vt:lpstr>
      <vt:lpstr>Особливості відшкодування шкоди, завданої внаслідок ДТП специфічним суб’єктом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Правовий статус водія транспортного засобу</dc:title>
  <dc:creator>Юра</dc:creator>
  <cp:lastModifiedBy>Ю</cp:lastModifiedBy>
  <cp:revision>38</cp:revision>
  <dcterms:created xsi:type="dcterms:W3CDTF">2023-11-05T18:47:11Z</dcterms:created>
  <dcterms:modified xsi:type="dcterms:W3CDTF">2024-09-16T00:00:38Z</dcterms:modified>
</cp:coreProperties>
</file>