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8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8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8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0C0A-5464-4FE4-84EB-FF9C94016DF4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48680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4868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104868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8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4866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4866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104866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6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4864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4865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104865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5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48589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5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6404-AD6E-4860-8E75-697CA40B95DA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10485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5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4864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4864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4864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104864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4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5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48655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4865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5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104865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5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4866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4866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104866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6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104867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7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596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48597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4859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59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104860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4860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4867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48675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76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1048677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4867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Заголовок 1"/>
          <p:cNvSpPr>
            <a:spLocks noGrp="1"/>
          </p:cNvSpPr>
          <p:nvPr>
            <p:ph type="ctrTitle"/>
          </p:nvPr>
        </p:nvSpPr>
        <p:spPr>
          <a:xfrm>
            <a:off x="1788885" y="369259"/>
            <a:ext cx="8991600" cy="2199770"/>
          </a:xfrm>
        </p:spPr>
        <p:txBody>
          <a:bodyPr>
            <a:norm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«Лекція №3. Процеси внутрішньої геодинаміки-ендогенні процеси та їх роль у формуванні рельєфу.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Магматізм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форми його прояву. Метаморфізм, форми його прояву та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рельєфотворне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значення.»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58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37600" y="5458448"/>
            <a:ext cx="3454400" cy="1399552"/>
          </a:xfrm>
        </p:spPr>
        <p:txBody>
          <a:bodyPr>
            <a:normAutofit/>
          </a:bodyPr>
          <a:lstStyle/>
          <a:p>
            <a:pPr algn="r"/>
            <a:endParaRPr lang="uk-UA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Заголовок 1"/>
          <p:cNvSpPr>
            <a:spLocks noGrp="1"/>
          </p:cNvSpPr>
          <p:nvPr>
            <p:ph type="title"/>
          </p:nvPr>
        </p:nvSpPr>
        <p:spPr>
          <a:xfrm>
            <a:off x="-1301219" y="678265"/>
            <a:ext cx="968710" cy="679481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97160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780" y="1838507"/>
            <a:ext cx="5915781" cy="3162983"/>
          </a:xfrm>
        </p:spPr>
      </p:pic>
      <p:sp>
        <p:nvSpPr>
          <p:cNvPr id="1048617" name="Текст 3"/>
          <p:cNvSpPr>
            <a:spLocks noGrp="1"/>
          </p:cNvSpPr>
          <p:nvPr>
            <p:ph type="body" sz="half" idx="2"/>
          </p:nvPr>
        </p:nvSpPr>
        <p:spPr>
          <a:xfrm>
            <a:off x="6373091" y="260728"/>
            <a:ext cx="5527271" cy="6292472"/>
          </a:xfrm>
        </p:spPr>
        <p:txBody>
          <a:bodyPr>
            <a:normAutofit fontScale="96389" lnSpcReduction="10000"/>
          </a:bodyPr>
          <a:lstStyle/>
          <a:p>
            <a:pPr algn="just"/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геологічні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виникли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 каналами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тріщинами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земній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виверження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розплавів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гарячих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уламків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гірських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виносять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5-6 куб. км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80%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викидають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підводні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20% -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наземні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Наземні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собою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конусоподібні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гори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кратером,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складені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продуктами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виверження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залежать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гіпсометричного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Максимальна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перевищення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вершини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конуса над основою) для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діючих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досягає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 океанах до 9 км; в межах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острівних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дуг 6 км і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гірських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системах до 3 км.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діючих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становить 1750 м, 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- 85 куб. км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вулкану є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жерло, яке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являє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собою канал,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з'єднує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верхню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вулкану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глибинним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Через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проходить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винесення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магми-лави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насиченої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газами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уламками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захоплених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вулкану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виверження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попелом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уламками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гірських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продуктами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застиглої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лави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Заголовок 1"/>
          <p:cNvSpPr>
            <a:spLocks noGrp="1"/>
          </p:cNvSpPr>
          <p:nvPr>
            <p:ph type="title"/>
          </p:nvPr>
        </p:nvSpPr>
        <p:spPr>
          <a:xfrm>
            <a:off x="-830165" y="804672"/>
            <a:ext cx="483801" cy="66562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97161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0204" y="1470299"/>
            <a:ext cx="5883839" cy="4071824"/>
          </a:xfrm>
        </p:spPr>
      </p:pic>
      <p:sp>
        <p:nvSpPr>
          <p:cNvPr id="1048619" name="Текст 3"/>
          <p:cNvSpPr>
            <a:spLocks noGrp="1"/>
          </p:cNvSpPr>
          <p:nvPr>
            <p:ph type="body" sz="half" idx="2"/>
          </p:nvPr>
        </p:nvSpPr>
        <p:spPr>
          <a:xfrm>
            <a:off x="6323770" y="200891"/>
            <a:ext cx="5624667" cy="6477000"/>
          </a:xfrm>
        </p:spPr>
        <p:txBody>
          <a:bodyPr>
            <a:noAutofit/>
          </a:bodyPr>
          <a:lstStyle/>
          <a:p>
            <a:pPr algn="just"/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вулкану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супроводжуватися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відбуватися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спокійно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вивільняються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виверженні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лави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викидають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атмосферу попутно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захоплені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лави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подрібнені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вміщуючі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гірські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породи.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вибухових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склепінчастоподібне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асиметричне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рідкісних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випадках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одного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викиду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багаторазових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періодичних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спорадичних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вивержень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вулканізму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найграндіозніших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геологічних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відбуваються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геологічне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жодна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область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формувалася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35-40%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сформувалось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Ісландія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Гавайські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Японія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на 80-90%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складені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вулканічними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відкладами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Заголовок 1"/>
          <p:cNvSpPr>
            <a:spLocks noGrp="1"/>
          </p:cNvSpPr>
          <p:nvPr>
            <p:ph type="title"/>
          </p:nvPr>
        </p:nvSpPr>
        <p:spPr>
          <a:xfrm>
            <a:off x="-1093401" y="804672"/>
            <a:ext cx="747037" cy="58249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97162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7624" y="1528012"/>
            <a:ext cx="4803449" cy="3611165"/>
          </a:xfrm>
        </p:spPr>
      </p:pic>
      <p:sp>
        <p:nvSpPr>
          <p:cNvPr id="1048621" name="Текст 3"/>
          <p:cNvSpPr>
            <a:spLocks noGrp="1"/>
          </p:cNvSpPr>
          <p:nvPr>
            <p:ph type="body" sz="half" idx="2"/>
          </p:nvPr>
        </p:nvSpPr>
        <p:spPr>
          <a:xfrm>
            <a:off x="6276109" y="183263"/>
            <a:ext cx="5721234" cy="6494628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діючих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належать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викидали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вулканізму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виділяли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гарячу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воду і гази за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3500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часу.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таких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- 947.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 атмосферу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виноситься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газоподібних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рідких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твердих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Газоподібні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фумароли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температуру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Рідинні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лавою та водою.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Тверді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виверження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пірокласти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собою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уламки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гірських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затверділої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лави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уламки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розташовуються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ближче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жерлової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вулкану, 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відносяться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конусу вулкану.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Пиловидні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тверді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переноситися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кратера вулкану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утворювати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вулканогенно-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уламкові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пірокластичні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породи.</a:t>
            </a:r>
          </a:p>
          <a:p>
            <a:pPr algn="just"/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уламків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тверді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вивержень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вулканічні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бомби,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лапілі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вулканічний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пісок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попіл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Заголовок 1"/>
          <p:cNvSpPr>
            <a:spLocks noGrp="1"/>
          </p:cNvSpPr>
          <p:nvPr>
            <p:ph type="title"/>
          </p:nvPr>
        </p:nvSpPr>
        <p:spPr>
          <a:xfrm>
            <a:off x="-1467473" y="547729"/>
            <a:ext cx="1227328" cy="51388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97163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2709" y="1430433"/>
            <a:ext cx="5297119" cy="3972839"/>
          </a:xfrm>
        </p:spPr>
      </p:pic>
      <p:sp>
        <p:nvSpPr>
          <p:cNvPr id="1048623" name="Текст 3"/>
          <p:cNvSpPr>
            <a:spLocks noGrp="1"/>
          </p:cNvSpPr>
          <p:nvPr>
            <p:ph type="body" sz="half" idx="2"/>
          </p:nvPr>
        </p:nvSpPr>
        <p:spPr>
          <a:xfrm>
            <a:off x="6400800" y="238680"/>
            <a:ext cx="5541126" cy="6356083"/>
          </a:xfrm>
        </p:spPr>
        <p:txBody>
          <a:bodyPr>
            <a:normAutofit/>
          </a:bodyPr>
          <a:lstStyle/>
          <a:p>
            <a:pPr algn="just"/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Вулканічна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бомба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застиглий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уламок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викинутий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виверження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жерла вулкану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рідкому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Форма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бомб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залежить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лави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Заголовок 1"/>
          <p:cNvSpPr>
            <a:spLocks noGrp="1"/>
          </p:cNvSpPr>
          <p:nvPr>
            <p:ph type="title"/>
          </p:nvPr>
        </p:nvSpPr>
        <p:spPr>
          <a:xfrm>
            <a:off x="-1148819" y="804672"/>
            <a:ext cx="650055" cy="69333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97164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3241" y="649143"/>
            <a:ext cx="3936206" cy="5248275"/>
          </a:xfrm>
        </p:spPr>
      </p:pic>
      <p:sp>
        <p:nvSpPr>
          <p:cNvPr id="1048625" name="Текст 3"/>
          <p:cNvSpPr>
            <a:spLocks noGrp="1"/>
          </p:cNvSpPr>
          <p:nvPr>
            <p:ph type="body" sz="half" idx="2"/>
          </p:nvPr>
        </p:nvSpPr>
        <p:spPr>
          <a:xfrm>
            <a:off x="6317673" y="210972"/>
            <a:ext cx="5630764" cy="6383792"/>
          </a:xfrm>
        </p:spPr>
        <p:txBody>
          <a:bodyPr>
            <a:normAutofit/>
          </a:bodyPr>
          <a:lstStyle/>
          <a:p>
            <a:pPr algn="just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Лапілі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викинуті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тверді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уламки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величиною до 1,5-3 см.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краплеподібна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овальна,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куляста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суцільна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пухирчаста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часто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шлакоподібна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Заголовок 1"/>
          <p:cNvSpPr>
            <a:spLocks noGrp="1"/>
          </p:cNvSpPr>
          <p:nvPr>
            <p:ph type="title"/>
          </p:nvPr>
        </p:nvSpPr>
        <p:spPr>
          <a:xfrm>
            <a:off x="-622345" y="1121611"/>
            <a:ext cx="310896" cy="4023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9716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7972" y="3788228"/>
            <a:ext cx="3298052" cy="2488089"/>
          </a:xfrm>
        </p:spPr>
      </p:pic>
      <p:sp>
        <p:nvSpPr>
          <p:cNvPr id="1048627" name="Текст 3"/>
          <p:cNvSpPr>
            <a:spLocks noGrp="1"/>
          </p:cNvSpPr>
          <p:nvPr>
            <p:ph type="body" sz="half" idx="2"/>
          </p:nvPr>
        </p:nvSpPr>
        <p:spPr>
          <a:xfrm>
            <a:off x="6373091" y="225788"/>
            <a:ext cx="5561492" cy="6368976"/>
          </a:xfrm>
        </p:spPr>
        <p:txBody>
          <a:bodyPr>
            <a:normAutofit/>
          </a:bodyPr>
          <a:lstStyle/>
          <a:p>
            <a:pPr algn="just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Вулканічний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пісок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тверді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уламки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-зерна величиною 1-5 мм. Зерна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ізометричну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кутоваті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щільні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хлібоподібна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грушовидна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3 - закручена</a:t>
            </a:r>
          </a:p>
        </p:txBody>
      </p:sp>
      <p:pic>
        <p:nvPicPr>
          <p:cNvPr id="209716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84" y="763933"/>
            <a:ext cx="4641273" cy="261071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Заголовок 1"/>
          <p:cNvSpPr>
            <a:spLocks noGrp="1"/>
          </p:cNvSpPr>
          <p:nvPr>
            <p:ph type="title"/>
          </p:nvPr>
        </p:nvSpPr>
        <p:spPr>
          <a:xfrm>
            <a:off x="-844019" y="1066192"/>
            <a:ext cx="677764" cy="4023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97167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7819" y="436982"/>
            <a:ext cx="4059090" cy="2777272"/>
          </a:xfrm>
        </p:spPr>
      </p:pic>
      <p:sp>
        <p:nvSpPr>
          <p:cNvPr id="1048629" name="Текст 3"/>
          <p:cNvSpPr>
            <a:spLocks noGrp="1"/>
          </p:cNvSpPr>
          <p:nvPr>
            <p:ph type="body" sz="half" idx="2"/>
          </p:nvPr>
        </p:nvSpPr>
        <p:spPr>
          <a:xfrm>
            <a:off x="6276109" y="170368"/>
            <a:ext cx="5741602" cy="6493667"/>
          </a:xfrm>
        </p:spPr>
        <p:txBody>
          <a:bodyPr>
            <a:normAutofit fontScale="95833" lnSpcReduction="20000"/>
          </a:bodyPr>
          <a:lstStyle/>
          <a:p>
            <a:pPr algn="just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попіл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пірокластичний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мм,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подрібнення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виверженої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застиглої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лави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ранніх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вивержень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Тверді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вивержень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часом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ущільнюються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зцементовуються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щільні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породи,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одержали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пірокластичних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ефузивних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туфи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туфіти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туфогенні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пісковики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туфогенні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конгломерати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характером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уламків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формою і складом цементу.</a:t>
            </a:r>
          </a:p>
        </p:txBody>
      </p:sp>
      <p:pic>
        <p:nvPicPr>
          <p:cNvPr id="2097168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819" y="3613815"/>
            <a:ext cx="4059090" cy="274542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Заголовок 1"/>
          <p:cNvSpPr>
            <a:spLocks noGrp="1"/>
          </p:cNvSpPr>
          <p:nvPr>
            <p:ph type="title"/>
          </p:nvPr>
        </p:nvSpPr>
        <p:spPr>
          <a:xfrm>
            <a:off x="-830164" y="464931"/>
            <a:ext cx="650055" cy="67948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97169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3616" y="309583"/>
            <a:ext cx="4816475" cy="2752271"/>
          </a:xfrm>
        </p:spPr>
      </p:pic>
      <p:sp>
        <p:nvSpPr>
          <p:cNvPr id="1048631" name="Текст 3"/>
          <p:cNvSpPr>
            <a:spLocks noGrp="1"/>
          </p:cNvSpPr>
          <p:nvPr>
            <p:ph type="body" sz="half" idx="2"/>
          </p:nvPr>
        </p:nvSpPr>
        <p:spPr>
          <a:xfrm>
            <a:off x="6303817" y="110836"/>
            <a:ext cx="5686184" cy="6650181"/>
          </a:xfrm>
        </p:spPr>
        <p:txBody>
          <a:bodyPr>
            <a:noAutofit/>
          </a:bodyPr>
          <a:lstStyle/>
          <a:p>
            <a:pPr algn="just"/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розрізняють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наземні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підводні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наземних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викид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атмосферу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розсіювання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Виверження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підводних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материкових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схилах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рідше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зонах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океанічного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ложа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шельфу.</a:t>
            </a:r>
          </a:p>
          <a:p>
            <a:pPr algn="just"/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тріщинні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вибухові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характером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лавовивідних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каналів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морфологічними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особливостями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Тріщинні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глибокими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тріщинами-розломами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розсікають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кору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сотень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тисяч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кілометрів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Наземна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серією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склепінчастих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простягаються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застиглої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лави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Вибухові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місцях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перетину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потоків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величезними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тріщинами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земній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проникненні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перетворюються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циліндричний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канал,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жерлом.</a:t>
            </a:r>
          </a:p>
        </p:txBody>
      </p:sp>
      <p:pic>
        <p:nvPicPr>
          <p:cNvPr id="2097170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288" y="3435926"/>
            <a:ext cx="4231129" cy="311136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Заголовок 1"/>
          <p:cNvSpPr>
            <a:spLocks noGrp="1"/>
          </p:cNvSpPr>
          <p:nvPr>
            <p:ph type="title"/>
          </p:nvPr>
        </p:nvSpPr>
        <p:spPr>
          <a:xfrm>
            <a:off x="769620" y="425321"/>
            <a:ext cx="4486656" cy="114149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рельєфотворне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71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4505" y="2252693"/>
            <a:ext cx="5707897" cy="3407879"/>
          </a:xfrm>
        </p:spPr>
      </p:pic>
      <p:sp>
        <p:nvSpPr>
          <p:cNvPr id="1048633" name="Текст 3"/>
          <p:cNvSpPr>
            <a:spLocks noGrp="1"/>
          </p:cNvSpPr>
          <p:nvPr>
            <p:ph type="body" sz="half" idx="2"/>
          </p:nvPr>
        </p:nvSpPr>
        <p:spPr>
          <a:xfrm>
            <a:off x="6270171" y="174171"/>
            <a:ext cx="5631543" cy="6400799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метаморфічні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гірські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осадових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перекристалізації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мінералогічних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метаморфізмом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розуміють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видозміни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існуючих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осадових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метаморфічних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гірських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утворюються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породи з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новими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мінеральними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асоціаціями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структурними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текстурними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ознаками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поділяється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ендогенний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проходить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породи тепла,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флюїдів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тиску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вищезалягаючих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шарів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космогенний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астроблемах,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метеоритних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кратерах.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Заголовок 1"/>
          <p:cNvSpPr>
            <a:spLocks noGrp="1"/>
          </p:cNvSpPr>
          <p:nvPr>
            <p:ph type="title"/>
          </p:nvPr>
        </p:nvSpPr>
        <p:spPr>
          <a:xfrm>
            <a:off x="-310896" y="1648744"/>
            <a:ext cx="310896" cy="51388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97172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156" y="1648744"/>
            <a:ext cx="5863904" cy="3518342"/>
          </a:xfrm>
        </p:spPr>
      </p:pic>
      <p:sp>
        <p:nvSpPr>
          <p:cNvPr id="1048635" name="Текст 3"/>
          <p:cNvSpPr>
            <a:spLocks noGrp="1"/>
          </p:cNvSpPr>
          <p:nvPr>
            <p:ph type="body" sz="half" idx="2"/>
          </p:nvPr>
        </p:nvSpPr>
        <p:spPr>
          <a:xfrm>
            <a:off x="6183086" y="192314"/>
            <a:ext cx="5888808" cy="6527800"/>
          </a:xfrm>
        </p:spPr>
        <p:txBody>
          <a:bodyPr>
            <a:noAutofit/>
          </a:bodyPr>
          <a:lstStyle/>
          <a:p>
            <a:pPr algn="just"/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Ендогенний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метаморфічні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сланці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філітами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слюдистими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сланцями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гнейсами,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амфіболітами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.), 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кварцити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мармур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поширюється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геосинклінальні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вулканогенні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вулканогенно-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осадові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осадові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відклади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еволюційного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складчастих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Розрізняють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ранній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догранітний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геосинклінальної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стадії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рухомих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орогенної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стадії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мігматитів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граніто-гнейсових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склепінь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магматизмом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пов'язується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розущільнення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кори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підстелюючої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мантії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орогенного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підняття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ерозії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складчастих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поясів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посторогенну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стадію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метаморфічні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складчасті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товщі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розколюватись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Вздовж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розколів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низькотемпературний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належать: а) кон-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тактовий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б)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динамометаморфізм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в)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автометаморфізм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г)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матасоматоз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Заголовок 1"/>
          <p:cNvSpPr>
            <a:spLocks noGrp="1"/>
          </p:cNvSpPr>
          <p:nvPr>
            <p:ph type="title"/>
          </p:nvPr>
        </p:nvSpPr>
        <p:spPr>
          <a:xfrm>
            <a:off x="2123043" y="1564245"/>
            <a:ext cx="7953828" cy="3326410"/>
          </a:xfrm>
        </p:spPr>
        <p:txBody>
          <a:bodyPr>
            <a:normAutofit/>
          </a:bodyPr>
          <a:lstStyle/>
          <a:p>
            <a:pPr algn="l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Зміст</a:t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Процеси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внутрішньої геодинаміки-ендогенні процеси та їх роль у формуванні рельєфу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Магматізм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форми його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прояву.</a:t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Метаморфізм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форми його прояву та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рельєфотворне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значення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594" name="Текст 2"/>
          <p:cNvSpPr>
            <a:spLocks noGrp="1"/>
          </p:cNvSpPr>
          <p:nvPr>
            <p:ph type="body" idx="1"/>
          </p:nvPr>
        </p:nvSpPr>
        <p:spPr>
          <a:xfrm>
            <a:off x="10871202" y="4542971"/>
            <a:ext cx="1016000" cy="1959429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Заголовок 1"/>
          <p:cNvSpPr>
            <a:spLocks noGrp="1"/>
          </p:cNvSpPr>
          <p:nvPr>
            <p:ph type="title"/>
          </p:nvPr>
        </p:nvSpPr>
        <p:spPr>
          <a:xfrm>
            <a:off x="-733183" y="1121610"/>
            <a:ext cx="525364" cy="37468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97173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9447" y="2067882"/>
            <a:ext cx="5637171" cy="2506837"/>
          </a:xfrm>
        </p:spPr>
      </p:pic>
      <p:sp>
        <p:nvSpPr>
          <p:cNvPr id="1048637" name="Текст 3"/>
          <p:cNvSpPr>
            <a:spLocks noGrp="1"/>
          </p:cNvSpPr>
          <p:nvPr>
            <p:ph type="body" sz="half" idx="2"/>
          </p:nvPr>
        </p:nvSpPr>
        <p:spPr>
          <a:xfrm>
            <a:off x="6386945" y="211931"/>
            <a:ext cx="5561491" cy="6479813"/>
          </a:xfrm>
        </p:spPr>
        <p:txBody>
          <a:bodyPr>
            <a:normAutofit fontScale="83333" lnSpcReduction="10000"/>
          </a:bodyPr>
          <a:lstStyle/>
          <a:p>
            <a:pPr algn="just"/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Контактовий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інтрузій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екструзій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вміщуючі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флюїдів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тепла.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Інтрузивні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флюїдний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 не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сухими контактами.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Контактовий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високій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супроводжується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частковим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розплавленням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глинистих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роговики,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воду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іноді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перлітовою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структурою.</a:t>
            </a:r>
          </a:p>
          <a:p>
            <a:pPr algn="just"/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Метаморфічні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гірські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наростанні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тектонічної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глибинах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5-25 км при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300-900 0С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тиску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200-800 МПа за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участю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летких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часткова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перекристалізація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складені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невеликою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особливо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стосується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тих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пройшли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глибоку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метаморфічну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обробку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проходить до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реорганізовуються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незначну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шести).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переробка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реакціям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нестабільні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розпадаються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швидше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Заголовок 1"/>
          <p:cNvSpPr>
            <a:spLocks noGrp="1"/>
          </p:cNvSpPr>
          <p:nvPr>
            <p:ph type="title"/>
          </p:nvPr>
        </p:nvSpPr>
        <p:spPr>
          <a:xfrm>
            <a:off x="-1342783" y="804672"/>
            <a:ext cx="1024128" cy="51322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97174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3538" y="1317899"/>
            <a:ext cx="5482599" cy="4111949"/>
          </a:xfrm>
        </p:spPr>
      </p:pic>
      <p:sp>
        <p:nvSpPr>
          <p:cNvPr id="1048639" name="Текст 3"/>
          <p:cNvSpPr>
            <a:spLocks noGrp="1"/>
          </p:cNvSpPr>
          <p:nvPr>
            <p:ph type="body" sz="half" idx="2"/>
          </p:nvPr>
        </p:nvSpPr>
        <p:spPr>
          <a:xfrm>
            <a:off x="6255657" y="220881"/>
            <a:ext cx="5784669" cy="6455690"/>
          </a:xfrm>
        </p:spPr>
        <p:txBody>
          <a:bodyPr>
            <a:noAutofit/>
          </a:bodyPr>
          <a:lstStyle/>
          <a:p>
            <a:pPr algn="just"/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Космогенний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викликається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різким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короткочасним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зростанням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тиску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породах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впливом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ударних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породжених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падінням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метеоритів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імпактитів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зустрічаються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високого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тиску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разом з продуктами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плавлення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деформації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подрібнення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мінералів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материнських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Метаморфічні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породи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собою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вторинні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виникли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осадових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гірських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Тому, структура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метаморфічних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комплексів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вторинною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виключенням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реліктових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успадкованих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вихідних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осадових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Складчастість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розвинута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метаморфічних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товщах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своєю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будовою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розмірами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Найширше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розповсюджені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плавні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складки з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поперечними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розмірами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десятки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кілометрів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непостійні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формою складки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течії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дрібна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складчастість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переходить у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плойчастість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типовими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структурами,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виникли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метаморфізму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є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смугастість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кристалізаційна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сланцюватість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лінійність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легко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картування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Заголовок 1"/>
          <p:cNvSpPr>
            <a:spLocks noGrp="1"/>
          </p:cNvSpPr>
          <p:nvPr>
            <p:ph type="title"/>
          </p:nvPr>
        </p:nvSpPr>
        <p:spPr>
          <a:xfrm>
            <a:off x="1701800" y="378495"/>
            <a:ext cx="8991600" cy="1645920"/>
          </a:xfrm>
        </p:spPr>
        <p:txBody>
          <a:bodyPr>
            <a:normAutofit/>
          </a:bodyPr>
          <a:lstStyle/>
          <a:p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41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97175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108" y="2483170"/>
            <a:ext cx="6230983" cy="37385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Заголовок 1"/>
          <p:cNvSpPr>
            <a:spLocks noGrp="1"/>
          </p:cNvSpPr>
          <p:nvPr>
            <p:ph type="title"/>
          </p:nvPr>
        </p:nvSpPr>
        <p:spPr>
          <a:xfrm>
            <a:off x="130629" y="233923"/>
            <a:ext cx="5776685" cy="1551334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геодинаміки-ендогенні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роль 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рельєфу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97152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2512" y="2044237"/>
            <a:ext cx="3812918" cy="2142859"/>
          </a:xfrm>
        </p:spPr>
      </p:pic>
      <p:sp>
        <p:nvSpPr>
          <p:cNvPr id="1048603" name="Текст 3"/>
          <p:cNvSpPr>
            <a:spLocks noGrp="1"/>
          </p:cNvSpPr>
          <p:nvPr>
            <p:ph type="body" sz="half" idx="2"/>
          </p:nvPr>
        </p:nvSpPr>
        <p:spPr>
          <a:xfrm>
            <a:off x="6371771" y="233923"/>
            <a:ext cx="5529943" cy="6370077"/>
          </a:xfrm>
        </p:spPr>
        <p:txBody>
          <a:bodyPr>
            <a:normAutofit fontScale="93750"/>
          </a:bodyPr>
          <a:lstStyle/>
          <a:p>
            <a:pPr algn="just"/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Геологічні процеси, які проходять в надрах Землі, мають назву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ендогенних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відбувалися і відбуваються за рахунок теплової енергії Землі починаючи з часу її появи.</a:t>
            </a:r>
          </a:p>
          <a:p>
            <a:pPr algn="just"/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Ендогенні процеси проявляються через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магматизм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виверження вулканів, метаморфізм, землетруси та деформацію земної кори тощо. При цьому, відбувається не тільки значний перерозподіл мінеральної речовини у верхніх оболонках Землі та перехід її з одного стану в інший, але й пересування величезних мас гірських порід і продуктів геологічної діяльності на значні відстані. Про інтенсивність ендогенних процесів свідчать потужні виверження вулканів, землетруси, гороутворення, виникнення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тріщин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поверхні Землі тощо.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53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12" y="4446076"/>
            <a:ext cx="3853436" cy="21579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Заголовок 1"/>
          <p:cNvSpPr>
            <a:spLocks noGrp="1"/>
          </p:cNvSpPr>
          <p:nvPr>
            <p:ph type="title"/>
          </p:nvPr>
        </p:nvSpPr>
        <p:spPr>
          <a:xfrm>
            <a:off x="-1093401" y="1592666"/>
            <a:ext cx="941001" cy="34697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97154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930" y="1236257"/>
            <a:ext cx="5526686" cy="4507057"/>
          </a:xfrm>
          <a:prstGeom prst="rect">
            <a:avLst/>
          </a:prstGeom>
        </p:spPr>
      </p:pic>
      <p:sp>
        <p:nvSpPr>
          <p:cNvPr id="1048605" name="Текст 3"/>
          <p:cNvSpPr>
            <a:spLocks noGrp="1"/>
          </p:cNvSpPr>
          <p:nvPr>
            <p:ph type="body" sz="half" idx="2"/>
          </p:nvPr>
        </p:nvSpPr>
        <p:spPr>
          <a:xfrm>
            <a:off x="6386946" y="246265"/>
            <a:ext cx="5485707" cy="6487043"/>
          </a:xfrm>
        </p:spPr>
        <p:txBody>
          <a:bodyPr>
            <a:noAutofit/>
          </a:bodyPr>
          <a:lstStyle/>
          <a:p>
            <a:pPr algn="just"/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Глибинне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тепло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радіоактивне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Відповідна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тепла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виділяється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при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гравітаційній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диференціації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Безперервна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генерація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надрах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теплових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потоків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спрямованих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7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поверхні</a:t>
            </a:r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деяких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глибинах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надрах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сприятливому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поєднанні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речовинного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складу,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температури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тиску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виникати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зони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часткового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розплаву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Таким шаром у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верхній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частині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астеносфера -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основне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магми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ній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виникати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конвекційні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потоки,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служать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основною причиною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проявлення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вертикальних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горизонтальних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рухів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літосфері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Конвекційні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масштабах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всієї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мантії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приводять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загальнопланетарних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горизонтальних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переміщень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літосферних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плит.</a:t>
            </a:r>
          </a:p>
          <a:p>
            <a:pPr algn="just"/>
            <a:r>
              <a:rPr lang="ru-RU" sz="17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впливом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теплового потоку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безпосереднього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тепла,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привнесеного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піднятою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глибинною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магмою,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виникають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звані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корові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магми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самій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земній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корі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Досягаючи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приповерхневих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кори, магма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поступає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них у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різноманітних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формою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інтрузивів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виливається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поверхню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утворюючи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Заголовок 1"/>
          <p:cNvSpPr>
            <a:spLocks noGrp="1"/>
          </p:cNvSpPr>
          <p:nvPr>
            <p:ph type="title"/>
          </p:nvPr>
        </p:nvSpPr>
        <p:spPr>
          <a:xfrm>
            <a:off x="-1398201" y="804672"/>
            <a:ext cx="899437" cy="5963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97155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848" y="1401026"/>
            <a:ext cx="5621263" cy="4237774"/>
          </a:xfrm>
        </p:spPr>
      </p:pic>
      <p:sp>
        <p:nvSpPr>
          <p:cNvPr id="1048607" name="Текст 3"/>
          <p:cNvSpPr>
            <a:spLocks noGrp="1"/>
          </p:cNvSpPr>
          <p:nvPr>
            <p:ph type="body" sz="half" idx="2"/>
          </p:nvPr>
        </p:nvSpPr>
        <p:spPr>
          <a:xfrm>
            <a:off x="6303818" y="207817"/>
            <a:ext cx="5652655" cy="6483927"/>
          </a:xfrm>
        </p:spPr>
        <p:txBody>
          <a:bodyPr>
            <a:normAutofit fontScale="95000"/>
          </a:bodyPr>
          <a:lstStyle/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Гравітаційна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диференціація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призвела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розшарування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густини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тектонічні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свою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чергу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призводять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тектонічних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деформацій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кори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верхньої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мантії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розвантаження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тектонічних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напруг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вздовж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розломів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землетрусів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Ендогенні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геологічні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змінюють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кори, але 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рельєф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ендогенні-геологічні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чотири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1)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магматогенні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2)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метаморфогенні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3)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тектоногенні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4)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землетруси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Нижче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приводиться коротка характеристика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описуються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рельєфу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Заголовок 1"/>
          <p:cNvSpPr>
            <a:spLocks noGrp="1"/>
          </p:cNvSpPr>
          <p:nvPr>
            <p:ph type="title"/>
          </p:nvPr>
        </p:nvSpPr>
        <p:spPr>
          <a:xfrm>
            <a:off x="769620" y="516628"/>
            <a:ext cx="4486656" cy="1141497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Магматизм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5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0983" y="2064657"/>
            <a:ext cx="4857359" cy="4348854"/>
          </a:xfrm>
        </p:spPr>
      </p:pic>
      <p:sp>
        <p:nvSpPr>
          <p:cNvPr id="1048609" name="Текст 3"/>
          <p:cNvSpPr>
            <a:spLocks noGrp="1"/>
          </p:cNvSpPr>
          <p:nvPr>
            <p:ph type="body" sz="half" idx="2"/>
          </p:nvPr>
        </p:nvSpPr>
        <p:spPr>
          <a:xfrm>
            <a:off x="6284686" y="168662"/>
            <a:ext cx="5706219" cy="6551451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Магматизм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сукупність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геологічних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виплавленням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еволюцією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переміщенням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твердими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породами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застиганням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Магматизм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фактором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магматизму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являє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розплавлену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вогняно-рідинну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силікатного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складу. Магма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мантії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застиганні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гірські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породи.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розплави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несилікатного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складу,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лужно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-карбонатного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сульфідного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Заголовок 1"/>
          <p:cNvSpPr>
            <a:spLocks noGrp="1"/>
          </p:cNvSpPr>
          <p:nvPr>
            <p:ph type="title"/>
          </p:nvPr>
        </p:nvSpPr>
        <p:spPr>
          <a:xfrm flipV="1">
            <a:off x="-886692" y="804671"/>
            <a:ext cx="484909" cy="4560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97157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7308" y="970925"/>
            <a:ext cx="5454170" cy="4775980"/>
          </a:xfrm>
        </p:spPr>
      </p:pic>
      <p:sp>
        <p:nvSpPr>
          <p:cNvPr id="1048611" name="Текст 3"/>
          <p:cNvSpPr>
            <a:spLocks noGrp="1"/>
          </p:cNvSpPr>
          <p:nvPr>
            <p:ph type="body" sz="half" idx="2"/>
          </p:nvPr>
        </p:nvSpPr>
        <p:spPr>
          <a:xfrm>
            <a:off x="6345382" y="280245"/>
            <a:ext cx="5603054" cy="6397645"/>
          </a:xfrm>
        </p:spPr>
        <p:txBody>
          <a:bodyPr>
            <a:noAutofit/>
          </a:bodyPr>
          <a:lstStyle/>
          <a:p>
            <a:pPr algn="just"/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гма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розчин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великої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переважають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АІ, Ре,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К, 0, Н,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СІ, Р.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Поряд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типовими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катіонами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знаходяться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аніони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сполуками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кремнію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киснем на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званого,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тетраедра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Si04).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АІ і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аніонів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магматичний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розплав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сульфіди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типу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триоксиду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заліза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атоми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металів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розчинних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газів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областях магма,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досягаючи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земної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виливається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лави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жерлах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утворює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екструзивні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викидається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разом з газами у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попелу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подальшому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разом з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уламками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гірських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осадовим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матеріалом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лава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формує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туфи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застигають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формою і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розміром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інтрузивні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геологічні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заповнюють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тріщини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до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масивів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площами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тисяч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кілометрів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гірських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утворились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переважають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базальти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на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граніти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Заголовок 1"/>
          <p:cNvSpPr>
            <a:spLocks noGrp="1"/>
          </p:cNvSpPr>
          <p:nvPr>
            <p:ph type="title"/>
          </p:nvPr>
        </p:nvSpPr>
        <p:spPr>
          <a:xfrm>
            <a:off x="-1315073" y="664411"/>
            <a:ext cx="1204237" cy="748754"/>
          </a:xfrm>
        </p:spPr>
        <p:txBody>
          <a:bodyPr/>
          <a:lstStyle/>
          <a:p>
            <a:endParaRPr lang="ru-RU"/>
          </a:p>
        </p:txBody>
      </p:sp>
      <p:pic>
        <p:nvPicPr>
          <p:cNvPr id="2097158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2124" y="1595967"/>
            <a:ext cx="5582492" cy="3862723"/>
          </a:xfrm>
        </p:spPr>
      </p:pic>
      <p:sp>
        <p:nvSpPr>
          <p:cNvPr id="1048613" name="Текст 3"/>
          <p:cNvSpPr>
            <a:spLocks noGrp="1"/>
          </p:cNvSpPr>
          <p:nvPr>
            <p:ph type="body" sz="half" idx="2"/>
          </p:nvPr>
        </p:nvSpPr>
        <p:spPr>
          <a:xfrm>
            <a:off x="6428510" y="263236"/>
            <a:ext cx="5506073" cy="6289964"/>
          </a:xfrm>
        </p:spPr>
        <p:txBody>
          <a:bodyPr>
            <a:noAutofit/>
          </a:bodyPr>
          <a:lstStyle/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Характерною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особливістю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інтрузивного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магматизму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те,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глибинах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закритій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термодинамічній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повній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повільній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розкристалізації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Початком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розкристалізації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вважається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горизонти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земної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кори.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прояву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магматизму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залежать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геологічних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тісно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тектонічними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рухами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земної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кори.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магма не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досягає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застигає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всередині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земної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кори, то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утворюються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інтрузії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Головною причиною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різноманітності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гірських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кристалізаційна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диференціація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підтверджено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петрографічними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експериментальними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причинами,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призводять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відділення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кристалів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розплаву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є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відтиснення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розплаву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кристалів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дією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тектонічних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 і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дією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тяжіння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розкристалізації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гравітаційного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фракціонування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базується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послідовній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кристалізації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силікатів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починаючи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тугоплавких і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важких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закінчуючи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легкоплавкими і легкими.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Заголовок 1"/>
          <p:cNvSpPr>
            <a:spLocks noGrp="1"/>
          </p:cNvSpPr>
          <p:nvPr>
            <p:ph type="title"/>
          </p:nvPr>
        </p:nvSpPr>
        <p:spPr>
          <a:xfrm>
            <a:off x="-954855" y="429991"/>
            <a:ext cx="566928" cy="37468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1048615" name="Текст 3"/>
          <p:cNvSpPr>
            <a:spLocks noGrp="1"/>
          </p:cNvSpPr>
          <p:nvPr>
            <p:ph type="body" sz="half" idx="2"/>
          </p:nvPr>
        </p:nvSpPr>
        <p:spPr>
          <a:xfrm>
            <a:off x="6373091" y="221673"/>
            <a:ext cx="5566756" cy="6456218"/>
          </a:xfrm>
        </p:spPr>
        <p:txBody>
          <a:bodyPr>
            <a:noAutofit/>
          </a:bodyPr>
          <a:lstStyle/>
          <a:p>
            <a:pPr algn="just"/>
            <a:r>
              <a:rPr lang="ru-RU" sz="2200" dirty="0" err="1"/>
              <a:t>Ефузивний</a:t>
            </a:r>
            <a:r>
              <a:rPr lang="ru-RU" sz="2200" dirty="0"/>
              <a:t> </a:t>
            </a:r>
            <a:r>
              <a:rPr lang="ru-RU" sz="2200" dirty="0" err="1"/>
              <a:t>магматизм</a:t>
            </a:r>
            <a:r>
              <a:rPr lang="ru-RU" sz="2200" dirty="0"/>
              <a:t>, на </a:t>
            </a:r>
            <a:r>
              <a:rPr lang="ru-RU" sz="2200" dirty="0" err="1"/>
              <a:t>відміну</a:t>
            </a:r>
            <a:r>
              <a:rPr lang="ru-RU" sz="2200" dirty="0"/>
              <a:t> </a:t>
            </a:r>
            <a:r>
              <a:rPr lang="ru-RU" sz="2200" dirty="0" err="1"/>
              <a:t>від</a:t>
            </a:r>
            <a:r>
              <a:rPr lang="ru-RU" sz="2200" dirty="0"/>
              <a:t> </a:t>
            </a:r>
            <a:r>
              <a:rPr lang="ru-RU" sz="2200" dirty="0" err="1"/>
              <a:t>інтрузивного</a:t>
            </a:r>
            <a:r>
              <a:rPr lang="ru-RU" sz="2200" dirty="0"/>
              <a:t>, </a:t>
            </a:r>
            <a:r>
              <a:rPr lang="ru-RU" sz="2200" dirty="0" err="1"/>
              <a:t>проявляється</a:t>
            </a:r>
            <a:r>
              <a:rPr lang="ru-RU" sz="2200" dirty="0"/>
              <a:t> в областях </a:t>
            </a:r>
            <a:r>
              <a:rPr lang="ru-RU" sz="2200" dirty="0" err="1"/>
              <a:t>подрібненої</a:t>
            </a:r>
            <a:r>
              <a:rPr lang="ru-RU" sz="2200" dirty="0"/>
              <a:t> </a:t>
            </a:r>
            <a:r>
              <a:rPr lang="ru-RU" sz="2200" dirty="0" err="1"/>
              <a:t>земної</a:t>
            </a:r>
            <a:r>
              <a:rPr lang="ru-RU" sz="2200" dirty="0"/>
              <a:t> кори та в зонах </a:t>
            </a:r>
            <a:r>
              <a:rPr lang="ru-RU" sz="2200" dirty="0" err="1"/>
              <a:t>розломів</a:t>
            </a:r>
            <a:r>
              <a:rPr lang="ru-RU" sz="2200" dirty="0"/>
              <a:t>, по </a:t>
            </a:r>
            <a:r>
              <a:rPr lang="ru-RU" sz="2200" dirty="0" err="1"/>
              <a:t>яких</a:t>
            </a:r>
            <a:r>
              <a:rPr lang="ru-RU" sz="2200" dirty="0"/>
              <a:t> магма </a:t>
            </a:r>
            <a:r>
              <a:rPr lang="ru-RU" sz="2200" dirty="0" err="1"/>
              <a:t>піднімається</a:t>
            </a:r>
            <a:r>
              <a:rPr lang="ru-RU" sz="2200" dirty="0"/>
              <a:t> </a:t>
            </a:r>
            <a:r>
              <a:rPr lang="ru-RU" sz="2200" dirty="0" err="1"/>
              <a:t>вгору</a:t>
            </a:r>
            <a:r>
              <a:rPr lang="ru-RU" sz="2200" dirty="0"/>
              <a:t> і </a:t>
            </a:r>
            <a:r>
              <a:rPr lang="ru-RU" sz="2200" dirty="0" err="1"/>
              <a:t>виливається</a:t>
            </a:r>
            <a:r>
              <a:rPr lang="ru-RU" sz="2200" dirty="0"/>
              <a:t> на </a:t>
            </a:r>
            <a:r>
              <a:rPr lang="ru-RU" sz="2200" dirty="0" err="1"/>
              <a:t>поверхню</a:t>
            </a:r>
            <a:r>
              <a:rPr lang="ru-RU" sz="2200" dirty="0"/>
              <a:t> </a:t>
            </a:r>
            <a:r>
              <a:rPr lang="ru-RU" sz="2200" dirty="0" err="1"/>
              <a:t>Землі</a:t>
            </a:r>
            <a:r>
              <a:rPr lang="ru-RU" sz="2200" dirty="0"/>
              <a:t>. </a:t>
            </a:r>
            <a:r>
              <a:rPr lang="ru-RU" sz="2200" dirty="0" err="1"/>
              <a:t>Процес</a:t>
            </a:r>
            <a:r>
              <a:rPr lang="ru-RU" sz="2200" dirty="0"/>
              <a:t> </a:t>
            </a:r>
            <a:r>
              <a:rPr lang="ru-RU" sz="2200" dirty="0" err="1"/>
              <a:t>виходу</a:t>
            </a:r>
            <a:r>
              <a:rPr lang="ru-RU" sz="2200" dirty="0"/>
              <a:t> </a:t>
            </a:r>
            <a:r>
              <a:rPr lang="ru-RU" sz="2200" dirty="0" err="1"/>
              <a:t>магми</a:t>
            </a:r>
            <a:r>
              <a:rPr lang="ru-RU" sz="2200" dirty="0"/>
              <a:t> на </a:t>
            </a:r>
            <a:r>
              <a:rPr lang="ru-RU" sz="2200" dirty="0" err="1"/>
              <a:t>денну</a:t>
            </a:r>
            <a:r>
              <a:rPr lang="ru-RU" sz="2200" dirty="0"/>
              <a:t> </a:t>
            </a:r>
            <a:r>
              <a:rPr lang="ru-RU" sz="2200" dirty="0" err="1"/>
              <a:t>поверхню</a:t>
            </a:r>
            <a:r>
              <a:rPr lang="ru-RU" sz="2200" dirty="0"/>
              <a:t> </a:t>
            </a:r>
            <a:r>
              <a:rPr lang="ru-RU" sz="2200" dirty="0" err="1"/>
              <a:t>називається</a:t>
            </a:r>
            <a:r>
              <a:rPr lang="ru-RU" sz="2200" dirty="0"/>
              <a:t> </a:t>
            </a:r>
            <a:r>
              <a:rPr lang="ru-RU" sz="2200" b="1" dirty="0" err="1"/>
              <a:t>вулканізмом</a:t>
            </a:r>
            <a:r>
              <a:rPr lang="ru-RU" sz="2200" dirty="0"/>
              <a:t>. А </a:t>
            </a:r>
            <a:r>
              <a:rPr lang="ru-RU" sz="2200" dirty="0" err="1"/>
              <a:t>процес</a:t>
            </a:r>
            <a:r>
              <a:rPr lang="ru-RU" sz="2200" dirty="0"/>
              <a:t> </a:t>
            </a:r>
            <a:r>
              <a:rPr lang="ru-RU" sz="2200" dirty="0" err="1"/>
              <a:t>перетворення</a:t>
            </a:r>
            <a:r>
              <a:rPr lang="ru-RU" sz="2200" dirty="0"/>
              <a:t> </a:t>
            </a:r>
            <a:r>
              <a:rPr lang="ru-RU" sz="2200" dirty="0" err="1"/>
              <a:t>рідкої</a:t>
            </a:r>
            <a:r>
              <a:rPr lang="ru-RU" sz="2200" dirty="0"/>
              <a:t> і </a:t>
            </a:r>
            <a:r>
              <a:rPr lang="ru-RU" sz="2200" dirty="0" err="1"/>
              <a:t>рухомої</a:t>
            </a:r>
            <a:r>
              <a:rPr lang="ru-RU" sz="2200" dirty="0"/>
              <a:t> </a:t>
            </a:r>
            <a:r>
              <a:rPr lang="ru-RU" sz="2200" dirty="0" err="1"/>
              <a:t>магми</a:t>
            </a:r>
            <a:r>
              <a:rPr lang="ru-RU" sz="2200" dirty="0"/>
              <a:t> в </a:t>
            </a:r>
            <a:r>
              <a:rPr lang="ru-RU" sz="2200" dirty="0" err="1"/>
              <a:t>важку</a:t>
            </a:r>
            <a:r>
              <a:rPr lang="ru-RU" sz="2200" dirty="0"/>
              <a:t> і </a:t>
            </a:r>
            <a:r>
              <a:rPr lang="ru-RU" sz="2200" dirty="0" err="1"/>
              <a:t>менш</a:t>
            </a:r>
            <a:r>
              <a:rPr lang="ru-RU" sz="2200" dirty="0"/>
              <a:t> </a:t>
            </a:r>
            <a:r>
              <a:rPr lang="ru-RU" sz="2200" dirty="0" err="1"/>
              <a:t>рухому</a:t>
            </a:r>
            <a:r>
              <a:rPr lang="ru-RU" sz="2200" dirty="0"/>
              <a:t> лаву </a:t>
            </a:r>
            <a:r>
              <a:rPr lang="ru-RU" sz="2200" dirty="0" err="1"/>
              <a:t>обумовлений</a:t>
            </a:r>
            <a:r>
              <a:rPr lang="ru-RU" sz="2200" dirty="0"/>
              <a:t> активною </a:t>
            </a:r>
            <a:r>
              <a:rPr lang="ru-RU" sz="2200" dirty="0" err="1"/>
              <a:t>дегазацією</a:t>
            </a:r>
            <a:r>
              <a:rPr lang="ru-RU" sz="2200" dirty="0"/>
              <a:t> на </a:t>
            </a:r>
            <a:r>
              <a:rPr lang="ru-RU" sz="2200" dirty="0" err="1"/>
              <a:t>поверхні</a:t>
            </a:r>
            <a:r>
              <a:rPr lang="ru-RU" sz="2200" dirty="0"/>
              <a:t> та </a:t>
            </a:r>
            <a:r>
              <a:rPr lang="ru-RU" sz="2200" dirty="0" err="1"/>
              <a:t>втратою</a:t>
            </a:r>
            <a:r>
              <a:rPr lang="ru-RU" sz="2200" dirty="0"/>
              <a:t> </a:t>
            </a:r>
            <a:r>
              <a:rPr lang="ru-RU" sz="2200" dirty="0" err="1"/>
              <a:t>летких</a:t>
            </a:r>
            <a:r>
              <a:rPr lang="ru-RU" sz="2200" dirty="0"/>
              <a:t> </a:t>
            </a:r>
            <a:r>
              <a:rPr lang="ru-RU" sz="2200" dirty="0" err="1"/>
              <a:t>хімічних</a:t>
            </a:r>
            <a:r>
              <a:rPr lang="ru-RU" sz="2200" dirty="0"/>
              <a:t> </a:t>
            </a:r>
            <a:r>
              <a:rPr lang="ru-RU" sz="2200" dirty="0" err="1"/>
              <a:t>елементів</a:t>
            </a:r>
            <a:r>
              <a:rPr lang="ru-RU" sz="2200" dirty="0"/>
              <a:t>.</a:t>
            </a:r>
          </a:p>
          <a:p>
            <a:pPr algn="just"/>
            <a:endParaRPr lang="ru-RU" sz="2200" dirty="0"/>
          </a:p>
          <a:p>
            <a:pPr algn="just"/>
            <a:r>
              <a:rPr lang="ru-RU" sz="2200" dirty="0"/>
              <a:t>В </a:t>
            </a:r>
            <a:r>
              <a:rPr lang="ru-RU" sz="2200" dirty="0" err="1"/>
              <a:t>результаті</a:t>
            </a:r>
            <a:r>
              <a:rPr lang="ru-RU" sz="2200" dirty="0"/>
              <a:t> </a:t>
            </a:r>
            <a:r>
              <a:rPr lang="ru-RU" sz="2200" dirty="0" err="1"/>
              <a:t>вулканічної</a:t>
            </a:r>
            <a:r>
              <a:rPr lang="ru-RU" sz="2200" dirty="0"/>
              <a:t> </a:t>
            </a:r>
            <a:r>
              <a:rPr lang="ru-RU" sz="2200" dirty="0" err="1"/>
              <a:t>діяльності</a:t>
            </a:r>
            <a:r>
              <a:rPr lang="ru-RU" sz="2200" dirty="0"/>
              <a:t> на </a:t>
            </a:r>
            <a:r>
              <a:rPr lang="ru-RU" sz="2200" dirty="0" err="1"/>
              <a:t>поверхні</a:t>
            </a:r>
            <a:r>
              <a:rPr lang="ru-RU" sz="2200" dirty="0"/>
              <a:t> </a:t>
            </a:r>
            <a:r>
              <a:rPr lang="ru-RU" sz="2200" dirty="0" err="1"/>
              <a:t>Землі</a:t>
            </a:r>
            <a:r>
              <a:rPr lang="ru-RU" sz="2200" dirty="0"/>
              <a:t> </a:t>
            </a:r>
            <a:r>
              <a:rPr lang="ru-RU" sz="2200" dirty="0" err="1"/>
              <a:t>формуються</a:t>
            </a:r>
            <a:r>
              <a:rPr lang="ru-RU" sz="2200" dirty="0"/>
              <a:t> </a:t>
            </a:r>
            <a:r>
              <a:rPr lang="ru-RU" sz="2200" dirty="0" err="1"/>
              <a:t>своєрідні</a:t>
            </a:r>
            <a:r>
              <a:rPr lang="ru-RU" sz="2200" dirty="0"/>
              <a:t> </a:t>
            </a:r>
            <a:r>
              <a:rPr lang="ru-RU" sz="2200" dirty="0" err="1"/>
              <a:t>утворення</a:t>
            </a:r>
            <a:r>
              <a:rPr lang="ru-RU" sz="2200" dirty="0"/>
              <a:t>, </a:t>
            </a:r>
            <a:r>
              <a:rPr lang="ru-RU" sz="2200" dirty="0" err="1"/>
              <a:t>які</a:t>
            </a:r>
            <a:r>
              <a:rPr lang="ru-RU" sz="2200" dirty="0"/>
              <a:t> одержали </a:t>
            </a:r>
            <a:r>
              <a:rPr lang="ru-RU" sz="2200" dirty="0" err="1"/>
              <a:t>назву</a:t>
            </a:r>
            <a:r>
              <a:rPr lang="ru-RU" sz="2200" dirty="0"/>
              <a:t> </a:t>
            </a:r>
            <a:r>
              <a:rPr lang="ru-RU" sz="2200" b="1" dirty="0" err="1"/>
              <a:t>вулканів</a:t>
            </a:r>
            <a:r>
              <a:rPr lang="ru-RU" sz="2200" dirty="0"/>
              <a:t>. Вони, як правило, </a:t>
            </a:r>
            <a:r>
              <a:rPr lang="ru-RU" sz="2200" dirty="0" err="1"/>
              <a:t>виникають</a:t>
            </a:r>
            <a:r>
              <a:rPr lang="ru-RU" sz="2200" dirty="0"/>
              <a:t> в </a:t>
            </a:r>
            <a:r>
              <a:rPr lang="ru-RU" sz="2200" dirty="0" err="1"/>
              <a:t>певних</a:t>
            </a:r>
            <a:r>
              <a:rPr lang="ru-RU" sz="2200" dirty="0"/>
              <a:t> областях </a:t>
            </a:r>
            <a:r>
              <a:rPr lang="ru-RU" sz="2200" dirty="0" err="1"/>
              <a:t>планети</a:t>
            </a:r>
            <a:r>
              <a:rPr lang="ru-RU" sz="2200" dirty="0"/>
              <a:t>, </a:t>
            </a:r>
            <a:r>
              <a:rPr lang="ru-RU" sz="2200" dirty="0" err="1"/>
              <a:t>що</a:t>
            </a:r>
            <a:r>
              <a:rPr lang="ru-RU" sz="2200" dirty="0"/>
              <a:t> </a:t>
            </a:r>
            <a:r>
              <a:rPr lang="ru-RU" sz="2200" dirty="0" err="1"/>
              <a:t>об’єднані</a:t>
            </a:r>
            <a:r>
              <a:rPr lang="ru-RU" sz="2200" dirty="0"/>
              <a:t> в </a:t>
            </a:r>
            <a:r>
              <a:rPr lang="ru-RU" sz="2200" dirty="0" err="1"/>
              <a:t>величезні</a:t>
            </a:r>
            <a:r>
              <a:rPr lang="ru-RU" sz="2200" dirty="0"/>
              <a:t> </a:t>
            </a:r>
            <a:r>
              <a:rPr lang="ru-RU" sz="2200" dirty="0" err="1"/>
              <a:t>зони</a:t>
            </a:r>
            <a:r>
              <a:rPr lang="ru-RU" sz="2200" dirty="0"/>
              <a:t> активного </a:t>
            </a:r>
            <a:r>
              <a:rPr lang="ru-RU" sz="2200" dirty="0" err="1"/>
              <a:t>вулканізму</a:t>
            </a:r>
            <a:r>
              <a:rPr lang="ru-RU" sz="2200" dirty="0"/>
              <a:t>.</a:t>
            </a:r>
          </a:p>
        </p:txBody>
      </p:sp>
      <p:pic>
        <p:nvPicPr>
          <p:cNvPr id="2097159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9381" y="1897932"/>
            <a:ext cx="5653337" cy="3131267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2327</Words>
  <Application>Microsoft Office PowerPoint</Application>
  <PresentationFormat>Произвольный</PresentationFormat>
  <Paragraphs>73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Parcel</vt:lpstr>
      <vt:lpstr> на тему: «Лекція №3. Процеси внутрішньої геодинаміки-ендогенні процеси та їх роль у формуванні рельєфу. Магматізм і форми його прояву. Метаморфізм, форми його прояву та рельєфотворне значення.»</vt:lpstr>
      <vt:lpstr>                                     Зміст  1.  Процеси внутрішньої геодинаміки-ендогенні процеси та їх роль у формуванні рельєфу. 2.  Магматізм і форми його прояву. 3.  Метаморфізм, форми його прояву та рельєфотворне значення  </vt:lpstr>
      <vt:lpstr>1. Процеси внутрішньої геодинаміки-ендогенні процеси та їх роль у формуванні рельєфу.</vt:lpstr>
      <vt:lpstr>Слайд 4</vt:lpstr>
      <vt:lpstr>Слайд 5</vt:lpstr>
      <vt:lpstr>2. Магматизм і форми його прояву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3. Метаморфізм, форми його прояву та рельєфотворне значення</vt:lpstr>
      <vt:lpstr>Слайд 19</vt:lpstr>
      <vt:lpstr>Слайд 20</vt:lpstr>
      <vt:lpstr>Слайд 21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ЗАПОРІЗЬКИЙ НАЦІОНАЛЬНИЙ УНІВЕРСИТЕТ  КАФЕДРА ЗАГАЛЬНОЇ ТА ПРИКЛАДНОЇ ЕКОЛОГІЇ ТА ЗОЛОгії  індивідуальна робота на тему: «Лекція №3. Процеси внутрішньої геодинаміки-ендогенні процеси та їх роль у формуванні рельєфу. Магматізм і форми його прояву. Метаморфізм, форми його прояву та рельєфотворне значення.»</dc:title>
  <dc:creator>Lana AmMor</dc:creator>
  <cp:lastModifiedBy>Пользователь Windows</cp:lastModifiedBy>
  <cp:revision>1</cp:revision>
  <dcterms:created xsi:type="dcterms:W3CDTF">2019-05-29T12:07:11Z</dcterms:created>
  <dcterms:modified xsi:type="dcterms:W3CDTF">2020-04-02T12:55:24Z</dcterms:modified>
</cp:coreProperties>
</file>