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C23B82-BBA3-48F4-A95B-A55EC4D29B37}" type="datetimeFigureOut">
              <a:rPr lang="ru-RU" smtClean="0"/>
              <a:pPr/>
              <a:t>23.02.2020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542869-EFEE-4F10-A9C6-A7B0CFE5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288032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Arial Narrow" pitchFamily="34" charset="0"/>
              </a:rPr>
              <a:t>Альманах </a:t>
            </a:r>
            <a:r>
              <a:rPr lang="uk-UA" sz="4000" b="1" dirty="0" err="1" smtClean="0">
                <a:latin typeface="Arial Narrow" pitchFamily="34" charset="0"/>
              </a:rPr>
              <a:t>“Русалка</a:t>
            </a:r>
            <a:r>
              <a:rPr lang="uk-UA" sz="4000" b="1" dirty="0" smtClean="0">
                <a:latin typeface="Arial Narrow" pitchFamily="34" charset="0"/>
              </a:rPr>
              <a:t> </a:t>
            </a:r>
            <a:r>
              <a:rPr lang="uk-UA" sz="4000" b="1" dirty="0" err="1" smtClean="0">
                <a:latin typeface="Arial Narrow" pitchFamily="34" charset="0"/>
              </a:rPr>
              <a:t>Дністровая”</a:t>
            </a:r>
            <a:r>
              <a:rPr lang="uk-UA" sz="4000" b="1" dirty="0" smtClean="0">
                <a:latin typeface="Arial Narrow" pitchFamily="34" charset="0"/>
              </a:rPr>
              <a:t> </a:t>
            </a:r>
            <a:br>
              <a:rPr lang="uk-UA" sz="4000" b="1" dirty="0" smtClean="0">
                <a:latin typeface="Arial Narrow" pitchFamily="34" charset="0"/>
              </a:rPr>
            </a:br>
            <a:r>
              <a:rPr lang="uk-UA" sz="4000" b="1" dirty="0" smtClean="0">
                <a:latin typeface="Arial Narrow" pitchFamily="34" charset="0"/>
              </a:rPr>
              <a:t>та пробудження української преси на Східній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686800" cy="26254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717032"/>
            <a:ext cx="9143999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44214"/>
            <a:ext cx="3275856" cy="441378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7544" y="1094547"/>
            <a:ext cx="8244408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Автори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: Павло Чубинський, Опанас Маркевич, Степан Ніс. До участі в газеті  вдалося залучити П.Куліша, О.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Кониського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П.Кузьменка, М.Вербицького, О.Лазаревського, І.Андрущенка.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7544" y="2354397"/>
            <a:ext cx="5976664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Основним своїм завданням вбачав: всебічне дослідження України і в першу чергу Чернігівщини та захист національних інтересів українського населення.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73016"/>
            <a:ext cx="5544616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 Narrow" pitchFamily="34" charset="0"/>
              </a:rPr>
              <a:t>Через брак </a:t>
            </a:r>
            <a:r>
              <a:rPr lang="ru-RU" sz="2400" dirty="0" err="1">
                <a:latin typeface="Arial Narrow" pitchFamily="34" charset="0"/>
              </a:rPr>
              <a:t>коштів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і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невелику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кількість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читачів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регіонального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видання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Л.Глібову</a:t>
            </a:r>
            <a:r>
              <a:rPr lang="ru-RU" sz="2400" dirty="0">
                <a:latin typeface="Arial Narrow" pitchFamily="34" charset="0"/>
              </a:rPr>
              <a:t> так </a:t>
            </a:r>
            <a:r>
              <a:rPr lang="ru-RU" sz="2400" dirty="0" err="1">
                <a:latin typeface="Arial Narrow" pitchFamily="34" charset="0"/>
              </a:rPr>
              <a:t>і</a:t>
            </a:r>
            <a:r>
              <a:rPr lang="ru-RU" sz="2400" dirty="0">
                <a:latin typeface="Arial Narrow" pitchFamily="34" charset="0"/>
              </a:rPr>
              <a:t> не </a:t>
            </a:r>
            <a:r>
              <a:rPr lang="ru-RU" sz="2400" dirty="0" err="1">
                <a:latin typeface="Arial Narrow" pitchFamily="34" charset="0"/>
              </a:rPr>
              <a:t>вдалося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налагодити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більш-менш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тривалий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випуск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газети</a:t>
            </a:r>
            <a:r>
              <a:rPr lang="ru-RU" sz="2400" dirty="0">
                <a:latin typeface="Arial Narrow" pitchFamily="34" charset="0"/>
              </a:rPr>
              <a:t>, у </a:t>
            </a:r>
            <a:r>
              <a:rPr lang="ru-RU" sz="2400" dirty="0" err="1">
                <a:latin typeface="Arial Narrow" pitchFamily="34" charset="0"/>
              </a:rPr>
              <a:t>її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виданні</a:t>
            </a:r>
            <a:r>
              <a:rPr lang="ru-RU" sz="2400" dirty="0">
                <a:latin typeface="Arial Narrow" pitchFamily="34" charset="0"/>
              </a:rPr>
              <a:t> раз у раз </a:t>
            </a:r>
            <a:r>
              <a:rPr lang="ru-RU" sz="2400" dirty="0" err="1">
                <a:latin typeface="Arial Narrow" pitchFamily="34" charset="0"/>
              </a:rPr>
              <a:t>траплялися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великі</a:t>
            </a:r>
            <a:r>
              <a:rPr lang="ru-RU" sz="2400" dirty="0">
                <a:latin typeface="Arial Narrow" pitchFamily="34" charset="0"/>
              </a:rPr>
              <a:t> перерви. Так, у 1861 </a:t>
            </a:r>
            <a:r>
              <a:rPr lang="ru-RU" sz="2400" dirty="0" err="1">
                <a:latin typeface="Arial Narrow" pitchFamily="34" charset="0"/>
              </a:rPr>
              <a:t>році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вийшло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лише</a:t>
            </a:r>
            <a:r>
              <a:rPr lang="ru-RU" sz="2400" dirty="0">
                <a:latin typeface="Arial Narrow" pitchFamily="34" charset="0"/>
              </a:rPr>
              <a:t> 11 чисел </a:t>
            </a:r>
            <a:r>
              <a:rPr lang="ru-RU" sz="2400" dirty="0" err="1">
                <a:latin typeface="Arial Narrow" pitchFamily="34" charset="0"/>
              </a:rPr>
              <a:t>часопису</a:t>
            </a:r>
            <a:r>
              <a:rPr lang="ru-RU" sz="2400" dirty="0">
                <a:latin typeface="Arial Narrow" pitchFamily="34" charset="0"/>
              </a:rPr>
              <a:t>, у 1862 </a:t>
            </a:r>
            <a:r>
              <a:rPr lang="uk-UA" sz="2400" dirty="0">
                <a:latin typeface="Arial Narrow" pitchFamily="34" charset="0"/>
                <a:sym typeface="Symbol"/>
              </a:rPr>
              <a:t></a:t>
            </a:r>
            <a:r>
              <a:rPr lang="ru-RU" sz="2400" dirty="0">
                <a:latin typeface="Arial Narrow" pitchFamily="34" charset="0"/>
              </a:rPr>
              <a:t> 36, а в 1963 </a:t>
            </a:r>
            <a:r>
              <a:rPr lang="uk-UA" sz="2400" dirty="0">
                <a:latin typeface="Arial Narrow" pitchFamily="34" charset="0"/>
                <a:sym typeface="Symbol"/>
              </a:rPr>
              <a:t></a:t>
            </a:r>
            <a:r>
              <a:rPr lang="ru-RU" sz="2400" dirty="0">
                <a:latin typeface="Arial Narrow" pitchFamily="34" charset="0"/>
              </a:rPr>
              <a:t> 14 (</a:t>
            </a:r>
            <a:r>
              <a:rPr lang="ru-RU" sz="2400" dirty="0" err="1">
                <a:latin typeface="Arial Narrow" pitchFamily="34" charset="0"/>
              </a:rPr>
              <a:t>усього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було</a:t>
            </a:r>
            <a:r>
              <a:rPr lang="ru-RU" sz="2400" dirty="0">
                <a:latin typeface="Arial Narrow" pitchFamily="34" charset="0"/>
              </a:rPr>
              <a:t> видано 61 число </a:t>
            </a:r>
            <a:r>
              <a:rPr lang="ru-RU" sz="2400" dirty="0" err="1">
                <a:latin typeface="Arial Narrow" pitchFamily="34" charset="0"/>
              </a:rPr>
              <a:t>газети</a:t>
            </a:r>
            <a:r>
              <a:rPr lang="ru-RU" sz="2400" dirty="0">
                <a:latin typeface="Arial Narrow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28301"/>
            <a:ext cx="896448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Переважну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більшість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матеріалів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доводилося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писати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самому редактор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був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єдиним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співробітником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«Черниговского листка»,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виконуючи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ньому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функції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кореспондента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коректора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кур'єра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397967"/>
            <a:ext cx="9144000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Проблемам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народної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освіти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зокрема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запровадженню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української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мови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була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присвячена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стаття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О.Лазаревського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(2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липня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1863).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З'явившись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Валуєвського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циркуляра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заборони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недільних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шкіл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вона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аргументовано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доводила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неможливість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заборони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живої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мови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якою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розмовляє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багатомільйонний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народ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успішно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створюється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література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12976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Найбільш охоче Л.Глібов писав </a:t>
            </a:r>
            <a:r>
              <a:rPr lang="uk-UA" b="1" dirty="0"/>
              <a:t>про освіту, культур</a:t>
            </a:r>
            <a:r>
              <a:rPr lang="uk-UA" dirty="0"/>
              <a:t>у, але не обминав і </a:t>
            </a:r>
            <a:r>
              <a:rPr lang="uk-UA" b="1" dirty="0"/>
              <a:t>політичні події</a:t>
            </a:r>
            <a:r>
              <a:rPr lang="uk-UA" dirty="0"/>
              <a:t>, створював цікаві описові подорожні нотатки, звичаєві нариси. </a:t>
            </a:r>
            <a:r>
              <a:rPr lang="ru-RU" dirty="0"/>
              <a:t>У </a:t>
            </a:r>
            <a:r>
              <a:rPr lang="ru-RU" dirty="0" err="1"/>
              <a:t>статті</a:t>
            </a:r>
            <a:r>
              <a:rPr lang="ru-RU" dirty="0"/>
              <a:t> "Не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..." (14 </a:t>
            </a:r>
            <a:r>
              <a:rPr lang="ru-RU" dirty="0" err="1"/>
              <a:t>травня</a:t>
            </a:r>
            <a:r>
              <a:rPr lang="ru-RU" dirty="0"/>
              <a:t> 1863) Л. </a:t>
            </a:r>
            <a:r>
              <a:rPr lang="ru-RU" dirty="0" err="1"/>
              <a:t>Глібов</a:t>
            </a:r>
            <a:r>
              <a:rPr lang="ru-RU" dirty="0"/>
              <a:t> </a:t>
            </a:r>
            <a:r>
              <a:rPr lang="ru-RU" dirty="0" err="1"/>
              <a:t>коментує</a:t>
            </a:r>
            <a:r>
              <a:rPr lang="ru-RU" dirty="0"/>
              <a:t> другу </a:t>
            </a:r>
            <a:r>
              <a:rPr lang="ru-RU" dirty="0" err="1"/>
              <a:t>річницю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кріпацтва</a:t>
            </a:r>
            <a:r>
              <a:rPr lang="ru-RU" dirty="0"/>
              <a:t>. </a:t>
            </a:r>
          </a:p>
        </p:txBody>
      </p:sp>
      <p:pic>
        <p:nvPicPr>
          <p:cNvPr id="24582" name="Picture 6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509120"/>
            <a:ext cx="6192688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453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«Руська трійця»: діяльність організації. </a:t>
            </a:r>
          </a:p>
          <a:p>
            <a:r>
              <a:rPr lang="uk-UA" dirty="0" smtClean="0"/>
              <a:t>Альманах «Русалка </a:t>
            </a:r>
            <a:r>
              <a:rPr lang="uk-UA" dirty="0" err="1" smtClean="0"/>
              <a:t>Дністровая</a:t>
            </a:r>
            <a:r>
              <a:rPr lang="uk-UA" dirty="0" smtClean="0"/>
              <a:t>»: </a:t>
            </a:r>
            <a:r>
              <a:rPr lang="uk-UA" dirty="0" smtClean="0"/>
              <a:t>структура </a:t>
            </a:r>
            <a:r>
              <a:rPr lang="uk-UA" dirty="0" smtClean="0"/>
              <a:t>та зміст.</a:t>
            </a:r>
            <a:endParaRPr lang="ru-RU" dirty="0" smtClean="0"/>
          </a:p>
          <a:p>
            <a:r>
              <a:rPr lang="uk-UA" dirty="0" smtClean="0"/>
              <a:t>Газета Л. Глібова «</a:t>
            </a:r>
            <a:r>
              <a:rPr lang="uk-UA" dirty="0" err="1" smtClean="0"/>
              <a:t>Черниговский</a:t>
            </a:r>
            <a:r>
              <a:rPr lang="uk-UA" dirty="0" smtClean="0"/>
              <a:t> листок»: історія функціонування.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000" dirty="0" smtClean="0">
                <a:latin typeface="Arial Narrow" pitchFamily="34" charset="0"/>
              </a:rPr>
              <a:t>Михайлин І. Л. Історія української журналістики ХІХ століття: Підручник. К.: Центр навчальної літератури, 2003. 720 с.</a:t>
            </a:r>
            <a:endParaRPr lang="ru-RU" sz="2000" dirty="0" smtClean="0">
              <a:latin typeface="Arial Narrow" pitchFamily="34" charset="0"/>
            </a:endParaRPr>
          </a:p>
          <a:p>
            <a:r>
              <a:rPr lang="uk-UA" sz="2000" dirty="0" smtClean="0">
                <a:latin typeface="Arial Narrow" pitchFamily="34" charset="0"/>
              </a:rPr>
              <a:t>2. Животко А. Історія української преси. </a:t>
            </a:r>
            <a:r>
              <a:rPr lang="ru-RU" sz="2000" dirty="0" smtClean="0">
                <a:latin typeface="Arial Narrow" pitchFamily="34" charset="0"/>
              </a:rPr>
              <a:t>К.</a:t>
            </a:r>
            <a:r>
              <a:rPr lang="uk-UA" sz="2000" dirty="0" smtClean="0">
                <a:latin typeface="Arial Narrow" pitchFamily="34" charset="0"/>
              </a:rPr>
              <a:t>: Наша культура і наука</a:t>
            </a:r>
            <a:r>
              <a:rPr lang="ru-RU" sz="2000" dirty="0" smtClean="0">
                <a:latin typeface="Arial Narrow" pitchFamily="34" charset="0"/>
              </a:rPr>
              <a:t>, 1999. </a:t>
            </a:r>
            <a:r>
              <a:rPr lang="uk-UA" sz="2000" dirty="0" smtClean="0">
                <a:latin typeface="Arial Narrow" pitchFamily="34" charset="0"/>
              </a:rPr>
              <a:t>368 с.</a:t>
            </a:r>
            <a:endParaRPr lang="ru-RU" sz="2000" dirty="0" smtClean="0">
              <a:latin typeface="Arial Narrow" pitchFamily="34" charset="0"/>
            </a:endParaRPr>
          </a:p>
          <a:p>
            <a:r>
              <a:rPr lang="uk-UA" sz="2000" dirty="0" smtClean="0">
                <a:latin typeface="Arial Narrow" pitchFamily="34" charset="0"/>
              </a:rPr>
              <a:t>3. </a:t>
            </a:r>
            <a:r>
              <a:rPr lang="uk-UA" sz="2000" dirty="0" err="1" smtClean="0">
                <a:latin typeface="Arial Narrow" pitchFamily="34" charset="0"/>
              </a:rPr>
              <a:t>Нахлік</a:t>
            </a:r>
            <a:r>
              <a:rPr lang="uk-UA" sz="2000" dirty="0" smtClean="0">
                <a:latin typeface="Arial Narrow" pitchFamily="34" charset="0"/>
              </a:rPr>
              <a:t> Є. Нова література в Західній Україні // Історія української літератури ХІХ століття. Кн.1. – К., 1995.</a:t>
            </a:r>
            <a:endParaRPr lang="ru-RU" sz="2000" dirty="0" smtClean="0">
              <a:latin typeface="Arial Narrow" pitchFamily="34" charset="0"/>
            </a:endParaRPr>
          </a:p>
          <a:p>
            <a:pPr algn="just"/>
            <a:r>
              <a:rPr lang="uk-UA" sz="2000" dirty="0" smtClean="0">
                <a:latin typeface="Arial Narrow" pitchFamily="34" charset="0"/>
              </a:rPr>
              <a:t>4. Розумний Я. Маркіян Шашкевич – символ національного відродження. </a:t>
            </a:r>
            <a:r>
              <a:rPr lang="uk-UA" sz="2000" i="1" dirty="0" smtClean="0">
                <a:latin typeface="Arial Narrow" pitchFamily="34" charset="0"/>
              </a:rPr>
              <a:t>Сучасність</a:t>
            </a:r>
            <a:r>
              <a:rPr lang="uk-UA" sz="2000" dirty="0" smtClean="0">
                <a:latin typeface="Arial Narrow" pitchFamily="34" charset="0"/>
              </a:rPr>
              <a:t>. 1992. № 6. С. 8-11.</a:t>
            </a:r>
            <a:endParaRPr lang="ru-RU" sz="2000" dirty="0" smtClean="0">
              <a:latin typeface="Arial Narrow" pitchFamily="34" charset="0"/>
            </a:endParaRPr>
          </a:p>
          <a:p>
            <a:pPr algn="just"/>
            <a:r>
              <a:rPr lang="uk-UA" sz="2000" dirty="0" smtClean="0">
                <a:latin typeface="Arial Narrow" pitchFamily="34" charset="0"/>
              </a:rPr>
              <a:t>5. Самойленко Г.В. Газета «</a:t>
            </a:r>
            <a:r>
              <a:rPr lang="uk-UA" sz="2000" dirty="0" err="1" smtClean="0">
                <a:latin typeface="Arial Narrow" pitchFamily="34" charset="0"/>
              </a:rPr>
              <a:t>Черниговский</a:t>
            </a:r>
            <a:r>
              <a:rPr lang="uk-UA" sz="2000" dirty="0" smtClean="0">
                <a:latin typeface="Arial Narrow" pitchFamily="34" charset="0"/>
              </a:rPr>
              <a:t> листок» Л.Глібова і її кореспонденти. </a:t>
            </a:r>
            <a:r>
              <a:rPr lang="uk-UA" sz="2000" i="1" dirty="0" smtClean="0">
                <a:latin typeface="Arial Narrow" pitchFamily="34" charset="0"/>
              </a:rPr>
              <a:t>Наукові записки НДУ ім. М.Гоголя</a:t>
            </a:r>
            <a:r>
              <a:rPr lang="uk-UA" sz="2000" dirty="0" smtClean="0">
                <a:latin typeface="Arial Narrow" pitchFamily="34" charset="0"/>
              </a:rPr>
              <a:t>. 2010. С. 4-17.</a:t>
            </a:r>
            <a:endParaRPr lang="ru-RU" sz="2000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28092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dirty="0" smtClean="0"/>
              <a:t>Львів – центр національного </a:t>
            </a:r>
            <a:r>
              <a:rPr lang="uk-UA" dirty="0"/>
              <a:t>життя </a:t>
            </a:r>
            <a:r>
              <a:rPr lang="uk-UA" dirty="0" smtClean="0"/>
              <a:t>та </a:t>
            </a:r>
            <a:r>
              <a:rPr lang="uk-UA" dirty="0"/>
              <a:t>руху в Галичині </a:t>
            </a:r>
            <a:r>
              <a:rPr lang="uk-UA" dirty="0" smtClean="0"/>
              <a:t>на початку 30-х років XIX ст.</a:t>
            </a:r>
          </a:p>
          <a:p>
            <a:pPr algn="just"/>
            <a:r>
              <a:rPr lang="uk-UA" dirty="0" smtClean="0"/>
              <a:t>Напівлегальне </a:t>
            </a:r>
            <a:r>
              <a:rPr lang="uk-UA" dirty="0"/>
              <a:t>демократично-просвітницьке та літературне угрупування </a:t>
            </a:r>
            <a:r>
              <a:rPr lang="uk-UA" dirty="0" err="1"/>
              <a:t>“Руська</a:t>
            </a:r>
            <a:r>
              <a:rPr lang="uk-UA" dirty="0"/>
              <a:t> </a:t>
            </a:r>
            <a:r>
              <a:rPr lang="uk-UA" dirty="0" err="1"/>
              <a:t>трійця</a:t>
            </a:r>
            <a:r>
              <a:rPr lang="uk-UA" dirty="0" err="1" smtClean="0"/>
              <a:t>”</a:t>
            </a:r>
            <a:r>
              <a:rPr lang="uk-UA" dirty="0" smtClean="0"/>
              <a:t>, які </a:t>
            </a:r>
            <a:r>
              <a:rPr lang="uk-UA" dirty="0"/>
              <a:t>активно виступили на захист рідної української </a:t>
            </a:r>
            <a:r>
              <a:rPr lang="uk-UA" dirty="0" smtClean="0"/>
              <a:t>мови.</a:t>
            </a:r>
            <a:endParaRPr lang="ru-RU" dirty="0"/>
          </a:p>
        </p:txBody>
      </p:sp>
      <p:pic>
        <p:nvPicPr>
          <p:cNvPr id="15362" name="Picture 2" descr="Результат пошуку зображень за запитом ШАШКЕВИЧ ВАГИЛЕВИЧ ГОЛОВАЦЬ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8496944" cy="458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324659"/>
            <a:ext cx="8640960" cy="255454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воє головне завдання вбачали в піднесенні статусу української мови, розширенні сфери її вжитку і впливу, прагненні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“підняти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дух народний, просвітити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максимально сприяти пробудженню його національної свідомості.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/>
              <a:t>Першими спробами </a:t>
            </a:r>
            <a:r>
              <a:rPr lang="uk-UA" sz="2000" dirty="0"/>
              <a:t>сил для членів гуртка </a:t>
            </a:r>
            <a:r>
              <a:rPr lang="uk-UA" sz="2000" dirty="0" smtClean="0"/>
              <a:t>стали рукописні збірки </a:t>
            </a:r>
            <a:r>
              <a:rPr lang="uk-UA" sz="2000" dirty="0"/>
              <a:t>власних поезій та перекладів під назвою </a:t>
            </a:r>
            <a:r>
              <a:rPr lang="uk-UA" sz="2000" dirty="0" err="1"/>
              <a:t>“Син</a:t>
            </a:r>
            <a:r>
              <a:rPr lang="uk-UA" sz="2000" dirty="0"/>
              <a:t> </a:t>
            </a:r>
            <a:r>
              <a:rPr lang="uk-UA" sz="2000" dirty="0" err="1"/>
              <a:t>Русі”</a:t>
            </a:r>
            <a:r>
              <a:rPr lang="uk-UA" sz="2000" dirty="0"/>
              <a:t> (1833</a:t>
            </a:r>
            <a:r>
              <a:rPr lang="uk-UA" sz="2000" dirty="0" smtClean="0"/>
              <a:t>) та </a:t>
            </a:r>
            <a:r>
              <a:rPr lang="uk-UA" sz="2000" dirty="0" err="1" smtClean="0"/>
              <a:t>“Зоря”</a:t>
            </a:r>
            <a:r>
              <a:rPr lang="uk-UA" sz="2000" dirty="0" smtClean="0"/>
              <a:t> (1834)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 descr="Результат пошуку зображень за запитом син русі 18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08920"/>
            <a:ext cx="3131840" cy="4149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17415" name="Picture 7" descr="Результат пошуку зображень за запитом “Зоря” (183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771800" cy="39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1815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dirty="0"/>
              <a:t>1836 р. у Будапешті побачив світ альманах </a:t>
            </a:r>
            <a:r>
              <a:rPr lang="uk-UA" sz="2800" dirty="0" err="1"/>
              <a:t>“Русалка</a:t>
            </a:r>
            <a:r>
              <a:rPr lang="uk-UA" sz="2800" dirty="0"/>
              <a:t> </a:t>
            </a:r>
            <a:r>
              <a:rPr lang="uk-UA" sz="2800" dirty="0" err="1"/>
              <a:t>Дністровая”</a:t>
            </a:r>
            <a:r>
              <a:rPr lang="uk-UA" sz="2800" dirty="0"/>
              <a:t>. Лише 200 із 1000 примірників цієї збірки потрапили до рук читачів, решту було конфісковано львівською поліцією. </a:t>
            </a:r>
            <a:endParaRPr lang="ru-RU" sz="2800" dirty="0"/>
          </a:p>
        </p:txBody>
      </p:sp>
      <p:pic>
        <p:nvPicPr>
          <p:cNvPr id="18434" name="Picture 2" descr="http://hromada.hu/2014/nov_125/foto/Rusalk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4211960" cy="35348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4149080"/>
            <a:ext cx="493204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“Я </a:t>
            </a:r>
            <a:r>
              <a:rPr lang="ru-RU" dirty="0" err="1"/>
              <a:t>пробував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сил в </a:t>
            </a:r>
            <a:r>
              <a:rPr lang="ru-RU" dirty="0" err="1"/>
              <a:t>руській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, як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рідній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різниться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московської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церковної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думав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підвалини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дальший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через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зарадити</a:t>
            </a:r>
            <a:r>
              <a:rPr lang="ru-RU" dirty="0"/>
              <a:t> </a:t>
            </a:r>
            <a:r>
              <a:rPr lang="ru-RU" dirty="0" err="1"/>
              <a:t>недостачі</a:t>
            </a:r>
            <a:r>
              <a:rPr lang="ru-RU" dirty="0"/>
              <a:t> </a:t>
            </a:r>
            <a:r>
              <a:rPr lang="ru-RU" dirty="0" err="1"/>
              <a:t>руської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”. (З протоколу на </a:t>
            </a:r>
            <a:r>
              <a:rPr lang="ru-RU" dirty="0" err="1"/>
              <a:t>допиті</a:t>
            </a:r>
            <a:r>
              <a:rPr lang="ru-RU" dirty="0"/>
              <a:t> у цензора Венедикта </a:t>
            </a:r>
            <a:r>
              <a:rPr lang="ru-RU" dirty="0" err="1"/>
              <a:t>Левицького</a:t>
            </a:r>
            <a:r>
              <a:rPr lang="ru-RU" dirty="0"/>
              <a:t> – </a:t>
            </a:r>
            <a:r>
              <a:rPr lang="ru-RU" dirty="0" err="1"/>
              <a:t>відповідь</a:t>
            </a:r>
            <a:r>
              <a:rPr lang="ru-RU" dirty="0"/>
              <a:t> Шашкевича 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hromada.hu/2014/nov_125/foto/Rusalk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7072"/>
            <a:ext cx="2627784" cy="27809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2068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Рядки протоколу </a:t>
            </a:r>
            <a:r>
              <a:rPr lang="ru-RU" dirty="0" err="1"/>
              <a:t>допиту</a:t>
            </a:r>
            <a:r>
              <a:rPr lang="ru-RU" dirty="0"/>
              <a:t> М.Шашкевича </a:t>
            </a:r>
            <a:r>
              <a:rPr lang="ru-RU" dirty="0" err="1"/>
              <a:t>від</a:t>
            </a:r>
            <a:r>
              <a:rPr lang="ru-RU" dirty="0"/>
              <a:t> 14 </a:t>
            </a:r>
            <a:r>
              <a:rPr lang="ru-RU" dirty="0" err="1"/>
              <a:t>червня</a:t>
            </a:r>
            <a:r>
              <a:rPr lang="ru-RU" dirty="0"/>
              <a:t> 1837 року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“Русалки” в </a:t>
            </a:r>
            <a:r>
              <a:rPr lang="ru-RU" dirty="0" err="1"/>
              <a:t>Буді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 </a:t>
            </a:r>
            <a:r>
              <a:rPr lang="ru-RU" dirty="0" err="1"/>
              <a:t>Запитання</a:t>
            </a:r>
            <a:r>
              <a:rPr lang="ru-RU" dirty="0"/>
              <a:t>: “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наміри</a:t>
            </a:r>
            <a:r>
              <a:rPr lang="ru-RU" dirty="0"/>
              <a:t> при </a:t>
            </a:r>
            <a:r>
              <a:rPr lang="ru-RU" dirty="0" err="1"/>
              <a:t>опублікації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збірника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не </a:t>
            </a:r>
            <a:r>
              <a:rPr lang="ru-RU" dirty="0" err="1"/>
              <a:t>віддали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друкувати</a:t>
            </a:r>
            <a:r>
              <a:rPr lang="ru-RU" dirty="0"/>
              <a:t> тут, а в </a:t>
            </a:r>
            <a:r>
              <a:rPr lang="ru-RU" dirty="0" err="1"/>
              <a:t>Угорщині</a:t>
            </a:r>
            <a:r>
              <a:rPr lang="ru-RU" dirty="0"/>
              <a:t> через </a:t>
            </a:r>
            <a:r>
              <a:rPr lang="ru-RU" dirty="0" err="1"/>
              <a:t>тамошню</a:t>
            </a:r>
            <a:r>
              <a:rPr lang="ru-RU" dirty="0"/>
              <a:t> цензуру?”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  </a:t>
            </a:r>
            <a:r>
              <a:rPr lang="ru-RU" dirty="0" err="1"/>
              <a:t>Відповідь</a:t>
            </a:r>
            <a:r>
              <a:rPr lang="ru-RU" dirty="0"/>
              <a:t>: </a:t>
            </a:r>
            <a:r>
              <a:rPr lang="ru-RU" dirty="0" smtClean="0"/>
              <a:t>“… 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книжечка </a:t>
            </a:r>
            <a:r>
              <a:rPr lang="ru-RU" dirty="0" err="1"/>
              <a:t>надрукована</a:t>
            </a:r>
            <a:r>
              <a:rPr lang="ru-RU" dirty="0"/>
              <a:t> в </a:t>
            </a:r>
            <a:r>
              <a:rPr lang="ru-RU" dirty="0" err="1"/>
              <a:t>Угорщині</a:t>
            </a:r>
            <a:r>
              <a:rPr lang="ru-RU" dirty="0"/>
              <a:t>,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збирача</a:t>
            </a:r>
            <a:r>
              <a:rPr lang="ru-RU" dirty="0"/>
              <a:t> </a:t>
            </a:r>
            <a:r>
              <a:rPr lang="ru-RU" dirty="0" err="1"/>
              <a:t>Головацького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організував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там, де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обійшлося</a:t>
            </a:r>
            <a:r>
              <a:rPr lang="ru-RU" dirty="0"/>
              <a:t> </a:t>
            </a:r>
            <a:r>
              <a:rPr lang="ru-RU" dirty="0" err="1"/>
              <a:t>дешевше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цензури</a:t>
            </a:r>
            <a:r>
              <a:rPr lang="ru-RU" dirty="0"/>
              <a:t>, то </a:t>
            </a:r>
            <a:r>
              <a:rPr lang="ru-RU" dirty="0" err="1"/>
              <a:t>малось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книжечка повинна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друкуватись</a:t>
            </a:r>
            <a:r>
              <a:rPr lang="ru-RU" dirty="0"/>
              <a:t> не за кордоном, а в </a:t>
            </a:r>
            <a:r>
              <a:rPr lang="ru-RU" dirty="0" err="1"/>
              <a:t>Австрійській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тамтешня</a:t>
            </a:r>
            <a:r>
              <a:rPr lang="ru-RU" dirty="0"/>
              <a:t> цензура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принципам </a:t>
            </a:r>
            <a:r>
              <a:rPr lang="ru-RU" dirty="0" err="1"/>
              <a:t>цензурування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наша</a:t>
            </a:r>
            <a:r>
              <a:rPr lang="ru-RU" dirty="0" smtClean="0"/>
              <a:t>.”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/>
              <a:t>Шашкевича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чітка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тільки</a:t>
            </a:r>
            <a:r>
              <a:rPr lang="ru-RU" dirty="0"/>
              <a:t> не </a:t>
            </a:r>
            <a:r>
              <a:rPr lang="ru-RU" dirty="0" err="1"/>
              <a:t>відповідала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. Шашкевич добре знав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угорська</a:t>
            </a:r>
            <a:r>
              <a:rPr lang="ru-RU" dirty="0"/>
              <a:t> цензура </a:t>
            </a:r>
            <a:r>
              <a:rPr lang="ru-RU" dirty="0" err="1"/>
              <a:t>ліберальніша</a:t>
            </a:r>
            <a:r>
              <a:rPr lang="ru-RU" dirty="0"/>
              <a:t>, як </a:t>
            </a:r>
            <a:r>
              <a:rPr lang="ru-RU" dirty="0" err="1"/>
              <a:t>львівська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віденська</a:t>
            </a:r>
            <a:r>
              <a:rPr lang="ru-RU" dirty="0"/>
              <a:t>,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слова до </a:t>
            </a:r>
            <a:r>
              <a:rPr lang="ru-RU" dirty="0" err="1"/>
              <a:t>Головацького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r>
              <a:rPr lang="ru-RU" dirty="0" smtClean="0"/>
              <a:t>“</a:t>
            </a:r>
            <a:r>
              <a:rPr lang="ru-RU" dirty="0"/>
              <a:t>Коли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друкувати</a:t>
            </a:r>
            <a:r>
              <a:rPr lang="ru-RU" dirty="0"/>
              <a:t> </a:t>
            </a:r>
            <a:r>
              <a:rPr lang="ru-RU" dirty="0" err="1"/>
              <a:t>руської</a:t>
            </a:r>
            <a:r>
              <a:rPr lang="ru-RU" dirty="0"/>
              <a:t> книжки у </a:t>
            </a:r>
            <a:r>
              <a:rPr lang="ru-RU" dirty="0" err="1"/>
              <a:t>Львові</a:t>
            </a:r>
            <a:r>
              <a:rPr lang="ru-RU" dirty="0"/>
              <a:t>, – то </a:t>
            </a:r>
            <a:endParaRPr lang="ru-RU" dirty="0" smtClean="0"/>
          </a:p>
          <a:p>
            <a:pPr algn="just"/>
            <a:r>
              <a:rPr lang="ru-RU" dirty="0" smtClean="0"/>
              <a:t>повезем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Відня</a:t>
            </a:r>
            <a:r>
              <a:rPr lang="ru-RU" dirty="0"/>
              <a:t>, а коли там не </a:t>
            </a:r>
            <a:r>
              <a:rPr lang="ru-RU" dirty="0" err="1"/>
              <a:t>пустять</a:t>
            </a:r>
            <a:r>
              <a:rPr lang="ru-RU" dirty="0"/>
              <a:t> на </a:t>
            </a:r>
            <a:r>
              <a:rPr lang="ru-RU" dirty="0" err="1"/>
              <a:t>світ</a:t>
            </a:r>
            <a:r>
              <a:rPr lang="ru-RU" dirty="0"/>
              <a:t> Божий, </a:t>
            </a:r>
            <a:endParaRPr lang="ru-RU" dirty="0" smtClean="0"/>
          </a:p>
          <a:p>
            <a:pPr algn="just"/>
            <a:r>
              <a:rPr lang="ru-RU" dirty="0" smtClean="0"/>
              <a:t>то </a:t>
            </a:r>
            <a:r>
              <a:rPr lang="ru-RU" dirty="0" err="1"/>
              <a:t>лишається</a:t>
            </a:r>
            <a:r>
              <a:rPr lang="ru-RU" dirty="0"/>
              <a:t> </a:t>
            </a:r>
            <a:r>
              <a:rPr lang="ru-RU" dirty="0" err="1"/>
              <a:t>іще</a:t>
            </a:r>
            <a:r>
              <a:rPr lang="ru-RU" dirty="0"/>
              <a:t> </a:t>
            </a:r>
            <a:r>
              <a:rPr lang="ru-RU" dirty="0" err="1"/>
              <a:t>свобідна</a:t>
            </a:r>
            <a:r>
              <a:rPr lang="ru-RU" dirty="0"/>
              <a:t> </a:t>
            </a:r>
            <a:r>
              <a:rPr lang="ru-RU" dirty="0" err="1"/>
              <a:t>Угорщина</a:t>
            </a:r>
            <a:r>
              <a:rPr lang="ru-RU" dirty="0"/>
              <a:t>”. У </a:t>
            </a:r>
            <a:r>
              <a:rPr lang="ru-RU" dirty="0" err="1"/>
              <a:t>вислові</a:t>
            </a:r>
            <a:r>
              <a:rPr lang="ru-RU" dirty="0"/>
              <a:t> “</a:t>
            </a:r>
            <a:r>
              <a:rPr lang="ru-RU" dirty="0" err="1"/>
              <a:t>свобідна</a:t>
            </a:r>
            <a:r>
              <a:rPr lang="ru-RU" dirty="0" smtClean="0"/>
              <a:t>”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Шашкевич </a:t>
            </a:r>
            <a:r>
              <a:rPr lang="ru-RU" dirty="0" err="1"/>
              <a:t>мав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угорську</a:t>
            </a:r>
            <a:r>
              <a:rPr lang="ru-RU" dirty="0"/>
              <a:t> цензуру.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654732"/>
            <a:ext cx="77048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Зміст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“Русалки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Дністрової”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визначають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основні ідеї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визнання єдності українського народу, розділеного кордонами різних держав, та заклик до її поновлення;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позитивне ставлення до суспільних рухів та уславлення народних ватажків – борців за соціальне та національне визволення;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пропаганда ідей власної державності та політичної незалежності.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467544" y="980728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539552" y="1556792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39552" y="2132856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4464496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РОЗДІЛИ</a:t>
            </a:r>
          </a:p>
          <a:p>
            <a:r>
              <a:rPr lang="uk-UA" dirty="0"/>
              <a:t>Фольклористична частина </a:t>
            </a:r>
            <a:endParaRPr lang="uk-UA" dirty="0" smtClean="0"/>
          </a:p>
          <a:p>
            <a:r>
              <a:rPr lang="uk-UA" dirty="0" smtClean="0"/>
              <a:t>Оригінальні </a:t>
            </a:r>
            <a:r>
              <a:rPr lang="uk-UA" dirty="0"/>
              <a:t>твори </a:t>
            </a:r>
            <a:r>
              <a:rPr lang="uk-UA" dirty="0" smtClean="0"/>
              <a:t>видавців</a:t>
            </a:r>
          </a:p>
          <a:p>
            <a:r>
              <a:rPr lang="uk-UA" dirty="0" smtClean="0"/>
              <a:t>Переклади</a:t>
            </a:r>
          </a:p>
          <a:p>
            <a:r>
              <a:rPr lang="uk-UA" dirty="0" smtClean="0"/>
              <a:t>Історико-літературний розділ </a:t>
            </a:r>
            <a:endParaRPr lang="ru-RU" dirty="0"/>
          </a:p>
        </p:txBody>
      </p:sp>
      <p:pic>
        <p:nvPicPr>
          <p:cNvPr id="20483" name="Picture 3" descr="Результат пошуку зображень за запитом “Зоря” (183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348880"/>
            <a:ext cx="5364088" cy="3429001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528" y="5769550"/>
            <a:ext cx="8640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Русалка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Дністровая”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була свого часу явищем наскрізь революційним. Це був рішучий виступ проти традиційних політичних і соціальних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авторитетів”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І. Франко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Результат пошуку зображень за запитом ЧЕРНИГОВСКИЙ ЛИС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Результат пошуку зображень за запитом ЧЕРНИГОВСКИЙ ЛИС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Результат пошуку зображень за запитом ЧЕРНИГОВСКИЙ ЛИС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2381250" cy="3486151"/>
          </a:xfrm>
          <a:prstGeom prst="rect">
            <a:avLst/>
          </a:prstGeom>
          <a:noFill/>
        </p:spPr>
      </p:pic>
      <p:pic>
        <p:nvPicPr>
          <p:cNvPr id="21514" name="Picture 10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84984"/>
            <a:ext cx="2095500" cy="29527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21516" name="Picture 12" descr="Результат пошуку зображень за запитом ЧЕРНИГОВСКИЙ ЛИСТ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140968"/>
            <a:ext cx="2209800" cy="37170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836712"/>
            <a:ext cx="91440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Arial Narrow" pitchFamily="34" charset="0"/>
              </a:rPr>
              <a:t>Навесні</a:t>
            </a:r>
            <a:r>
              <a:rPr lang="ru-RU" sz="2000" b="1" dirty="0">
                <a:latin typeface="Arial Narrow" pitchFamily="34" charset="0"/>
              </a:rPr>
              <a:t> 1861 року </a:t>
            </a:r>
            <a:r>
              <a:rPr lang="uk-UA" sz="2000" b="1" dirty="0">
                <a:latin typeface="Arial Narrow" pitchFamily="34" charset="0"/>
              </a:rPr>
              <a:t>Л.Глібов </a:t>
            </a:r>
            <a:r>
              <a:rPr lang="ru-RU" sz="2000" b="1" dirty="0">
                <a:latin typeface="Arial Narrow" pitchFamily="34" charset="0"/>
              </a:rPr>
              <a:t>подав до </a:t>
            </a:r>
            <a:r>
              <a:rPr lang="ru-RU" sz="2000" b="1" dirty="0" err="1">
                <a:latin typeface="Arial Narrow" pitchFamily="34" charset="0"/>
              </a:rPr>
              <a:t>Київського</a:t>
            </a:r>
            <a:r>
              <a:rPr lang="ru-RU" sz="2000" b="1" dirty="0">
                <a:latin typeface="Arial Narrow" pitchFamily="34" charset="0"/>
              </a:rPr>
              <a:t> цензурного </a:t>
            </a:r>
            <a:r>
              <a:rPr lang="ru-RU" sz="2000" b="1" dirty="0" err="1">
                <a:latin typeface="Arial Narrow" pitchFamily="34" charset="0"/>
              </a:rPr>
              <a:t>комітету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клопотання</a:t>
            </a:r>
            <a:r>
              <a:rPr lang="ru-RU" sz="2000" b="1" dirty="0">
                <a:latin typeface="Arial Narrow" pitchFamily="34" charset="0"/>
              </a:rPr>
              <a:t> про </a:t>
            </a:r>
            <a:r>
              <a:rPr lang="ru-RU" sz="2000" b="1" dirty="0" err="1">
                <a:latin typeface="Arial Narrow" pitchFamily="34" charset="0"/>
              </a:rPr>
              <a:t>дозвіл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видавати</a:t>
            </a:r>
            <a:r>
              <a:rPr lang="ru-RU" sz="2000" b="1" dirty="0">
                <a:latin typeface="Arial Narrow" pitchFamily="34" charset="0"/>
              </a:rPr>
              <a:t> в </a:t>
            </a:r>
            <a:r>
              <a:rPr lang="ru-RU" sz="2000" b="1" dirty="0" err="1">
                <a:latin typeface="Arial Narrow" pitchFamily="34" charset="0"/>
              </a:rPr>
              <a:t>Чернігові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щотижневу</a:t>
            </a:r>
            <a:r>
              <a:rPr lang="ru-RU" sz="2000" b="1" dirty="0">
                <a:latin typeface="Arial Narrow" pitchFamily="34" charset="0"/>
              </a:rPr>
              <a:t> газету. </a:t>
            </a:r>
            <a:endParaRPr lang="ru-RU" sz="2000" b="1" dirty="0" smtClean="0">
              <a:latin typeface="Arial Narrow" pitchFamily="34" charset="0"/>
            </a:endParaRPr>
          </a:p>
          <a:p>
            <a:pPr algn="just"/>
            <a:r>
              <a:rPr lang="ru-RU" sz="2000" b="1" dirty="0" smtClean="0">
                <a:latin typeface="Arial Narrow" pitchFamily="34" charset="0"/>
              </a:rPr>
              <a:t>РУБРИКИ: </a:t>
            </a:r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dirty="0" err="1"/>
              <a:t>Літературний</a:t>
            </a:r>
            <a:r>
              <a:rPr lang="ru-RU" sz="2000" dirty="0"/>
              <a:t>; 2) </a:t>
            </a:r>
            <a:r>
              <a:rPr lang="ru-RU" sz="2000" dirty="0" err="1"/>
              <a:t>Новини</a:t>
            </a:r>
            <a:r>
              <a:rPr lang="ru-RU" sz="2000" dirty="0"/>
              <a:t>, </a:t>
            </a:r>
            <a:r>
              <a:rPr lang="ru-RU" sz="2000" dirty="0" err="1"/>
              <a:t>вісті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чутки; 3) </a:t>
            </a:r>
            <a:r>
              <a:rPr lang="ru-RU" sz="2000" dirty="0" err="1"/>
              <a:t>Загальнокорисні</a:t>
            </a:r>
            <a:r>
              <a:rPr lang="ru-RU" sz="2000" dirty="0"/>
              <a:t> </a:t>
            </a:r>
            <a:r>
              <a:rPr lang="ru-RU" sz="2000" dirty="0" err="1"/>
              <a:t>відомості</a:t>
            </a:r>
            <a:r>
              <a:rPr lang="ru-RU" sz="2000" dirty="0"/>
              <a:t> (</a:t>
            </a:r>
            <a:r>
              <a:rPr lang="ru-RU" sz="2000" dirty="0" err="1"/>
              <a:t>сільське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, </a:t>
            </a:r>
            <a:r>
              <a:rPr lang="ru-RU" sz="2000" dirty="0" err="1"/>
              <a:t>хатнє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, </a:t>
            </a:r>
            <a:r>
              <a:rPr lang="ru-RU" sz="2000" dirty="0" err="1"/>
              <a:t>промисловість</a:t>
            </a:r>
            <a:r>
              <a:rPr lang="ru-RU" sz="2000" dirty="0"/>
              <a:t>, </a:t>
            </a:r>
            <a:r>
              <a:rPr lang="ru-RU" sz="2000" dirty="0" err="1"/>
              <a:t>торгівля</a:t>
            </a:r>
            <a:r>
              <a:rPr lang="ru-RU" sz="2000" dirty="0"/>
              <a:t>, популярна медицина </a:t>
            </a:r>
            <a:r>
              <a:rPr lang="ru-RU" sz="2000" dirty="0" err="1"/>
              <a:t>тощо</a:t>
            </a:r>
            <a:r>
              <a:rPr lang="ru-RU" sz="2000" dirty="0"/>
              <a:t>); 4) </a:t>
            </a:r>
            <a:r>
              <a:rPr lang="ru-RU" sz="2000" dirty="0" err="1"/>
              <a:t>бібліографія</a:t>
            </a:r>
            <a:r>
              <a:rPr lang="ru-RU" sz="2000" dirty="0"/>
              <a:t>, </a:t>
            </a:r>
            <a:r>
              <a:rPr lang="ru-RU" sz="2000" dirty="0" err="1"/>
              <a:t>відомості</a:t>
            </a:r>
            <a:r>
              <a:rPr lang="ru-RU" sz="2000" dirty="0"/>
              <a:t>; 5)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об'яви</a:t>
            </a:r>
            <a:r>
              <a:rPr lang="ru-RU" sz="2000" dirty="0"/>
              <a:t>, </a:t>
            </a:r>
            <a:r>
              <a:rPr lang="ru-RU" sz="2000" dirty="0" err="1"/>
              <a:t>виклики</a:t>
            </a:r>
            <a:r>
              <a:rPr lang="ru-RU" sz="2000" dirty="0"/>
              <a:t>, </a:t>
            </a:r>
            <a:r>
              <a:rPr lang="ru-RU" sz="2000" dirty="0" err="1"/>
              <a:t>запити</a:t>
            </a:r>
            <a:r>
              <a:rPr lang="ru-RU" sz="2000" dirty="0"/>
              <a:t>.</a:t>
            </a:r>
          </a:p>
          <a:p>
            <a:pPr algn="just"/>
            <a:endParaRPr lang="ru-RU" sz="20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736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Альманах “Русалка Дністровая”  та пробудження української преси на Східній Україні </vt:lpstr>
      <vt:lpstr>План</vt:lpstr>
      <vt:lpstr>ЛІТЕРАТУРА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Альманах “Русалка Дністровая”  та пробудження української преси на Східній Україні </dc:title>
  <dc:creator>USMANOV</dc:creator>
  <cp:lastModifiedBy>USMANOV</cp:lastModifiedBy>
  <cp:revision>36</cp:revision>
  <dcterms:created xsi:type="dcterms:W3CDTF">2020-02-23T09:38:05Z</dcterms:created>
  <dcterms:modified xsi:type="dcterms:W3CDTF">2020-02-23T18:14:26Z</dcterms:modified>
</cp:coreProperties>
</file>