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73" r:id="rId8"/>
    <p:sldId id="265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D87"/>
    <a:srgbClr val="000000"/>
    <a:srgbClr val="FFD1E8"/>
    <a:srgbClr val="D3F0F3"/>
    <a:srgbClr val="FF99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3" d="100"/>
          <a:sy n="63" d="100"/>
        </p:scale>
        <p:origin x="56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C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lib.com.ua/psyhologiya/3/index.html" TargetMode="External"/><Relationship Id="rId2" Type="http://schemas.openxmlformats.org/officeDocument/2006/relationships/hyperlink" Target="http://www.lib.nau.edu.ua/BooksForNAU/2012/Pedagogichna_Psyhologiya%20_Sergienkova201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druchniki.com/13990507/psihologiya/vikova_ta_pedagogichna_psihologiya" TargetMode="External"/><Relationship Id="rId4" Type="http://schemas.openxmlformats.org/officeDocument/2006/relationships/hyperlink" Target="http://www.lib.nau.edu.ua/BooksForNAU/2012/Pedagogichna_Psyhologiya_Sergienkova201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7056784" cy="280831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uk-UA" sz="2800" b="1" dirty="0"/>
              <a:t>Презентація навчальної </a:t>
            </a:r>
            <a:br>
              <a:rPr lang="uk-UA" sz="2800" b="1" dirty="0"/>
            </a:br>
            <a:r>
              <a:rPr lang="uk-UA" sz="2800" b="1" dirty="0"/>
              <a:t>дисципліни </a:t>
            </a:r>
            <a:br>
              <a:rPr lang="uk-UA" sz="4000" b="1" dirty="0"/>
            </a:br>
            <a:r>
              <a:rPr lang="uk-UA" b="1" dirty="0">
                <a:solidFill>
                  <a:srgbClr val="00B050"/>
                </a:solidFill>
                <a:latin typeface="+mn-lt"/>
              </a:rPr>
              <a:t>«</a:t>
            </a:r>
            <a:r>
              <a:rPr lang="ru-RU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Педагогічна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та </a:t>
            </a:r>
            <a:r>
              <a:rPr lang="ru-RU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професійна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психологія</a:t>
            </a:r>
            <a:r>
              <a:rPr lang="uk-UA" b="1" dirty="0">
                <a:solidFill>
                  <a:srgbClr val="00B050"/>
                </a:solidFill>
                <a:latin typeface="+mn-lt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221088"/>
            <a:ext cx="6264696" cy="1039534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</a:rPr>
              <a:t>Для </a:t>
            </a:r>
            <a:r>
              <a:rPr lang="ru-RU" sz="2000" dirty="0" err="1">
                <a:solidFill>
                  <a:schemeClr val="tx1"/>
                </a:solidFill>
              </a:rPr>
              <a:t>підготовки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магістрів</a:t>
            </a:r>
            <a:endParaRPr lang="ru-RU" sz="2000" dirty="0">
              <a:solidFill>
                <a:schemeClr val="tx1"/>
              </a:solidFill>
            </a:endParaRPr>
          </a:p>
          <a:p>
            <a:pPr algn="l"/>
            <a:r>
              <a:rPr lang="uk-UA" sz="2000" dirty="0"/>
              <a:t>спеціальності </a:t>
            </a:r>
            <a:r>
              <a:rPr lang="uk-UA" sz="2000" u="sng" dirty="0"/>
              <a:t>011 «Науки про освіту»</a:t>
            </a:r>
            <a:endParaRPr lang="ru-UA" sz="2000" dirty="0"/>
          </a:p>
          <a:p>
            <a:pPr algn="l"/>
            <a:r>
              <a:rPr lang="ru-RU" sz="2000" dirty="0" err="1">
                <a:solidFill>
                  <a:schemeClr val="tx1"/>
                </a:solidFill>
              </a:rPr>
              <a:t>Освітньо-професійної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програми</a:t>
            </a:r>
            <a:r>
              <a:rPr lang="ru-RU" sz="2000" dirty="0">
                <a:solidFill>
                  <a:schemeClr val="tx1"/>
                </a:solidFill>
              </a:rPr>
              <a:t> «</a:t>
            </a:r>
            <a:r>
              <a:rPr lang="ru-RU" sz="2000" dirty="0" err="1">
                <a:solidFill>
                  <a:schemeClr val="tx1"/>
                </a:solidFill>
              </a:rPr>
              <a:t>Педагогіка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вищої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школи</a:t>
            </a:r>
            <a:r>
              <a:rPr lang="ru-RU" sz="2000" dirty="0">
                <a:solidFill>
                  <a:schemeClr val="tx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72381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6965245" cy="1202485"/>
          </a:xfrm>
          <a:gradFill>
            <a:gsLst>
              <a:gs pos="0">
                <a:srgbClr val="9BCD87"/>
              </a:gs>
              <a:gs pos="40000">
                <a:schemeClr val="accent6">
                  <a:tint val="60000"/>
                  <a:satMod val="130000"/>
                  <a:lumMod val="100000"/>
                </a:schemeClr>
              </a:gs>
              <a:gs pos="100000">
                <a:schemeClr val="accent6">
                  <a:tint val="96000"/>
                  <a:lumMod val="108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/>
              <a:t>Мета </a:t>
            </a:r>
            <a:r>
              <a:rPr lang="ru-RU" sz="3200" b="1" dirty="0" err="1"/>
              <a:t>викладання</a:t>
            </a:r>
            <a:r>
              <a:rPr lang="ru-RU" sz="3200" b="1" dirty="0"/>
              <a:t> </a:t>
            </a:r>
            <a:r>
              <a:rPr lang="ru-RU" sz="3200" b="1" dirty="0" err="1"/>
              <a:t>навчальної</a:t>
            </a:r>
            <a:r>
              <a:rPr lang="ru-RU" sz="3200" b="1" dirty="0"/>
              <a:t> </a:t>
            </a:r>
            <a:r>
              <a:rPr lang="ru-RU" sz="3200" b="1" dirty="0" err="1"/>
              <a:t>дисципліни</a:t>
            </a: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3068960"/>
            <a:ext cx="6192688" cy="2880320"/>
          </a:xfrm>
          <a:gradFill flip="none" rotWithShape="1">
            <a:gsLst>
              <a:gs pos="0">
                <a:srgbClr val="9BCD8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/>
              <a:t>формування системи теоретичних та практичних знань щодо змісту, принципів та психологічних закономірностей освітнього процесу, закономірностей професійного становлення особистості педагога; формування здатності виявляти, аналізувати та вирішувати психологічні проблеми, що виникають в освітньому процесі та в професійній діяльності педагога вищої школи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923928" y="2348005"/>
            <a:ext cx="1296144" cy="72008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232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060847"/>
            <a:ext cx="7056784" cy="3744417"/>
          </a:xfrm>
          <a:gradFill flip="none" rotWithShape="1">
            <a:gsLst>
              <a:gs pos="0">
                <a:srgbClr val="9BCD87"/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uk-UA" sz="2000" dirty="0"/>
              <a:t>сформувати систему наукових знань в галузі педагогічної та професійної психології, сучасних концепцій та актуальних проблем теорії та практики даної навчальної дисципліни; </a:t>
            </a:r>
            <a:endParaRPr lang="ru-UA" sz="2000" dirty="0"/>
          </a:p>
          <a:p>
            <a:r>
              <a:rPr lang="uk-UA" sz="2000" dirty="0"/>
              <a:t>сформувати навички теоретичного аналізу проблем педагогічної та професійної психології, які є актуальними в умовах реформування освіти в Україні; </a:t>
            </a:r>
            <a:endParaRPr lang="ru-UA" sz="2000" dirty="0"/>
          </a:p>
          <a:p>
            <a:r>
              <a:rPr lang="uk-UA" sz="2000" dirty="0"/>
              <a:t>сформувати навички здійснення професійної педагогічної діяльності на засадах наукових знань про психологічні закономірності освітніх явищ, процесів.</a:t>
            </a:r>
            <a:endParaRPr lang="ru-UA" sz="2000" dirty="0"/>
          </a:p>
          <a:p>
            <a:endParaRPr lang="ru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91429" y="908720"/>
            <a:ext cx="6624736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1"/>
                </a:solidFill>
                <a:latin typeface="Times New Roman"/>
                <a:ea typeface="Times New Roman"/>
              </a:rPr>
              <a:t>Завдання курсу:</a:t>
            </a:r>
            <a:endParaRPr lang="uk-UA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4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200800" cy="792088"/>
          </a:xfrm>
          <a:solidFill>
            <a:srgbClr val="9BCD87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/>
              <a:t>   У результаті вивчення навчальної дисципліни студент повинен </a:t>
            </a:r>
            <a:r>
              <a:rPr lang="uk-UA" b="1" dirty="0"/>
              <a:t>знати: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988840"/>
            <a:ext cx="7344816" cy="37444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педагогічної та професійної психології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 педагогічної та професійної психології в системі наук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специфіку розвитку психічних процесів під час навчання й виховання особистості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 особливості педагогічної діяльності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8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50093"/>
            <a:ext cx="6912768" cy="1008112"/>
          </a:xfr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   </a:t>
            </a:r>
            <a:r>
              <a:rPr lang="uk-UA" dirty="0">
                <a:solidFill>
                  <a:srgbClr val="000000"/>
                </a:solidFill>
              </a:rPr>
              <a:t>У результаті вивчення навчальної дисципліни студент повинен </a:t>
            </a:r>
            <a:r>
              <a:rPr lang="uk-UA" b="1" dirty="0">
                <a:solidFill>
                  <a:srgbClr val="000000"/>
                </a:solidFill>
              </a:rPr>
              <a:t>вміти: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1988840"/>
            <a:ext cx="7632848" cy="4320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40385" algn="l"/>
                <a:tab pos="2349500" algn="l"/>
              </a:tabLst>
            </a:pP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обґрунтувати психологічні особливості процесу навчання й процесу виховання, розвитку пізнавальних процесів при навчанні, психологічні механізми підвищення ефективності виховного впливу, психологічні особливості педагогічної діяльності і спілкування;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40385" algn="l"/>
                <a:tab pos="2349500" algn="l"/>
              </a:tabLst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2395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83668" y="765133"/>
            <a:ext cx="59766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Теми лекційних занять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1E4BF962-E633-47CD-B497-539881D5E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386765"/>
              </p:ext>
            </p:extLst>
          </p:nvPr>
        </p:nvGraphicFramePr>
        <p:xfrm>
          <a:off x="755576" y="1397000"/>
          <a:ext cx="7632848" cy="4876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31248">
                  <a:extLst>
                    <a:ext uri="{9D8B030D-6E8A-4147-A177-3AD203B41FA5}">
                      <a16:colId xmlns:a16="http://schemas.microsoft.com/office/drawing/2014/main" val="1121168082"/>
                    </a:ext>
                  </a:extLst>
                </a:gridCol>
                <a:gridCol w="5477464">
                  <a:extLst>
                    <a:ext uri="{9D8B030D-6E8A-4147-A177-3AD203B41FA5}">
                      <a16:colId xmlns:a16="http://schemas.microsoft.com/office/drawing/2014/main" val="297439627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97218808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950671270"/>
                    </a:ext>
                  </a:extLst>
                </a:gridCol>
              </a:tblGrid>
              <a:tr h="787792">
                <a:tc>
                  <a:txBody>
                    <a:bodyPr/>
                    <a:lstStyle/>
                    <a:p>
                      <a:r>
                        <a:rPr lang="uk-UA" sz="1200" dirty="0"/>
                        <a:t>№ Змістового модуля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Назва теми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К-ть год</a:t>
                      </a:r>
                    </a:p>
                    <a:p>
                      <a:r>
                        <a:rPr lang="uk-UA" sz="1200" dirty="0"/>
                        <a:t>О/д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К-ть год з\д</a:t>
                      </a:r>
                      <a:endParaRPr lang="ru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248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1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Педагогічна та професійна психологія як галузь психологічної науки</a:t>
                      </a:r>
                      <a:endParaRPr lang="ru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78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Психолого-педагогічні проблеми діяльності педагога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135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педагогічної діяльності викладача </a:t>
                      </a:r>
                      <a:endParaRPr lang="ru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622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Педагогічне спілкування в освітньому процесі вищої школи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803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3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Психологічна служба в закладах освіти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167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3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Психологічний аналіз методів педагогічного впливу на особистість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16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4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Теоретичні засади виховання особистості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948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4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Соціально-психологічні аспекти виховання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614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 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16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348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33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83668" y="765133"/>
            <a:ext cx="59766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Теми практичних занять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1E4BF962-E633-47CD-B497-539881D5E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182777"/>
              </p:ext>
            </p:extLst>
          </p:nvPr>
        </p:nvGraphicFramePr>
        <p:xfrm>
          <a:off x="755576" y="1397000"/>
          <a:ext cx="7632848" cy="3393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31248">
                  <a:extLst>
                    <a:ext uri="{9D8B030D-6E8A-4147-A177-3AD203B41FA5}">
                      <a16:colId xmlns:a16="http://schemas.microsoft.com/office/drawing/2014/main" val="1121168082"/>
                    </a:ext>
                  </a:extLst>
                </a:gridCol>
                <a:gridCol w="5477464">
                  <a:extLst>
                    <a:ext uri="{9D8B030D-6E8A-4147-A177-3AD203B41FA5}">
                      <a16:colId xmlns:a16="http://schemas.microsoft.com/office/drawing/2014/main" val="297439627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97218808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950671270"/>
                    </a:ext>
                  </a:extLst>
                </a:gridCol>
              </a:tblGrid>
              <a:tr h="787792">
                <a:tc>
                  <a:txBody>
                    <a:bodyPr/>
                    <a:lstStyle/>
                    <a:p>
                      <a:r>
                        <a:rPr lang="uk-UA" sz="1200" dirty="0"/>
                        <a:t>№ Змістового модуля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Назва теми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К-ть год</a:t>
                      </a:r>
                    </a:p>
                    <a:p>
                      <a:r>
                        <a:rPr lang="uk-UA" sz="1200" dirty="0"/>
                        <a:t>О/д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К-ть год з\д</a:t>
                      </a:r>
                      <a:endParaRPr lang="ru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248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1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Педагогічна та професійна психологія як галузь психологічної науки</a:t>
                      </a:r>
                      <a:endParaRPr lang="ru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78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Педагогічне спілкування в освітньому процесі вищої школи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803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3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Психологічний аналіз методів педагогічного впливу на особистість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16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4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Соціально-психологічні аспекти виховання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614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 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8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348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614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1750" y="548680"/>
            <a:ext cx="7470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uk-UA" b="1" dirty="0">
                <a:latin typeface="Times New Roman"/>
                <a:ea typeface="Times New Roman"/>
              </a:rPr>
              <a:t>Рекомендована література</a:t>
            </a:r>
            <a:endParaRPr lang="uk-UA" sz="2000" dirty="0">
              <a:latin typeface="Times New Roman"/>
              <a:ea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E2B4CD-C026-464B-A28F-DCD067CBA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06" y="733346"/>
            <a:ext cx="1714500" cy="24003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E17D5F-22E5-4A89-96AA-1D8A3D79A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094945"/>
            <a:ext cx="2286000" cy="2286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722D8E-F8EA-434F-8862-D31F52618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1047394"/>
            <a:ext cx="1714501" cy="25298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F4603D-19F0-4E99-BBC1-0831D32F4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95" y="3343971"/>
            <a:ext cx="1547812" cy="21574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52D220-CEC4-48B7-8A01-A4594D21D6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551" y="3628464"/>
            <a:ext cx="1637928" cy="2276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A7E8D9-B2F1-412B-A747-563863DF56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0857" y="3750359"/>
            <a:ext cx="1714502" cy="22254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C75D3D-16DF-4C50-87FC-F6E0F2C73A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0940" y="3343971"/>
            <a:ext cx="2120432" cy="21204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9E3854-831F-4492-A997-27D1E940D1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8069" y="825679"/>
            <a:ext cx="1843939" cy="24003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AC29449-6B7A-4817-BBCB-0CFC14C3E7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8309" y="1700808"/>
            <a:ext cx="1557790" cy="222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1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572" y="764704"/>
            <a:ext cx="7704856" cy="554461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uk-UA" sz="5000" b="1" dirty="0">
                <a:solidFill>
                  <a:srgbClr val="000000"/>
                </a:solidFill>
              </a:rPr>
              <a:t>Інформаційні ресурси:</a:t>
            </a:r>
          </a:p>
          <a:p>
            <a:pPr marL="914400" indent="-914400" algn="just">
              <a:buAutoNum type="arabicPeriod"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https://zakon.rada.gov.ua/laws/show/2145- 19. </a:t>
            </a:r>
            <a:endParaRPr lang="uk-UA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buAutoNum type="arabicPeriod"/>
            </a:pPr>
            <a: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онцепція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цифровому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академія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…. 2021. 52 с. 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http://surl.li/bxofm </a:t>
            </a:r>
            <a:endParaRPr lang="uk-UA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buAutoNum type="arabicPeriod"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фахівцям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https://imzo.gov.ua/osvita/doshkilna-osvita/ </a:t>
            </a:r>
            <a:endParaRPr lang="uk-UA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buAutoNum type="arabicPeriod"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школа: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порадник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ред. Н. М.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Бібік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2017. 206 с. 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https://nus.org.ua/wp-content/uploads/2017/11/NUSHporadnyk-dlya-vchytelya.pdf. </a:t>
            </a:r>
            <a:endParaRPr lang="uk-UA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buAutoNum type="arabicPeriod"/>
            </a:pP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О. П.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Сергєєнкова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2012. 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URL:http://www.lib.nau.edu.ua/BooksForNAU/2012/Pedagogichna_Psyhologiya _Sergienkova2011.pdf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4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buAutoNum type="arabicPeriod"/>
            </a:pPr>
            <a:r>
              <a:rPr lang="uk-UA" sz="4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Власова О.І. Педагогічна психологія: </a:t>
            </a:r>
            <a:r>
              <a:rPr lang="uk-UA" sz="4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4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4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4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GB" sz="4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http://schoollib.com.ua/psyhologiya/3/index.html</a:t>
            </a:r>
            <a:r>
              <a:rPr lang="en-GB" sz="4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4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buAutoNum type="arabicPeriod"/>
            </a:pPr>
            <a:r>
              <a:rPr lang="uk-UA" sz="4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 психологія: </a:t>
            </a:r>
            <a:r>
              <a:rPr lang="uk-UA" sz="4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4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4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4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GB" sz="4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http://www.lib.nau.edu.ua/BooksForNAU/2012/Pedagogichna_Psyhologiya_Sergienkova2011.pdf</a:t>
            </a:r>
            <a:r>
              <a:rPr lang="en-GB" sz="4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4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buAutoNum type="arabicPeriod"/>
            </a:pPr>
            <a:r>
              <a:rPr lang="uk-UA" sz="4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Скрипченко</a:t>
            </a:r>
            <a:r>
              <a:rPr lang="uk-UA" sz="4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О.В. Вікова та педагогічна психологія: навчальний посібник. </a:t>
            </a:r>
            <a:r>
              <a:rPr lang="en-GB" sz="4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http://pidruchniki.com/13990507/psihologiya/vikova_ta_pedagogichna_psihologiya</a:t>
            </a:r>
            <a:r>
              <a:rPr lang="en-GB" sz="4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4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buAutoNum type="arabicPeriod"/>
            </a:pPr>
            <a:r>
              <a:rPr lang="uk-UA" sz="4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Видра О.Г. Вікова та педагогічна психологія. </a:t>
            </a:r>
            <a:r>
              <a:rPr lang="en-GB" sz="4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http://libzv1960.ucoz.com/vidra-vikova_ta_</a:t>
            </a:r>
            <a:r>
              <a:rPr lang="en-GB" sz="4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ped-psikh</a:t>
            </a:r>
            <a:r>
              <a:rPr lang="en-GB" sz="4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GB" sz="4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endParaRPr lang="en-GB" sz="4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79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Другая 5">
      <a:dk1>
        <a:srgbClr val="000000"/>
      </a:dk1>
      <a:lt1>
        <a:srgbClr val="F2EEE8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214</TotalTime>
  <Words>657</Words>
  <Application>Microsoft Office PowerPoint</Application>
  <PresentationFormat>Экран (4:3)</PresentationFormat>
  <Paragraphs>86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Brush Script MT</vt:lpstr>
      <vt:lpstr>Constantia</vt:lpstr>
      <vt:lpstr>Franklin Gothic Book</vt:lpstr>
      <vt:lpstr>Rage Italic</vt:lpstr>
      <vt:lpstr>Times New Roman</vt:lpstr>
      <vt:lpstr>Wingdings</vt:lpstr>
      <vt:lpstr>Кнопка</vt:lpstr>
      <vt:lpstr>Презентація навчальної  дисципліни  «Педагогічна та професійна психологія»</vt:lpstr>
      <vt:lpstr>Мета викладання навчальної дисципліни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навчальної дисципліни  «Основи вікової психології та педагогіки середньої школи»</dc:title>
  <dc:creator>userznu</dc:creator>
  <cp:lastModifiedBy>Олександр Дудка</cp:lastModifiedBy>
  <cp:revision>20</cp:revision>
  <dcterms:created xsi:type="dcterms:W3CDTF">2020-08-27T09:38:11Z</dcterms:created>
  <dcterms:modified xsi:type="dcterms:W3CDTF">2024-01-19T09:22:41Z</dcterms:modified>
</cp:coreProperties>
</file>