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41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C6FD7-2C5F-4FF7-915D-02118C3255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/>
              <a:t>Стилістика та культура мовлення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A0D18A-0B39-4485-BAEA-4A7C59643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099389"/>
            <a:ext cx="6815669" cy="879010"/>
          </a:xfrm>
        </p:spPr>
        <p:txBody>
          <a:bodyPr/>
          <a:lstStyle/>
          <a:p>
            <a:r>
              <a:rPr lang="uk-UA"/>
              <a:t>Навчальна дисципліна для 4 курсу слов’янського відділення</a:t>
            </a:r>
          </a:p>
        </p:txBody>
      </p:sp>
    </p:spTree>
    <p:extLst>
      <p:ext uri="{BB962C8B-B14F-4D97-AF65-F5344CB8AC3E}">
        <p14:creationId xmlns:p14="http://schemas.microsoft.com/office/powerpoint/2010/main" val="269132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5F31F-4086-4279-AEFE-8BD9F125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Завдання до теми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A1A23-7995-4A3A-A80C-4EA00BB95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/>
              <a:t>Опрацювати відповідні наукові джерела. Простежити динаміку розвитку стилів мови і мовлення в минулому і в наш час. Охарактеризувати кожен із експресивних різновидів мови.</a:t>
            </a:r>
            <a:endParaRPr lang="uk-UA" sz="2800"/>
          </a:p>
        </p:txBody>
      </p:sp>
    </p:spTree>
    <p:extLst>
      <p:ext uri="{BB962C8B-B14F-4D97-AF65-F5344CB8AC3E}">
        <p14:creationId xmlns:p14="http://schemas.microsoft.com/office/powerpoint/2010/main" val="122348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5F31F-4086-4279-AEFE-8BD9F125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Тема 4. Стилістичні особливості лексичних засобів мови 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A1A23-7995-4A3A-A80C-4EA00BB95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-4572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Стилістичні можливості загальновживаної лексики. </a:t>
            </a:r>
          </a:p>
          <a:p>
            <a:pPr marL="0" indent="-4572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Стилістичне значення полісемії. </a:t>
            </a:r>
          </a:p>
          <a:p>
            <a:pPr marL="0" indent="-4572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Стилістичне використання омонімів, паронімів. </a:t>
            </a:r>
          </a:p>
          <a:p>
            <a:pPr marL="0" indent="-4572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Стилістична важливість синонімів та антонімів. </a:t>
            </a:r>
          </a:p>
          <a:p>
            <a:pPr marL="0" indent="-4572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Стилістичні особливості архаїзмів, історизмів, неологізмів, оказіоналізмів. </a:t>
            </a:r>
          </a:p>
          <a:p>
            <a:pPr marL="0" indent="-4572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Стилістичні особливості територіальних та соціальних діалектів та просторічних слів; вплив соціальних та територіальних діалектів на мовлення.</a:t>
            </a:r>
          </a:p>
          <a:p>
            <a:pPr marL="0" indent="-4572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Стилістичні особливості запозичень. </a:t>
            </a:r>
          </a:p>
          <a:p>
            <a:pPr marL="0" indent="-45720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Стилістичні особливості професіоналізмів та слів-термінів.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5159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5F31F-4086-4279-AEFE-8BD9F125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Завдання до теми 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A1A23-7995-4A3A-A80C-4EA00BB95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/>
              <a:t>Письмово </a:t>
            </a:r>
            <a:r>
              <a:rPr lang="ru-RU" sz="3200"/>
              <a:t>підготувати доповідь про чинники, які впливають на мовленнєвий етикет.</a:t>
            </a:r>
            <a:endParaRPr lang="uk-UA" sz="3200"/>
          </a:p>
        </p:txBody>
      </p:sp>
    </p:spTree>
    <p:extLst>
      <p:ext uri="{BB962C8B-B14F-4D97-AF65-F5344CB8AC3E}">
        <p14:creationId xmlns:p14="http://schemas.microsoft.com/office/powerpoint/2010/main" val="288793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5F31F-4086-4279-AEFE-8BD9F125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Тема 5. Фразеологічна стилістика </a:t>
            </a:r>
            <a:br>
              <a:rPr lang="ru-RU"/>
            </a:br>
            <a:r>
              <a:rPr lang="ru-RU"/>
              <a:t>і її одиниці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A1A23-7995-4A3A-A80C-4EA00BB95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/>
              <a:t>Стилістична характеристика засобів фразеології. </a:t>
            </a:r>
          </a:p>
          <a:p>
            <a:pPr mar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/>
              <a:t>Прислівʼя, приказки, крилаті вислови як образні сполуки та їх стилістичні функції. </a:t>
            </a:r>
          </a:p>
          <a:p>
            <a:pPr mar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/>
              <a:t>Афоризми, сентенції, максими, парадокси, їх стилістична наснаженість. </a:t>
            </a:r>
          </a:p>
          <a:p>
            <a:pPr mar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/>
              <a:t>Літературні цитати, ремінісценції, їхня стилістична оцінка. </a:t>
            </a:r>
          </a:p>
          <a:p>
            <a:pPr marL="0" indent="-4572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/>
              <a:t>Трансформація як видозміна фразеологічних одиниць, стилістична настанова.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7865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5F31F-4086-4279-AEFE-8BD9F125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Завдання до теми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A1A23-7995-4A3A-A80C-4EA00BB95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700"/>
              <a:t>З’ясувати у яких стилях, жанрах мови і з якою метою мовці найчастіше вдаються до фразеологізмів. Проаналізувати тексти різних стилів. Результати викласти у письмовій формі.</a:t>
            </a:r>
            <a:endParaRPr lang="uk-UA" sz="2700"/>
          </a:p>
        </p:txBody>
      </p:sp>
    </p:spTree>
    <p:extLst>
      <p:ext uri="{BB962C8B-B14F-4D97-AF65-F5344CB8AC3E}">
        <p14:creationId xmlns:p14="http://schemas.microsoft.com/office/powerpoint/2010/main" val="3655686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5F31F-4086-4279-AEFE-8BD9F125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Тема 6. Стилістичне використання словотвірних засобів. 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A1A23-7995-4A3A-A80C-4EA00BB95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/>
              <a:t>Характеристика словотвірних засобів сучасної української мови щодо можливостей взаємозаміни, емоційно-експресивного забарвлення, стильової належності. </a:t>
            </a:r>
          </a:p>
          <a:p>
            <a:pPr marL="457200" indent="-457200">
              <a:buAutoNum type="arabicPeriod"/>
            </a:pPr>
            <a:r>
              <a:rPr lang="ru-RU"/>
              <a:t>Стилістичні функції засобів словотвору у художніх текстах, що вивчаються у шкільній програмі та текстах інших різновидів літературної мови. </a:t>
            </a:r>
          </a:p>
          <a:p>
            <a:pPr marL="457200" indent="-457200">
              <a:buAutoNum type="arabicPeriod"/>
            </a:pPr>
            <a:r>
              <a:rPr lang="ru-RU"/>
              <a:t>Синтаксичний словотвір, його стилістичні можливості. </a:t>
            </a:r>
          </a:p>
          <a:p>
            <a:pPr marL="457200" indent="-457200">
              <a:buAutoNum type="arabicPeriod"/>
            </a:pPr>
            <a:r>
              <a:rPr lang="ru-RU"/>
              <a:t>Морфолого-синтаксичний словотвір, його стилістичні можливості. </a:t>
            </a:r>
          </a:p>
          <a:p>
            <a:pPr marL="457200" indent="-457200">
              <a:buAutoNum type="arabicPeriod"/>
            </a:pPr>
            <a:r>
              <a:rPr lang="ru-RU"/>
              <a:t>Осново- та словоскладання. Стилістичний аспект; складні слова в усному та писемному мовленні учнів.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4336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5F31F-4086-4279-AEFE-8BD9F125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Завдання до теми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A1A23-7995-4A3A-A80C-4EA00BB95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Зʼясувати специфіку словотвору в онімних та апелятивних назвах (на матеріалі текстів різних стилів). Результати викласти у письмовій формі.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2092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5F31F-4086-4279-AEFE-8BD9F125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Тема 7. Стилістичне використання засобів морфології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A1A23-7995-4A3A-A80C-4EA00BB95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Статистичні основи морфологічної стилістики.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Стилістичні особливості категорії роду, числа та відмінкових форм іменника.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Стилістичні риси загальних і власних, конкретних, абстрактних і матеріальноречовинних іменників.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Стилістична спроможність прикметників.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Стилістичні властивості дієслова.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Стилістичне використання числівників і займенників.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Стилістичне вживання прислівників.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4911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5F31F-4086-4279-AEFE-8BD9F125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Завдання до теми 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A1A23-7995-4A3A-A80C-4EA00BB95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/>
              <a:t>Опрацювати наукові джерела з теми, підготувати констпект. З текстів виписати по 10 прикладів до кожного з питань, супроводжуючи їх коментарями.</a:t>
            </a:r>
          </a:p>
        </p:txBody>
      </p:sp>
    </p:spTree>
    <p:extLst>
      <p:ext uri="{BB962C8B-B14F-4D97-AF65-F5344CB8AC3E}">
        <p14:creationId xmlns:p14="http://schemas.microsoft.com/office/powerpoint/2010/main" val="3943729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2CC07-8933-40B7-B246-13227794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Тема 8. Стилістичний аспект службових частин мови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375FBB-7B88-46AB-99DE-EE77C6A5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/>
              <a:t>Стилістичне вживання прийменників. </a:t>
            </a:r>
          </a:p>
          <a:p>
            <a:pPr marL="457200" indent="-457200">
              <a:buFont typeface="+mj-lt"/>
              <a:buAutoNum type="arabicPeriod"/>
            </a:pPr>
            <a:r>
              <a:rPr lang="ru-RU"/>
              <a:t>Стилістичні ресурси сполучників. </a:t>
            </a:r>
          </a:p>
          <a:p>
            <a:pPr marL="457200" indent="-457200">
              <a:buFont typeface="+mj-lt"/>
              <a:buAutoNum type="arabicPeriod"/>
            </a:pPr>
            <a:r>
              <a:rPr lang="ru-RU"/>
              <a:t>Стилістичні функції часток. </a:t>
            </a:r>
          </a:p>
          <a:p>
            <a:pPr marL="457200" indent="-457200">
              <a:buFont typeface="+mj-lt"/>
              <a:buAutoNum type="arabicPeriod"/>
            </a:pPr>
            <a:r>
              <a:rPr lang="ru-RU"/>
              <a:t>Стилістика вигуків. </a:t>
            </a:r>
          </a:p>
          <a:p>
            <a:pPr marL="457200" indent="-457200">
              <a:buFont typeface="+mj-lt"/>
              <a:buAutoNum type="arabicPeriod"/>
            </a:pPr>
            <a:r>
              <a:rPr lang="ru-RU"/>
              <a:t>Визначення стилістичної ролі морфологічних засобів у текстах різних стилів мови.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934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1EA6F-B4FE-49B3-81CC-F0C791B6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290" y="89993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 викладання навчальної дисципліни</a:t>
            </a:r>
            <a:br>
              <a:rPr lang="uk-UA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“Стилістика і культура мовлення” 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5ED4B7-C5C4-46DB-9399-ECD631D68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uk-UA" sz="2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визначається необхідністю пізнання </a:t>
            </a:r>
            <a:r>
              <a:rPr lang="uk-UA" sz="260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принципів організації мовного матеріалу </a:t>
            </a:r>
            <a:r>
              <a:rPr lang="uk-UA" sz="2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щодо його комунікативних властивостей, важливістю вироблення у філологів концептуального розуміння основних </a:t>
            </a:r>
            <a:r>
              <a:rPr lang="uk-UA" sz="260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теоретичних засад стилістики</a:t>
            </a:r>
            <a:r>
              <a:rPr lang="uk-UA" sz="2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потребою формування на їх основі стійких </a:t>
            </a:r>
            <a:r>
              <a:rPr lang="uk-UA" sz="260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практичних навичок стилістичного аналізу</a:t>
            </a:r>
            <a:r>
              <a:rPr lang="uk-UA" sz="2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вміння творчо поєднати теоретичні і практичні знання в різних життєвих ситуаціях. </a:t>
            </a:r>
            <a:endParaRPr lang="ru-RU" sz="2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9793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2CC07-8933-40B7-B246-13227794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Завдання до теми 8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375FBB-7B88-46AB-99DE-EE77C6A5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/>
              <a:t>Опрацювати наукові джерела з теми, підготувати констпект. З текстів виписати по 10 прикладів до кожного з питань, супроводжуючи їх коментарями.</a:t>
            </a:r>
          </a:p>
          <a:p>
            <a:pPr marL="0" indent="0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0301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2CC07-8933-40B7-B246-13227794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Тема 9. Стилістичне використання синтаксичних засобів мови. 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375FBB-7B88-46AB-99DE-EE77C6A5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Стилістика словосполучень.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Стилістичні ресурси простого речення (односкладного: означено-особового, неозначено-особового, узагальнено-особового, безособового, інфінітивного та номінативного і двоскладного).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Стилістика розповідних, питальних і спонукальних речень.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Стилістичні можливості простих ускладнених речень.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Стилістика речень з однорідними та відокремленими членами.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Стилістика власне неповних речень, еліптичних та приєднувальних неповних речень.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Стилістика речень із вставними і вставленими одиницями та звертаннями.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Стилістика складних речень.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2231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2CC07-8933-40B7-B246-13227794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Тема 10. Комунікативно-стилістичні якості мовлення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375FBB-7B88-46AB-99DE-EE77C6A5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800"/>
              <a:t>Загальна характеристика комунікативно-стилістичних якостей мовлення.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800"/>
              <a:t>Мовні й позамовні основи мовленнєвої культури.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800"/>
              <a:t>Нормативність мовлення. Варіантність мовної норми.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800"/>
              <a:t>Риторика як складова стилістики.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800"/>
              <a:t>Невербальні засоби спілкування.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800"/>
              <a:t>Національний менталітет і стилістика. </a:t>
            </a:r>
            <a:endParaRPr lang="uk-UA" sz="2800"/>
          </a:p>
        </p:txBody>
      </p:sp>
    </p:spTree>
    <p:extLst>
      <p:ext uri="{BB962C8B-B14F-4D97-AF65-F5344CB8AC3E}">
        <p14:creationId xmlns:p14="http://schemas.microsoft.com/office/powerpoint/2010/main" val="2933420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2CC07-8933-40B7-B246-13227794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Завдання до теми 10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375FBB-7B88-46AB-99DE-EE77C6A5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/>
              <a:t>Опрацюйте наукові матеріали та підготуйте цікаву доповідь про комунікативно-стилістичні функції жестів, міміки у різних культурах.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2465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2CC07-8933-40B7-B246-13227794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Тема 11. Загальна характеристика стилістичних фігур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375FBB-7B88-46AB-99DE-EE77C6A5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Період (його види) та стилістичне використання.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Еліпс як стилістична фігура.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Замовчування, їх стилістичні функції.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Повтор у синтаксичних конструкціях.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Анафора, епіфора, анепіфора, епанафора – мовностилістичні звороти.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Стилістичні функції ампліфікації, градації, плеоназму, тавтології.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Антитеза, її функції у текстах.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Риторичні питання, їх функції.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Асиндетон та полісиндетон – мовно-стилістичні звороти, їх функції.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/>
              <a:t>Парцеляція, рефрен, лейтмотив та інші мовно-стилістичні звороти.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3812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2CC07-8933-40B7-B246-13227794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Завдання до теми 11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375FBB-7B88-46AB-99DE-EE77C6A54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/>
              <a:t>Випишіть із творів улюбленого поета по 5-7 прикладів до кожного з теоретичних питань.</a:t>
            </a:r>
          </a:p>
        </p:txBody>
      </p:sp>
    </p:spTree>
    <p:extLst>
      <p:ext uri="{BB962C8B-B14F-4D97-AF65-F5344CB8AC3E}">
        <p14:creationId xmlns:p14="http://schemas.microsoft.com/office/powerpoint/2010/main" val="203461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76BA4-6D2D-4A6A-94FA-A998A140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28861"/>
          </a:xfrm>
        </p:spPr>
        <p:txBody>
          <a:bodyPr/>
          <a:lstStyle/>
          <a:p>
            <a:r>
              <a:rPr lang="uk-UA" sz="440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цілі вивчення курсу</a:t>
            </a:r>
            <a:endParaRPr lang="uk-UA">
              <a:solidFill>
                <a:schemeClr val="accent5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DAD0E-BFC3-4412-83E2-DE3E6556F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84" y="2496619"/>
            <a:ext cx="10274157" cy="373979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володіти основними нормами літературної мови з огляду на їх стилістичне використання; </a:t>
            </a:r>
            <a:endParaRPr lang="ru-RU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виявляти типові порушення норм у мовленні; </a:t>
            </a:r>
            <a:endParaRPr lang="ru-RU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простежувати стилістичні ресурси мови; </a:t>
            </a:r>
            <a:endParaRPr lang="ru-RU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виявляти основні поняття та категорії стилістики; </a:t>
            </a:r>
            <a:endParaRPr lang="ru-RU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встановлювати основні ознаки стилів сучасної росыйської мови та принципи їх виділення; </a:t>
            </a:r>
            <a:endParaRPr lang="ru-RU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простежувати закономірності функціонування мовних засобів у різних сферах спілкування;</a:t>
            </a: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встановлювати стилістичне використання мовних засобів і виділяти стилістичні фігури; </a:t>
            </a:r>
            <a:endParaRPr lang="ru-RU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простежувати особливості мовного етикету; </a:t>
            </a:r>
            <a:endParaRPr lang="ru-RU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формувати творчі та дослідницькі уміння і навички (діагностичні, прогностичні, організаційні, комунікативні), мовленнєву компетентність студентів; </a:t>
            </a:r>
            <a:endParaRPr lang="ru-RU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800"/>
              </a:spcAft>
              <a:buNone/>
            </a:pPr>
            <a:r>
              <a:rPr lang="uk-UA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розвивати вміння раціонально та науково обґрунтовано будувати тексти різних стилів.</a:t>
            </a:r>
            <a:endParaRPr lang="ru-RU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557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4373A-D2A5-4D7F-AC31-6FEC98FA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96735"/>
          </a:xfrm>
        </p:spPr>
        <p:txBody>
          <a:bodyPr>
            <a:normAutofit/>
          </a:bodyPr>
          <a:lstStyle/>
          <a:p>
            <a:r>
              <a:rPr lang="uk-UA"/>
              <a:t>Теми та питання, що виносяться на підсумковий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371745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A1719-3C39-48D7-9FD5-8DB8F9B8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Тема1. Стилістика як лінгвістичне вчення</a:t>
            </a:r>
            <a:br>
              <a:rPr lang="ru-RU"/>
            </a:b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99D495-3F2A-463F-98CA-BA85A6605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/>
              <a:t>1.Сучасна літературна мова як основа стилістики. Загальна характеристика курсу, його мета, предмет і завдання. </a:t>
            </a:r>
          </a:p>
          <a:p>
            <a:pPr marL="0" indent="0">
              <a:buNone/>
            </a:pPr>
            <a:r>
              <a:rPr lang="ru-RU"/>
              <a:t>2. Літературна мова, її ознаки. Поняття “норма”. Види норм літературної мови. </a:t>
            </a:r>
          </a:p>
          <a:p>
            <a:pPr marL="0" indent="0">
              <a:buNone/>
            </a:pPr>
            <a:r>
              <a:rPr lang="ru-RU"/>
              <a:t>3. Акцентуація. Особливості наголошування у різних стилях. Найтиповіші порушення норм наголошування в мовленні. </a:t>
            </a:r>
          </a:p>
          <a:p>
            <a:pPr marL="0" indent="0">
              <a:buNone/>
            </a:pPr>
            <a:r>
              <a:rPr lang="ru-RU"/>
              <a:t>4. Стилістична норма в мові і мовленні. Стилістика літературної мови. </a:t>
            </a:r>
          </a:p>
          <a:p>
            <a:pPr marL="0" indent="0">
              <a:buNone/>
            </a:pPr>
            <a:r>
              <a:rPr lang="ru-RU"/>
              <a:t>7. Літературна мова як унормована форма загальнонародної мови.</a:t>
            </a:r>
            <a:endParaRPr lang="uk-UA"/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22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5F31F-4086-4279-AEFE-8BD9F125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Практичне завдання до теми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A1A23-7995-4A3A-A80C-4EA00BB95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/>
              <a:t>Зібрати матеріал про порушення основних норм мовленнєвого етикету у засобах масової інформації, рекламних текстах, повсякденному мовленні, Інтернеті тощо та зробити детальний аналіз цих порушень.</a:t>
            </a:r>
            <a:endParaRPr lang="uk-UA" sz="3200"/>
          </a:p>
        </p:txBody>
      </p:sp>
    </p:spTree>
    <p:extLst>
      <p:ext uri="{BB962C8B-B14F-4D97-AF65-F5344CB8AC3E}">
        <p14:creationId xmlns:p14="http://schemas.microsoft.com/office/powerpoint/2010/main" val="302611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5F31F-4086-4279-AEFE-8BD9F125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Тема 2. Функціональні різновиди сучасної літературної мови. 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A1A23-7995-4A3A-A80C-4EA00BB95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45917"/>
          </a:xfrm>
        </p:spPr>
        <p:txBody>
          <a:bodyPr>
            <a:noAutofit/>
          </a:bodyPr>
          <a:lstStyle/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500"/>
              <a:t>Стиль мови і стиль мовлення. Стиль мови і культура мовлення.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500"/>
              <a:t>Стилетвірні й нестилетвірні ознаки як лінгвальні основи стилю.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500"/>
              <a:t>Розмовно-побутовий стиль мови і мовлення. Соціальні діалекти.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500"/>
              <a:t>Офіційно-діловий стиль мови і мовлення.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500"/>
              <a:t>Науковий стиль мови і мовлення.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500"/>
              <a:t>Художній стиль мови і мовлення.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500"/>
              <a:t>Публіцистичний стиль мови і мовлення.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500"/>
              <a:t>Конфесійний стиль мови і мовлення. </a:t>
            </a:r>
          </a:p>
          <a:p>
            <a:pPr marL="0" indent="-4572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500"/>
              <a:t>Епістолярний стиль мови і мовлення. </a:t>
            </a:r>
            <a:endParaRPr lang="uk-UA" sz="2500"/>
          </a:p>
        </p:txBody>
      </p:sp>
    </p:spTree>
    <p:extLst>
      <p:ext uri="{BB962C8B-B14F-4D97-AF65-F5344CB8AC3E}">
        <p14:creationId xmlns:p14="http://schemas.microsoft.com/office/powerpoint/2010/main" val="96248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5F31F-4086-4279-AEFE-8BD9F125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Завдання до теми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A1A23-7995-4A3A-A80C-4EA00BB95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/>
              <a:t>Описати будь-яке явище або предмет, використовуючи різні стилі (наприклад, університет, реформа, волонтерство, весна, квітка тощо).</a:t>
            </a:r>
          </a:p>
        </p:txBody>
      </p:sp>
    </p:spTree>
    <p:extLst>
      <p:ext uri="{BB962C8B-B14F-4D97-AF65-F5344CB8AC3E}">
        <p14:creationId xmlns:p14="http://schemas.microsoft.com/office/powerpoint/2010/main" val="78420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5F31F-4086-4279-AEFE-8BD9F125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Тема 3. Стилістика експресивних різновидів мовлення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A1A23-7995-4A3A-A80C-4EA00BB95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AutoNum type="arabicPeriod"/>
            </a:pPr>
            <a:r>
              <a:rPr lang="ru-RU"/>
              <a:t>Структура і функції усного та писемного мовлення (порушення мовних норм в усному та писемному мовленні). </a:t>
            </a:r>
          </a:p>
          <a:p>
            <a:pPr marL="457200" indent="-457200" algn="just">
              <a:buAutoNum type="arabicPeriod"/>
            </a:pPr>
            <a:r>
              <a:rPr lang="ru-RU"/>
              <a:t>Поняття мови і мовлення в контексті сучасних гуманітарних знань. </a:t>
            </a:r>
          </a:p>
          <a:p>
            <a:pPr marL="457200" indent="-457200" algn="just">
              <a:buAutoNum type="arabicPeriod"/>
            </a:pPr>
            <a:r>
              <a:rPr lang="ru-RU"/>
              <a:t>Усне мовлення в контексті засад класичної риторики. </a:t>
            </a:r>
          </a:p>
          <a:p>
            <a:pPr marL="457200" indent="-457200" algn="just">
              <a:buAutoNum type="arabicPeriod"/>
            </a:pPr>
            <a:r>
              <a:rPr lang="ru-RU"/>
              <a:t>Пряма і непряма мова, монологічне, діалогічне та полілогічне мовлення. 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0419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190</TotalTime>
  <Words>1154</Words>
  <Application>Microsoft Office PowerPoint</Application>
  <PresentationFormat>Широкоэкранный</PresentationFormat>
  <Paragraphs>119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Garamond</vt:lpstr>
      <vt:lpstr>Times New Roman</vt:lpstr>
      <vt:lpstr>Натуральные материалы</vt:lpstr>
      <vt:lpstr>Стилістика та культура мовлення</vt:lpstr>
      <vt:lpstr>Мета викладання навчальної дисципліни “Стилістика і культура мовлення” </vt:lpstr>
      <vt:lpstr>Основні цілі вивчення курсу</vt:lpstr>
      <vt:lpstr>Теми та питання, що виносяться на підсумковий контроль</vt:lpstr>
      <vt:lpstr>Тема1. Стилістика як лінгвістичне вчення </vt:lpstr>
      <vt:lpstr>Практичне завдання до теми 1</vt:lpstr>
      <vt:lpstr>Тема 2. Функціональні різновиди сучасної літературної мови. </vt:lpstr>
      <vt:lpstr>Завдання до теми 2</vt:lpstr>
      <vt:lpstr>Тема 3. Стилістика експресивних різновидів мовлення</vt:lpstr>
      <vt:lpstr>Завдання до теми 3</vt:lpstr>
      <vt:lpstr>Тема 4. Стилістичні особливості лексичних засобів мови </vt:lpstr>
      <vt:lpstr>Завдання до теми 4</vt:lpstr>
      <vt:lpstr>Тема 5. Фразеологічна стилістика  і її одиниці</vt:lpstr>
      <vt:lpstr>Завдання до теми 5</vt:lpstr>
      <vt:lpstr>Тема 6. Стилістичне використання словотвірних засобів. </vt:lpstr>
      <vt:lpstr>Завдання до теми 6</vt:lpstr>
      <vt:lpstr>Тема 7. Стилістичне використання засобів морфології</vt:lpstr>
      <vt:lpstr>Завдання до теми 7</vt:lpstr>
      <vt:lpstr>Тема 8. Стилістичний аспект службових частин мови</vt:lpstr>
      <vt:lpstr>Завдання до теми 8</vt:lpstr>
      <vt:lpstr>Тема 9. Стилістичне використання синтаксичних засобів мови. </vt:lpstr>
      <vt:lpstr>Тема 10. Комунікативно-стилістичні якості мовлення</vt:lpstr>
      <vt:lpstr>Завдання до теми 10</vt:lpstr>
      <vt:lpstr>Тема 11. Загальна характеристика стилістичних фігур</vt:lpstr>
      <vt:lpstr>Завдання до теми 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Стилістика та культура мовлення</dc:title>
  <dc:creator>Lotus</dc:creator>
  <cp:lastModifiedBy>Lotus</cp:lastModifiedBy>
  <cp:revision>9</cp:revision>
  <dcterms:created xsi:type="dcterms:W3CDTF">2022-04-28T15:17:24Z</dcterms:created>
  <dcterms:modified xsi:type="dcterms:W3CDTF">2022-04-28T18:28:19Z</dcterms:modified>
</cp:coreProperties>
</file>