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843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169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1866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1172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4580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5205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4224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865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9515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2270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793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589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995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498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588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293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5F200-7BE1-4165-8248-E8A09DC40FB7}" type="datetimeFigureOut">
              <a:rPr lang="uk-UA" smtClean="0"/>
              <a:t>08.09.2023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AF3F8D-BAC2-442E-B4C9-9D72FC297BF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25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C9FAB-F3E3-47B5-A5CB-CF83BFD09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468809"/>
            <a:ext cx="8915399" cy="2262781"/>
          </a:xfrm>
        </p:spPr>
        <p:txBody>
          <a:bodyPr/>
          <a:lstStyle/>
          <a:p>
            <a:pPr algn="ctr"/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3-4</a:t>
            </a:r>
            <a:r>
              <a:rPr lang="uk-UA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Особливості навчання критичного мислення</a:t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A65C6435-B672-43EE-85FD-34BAA042BC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07096" y="3034748"/>
            <a:ext cx="8560904" cy="2223052"/>
          </a:xfrm>
        </p:spPr>
        <p:txBody>
          <a:bodyPr>
            <a:normAutofit fontScale="25000" lnSpcReduction="20000"/>
          </a:bodyPr>
          <a:lstStyle/>
          <a:p>
            <a:pPr indent="450215" algn="just"/>
            <a:r>
              <a:rPr lang="uk-UA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Особливості навчання критичного мислення молодших школярів. </a:t>
            </a:r>
          </a:p>
          <a:p>
            <a:pPr indent="450215" algn="just"/>
            <a:r>
              <a:rPr lang="uk-UA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Виклики для вчителя початкових класів у розвитку критичного мислення. </a:t>
            </a:r>
          </a:p>
          <a:p>
            <a:pPr indent="450215" algn="just"/>
            <a:r>
              <a:rPr lang="uk-UA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Таксономія </a:t>
            </a:r>
            <a:r>
              <a:rPr lang="uk-UA" sz="9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Блума</a:t>
            </a:r>
            <a:r>
              <a:rPr lang="uk-UA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/>
            <a:r>
              <a:rPr lang="uk-UA" sz="9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Інструменти для розвитку критичного мислення молодших школярів.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4408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1EB79DC-4219-4C5E-BC0B-202ECE21C69A}"/>
              </a:ext>
            </a:extLst>
          </p:cNvPr>
          <p:cNvSpPr txBox="1"/>
          <p:nvPr/>
        </p:nvSpPr>
        <p:spPr>
          <a:xfrm>
            <a:off x="722243" y="1797688"/>
            <a:ext cx="10747513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знання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найнижчий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рівень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потребує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механічного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згадування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відтворюють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практично в тому самому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вигляді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в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якому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отримали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Учневі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досить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знати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фрагменти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матеріалу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того,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успішно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відповісти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найчастіше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передбачають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одну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правильну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відповідь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застосовуються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перевірки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Вони не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стимулюють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розвиток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навичок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критичного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сприяють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тренуванню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пам’яті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Приклади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Яке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найбільше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місто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Україні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вірші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Тараса Шевченка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вивчали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Скільки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грамів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кілограмі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0557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C4303A-7CFE-48E1-B78A-2DA28F6301EC}"/>
              </a:ext>
            </a:extLst>
          </p:cNvPr>
          <p:cNvSpPr txBox="1"/>
          <p:nvPr/>
        </p:nvSpPr>
        <p:spPr>
          <a:xfrm>
            <a:off x="675861" y="1447154"/>
            <a:ext cx="1084027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розуміння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задаються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розкриття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смислу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сутності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того,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вивчається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виявлення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зв’язків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між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ідеями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фактами,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визначеннями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цінностями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має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подумати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як вони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пов’язуються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між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собою,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групуються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об’єднуються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вони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означають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нього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дуже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важливими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адже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без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розуміння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подальша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повноцінна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мисленнєва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пізнавальна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діяльність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неможлива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Приклади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Якими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прикладами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проілюструєте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сокорух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розумієте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слова автора тексту,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хлопчик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опинився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скрутному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становищі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з’єднаю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три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фігури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разом,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вийде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88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3BFF32-0793-4015-BB36-829A46B540EB}"/>
              </a:ext>
            </a:extLst>
          </p:cNvPr>
          <p:cNvSpPr txBox="1"/>
          <p:nvPr/>
        </p:nvSpPr>
        <p:spPr>
          <a:xfrm>
            <a:off x="490329" y="1724153"/>
            <a:ext cx="1088003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застосування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спрямовані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вже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відомої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учням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умовах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обставинах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Вони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можливість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розв’язувати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досліджувати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можуть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бути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досить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складними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тому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увазі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нестандартні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відповіді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пошук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життєвих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рішень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Приклади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визначити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довжину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відрізка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скориставшись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мотузкою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станеться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числа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помножити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дев’ять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визначити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сторону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світу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лісі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018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40EDBB-37AB-483F-BFF6-FC9FE71071A8}"/>
              </a:ext>
            </a:extLst>
          </p:cNvPr>
          <p:cNvSpPr txBox="1"/>
          <p:nvPr/>
        </p:nvSpPr>
        <p:spPr>
          <a:xfrm>
            <a:off x="927652" y="1536174"/>
            <a:ext cx="1057523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аналіз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передбачають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розкладання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складові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виділення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частин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аналіз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кожної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виділених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частин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окремо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межах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єдиного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цілого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порівняння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схожості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відмінності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побудову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структури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(складу),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моделі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об’єкта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наявних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взаємозв’язків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(причин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наслідків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співвідношення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одних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явищ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вчинки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людини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характером).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Приклади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частини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можна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виокремити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цьому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оповіданні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Чому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герої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байки не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змогли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досягти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своєї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мети?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назвали б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цей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твір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Чому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586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6A0625-7B2A-4433-84ED-D7963F1E472B}"/>
              </a:ext>
            </a:extLst>
          </p:cNvPr>
          <p:cNvSpPr txBox="1"/>
          <p:nvPr/>
        </p:nvSpPr>
        <p:spPr>
          <a:xfrm>
            <a:off x="689113" y="1724153"/>
            <a:ext cx="1068125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синтез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пов’язані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творчим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розв’язанням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проблем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оригінального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Якщо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застосування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зводяться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розв’язання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проблем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наявної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то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синтез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можливість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досвід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творчого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вирішення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можуть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безліч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найрізноманітніших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відповідей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Приклади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цих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деталей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побудувати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вітряк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змінилося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 ваше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життя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якби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могли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дихати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водою?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назвали би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по-іншому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цей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твір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252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7899951-D9A5-4975-A4BE-025C7593650C}"/>
              </a:ext>
            </a:extLst>
          </p:cNvPr>
          <p:cNvSpPr txBox="1"/>
          <p:nvPr/>
        </p:nvSpPr>
        <p:spPr>
          <a:xfrm>
            <a:off x="768627" y="2014404"/>
            <a:ext cx="1085353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оцінку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задаються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учням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того,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вони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сформулювали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судження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хороше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погане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справедливе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несправедливе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Для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ухвалення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рішень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розв’язання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проблем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необхідне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цього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рівня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оцінку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бути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однієї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правильної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відповіді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Приклади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можеш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сказати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свою роботу?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Яке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завдання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сподобалося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тобі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найбільше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Чи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справедливо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завершується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оповідання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r>
              <a:rPr lang="ru-RU" sz="2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Чому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0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BAA14FE-4D11-4E53-9B45-C6F7D6CDD5E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14" y="198783"/>
            <a:ext cx="102439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78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316D8DD-2674-476F-A327-417072D3670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642" y="1537252"/>
            <a:ext cx="9806609" cy="316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5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D84AC5-6DE3-4657-95EB-48209B55F76A}"/>
              </a:ext>
            </a:extLst>
          </p:cNvPr>
          <p:cNvSpPr txBox="1"/>
          <p:nvPr/>
        </p:nvSpPr>
        <p:spPr>
          <a:xfrm>
            <a:off x="1219200" y="2001152"/>
            <a:ext cx="962107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ритичне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таке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завдяки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якому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людина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здатна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бачити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ставити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аналізувати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синтезувати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оцінювати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інформацію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будь-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джерел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висувати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гіпотези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оцінювати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альтернативи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свідомо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обирати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ухвалювати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рішення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обґрунтовувати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його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4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08573D-1B9E-4A8F-B7FF-2FCA6A178BF8}"/>
              </a:ext>
            </a:extLst>
          </p:cNvPr>
          <p:cNvSpPr txBox="1"/>
          <p:nvPr/>
        </p:nvSpPr>
        <p:spPr>
          <a:xfrm>
            <a:off x="1033670" y="1724153"/>
            <a:ext cx="1009815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важливих аспектів у критичному мисленні</a:t>
            </a:r>
          </a:p>
          <a:p>
            <a:pPr indent="450215" algn="just"/>
            <a:endParaRPr lang="uk-UA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По-перше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критичне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самостійне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уроці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використанням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технології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КМ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кожний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/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учениця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формулюють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ідеї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переконання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незалежно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Отже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критичним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тільки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тоді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коли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індивідуальне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0215" algn="just"/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По-друге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початковим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відправним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пунктом критичного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мотивує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людину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і вона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починає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мислити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критично.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навчанні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розумові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здібності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вдосконалюються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вчаться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критично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обмірковувати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будь-яку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інформацію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11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58033EA-0511-4754-B81B-821F1A1C962D}"/>
              </a:ext>
            </a:extLst>
          </p:cNvPr>
          <p:cNvSpPr txBox="1"/>
          <p:nvPr/>
        </p:nvSpPr>
        <p:spPr>
          <a:xfrm>
            <a:off x="768626" y="1128814"/>
            <a:ext cx="1084027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По-третє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критичне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починається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постановки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питань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усвідомлення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проблем,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необхідно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розв’язати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дуже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допитливі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тож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завдання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вчителів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полягає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тому,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викликати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них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інтерес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навчити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їх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міркувати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indent="450215" algn="just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По-четверте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критичне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потребує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переконливої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аргументації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Критично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мисляча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людина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знаходить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розв’язання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аргументує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вибір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Завдання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навчити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тільки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знаходити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рішення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 й бути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терпимими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думок,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уміти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вислуховувати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учасників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групи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По-п’яте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критичне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соціальне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Тільки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обговоренні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в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обміні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думками,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зрештою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в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суперечках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людьми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переконатися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правоті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власної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позиції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Використовуючи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прийоми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навчанні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 принципами критичного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дуже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важливо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працювати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групі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5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A126C3-7BE1-4A5B-8CE9-3C3953D2F831}"/>
              </a:ext>
            </a:extLst>
          </p:cNvPr>
          <p:cNvSpPr txBox="1"/>
          <p:nvPr/>
        </p:nvSpPr>
        <p:spPr>
          <a:xfrm>
            <a:off x="974034" y="1596313"/>
            <a:ext cx="1024393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Критичне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—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неупереджене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дослідження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предмета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або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проблеми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indent="450215" algn="just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Процес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доцільно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починати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визначення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того,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вже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знаємо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належить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навчитися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indent="450215" algn="just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Потім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слід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приступити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вільного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виявлення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фактів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розгляду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варіантів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в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кінці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перейти до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заснованого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фактах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підсумку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порівнюємо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інформацію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зокрема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упередження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забобони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так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однокласників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також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фахівців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виробляємо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основу для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судження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41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59BFB6-1AC4-471E-AFE5-44C7FBD3952B}"/>
              </a:ext>
            </a:extLst>
          </p:cNvPr>
          <p:cNvSpPr txBox="1"/>
          <p:nvPr/>
        </p:nvSpPr>
        <p:spPr>
          <a:xfrm>
            <a:off x="801756" y="1166842"/>
            <a:ext cx="105884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Виклики для вчителя початкових класів у розвитку критичного мислення</a:t>
            </a:r>
          </a:p>
          <a:p>
            <a:endParaRPr lang="uk-UA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Працюючи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над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розвитком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КМ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учнів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учителю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доцільно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звернути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увагу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власні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стереотипи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щодо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професійної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1.Ставлення до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вчительської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роботи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«я знаю, як правильно і я вас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цього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>
                <a:latin typeface="Times New Roman" panose="02020603050405020304" pitchFamily="18" charset="0"/>
              </a:rPr>
              <a:t>2.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Ставлення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лише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до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засобу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контролю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перевірки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>
                <a:latin typeface="Times New Roman" panose="02020603050405020304" pitchFamily="18" charset="0"/>
              </a:rPr>
              <a:t>3.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шкідливість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різноманітних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гаджетів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для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засвоєння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знань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>
                <a:latin typeface="Times New Roman" panose="02020603050405020304" pitchFamily="18" charset="0"/>
              </a:rPr>
              <a:t>4. </a:t>
            </a:r>
            <a:r>
              <a:rPr lang="ru-RU" sz="2400" dirty="0" err="1">
                <a:latin typeface="Times New Roman" panose="02020603050405020304" pitchFamily="18" charset="0"/>
              </a:rPr>
              <a:t>П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омилка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досі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сприймається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як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щось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неприпустиме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3870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6E7513-CC66-4EBB-AFFD-FD77D3385C02}"/>
              </a:ext>
            </a:extLst>
          </p:cNvPr>
          <p:cNvSpPr txBox="1"/>
          <p:nvPr/>
        </p:nvSpPr>
        <p:spPr>
          <a:xfrm>
            <a:off x="1073426" y="2184089"/>
            <a:ext cx="1032344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таке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таксономія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Блума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Педагоги,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критичного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використовують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таксономію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класифікацію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простого до складного)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навчальних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цілей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результатів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Бенджаміна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Блума.</a:t>
            </a:r>
            <a:endParaRPr lang="uk-UA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706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B65C83C-AFDF-4709-899A-CFE3911DC76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409" y="503584"/>
            <a:ext cx="10654747" cy="5645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45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C4C801-E762-4AA0-A0FD-A5401EB2CF64}"/>
              </a:ext>
            </a:extLst>
          </p:cNvPr>
          <p:cNvSpPr txBox="1"/>
          <p:nvPr/>
        </p:nvSpPr>
        <p:spPr>
          <a:xfrm>
            <a:off x="907774" y="1812238"/>
            <a:ext cx="1037645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Б. Блум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також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установив,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між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рівнями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відповідями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ми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ставимо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існує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прямий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зв’язок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0215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indent="450215" algn="just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Запитання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утворюють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ієрархію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цілком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відповідну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таксономії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indent="450215" algn="just"/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Задавання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питань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є одним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із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механізмів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формування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навичок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критичного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мислення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040985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1015</Words>
  <Application>Microsoft Office PowerPoint</Application>
  <PresentationFormat>Широкий екран</PresentationFormat>
  <Paragraphs>71</Paragraphs>
  <Slides>17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Віхоть</vt:lpstr>
      <vt:lpstr>Тема 3-4. Особливості навчання критичного мислення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3-4. Особливості навчання критичного мислення </dc:title>
  <dc:creator>bukova.tania11@gmail.com</dc:creator>
  <cp:lastModifiedBy>bukova.tania11@gmail.com</cp:lastModifiedBy>
  <cp:revision>6</cp:revision>
  <dcterms:created xsi:type="dcterms:W3CDTF">2023-09-08T20:22:34Z</dcterms:created>
  <dcterms:modified xsi:type="dcterms:W3CDTF">2023-09-08T21:04:08Z</dcterms:modified>
</cp:coreProperties>
</file>