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2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221" autoAdjust="0"/>
    <p:restoredTop sz="94660"/>
  </p:normalViewPr>
  <p:slideViewPr>
    <p:cSldViewPr snapToGrid="0">
      <p:cViewPr varScale="1">
        <p:scale>
          <a:sx n="72" d="100"/>
          <a:sy n="72" d="100"/>
        </p:scale>
        <p:origin x="64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5F200-7BE1-4165-8248-E8A09DC40FB7}" type="datetimeFigureOut">
              <a:rPr lang="uk-UA" smtClean="0"/>
              <a:t>08.09.2023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8BAF3F8D-BAC2-442E-B4C9-9D72FC297BF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084391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5F200-7BE1-4165-8248-E8A09DC40FB7}" type="datetimeFigureOut">
              <a:rPr lang="uk-UA" smtClean="0"/>
              <a:t>08.09.2023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BAF3F8D-BAC2-442E-B4C9-9D72FC297BF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41697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5F200-7BE1-4165-8248-E8A09DC40FB7}" type="datetimeFigureOut">
              <a:rPr lang="uk-UA" smtClean="0"/>
              <a:t>08.09.2023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BAF3F8D-BAC2-442E-B4C9-9D72FC297BF0}" type="slidenum">
              <a:rPr lang="uk-UA" smtClean="0"/>
              <a:t>‹№›</a:t>
            </a:fld>
            <a:endParaRPr lang="uk-UA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018664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5F200-7BE1-4165-8248-E8A09DC40FB7}" type="datetimeFigureOut">
              <a:rPr lang="uk-UA" smtClean="0"/>
              <a:t>08.09.2023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BAF3F8D-BAC2-442E-B4C9-9D72FC297BF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311729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5F200-7BE1-4165-8248-E8A09DC40FB7}" type="datetimeFigureOut">
              <a:rPr lang="uk-UA" smtClean="0"/>
              <a:t>08.09.2023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BAF3F8D-BAC2-442E-B4C9-9D72FC297BF0}" type="slidenum">
              <a:rPr lang="uk-UA" smtClean="0"/>
              <a:t>‹№›</a:t>
            </a:fld>
            <a:endParaRPr lang="uk-UA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945803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5F200-7BE1-4165-8248-E8A09DC40FB7}" type="datetimeFigureOut">
              <a:rPr lang="uk-UA" smtClean="0"/>
              <a:t>08.09.2023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BAF3F8D-BAC2-442E-B4C9-9D72FC297BF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552054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5F200-7BE1-4165-8248-E8A09DC40FB7}" type="datetimeFigureOut">
              <a:rPr lang="uk-UA" smtClean="0"/>
              <a:t>08.09.2023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F3F8D-BAC2-442E-B4C9-9D72FC297BF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042241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5F200-7BE1-4165-8248-E8A09DC40FB7}" type="datetimeFigureOut">
              <a:rPr lang="uk-UA" smtClean="0"/>
              <a:t>08.09.2023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F3F8D-BAC2-442E-B4C9-9D72FC297BF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18654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5F200-7BE1-4165-8248-E8A09DC40FB7}" type="datetimeFigureOut">
              <a:rPr lang="uk-UA" smtClean="0"/>
              <a:t>08.09.2023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F3F8D-BAC2-442E-B4C9-9D72FC297BF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39515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5F200-7BE1-4165-8248-E8A09DC40FB7}" type="datetimeFigureOut">
              <a:rPr lang="uk-UA" smtClean="0"/>
              <a:t>08.09.2023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BAF3F8D-BAC2-442E-B4C9-9D72FC297BF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222707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5F200-7BE1-4165-8248-E8A09DC40FB7}" type="datetimeFigureOut">
              <a:rPr lang="uk-UA" smtClean="0"/>
              <a:t>08.09.2023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BAF3F8D-BAC2-442E-B4C9-9D72FC297BF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07930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5F200-7BE1-4165-8248-E8A09DC40FB7}" type="datetimeFigureOut">
              <a:rPr lang="uk-UA" smtClean="0"/>
              <a:t>08.09.2023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BAF3F8D-BAC2-442E-B4C9-9D72FC297BF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25893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5F200-7BE1-4165-8248-E8A09DC40FB7}" type="datetimeFigureOut">
              <a:rPr lang="uk-UA" smtClean="0"/>
              <a:t>08.09.2023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F3F8D-BAC2-442E-B4C9-9D72FC297BF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39956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5F200-7BE1-4165-8248-E8A09DC40FB7}" type="datetimeFigureOut">
              <a:rPr lang="uk-UA" smtClean="0"/>
              <a:t>08.09.2023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F3F8D-BAC2-442E-B4C9-9D72FC297BF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14985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5F200-7BE1-4165-8248-E8A09DC40FB7}" type="datetimeFigureOut">
              <a:rPr lang="uk-UA" smtClean="0"/>
              <a:t>08.09.2023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F3F8D-BAC2-442E-B4C9-9D72FC297BF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45883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5F200-7BE1-4165-8248-E8A09DC40FB7}" type="datetimeFigureOut">
              <a:rPr lang="uk-UA" smtClean="0"/>
              <a:t>08.09.2023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BAF3F8D-BAC2-442E-B4C9-9D72FC297BF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32931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55F200-7BE1-4165-8248-E8A09DC40FB7}" type="datetimeFigureOut">
              <a:rPr lang="uk-UA" smtClean="0"/>
              <a:t>08.09.2023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8BAF3F8D-BAC2-442E-B4C9-9D72FC297BF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31257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  <p:sldLayoutId id="2147483730" r:id="rId12"/>
    <p:sldLayoutId id="2147483731" r:id="rId13"/>
    <p:sldLayoutId id="2147483732" r:id="rId14"/>
    <p:sldLayoutId id="2147483733" r:id="rId15"/>
    <p:sldLayoutId id="214748373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7C9FAB-F3E3-47B5-A5CB-CF83BFD09B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38300" y="468809"/>
            <a:ext cx="8915399" cy="2262781"/>
          </a:xfrm>
        </p:spPr>
        <p:txBody>
          <a:bodyPr/>
          <a:lstStyle/>
          <a:p>
            <a:pPr algn="ctr"/>
            <a:r>
              <a:rPr lang="uk-UA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</a:t>
            </a:r>
            <a:r>
              <a:rPr lang="ru-RU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3-4</a:t>
            </a:r>
            <a:r>
              <a:rPr lang="uk-UA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Особливості навчання критичного мислення</a:t>
            </a:r>
            <a:b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uk-UA" dirty="0"/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A65C6435-B672-43EE-85FD-34BAA042BC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07096" y="3034748"/>
            <a:ext cx="8560904" cy="2223052"/>
          </a:xfrm>
        </p:spPr>
        <p:txBody>
          <a:bodyPr>
            <a:normAutofit fontScale="25000" lnSpcReduction="20000"/>
          </a:bodyPr>
          <a:lstStyle/>
          <a:p>
            <a:pPr indent="450215" algn="just"/>
            <a:r>
              <a:rPr lang="uk-UA" sz="9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Особливості навчання критичного мислення молодших школярів. </a:t>
            </a:r>
          </a:p>
          <a:p>
            <a:pPr indent="450215" algn="just"/>
            <a:r>
              <a:rPr lang="uk-UA" sz="9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Виклики для вчителя початкових класів у розвитку критичного мислення. </a:t>
            </a:r>
          </a:p>
          <a:p>
            <a:pPr indent="450215" algn="just"/>
            <a:r>
              <a:rPr lang="uk-UA" sz="9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Таксономія </a:t>
            </a:r>
            <a:r>
              <a:rPr lang="uk-UA" sz="9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Блума</a:t>
            </a:r>
            <a:r>
              <a:rPr lang="uk-UA" sz="9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indent="450215" algn="just"/>
            <a:r>
              <a:rPr lang="uk-UA" sz="9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 Інструменти для розвитку критичного мислення молодших школярів.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344085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1EB79DC-4219-4C5E-BC0B-202ECE21C69A}"/>
              </a:ext>
            </a:extLst>
          </p:cNvPr>
          <p:cNvSpPr txBox="1"/>
          <p:nvPr/>
        </p:nvSpPr>
        <p:spPr>
          <a:xfrm>
            <a:off x="722243" y="1797688"/>
            <a:ext cx="10747513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just"/>
            <a:r>
              <a:rPr lang="ru-RU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Запитання</a:t>
            </a:r>
            <a:r>
              <a:rPr lang="ru-RU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на </a:t>
            </a:r>
            <a:r>
              <a:rPr lang="ru-RU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знання</a:t>
            </a:r>
            <a:r>
              <a:rPr lang="ru-RU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—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це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найнижчий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рівень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запитань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що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потребує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механічного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згадування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інформації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Її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відтворюють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практично в тому самому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вигляді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в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якому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отримали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Учневі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досить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знати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фрагменти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матеріалу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для того,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щоб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успішно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відповісти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на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запитання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Такі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питання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найчастіше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передбачають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одну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правильну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відповідь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і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застосовуються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для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перевірки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знань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Вони не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стимулюють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розвиток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навичок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критичного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мислення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а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сприяють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тренуванню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пам’яті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r>
              <a:rPr lang="ru-RU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Приклади</a:t>
            </a:r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Яке </a:t>
            </a:r>
            <a:r>
              <a:rPr lang="ru-RU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найбільше</a:t>
            </a:r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місто</a:t>
            </a:r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в </a:t>
            </a:r>
            <a:r>
              <a:rPr lang="ru-RU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Україні</a:t>
            </a:r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?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r>
              <a:rPr lang="ru-RU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Які</a:t>
            </a:r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вірші</a:t>
            </a:r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Тараса Шевченка </a:t>
            </a:r>
            <a:r>
              <a:rPr lang="ru-RU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ви</a:t>
            </a:r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вивчали</a:t>
            </a:r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?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Скільки</a:t>
            </a:r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грамів</a:t>
            </a:r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у </a:t>
            </a:r>
            <a:r>
              <a:rPr lang="ru-RU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кілограмі</a:t>
            </a:r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?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12055778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FC4303A-7CFE-48E1-B78A-2DA28F6301EC}"/>
              </a:ext>
            </a:extLst>
          </p:cNvPr>
          <p:cNvSpPr txBox="1"/>
          <p:nvPr/>
        </p:nvSpPr>
        <p:spPr>
          <a:xfrm>
            <a:off x="675861" y="1447154"/>
            <a:ext cx="10840278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just"/>
            <a:r>
              <a:rPr lang="ru-RU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Запитання</a:t>
            </a:r>
            <a:r>
              <a:rPr lang="ru-RU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на </a:t>
            </a:r>
            <a:r>
              <a:rPr lang="ru-RU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розуміння</a:t>
            </a:r>
            <a:r>
              <a:rPr lang="ru-RU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задаються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для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розкриття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смислу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сутності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того,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що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вивчається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виявлення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зв’язків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між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ідеями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фактами,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визначеннями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або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цінностями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Учень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має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подумати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як вони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пов’язуються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між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собою,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групуються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об’єднуються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що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вони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означають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для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нього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Ці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питання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є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дуже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важливими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адже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без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розуміння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подальша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повноцінна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мисленнєва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та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пізнавальна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діяльність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неможлива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r>
              <a:rPr lang="ru-RU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Приклади</a:t>
            </a:r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r>
              <a:rPr lang="ru-RU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Якими</a:t>
            </a:r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прикладами </a:t>
            </a:r>
            <a:r>
              <a:rPr lang="ru-RU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ви</a:t>
            </a:r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проілюструєте</a:t>
            </a:r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сокорух</a:t>
            </a:r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у </a:t>
            </a:r>
            <a:r>
              <a:rPr lang="ru-RU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природі</a:t>
            </a:r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?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Як </a:t>
            </a:r>
            <a:r>
              <a:rPr lang="ru-RU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ви</a:t>
            </a:r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розумієте</a:t>
            </a:r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слова автора тексту, </a:t>
            </a:r>
            <a:r>
              <a:rPr lang="ru-RU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що</a:t>
            </a:r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хлопчик </a:t>
            </a:r>
            <a:r>
              <a:rPr lang="ru-RU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опинився</a:t>
            </a:r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у </a:t>
            </a:r>
            <a:r>
              <a:rPr lang="ru-RU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скрутному</a:t>
            </a:r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становищі</a:t>
            </a:r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?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r>
              <a:rPr lang="ru-RU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Якщо</a:t>
            </a:r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я </a:t>
            </a:r>
            <a:r>
              <a:rPr lang="ru-RU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з’єднаю</a:t>
            </a:r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ці</a:t>
            </a:r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три </a:t>
            </a:r>
            <a:r>
              <a:rPr lang="ru-RU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фігури</a:t>
            </a:r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разом, </a:t>
            </a:r>
            <a:r>
              <a:rPr lang="ru-RU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що</a:t>
            </a:r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вийде</a:t>
            </a:r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?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18888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03BFF32-0793-4015-BB36-829A46B540EB}"/>
              </a:ext>
            </a:extLst>
          </p:cNvPr>
          <p:cNvSpPr txBox="1"/>
          <p:nvPr/>
        </p:nvSpPr>
        <p:spPr>
          <a:xfrm>
            <a:off x="490329" y="1724153"/>
            <a:ext cx="10880035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just"/>
            <a:r>
              <a:rPr lang="ru-RU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Запитання</a:t>
            </a:r>
            <a:r>
              <a:rPr lang="ru-RU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на </a:t>
            </a:r>
            <a:r>
              <a:rPr lang="ru-RU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застосування</a:t>
            </a:r>
            <a:r>
              <a:rPr lang="ru-RU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спрямовані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на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використання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вже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відомої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учням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інформації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в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нових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умовах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чи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обставинах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Вони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дають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можливість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розв’язувати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проблеми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досліджувати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їх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Ці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питання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можуть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бути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досить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складними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тому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що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мають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на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увазі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нестандартні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відповіді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і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пошук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життєвих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рішень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r>
              <a:rPr lang="ru-RU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Приклади</a:t>
            </a:r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Як </a:t>
            </a:r>
            <a:r>
              <a:rPr lang="ru-RU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визначити</a:t>
            </a:r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довжину</a:t>
            </a:r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відрізка</a:t>
            </a:r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скориставшись</a:t>
            </a:r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мотузкою</a:t>
            </a:r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?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r>
              <a:rPr lang="ru-RU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Що</a:t>
            </a:r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станеться</a:t>
            </a:r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якщо</a:t>
            </a:r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всі</a:t>
            </a:r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ці</a:t>
            </a:r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числа </a:t>
            </a:r>
            <a:r>
              <a:rPr lang="ru-RU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помножити</a:t>
            </a:r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на </a:t>
            </a:r>
            <a:r>
              <a:rPr lang="ru-RU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дев’ять</a:t>
            </a:r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?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Як </a:t>
            </a:r>
            <a:r>
              <a:rPr lang="ru-RU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визначити</a:t>
            </a:r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сторону </a:t>
            </a:r>
            <a:r>
              <a:rPr lang="ru-RU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світу</a:t>
            </a:r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в </a:t>
            </a:r>
            <a:r>
              <a:rPr lang="ru-RU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лісі</a:t>
            </a:r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?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30188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140EDBB-37AB-483F-BFF6-FC9FE71071A8}"/>
              </a:ext>
            </a:extLst>
          </p:cNvPr>
          <p:cNvSpPr txBox="1"/>
          <p:nvPr/>
        </p:nvSpPr>
        <p:spPr>
          <a:xfrm>
            <a:off x="927652" y="1536174"/>
            <a:ext cx="10575235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just"/>
            <a:r>
              <a:rPr lang="ru-RU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Запитання</a:t>
            </a:r>
            <a:r>
              <a:rPr lang="ru-RU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на </a:t>
            </a:r>
            <a:r>
              <a:rPr lang="ru-RU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аналіз</a:t>
            </a:r>
            <a:r>
              <a:rPr lang="ru-RU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передбачають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розкладання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інформації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на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складові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виділення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частин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та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аналіз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кожної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з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виділених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частин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окремо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у межах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єдиного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цілого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: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їх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порівняння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та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визначення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схожості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й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відмінності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побудову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структури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(складу),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моделі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об’єкта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на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основі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наявних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взаємозв’язків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(причин і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наслідків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),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співвідношення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одних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явищ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з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іншими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вчинки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людини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з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її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характером).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r>
              <a:rPr lang="ru-RU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Приклади</a:t>
            </a:r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r>
              <a:rPr lang="ru-RU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Які</a:t>
            </a:r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частини</a:t>
            </a:r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можна</a:t>
            </a:r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виокремити</a:t>
            </a:r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у </a:t>
            </a:r>
            <a:r>
              <a:rPr lang="ru-RU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цьому</a:t>
            </a:r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оповіданні</a:t>
            </a:r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?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r>
              <a:rPr lang="ru-RU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Чому</a:t>
            </a:r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герої</a:t>
            </a:r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байки не </a:t>
            </a:r>
            <a:r>
              <a:rPr lang="ru-RU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змогли</a:t>
            </a:r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досягти</a:t>
            </a:r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своєї</a:t>
            </a:r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мети?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Як </a:t>
            </a:r>
            <a:r>
              <a:rPr lang="ru-RU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ви</a:t>
            </a:r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назвали б </a:t>
            </a:r>
            <a:r>
              <a:rPr lang="ru-RU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цей</a:t>
            </a:r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твір</a:t>
            </a:r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? </a:t>
            </a:r>
            <a:r>
              <a:rPr lang="ru-RU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Чому</a:t>
            </a:r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?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95868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46A0625-7B2A-4433-84ED-D7963F1E472B}"/>
              </a:ext>
            </a:extLst>
          </p:cNvPr>
          <p:cNvSpPr txBox="1"/>
          <p:nvPr/>
        </p:nvSpPr>
        <p:spPr>
          <a:xfrm>
            <a:off x="689113" y="1724153"/>
            <a:ext cx="10681252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just"/>
            <a:r>
              <a:rPr lang="ru-RU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Запитання</a:t>
            </a:r>
            <a:r>
              <a:rPr lang="ru-RU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на синтез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пов’язані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з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творчим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розв’язанням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проблем на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основі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оригінального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мислення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Якщо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запитання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на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застосування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зводяться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до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розв’язання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проблем на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основі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наявної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інформації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то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запитання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на синтез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дають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можливість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використовувати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власні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знання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та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досвід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для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творчого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вирішення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проблеми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і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можуть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мати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безліч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найрізноманітніших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відповідей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r>
              <a:rPr lang="ru-RU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Приклади</a:t>
            </a:r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Як </a:t>
            </a:r>
            <a:r>
              <a:rPr lang="ru-RU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із</a:t>
            </a:r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цих</a:t>
            </a:r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деталей </a:t>
            </a:r>
            <a:r>
              <a:rPr lang="ru-RU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побудувати</a:t>
            </a:r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вітряк</a:t>
            </a:r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?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Як </a:t>
            </a:r>
            <a:r>
              <a:rPr lang="ru-RU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змінилося</a:t>
            </a:r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б ваше </a:t>
            </a:r>
            <a:r>
              <a:rPr lang="ru-RU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життя</a:t>
            </a:r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якби</a:t>
            </a:r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ви</a:t>
            </a:r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могли </a:t>
            </a:r>
            <a:r>
              <a:rPr lang="ru-RU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дихати</a:t>
            </a:r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під</a:t>
            </a:r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водою?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Як </a:t>
            </a:r>
            <a:r>
              <a:rPr lang="ru-RU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ви</a:t>
            </a:r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назвали би </a:t>
            </a:r>
            <a:r>
              <a:rPr lang="ru-RU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по-іншому</a:t>
            </a:r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цей</a:t>
            </a:r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твір</a:t>
            </a:r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?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82522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7899951-D9A5-4975-A4BE-025C7593650C}"/>
              </a:ext>
            </a:extLst>
          </p:cNvPr>
          <p:cNvSpPr txBox="1"/>
          <p:nvPr/>
        </p:nvSpPr>
        <p:spPr>
          <a:xfrm>
            <a:off x="768627" y="2014404"/>
            <a:ext cx="1085353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just"/>
            <a:r>
              <a:rPr lang="ru-RU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Запитання</a:t>
            </a:r>
            <a:r>
              <a:rPr lang="ru-RU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на </a:t>
            </a:r>
            <a:r>
              <a:rPr lang="ru-RU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оцінку</a:t>
            </a:r>
            <a:r>
              <a:rPr lang="ru-RU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задаються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учням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для того,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щоб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вони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сформулювали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власні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судження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про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хороше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і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погане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або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про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справедливе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і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несправедливе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Для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ухвалення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рішень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і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розв’язання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проблем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необхідне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мислення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саме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цього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рівня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У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запитаннях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на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оцінку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не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може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бути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однієї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правильної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відповіді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r>
              <a:rPr lang="ru-RU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Приклади</a:t>
            </a:r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r>
              <a:rPr lang="ru-RU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Що</a:t>
            </a:r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ти</a:t>
            </a:r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можеш</a:t>
            </a:r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сказати</a:t>
            </a:r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про свою роботу?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Яке </a:t>
            </a:r>
            <a:r>
              <a:rPr lang="ru-RU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завдання</a:t>
            </a:r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сподобалося</a:t>
            </a:r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тобі</a:t>
            </a:r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найбільше</a:t>
            </a:r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?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r>
              <a:rPr lang="ru-RU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Чи</a:t>
            </a:r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справедливо </a:t>
            </a:r>
            <a:r>
              <a:rPr lang="ru-RU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завершується</a:t>
            </a:r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оповідання</a:t>
            </a:r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? </a:t>
            </a:r>
            <a:r>
              <a:rPr lang="ru-RU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Чому</a:t>
            </a:r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?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2102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9BAA14FE-4D11-4E53-9B45-C6F7D6CDD5E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114" y="198783"/>
            <a:ext cx="1024393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59784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6316D8DD-2674-476F-A327-417072D36701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642" y="1537252"/>
            <a:ext cx="9806609" cy="3167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0350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8D84AC5-6DE3-4657-95EB-48209B55F76A}"/>
              </a:ext>
            </a:extLst>
          </p:cNvPr>
          <p:cNvSpPr txBox="1"/>
          <p:nvPr/>
        </p:nvSpPr>
        <p:spPr>
          <a:xfrm>
            <a:off x="1219200" y="2001152"/>
            <a:ext cx="9621078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just"/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К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ритичне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мислення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— </a:t>
            </a:r>
            <a:r>
              <a:rPr lang="ru-RU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таке</a:t>
            </a:r>
            <a:r>
              <a:rPr lang="ru-RU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мислення</a:t>
            </a:r>
            <a:r>
              <a:rPr lang="ru-RU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завдяки</a:t>
            </a:r>
            <a:r>
              <a:rPr lang="ru-RU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якому</a:t>
            </a:r>
            <a:r>
              <a:rPr lang="ru-RU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людина</a:t>
            </a:r>
            <a:r>
              <a:rPr lang="ru-RU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здатна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—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бачити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проблеми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ставити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запитання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;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—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аналізувати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синтезувати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оцінювати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інформацію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з будь-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яких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джерел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;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—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висувати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гіпотези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та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оцінювати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альтернативи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;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—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свідомо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обирати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ухвалювати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рішення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та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обґрунтовувати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його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82447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908573D-1B9E-4A8F-B7FF-2FCA6A178BF8}"/>
              </a:ext>
            </a:extLst>
          </p:cNvPr>
          <p:cNvSpPr txBox="1"/>
          <p:nvPr/>
        </p:nvSpPr>
        <p:spPr>
          <a:xfrm>
            <a:off x="1033670" y="1724153"/>
            <a:ext cx="10098156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just"/>
            <a:r>
              <a:rPr lang="uk-UA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5</a:t>
            </a:r>
            <a:r>
              <a:rPr lang="uk-UA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важливих аспектів у критичному мисленні</a:t>
            </a:r>
          </a:p>
          <a:p>
            <a:pPr indent="450215" algn="just"/>
            <a:endParaRPr lang="uk-UA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По-перше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критичне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мислення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—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це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самостійне</a:t>
            </a:r>
            <a:r>
              <a:rPr lang="ru-RU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мислення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На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уроці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з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використанням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технології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розвитку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КМ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кожний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учень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/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учениця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формулюють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власні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ідеї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і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переконання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незалежно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від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інших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Отже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мислення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є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критичним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тільки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тоді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коли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воно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індивідуальне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</a:p>
          <a:p>
            <a:pPr indent="450215" algn="just"/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По-друге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початковим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відправним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 пунктом критичного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мислення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є </a:t>
            </a:r>
            <a:r>
              <a:rPr lang="ru-RU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інформація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Знання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мотивує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людину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і вона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починає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мислити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критично.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П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ри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навчанні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розумові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здібності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вдосконалюються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учні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вчаться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критично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обмірковувати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будь-яку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нову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інформацію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71168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58033EA-0511-4754-B81B-821F1A1C962D}"/>
              </a:ext>
            </a:extLst>
          </p:cNvPr>
          <p:cNvSpPr txBox="1"/>
          <p:nvPr/>
        </p:nvSpPr>
        <p:spPr>
          <a:xfrm>
            <a:off x="768626" y="1128814"/>
            <a:ext cx="10840278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just"/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По-третє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критичне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мислення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починається</a:t>
            </a:r>
            <a:r>
              <a:rPr lang="ru-RU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з постановки </a:t>
            </a:r>
            <a:r>
              <a:rPr lang="ru-RU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питань</a:t>
            </a:r>
            <a:r>
              <a:rPr lang="ru-RU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і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усвідомлення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проблем,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які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необхідно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розв’язати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Учні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дуже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допитливі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тож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завдання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вчителів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полягає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у тому,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аби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викликати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в них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інтерес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до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нових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знань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навчити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їх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міркувати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</a:p>
          <a:p>
            <a:pPr indent="450215" algn="just"/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По-четверте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критичне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мислення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потребує</a:t>
            </a:r>
            <a:r>
              <a:rPr lang="ru-RU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переконливої</a:t>
            </a:r>
            <a:r>
              <a:rPr lang="ru-RU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аргументації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Критично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мисляча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людина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знаходить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власне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розв’язання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проблеми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й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аргументує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цей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вибір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Завдання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педагогів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—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навчити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учнів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не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тільки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знаходити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власне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рішення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а й бути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терпимими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до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інших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думок,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уміти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вислуховувати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інших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учасників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групи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По-п’яте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критичне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мислення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є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мислення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соціальне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Тільки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в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обговоренні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в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обміні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думками,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зрештою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в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суперечках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з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іншими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людьми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можна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переконатися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у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правоті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власної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позиції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</a:p>
          <a:p>
            <a:pPr indent="450215" algn="just"/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Використовуючи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різні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прийоми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у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навчанні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за принципами критичного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мислення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дуже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важливо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працювати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в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групі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3456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2A126C3-7BE1-4A5B-8CE9-3C3953D2F831}"/>
              </a:ext>
            </a:extLst>
          </p:cNvPr>
          <p:cNvSpPr txBox="1"/>
          <p:nvPr/>
        </p:nvSpPr>
        <p:spPr>
          <a:xfrm>
            <a:off x="974034" y="1596313"/>
            <a:ext cx="10243931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just"/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Критичне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мислення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—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це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неупереджене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дослідження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предмета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або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проблеми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</a:p>
          <a:p>
            <a:pPr indent="450215" algn="just"/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Процес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доцільно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починати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з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визначення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того,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що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ми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вже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про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це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знаємо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та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чого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належить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навчитися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</a:p>
          <a:p>
            <a:pPr indent="450215" algn="just"/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Потім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слід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приступити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до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вільного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виявлення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фактів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і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розгляду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варіантів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та в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кінці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перейти до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заснованого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на фактах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осмислення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</a:p>
          <a:p>
            <a:pPr indent="450215" algn="just"/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У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підсумку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порівнюємо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інформацію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зокрема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й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упередження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забобони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як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учня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так і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однокласників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а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також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фахівців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виробляємо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основу для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власного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судження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04184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759BFB6-1AC4-471E-AFE5-44C7FBD3952B}"/>
              </a:ext>
            </a:extLst>
          </p:cNvPr>
          <p:cNvSpPr txBox="1"/>
          <p:nvPr/>
        </p:nvSpPr>
        <p:spPr>
          <a:xfrm>
            <a:off x="801756" y="1166842"/>
            <a:ext cx="10588487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Виклики для вчителя початкових класів у розвитку критичного мислення</a:t>
            </a:r>
          </a:p>
          <a:p>
            <a:endParaRPr lang="uk-UA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Працюючи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над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розвитком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КМ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учнів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учителю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доцільно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звернути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увагу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на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власні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стереотипи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щодо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професійної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діяльності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</a:p>
          <a:p>
            <a:endParaRPr lang="ru-RU" sz="2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1.Ставлення до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вчительської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роботи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: «я знаю, як правильно і я вас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цього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навчу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»</a:t>
            </a:r>
          </a:p>
          <a:p>
            <a:endParaRPr lang="ru-RU" sz="2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ru-RU" sz="2400" dirty="0">
                <a:latin typeface="Times New Roman" panose="02020603050405020304" pitchFamily="18" charset="0"/>
              </a:rPr>
              <a:t>2.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Ставлення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до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запитання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лише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як до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засобу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контролю і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перевірки</a:t>
            </a: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ru-RU" sz="2400" dirty="0">
                <a:latin typeface="Times New Roman" panose="02020603050405020304" pitchFamily="18" charset="0"/>
              </a:rPr>
              <a:t>3.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Про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шкідливість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різноманітних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гаджетів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для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засвоєння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знань</a:t>
            </a:r>
            <a:endParaRPr lang="ru-RU" sz="2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ru-RU" sz="2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ru-RU" sz="2400" dirty="0">
                <a:latin typeface="Times New Roman" panose="02020603050405020304" pitchFamily="18" charset="0"/>
              </a:rPr>
              <a:t>4. </a:t>
            </a:r>
            <a:r>
              <a:rPr lang="ru-RU" sz="2400" dirty="0" err="1">
                <a:latin typeface="Times New Roman" panose="02020603050405020304" pitchFamily="18" charset="0"/>
              </a:rPr>
              <a:t>П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омилка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досі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сприймається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як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щось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неприпустиме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37387077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26E7513-CC66-4EBB-AFFD-FD77D3385C02}"/>
              </a:ext>
            </a:extLst>
          </p:cNvPr>
          <p:cNvSpPr txBox="1"/>
          <p:nvPr/>
        </p:nvSpPr>
        <p:spPr>
          <a:xfrm>
            <a:off x="1073426" y="2184089"/>
            <a:ext cx="1032344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just"/>
            <a:r>
              <a:rPr lang="ru-RU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Що</a:t>
            </a:r>
            <a:r>
              <a:rPr lang="ru-RU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таке</a:t>
            </a:r>
            <a:r>
              <a:rPr lang="ru-RU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таксономія</a:t>
            </a:r>
            <a:r>
              <a:rPr lang="ru-RU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Блума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Педагоги,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які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навчають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критичного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мислення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використовують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таксономію</a:t>
            </a:r>
            <a:r>
              <a:rPr lang="ru-RU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класифікацію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від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простого до складного)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навчальних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цілей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і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результатів</a:t>
            </a:r>
            <a:r>
              <a:rPr lang="ru-RU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Бенджаміна</a:t>
            </a:r>
            <a:r>
              <a:rPr lang="ru-RU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Блума.</a:t>
            </a:r>
            <a:endParaRPr lang="uk-UA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67061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FB65C83C-AFDF-4709-899A-CFE3911DC764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409" y="503584"/>
            <a:ext cx="10654747" cy="5645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71450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EC4C801-E762-4AA0-A0FD-A5401EB2CF64}"/>
              </a:ext>
            </a:extLst>
          </p:cNvPr>
          <p:cNvSpPr txBox="1"/>
          <p:nvPr/>
        </p:nvSpPr>
        <p:spPr>
          <a:xfrm>
            <a:off x="907774" y="1812238"/>
            <a:ext cx="10376452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just"/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Б. Блум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також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установив,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що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між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рівнями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мислення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і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відповідями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на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запитання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які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ми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ставимо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існує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прямий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зв’язок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</a:p>
          <a:p>
            <a:pPr indent="450215" algn="just"/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</a:p>
          <a:p>
            <a:pPr indent="450215" algn="just"/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Запитання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утворюють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ієрархію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цілком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відповідну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таксономії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мислення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</a:p>
          <a:p>
            <a:pPr indent="450215" algn="just"/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Задавання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питань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є одним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із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механізмів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формування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навичок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критичного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мислення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5040985"/>
      </p:ext>
    </p:extLst>
  </p:cSld>
  <p:clrMapOvr>
    <a:masterClrMapping/>
  </p:clrMapOvr>
</p:sld>
</file>

<file path=ppt/theme/theme1.xml><?xml version="1.0" encoding="utf-8"?>
<a:theme xmlns:a="http://schemas.openxmlformats.org/drawingml/2006/main" name="Віхоть">
  <a:themeElements>
    <a:clrScheme name="Віхоть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Віхоть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іхоть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41</TotalTime>
  <Words>1015</Words>
  <Application>Microsoft Office PowerPoint</Application>
  <PresentationFormat>Широкий екран</PresentationFormat>
  <Paragraphs>71</Paragraphs>
  <Slides>17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17</vt:i4>
      </vt:variant>
    </vt:vector>
  </HeadingPairs>
  <TitlesOfParts>
    <vt:vector size="22" baseType="lpstr">
      <vt:lpstr>Arial</vt:lpstr>
      <vt:lpstr>Century Gothic</vt:lpstr>
      <vt:lpstr>Times New Roman</vt:lpstr>
      <vt:lpstr>Wingdings 3</vt:lpstr>
      <vt:lpstr>Віхоть</vt:lpstr>
      <vt:lpstr>Тема 3-4. Особливості навчання критичного мислення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3-4. Особливості навчання критичного мислення </dc:title>
  <dc:creator>bukova.tania11@gmail.com</dc:creator>
  <cp:lastModifiedBy>bukova.tania11@gmail.com</cp:lastModifiedBy>
  <cp:revision>6</cp:revision>
  <dcterms:created xsi:type="dcterms:W3CDTF">2023-09-08T20:22:34Z</dcterms:created>
  <dcterms:modified xsi:type="dcterms:W3CDTF">2023-09-08T21:04:08Z</dcterms:modified>
</cp:coreProperties>
</file>