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3" r:id="rId30"/>
    <p:sldId id="27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>
        <p:scale>
          <a:sx n="99" d="100"/>
          <a:sy n="99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E372F-20FA-408D-A9DD-8A1D96EB3CE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EC47-DEAC-41A7-841F-96A63AC1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087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ЛЕКЦІЯ 4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err="1" smtClean="0">
                <a:latin typeface="Georgia" panose="02040502050405020303" pitchFamily="18" charset="0"/>
              </a:rPr>
              <a:t>Нові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види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лабораторних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тварин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7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рептилій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Відповідно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морфологічної</a:t>
            </a:r>
            <a:r>
              <a:rPr lang="ru-RU" sz="2400" dirty="0" smtClean="0">
                <a:latin typeface="Georgia" panose="02040502050405020303" pitchFamily="18" charset="0"/>
              </a:rPr>
              <a:t> систематики </a:t>
            </a:r>
            <a:r>
              <a:rPr lang="ru-RU" sz="2400" dirty="0" err="1" smtClean="0">
                <a:latin typeface="Georgia" panose="02040502050405020303" pitchFamily="18" charset="0"/>
              </a:rPr>
              <a:t>клас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включає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наступні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основні</a:t>
            </a:r>
            <a:r>
              <a:rPr lang="ru-RU" sz="2400" dirty="0" smtClean="0">
                <a:latin typeface="Georgia" panose="02040502050405020303" pitchFamily="18" charset="0"/>
              </a:rPr>
              <a:t> загони - </a:t>
            </a:r>
            <a:r>
              <a:rPr lang="en-US" sz="2400" dirty="0" err="1" smtClean="0">
                <a:latin typeface="Georgia" panose="02040502050405020303" pitchFamily="18" charset="0"/>
              </a:rPr>
              <a:t>Rhynchocephalia</a:t>
            </a:r>
            <a:r>
              <a:rPr lang="en-US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гаттерія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en-US" sz="2400" dirty="0" err="1" smtClean="0">
                <a:latin typeface="Georgia" panose="02040502050405020303" pitchFamily="18" charset="0"/>
              </a:rPr>
              <a:t>Squamata</a:t>
            </a:r>
            <a:r>
              <a:rPr lang="en-US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лускаті</a:t>
            </a:r>
            <a:r>
              <a:rPr lang="ru-RU" sz="2400" dirty="0" smtClean="0">
                <a:latin typeface="Georgia" panose="02040502050405020303" pitchFamily="18" charset="0"/>
              </a:rPr>
              <a:t> - </a:t>
            </a:r>
            <a:r>
              <a:rPr lang="ru-RU" sz="2400" dirty="0" err="1" smtClean="0">
                <a:latin typeface="Georgia" panose="02040502050405020303" pitchFamily="18" charset="0"/>
              </a:rPr>
              <a:t>ящірки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змії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en-US" sz="2400" dirty="0" err="1" smtClean="0">
                <a:latin typeface="Georgia" panose="02040502050405020303" pitchFamily="18" charset="0"/>
              </a:rPr>
              <a:t>Chelonia</a:t>
            </a:r>
            <a:r>
              <a:rPr lang="en-US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морські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прісноводні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сухопутні</a:t>
            </a:r>
            <a:r>
              <a:rPr lang="ru-RU" sz="2400" dirty="0" smtClean="0">
                <a:latin typeface="Georgia" panose="02040502050405020303" pitchFamily="18" charset="0"/>
              </a:rPr>
              <a:t> черепахи) і </a:t>
            </a:r>
            <a:r>
              <a:rPr lang="en-US" sz="2400" dirty="0" err="1" smtClean="0">
                <a:latin typeface="Georgia" panose="02040502050405020303" pitchFamily="18" charset="0"/>
              </a:rPr>
              <a:t>Crocodilia</a:t>
            </a:r>
            <a:r>
              <a:rPr lang="en-US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алігатори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крокодили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каймани</a:t>
            </a:r>
            <a:r>
              <a:rPr lang="ru-RU" sz="2400" dirty="0" smtClean="0">
                <a:latin typeface="Georgia" panose="02040502050405020303" pitchFamily="18" charset="0"/>
              </a:rPr>
              <a:t>). 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Вони сильно </a:t>
            </a:r>
            <a:r>
              <a:rPr lang="ru-RU" sz="2400" dirty="0" err="1" smtClean="0">
                <a:latin typeface="Georgia" panose="02040502050405020303" pitchFamily="18" charset="0"/>
              </a:rPr>
              <a:t>розрізняються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географічним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поширенням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різноманітністю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нині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живуть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На </a:t>
            </a:r>
            <a:r>
              <a:rPr lang="ru-RU" sz="2400" dirty="0" err="1" smtClean="0">
                <a:latin typeface="Georgia" panose="02040502050405020303" pitchFamily="18" charset="0"/>
              </a:rPr>
              <a:t>відміну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більш-менш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гладкої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характерної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шкіра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захищена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лускою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змії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ящірки</a:t>
            </a:r>
            <a:r>
              <a:rPr lang="ru-RU" sz="2400" dirty="0" smtClean="0">
                <a:latin typeface="Georgia" panose="02040502050405020303" pitchFamily="18" charset="0"/>
              </a:rPr>
              <a:t>), панцирем (черепахи),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кістковими</a:t>
            </a:r>
            <a:r>
              <a:rPr lang="ru-RU" sz="2400" dirty="0" smtClean="0">
                <a:latin typeface="Georgia" panose="02040502050405020303" pitchFamily="18" charset="0"/>
              </a:rPr>
              <a:t> пластинами в </a:t>
            </a:r>
            <a:r>
              <a:rPr lang="ru-RU" sz="2400" dirty="0" err="1" smtClean="0">
                <a:latin typeface="Georgia" panose="02040502050405020303" pitchFamily="18" charset="0"/>
              </a:rPr>
              <a:t>шкірі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крокодили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алігатори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каймани</a:t>
            </a:r>
            <a:r>
              <a:rPr lang="ru-RU" sz="2400" dirty="0" smtClean="0">
                <a:latin typeface="Georgia" panose="02040502050405020303" pitchFamily="18" charset="0"/>
              </a:rPr>
              <a:t>). </a:t>
            </a:r>
            <a:r>
              <a:rPr lang="ru-RU" sz="2400" dirty="0" err="1" smtClean="0">
                <a:latin typeface="Georgia" panose="02040502050405020303" pitchFamily="18" charset="0"/>
              </a:rPr>
              <a:t>Товста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шкіра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пристосуванням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захисту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втрати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вологи</a:t>
            </a:r>
            <a:r>
              <a:rPr lang="ru-RU" sz="2400" dirty="0" smtClean="0">
                <a:latin typeface="Georgia" panose="02040502050405020303" pitchFamily="18" charset="0"/>
              </a:rPr>
              <a:t>, яку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легко </a:t>
            </a:r>
            <a:r>
              <a:rPr lang="ru-RU" sz="2400" dirty="0" err="1" smtClean="0">
                <a:latin typeface="Georgia" panose="02040502050405020303" pitchFamily="18" charset="0"/>
              </a:rPr>
              <a:t>втрачають</a:t>
            </a:r>
            <a:r>
              <a:rPr lang="ru-RU" sz="2400" dirty="0" smtClean="0">
                <a:latin typeface="Georgia" panose="02040502050405020303" pitchFamily="18" charset="0"/>
              </a:rPr>
              <a:t> через </a:t>
            </a:r>
            <a:r>
              <a:rPr lang="ru-RU" sz="2400" dirty="0" err="1" smtClean="0">
                <a:latin typeface="Georgia" panose="02040502050405020303" pitchFamily="18" charset="0"/>
              </a:rPr>
              <a:t>проникність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Де </a:t>
            </a:r>
            <a:r>
              <a:rPr lang="ru-RU" sz="2400" dirty="0" err="1" smtClean="0">
                <a:latin typeface="Georgia" panose="02040502050405020303" pitchFamily="18" charset="0"/>
              </a:rPr>
              <a:t>це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експериментальних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наукових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цілей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закуповуватись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b="1" dirty="0" err="1" smtClean="0">
                <a:latin typeface="Georgia" panose="02040502050405020303" pitchFamily="18" charset="0"/>
              </a:rPr>
              <a:t>відомих</a:t>
            </a: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latin typeface="Georgia" panose="02040502050405020303" pitchFamily="18" charset="0"/>
              </a:rPr>
              <a:t>постачальників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4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2.1 Контроль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Вентиляція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відповідним</a:t>
            </a:r>
            <a:r>
              <a:rPr lang="ru-RU" sz="2400" dirty="0" smtClean="0">
                <a:latin typeface="Georgia" panose="02040502050405020303" pitchFamily="18" charset="0"/>
              </a:rPr>
              <a:t> чином </a:t>
            </a:r>
            <a:r>
              <a:rPr lang="ru-RU" sz="2400" dirty="0" err="1" smtClean="0">
                <a:latin typeface="Georgia" panose="02040502050405020303" pitchFamily="18" charset="0"/>
              </a:rPr>
              <a:t>вентилюватись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тікали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вентиляційні</a:t>
            </a:r>
            <a:r>
              <a:rPr lang="ru-RU" sz="2400" dirty="0" smtClean="0">
                <a:latin typeface="Georgia" panose="02040502050405020303" pitchFamily="18" charset="0"/>
              </a:rPr>
              <a:t> ходи </a:t>
            </a:r>
            <a:r>
              <a:rPr lang="ru-RU" sz="2400" dirty="0" err="1" smtClean="0">
                <a:latin typeface="Georgia" panose="02040502050405020303" pitchFamily="18" charset="0"/>
              </a:rPr>
              <a:t>мають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забезпечені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захисними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екранами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Температура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відносяться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холоднокровних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. Для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тіла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природі</a:t>
            </a:r>
            <a:r>
              <a:rPr lang="ru-RU" sz="2400" dirty="0" smtClean="0">
                <a:latin typeface="Georgia" panose="02040502050405020303" pitchFamily="18" charset="0"/>
              </a:rPr>
              <a:t> вони </a:t>
            </a:r>
            <a:r>
              <a:rPr lang="ru-RU" sz="2400" dirty="0" err="1" smtClean="0">
                <a:latin typeface="Georgia" panose="02040502050405020303" pitchFamily="18" charset="0"/>
              </a:rPr>
              <a:t>вибирають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таке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мікросередовище</a:t>
            </a:r>
            <a:r>
              <a:rPr lang="ru-RU" sz="2400" dirty="0" smtClean="0">
                <a:latin typeface="Georgia" panose="02040502050405020303" pitchFamily="18" charset="0"/>
              </a:rPr>
              <a:t>, в </a:t>
            </a:r>
            <a:r>
              <a:rPr lang="ru-RU" sz="2400" dirty="0" err="1" smtClean="0">
                <a:latin typeface="Georgia" panose="02040502050405020303" pitchFamily="18" charset="0"/>
              </a:rPr>
              <a:t>якому</a:t>
            </a:r>
            <a:r>
              <a:rPr lang="ru-RU" sz="2400" dirty="0" smtClean="0">
                <a:latin typeface="Georgia" panose="02040502050405020303" pitchFamily="18" charset="0"/>
              </a:rPr>
              <a:t> вони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набрати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втратити</a:t>
            </a:r>
            <a:r>
              <a:rPr lang="ru-RU" sz="2400" dirty="0" smtClean="0">
                <a:latin typeface="Georgia" panose="02040502050405020303" pitchFamily="18" charset="0"/>
              </a:rPr>
              <a:t> тепло. Тому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огородженнях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зони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різними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температурами (</a:t>
            </a:r>
            <a:r>
              <a:rPr lang="ru-RU" sz="2400" dirty="0" err="1" smtClean="0">
                <a:latin typeface="Georgia" panose="02040502050405020303" pitchFamily="18" charset="0"/>
              </a:rPr>
              <a:t>градієнт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температур). У </a:t>
            </a:r>
            <a:r>
              <a:rPr lang="ru-RU" sz="2400" dirty="0" err="1" smtClean="0">
                <a:latin typeface="Georgia" panose="02040502050405020303" pitchFamily="18" charset="0"/>
              </a:rPr>
              <a:t>багатьох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температура </a:t>
            </a:r>
            <a:r>
              <a:rPr lang="ru-RU" sz="24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визначає</a:t>
            </a:r>
            <a:r>
              <a:rPr lang="ru-RU" sz="2400" dirty="0" smtClean="0">
                <a:latin typeface="Georgia" panose="02040502050405020303" pitchFamily="18" charset="0"/>
              </a:rPr>
              <a:t> стать потомства і </a:t>
            </a:r>
            <a:r>
              <a:rPr lang="ru-RU" sz="2400" dirty="0" err="1" smtClean="0">
                <a:latin typeface="Georgia" panose="02040502050405020303" pitchFamily="18" charset="0"/>
              </a:rPr>
              <a:t>диференціацію</a:t>
            </a:r>
            <a:r>
              <a:rPr lang="ru-RU" sz="2400" dirty="0" smtClean="0">
                <a:latin typeface="Georgia" panose="02040502050405020303" pitchFamily="18" charset="0"/>
              </a:rPr>
              <a:t> гонад. </a:t>
            </a:r>
            <a:r>
              <a:rPr lang="ru-RU" sz="2400" dirty="0" err="1" smtClean="0">
                <a:latin typeface="Georgia" panose="02040502050405020303" pitchFamily="18" charset="0"/>
              </a:rPr>
              <a:t>Розміщення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лампи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розжарювання</a:t>
            </a:r>
            <a:r>
              <a:rPr lang="ru-RU" sz="2400" dirty="0" smtClean="0">
                <a:latin typeface="Georgia" panose="02040502050405020303" pitchFamily="18" charset="0"/>
              </a:rPr>
              <a:t> над платформою </a:t>
            </a:r>
            <a:r>
              <a:rPr lang="ru-RU" sz="2400" dirty="0" err="1" smtClean="0">
                <a:latin typeface="Georgia" panose="02040502050405020303" pitchFamily="18" charset="0"/>
              </a:rPr>
              <a:t>відпочинку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дозволить </a:t>
            </a:r>
            <a:r>
              <a:rPr lang="ru-RU" sz="2400" dirty="0" err="1" smtClean="0">
                <a:latin typeface="Georgia" panose="02040502050405020303" pitchFamily="18" charset="0"/>
              </a:rPr>
              <a:t>їм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збільшувати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температуру </a:t>
            </a:r>
            <a:r>
              <a:rPr lang="ru-RU" sz="2400" dirty="0" err="1" smtClean="0">
                <a:latin typeface="Georgia" panose="02040502050405020303" pitchFamily="18" charset="0"/>
              </a:rPr>
              <a:t>свого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тіла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Вологість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Підтримка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відносної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діапазоні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70% до 90%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забезпечена</a:t>
            </a:r>
            <a:r>
              <a:rPr lang="ru-RU" sz="2400" dirty="0" smtClean="0">
                <a:latin typeface="Georgia" panose="02040502050405020303" pitchFamily="18" charset="0"/>
              </a:rPr>
              <a:t> шляхом </a:t>
            </a:r>
            <a:r>
              <a:rPr lang="ru-RU" sz="2400" dirty="0" err="1" smtClean="0">
                <a:latin typeface="Georgia" panose="02040502050405020303" pitchFamily="18" charset="0"/>
              </a:rPr>
              <a:t>випарювання</a:t>
            </a:r>
            <a:r>
              <a:rPr lang="ru-RU" sz="2400" dirty="0" smtClean="0">
                <a:latin typeface="Georgia" panose="02040502050405020303" pitchFamily="18" charset="0"/>
              </a:rPr>
              <a:t> води з контейнера, </a:t>
            </a:r>
            <a:r>
              <a:rPr lang="ru-RU" sz="2400" dirty="0" err="1" smtClean="0">
                <a:latin typeface="Georgia" panose="02040502050405020303" pitchFamily="18" charset="0"/>
              </a:rPr>
              <a:t>розміщеного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поруч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обігрівачем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Корисно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вибору</a:t>
            </a:r>
            <a:r>
              <a:rPr lang="ru-RU" sz="2400" dirty="0" smtClean="0">
                <a:latin typeface="Georgia" panose="02040502050405020303" pitchFamily="18" charset="0"/>
              </a:rPr>
              <a:t> зон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вологістю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градієнт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400" dirty="0" smtClean="0">
                <a:latin typeface="Georgia" panose="02040502050405020303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480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2.1 Контроль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Освітлення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відповідний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певного</a:t>
            </a:r>
            <a:r>
              <a:rPr lang="ru-RU" sz="2400" dirty="0" smtClean="0">
                <a:latin typeface="Georgia" panose="02040502050405020303" pitchFamily="18" charset="0"/>
              </a:rPr>
              <a:t> виду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стадії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400" dirty="0" smtClean="0">
                <a:latin typeface="Georgia" panose="02040502050405020303" pitchFamily="18" charset="0"/>
              </a:rPr>
              <a:t> та пори року режим </a:t>
            </a:r>
            <a:r>
              <a:rPr lang="ru-RU" sz="2400" dirty="0" err="1" smtClean="0">
                <a:latin typeface="Georgia" panose="02040502050405020303" pitchFamily="18" charset="0"/>
              </a:rPr>
              <a:t>зміни</a:t>
            </a:r>
            <a:r>
              <a:rPr lang="ru-RU" sz="2400" dirty="0" smtClean="0">
                <a:latin typeface="Georgia" panose="02040502050405020303" pitchFamily="18" charset="0"/>
              </a:rPr>
              <a:t> дня та </a:t>
            </a:r>
            <a:r>
              <a:rPr lang="ru-RU" sz="2400" dirty="0" err="1" smtClean="0">
                <a:latin typeface="Georgia" panose="02040502050405020303" pitchFamily="18" charset="0"/>
              </a:rPr>
              <a:t>ночі</a:t>
            </a:r>
            <a:r>
              <a:rPr lang="ru-RU" sz="2400" dirty="0" smtClean="0">
                <a:latin typeface="Georgia" panose="02040502050405020303" pitchFamily="18" charset="0"/>
              </a:rPr>
              <a:t>.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сховатися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затемнених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місцях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лампи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сонячне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</a:t>
            </a:r>
            <a:r>
              <a:rPr lang="ru-RU" sz="2400" dirty="0" smtClean="0">
                <a:latin typeface="Georgia" panose="02040502050405020303" pitchFamily="18" charset="0"/>
              </a:rPr>
              <a:t> не повинно бути </a:t>
            </a:r>
            <a:r>
              <a:rPr lang="ru-RU" sz="2400" dirty="0" err="1" smtClean="0">
                <a:latin typeface="Georgia" panose="02040502050405020303" pitchFamily="18" charset="0"/>
              </a:rPr>
              <a:t>єдиним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джерелом</a:t>
            </a:r>
            <a:r>
              <a:rPr lang="ru-RU" sz="2400" dirty="0" smtClean="0">
                <a:latin typeface="Georgia" panose="02040502050405020303" pitchFamily="18" charset="0"/>
              </a:rPr>
              <a:t> тепла.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ультрафіолетовим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випромінюванням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стимуляції</a:t>
            </a:r>
            <a:r>
              <a:rPr lang="ru-RU" sz="2400" dirty="0" smtClean="0">
                <a:latin typeface="Georgia" panose="02040502050405020303" pitchFamily="18" charset="0"/>
              </a:rPr>
              <a:t> синтезу </a:t>
            </a:r>
            <a:r>
              <a:rPr lang="ru-RU" sz="2400" dirty="0" err="1" smtClean="0">
                <a:latin typeface="Georgia" panose="02040502050405020303" pitchFamily="18" charset="0"/>
              </a:rPr>
              <a:t>вітаміну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D.</a:t>
            </a:r>
            <a:endParaRPr lang="uk-UA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Шум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дуже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чутливі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акустичних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шумів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повітря</a:t>
            </a:r>
            <a:r>
              <a:rPr lang="ru-RU" sz="2400" dirty="0" smtClean="0">
                <a:latin typeface="Georgia" panose="02040502050405020303" pitchFamily="18" charset="0"/>
              </a:rPr>
              <a:t>) та </a:t>
            </a:r>
            <a:r>
              <a:rPr lang="ru-RU" sz="2400" dirty="0" err="1" smtClean="0">
                <a:latin typeface="Georgia" panose="02040502050405020303" pitchFamily="18" charset="0"/>
              </a:rPr>
              <a:t>вібраційного</a:t>
            </a:r>
            <a:r>
              <a:rPr lang="ru-RU" sz="2400" dirty="0" smtClean="0">
                <a:latin typeface="Georgia" panose="02040502050405020303" pitchFamily="18" charset="0"/>
              </a:rPr>
              <a:t> шуму (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твердих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турбують</a:t>
            </a:r>
            <a:r>
              <a:rPr lang="ru-RU" sz="2400" dirty="0" smtClean="0">
                <a:latin typeface="Georgia" panose="02040502050405020303" pitchFamily="18" charset="0"/>
              </a:rPr>
              <a:t> будь-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нові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несподівані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коливання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3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проживання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влаштоване</a:t>
            </a:r>
            <a:r>
              <a:rPr lang="ru-RU" sz="24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ньомк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знаходилися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натуральні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штучні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гілки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листя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шматочки</a:t>
            </a:r>
            <a:r>
              <a:rPr lang="ru-RU" sz="2400" dirty="0" smtClean="0">
                <a:latin typeface="Georgia" panose="02040502050405020303" pitchFamily="18" charset="0"/>
              </a:rPr>
              <a:t> кори та </a:t>
            </a:r>
            <a:r>
              <a:rPr lang="ru-RU" sz="2400" dirty="0" err="1" smtClean="0">
                <a:latin typeface="Georgia" panose="02040502050405020303" pitchFamily="18" charset="0"/>
              </a:rPr>
              <a:t>каміння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Таке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корисне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рептиліям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різних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точок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зору</a:t>
            </a:r>
            <a:r>
              <a:rPr lang="ru-RU" sz="2400" dirty="0" smtClean="0">
                <a:latin typeface="Georgia" panose="02040502050405020303" pitchFamily="18" charset="0"/>
              </a:rPr>
              <a:t>: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ці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предмети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ховатися</a:t>
            </a:r>
            <a:r>
              <a:rPr lang="ru-RU" sz="2400" dirty="0" smtClean="0">
                <a:latin typeface="Georgia" panose="02040502050405020303" pitchFamily="18" charset="0"/>
              </a:rPr>
              <a:t> за ними та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візуальні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просторові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орієнтири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виключити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ударів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пропрозоре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скло</a:t>
            </a:r>
            <a:r>
              <a:rPr lang="ru-RU" sz="2400" dirty="0" smtClean="0">
                <a:latin typeface="Georgia" panose="02040502050405020303" pitchFamily="18" charset="0"/>
              </a:rPr>
              <a:t>, на </a:t>
            </a:r>
            <a:r>
              <a:rPr lang="ru-RU" sz="2400" dirty="0" err="1" smtClean="0">
                <a:latin typeface="Georgia" panose="02040502050405020303" pitchFamily="18" charset="0"/>
              </a:rPr>
              <a:t>бічні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скляні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стінки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бути нанесений </a:t>
            </a:r>
            <a:r>
              <a:rPr lang="ru-RU" sz="2400" dirty="0" err="1" smtClean="0">
                <a:latin typeface="Georgia" panose="02040502050405020303" pitchFamily="18" charset="0"/>
              </a:rPr>
              <a:t>візерунок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створює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структуровану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поверхню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: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розміщені</a:t>
            </a:r>
            <a:r>
              <a:rPr lang="ru-RU" sz="2400" dirty="0" smtClean="0">
                <a:latin typeface="Georgia" panose="02040502050405020303" pitchFamily="18" charset="0"/>
              </a:rPr>
              <a:t> в них </a:t>
            </a:r>
            <a:r>
              <a:rPr lang="ru-RU" sz="2400" dirty="0" err="1" smtClean="0">
                <a:latin typeface="Georgia" panose="02040502050405020303" pitchFamily="18" charset="0"/>
              </a:rPr>
              <a:t>структурні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елементи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гладку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поверхню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закруглені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краї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мінімізувати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ризик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травми</a:t>
            </a:r>
            <a:r>
              <a:rPr lang="ru-RU" sz="2400" dirty="0" smtClean="0">
                <a:latin typeface="Georgia" panose="02040502050405020303" pitchFamily="18" charset="0"/>
              </a:rPr>
              <a:t>. При </a:t>
            </a:r>
            <a:r>
              <a:rPr lang="ru-RU" sz="2400" dirty="0" err="1" smtClean="0">
                <a:latin typeface="Georgia" panose="02040502050405020303" pitchFamily="18" charset="0"/>
              </a:rPr>
              <a:t>створенні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найбільш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чутливих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непрозорі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матеріали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9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Годують</a:t>
            </a:r>
            <a:r>
              <a:rPr lang="ru-RU" sz="2400" dirty="0" smtClean="0">
                <a:latin typeface="Georgia" panose="02040502050405020303" pitchFamily="18" charset="0"/>
              </a:rPr>
              <a:t> природною для них </a:t>
            </a:r>
            <a:r>
              <a:rPr lang="ru-RU" sz="2400" dirty="0" err="1" smtClean="0">
                <a:latin typeface="Georgia" panose="02040502050405020303" pitchFamily="18" charset="0"/>
              </a:rPr>
              <a:t>їжею</a:t>
            </a:r>
            <a:r>
              <a:rPr lang="ru-RU" sz="2400" dirty="0" smtClean="0">
                <a:latin typeface="Georgia" panose="02040502050405020303" pitchFamily="18" charset="0"/>
              </a:rPr>
              <a:t>, продуктами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комерційними</a:t>
            </a:r>
            <a:r>
              <a:rPr lang="ru-RU" sz="2400" dirty="0" smtClean="0">
                <a:latin typeface="Georgia" panose="02040502050405020303" pitchFamily="18" charset="0"/>
              </a:rPr>
              <a:t> кормами, </a:t>
            </a:r>
            <a:r>
              <a:rPr lang="ru-RU" sz="2400" dirty="0" err="1" smtClean="0">
                <a:latin typeface="Georgia" panose="02040502050405020303" pitchFamily="18" charset="0"/>
              </a:rPr>
              <a:t>наближеними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природного </a:t>
            </a:r>
            <a:r>
              <a:rPr lang="ru-RU" sz="24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Багато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хижаками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всі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крокодили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ящірок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черепахи), але </a:t>
            </a:r>
            <a:r>
              <a:rPr lang="ru-RU" sz="2400" dirty="0" err="1" smtClean="0">
                <a:latin typeface="Georgia" panose="02040502050405020303" pitchFamily="18" charset="0"/>
              </a:rPr>
              <a:t>зустрічаються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</a:t>
            </a:r>
            <a:r>
              <a:rPr lang="ru-RU" sz="2400" dirty="0" smtClean="0">
                <a:latin typeface="Georgia" panose="02040502050405020303" pitchFamily="18" charset="0"/>
              </a:rPr>
              <a:t> них </a:t>
            </a:r>
            <a:r>
              <a:rPr lang="ru-RU" sz="2400" dirty="0" err="1" smtClean="0">
                <a:latin typeface="Georgia" panose="02040502050405020303" pitchFamily="18" charset="0"/>
              </a:rPr>
              <a:t>вегетаріанські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всеїдні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вибіркові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крім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деяких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привчити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харчуватися</a:t>
            </a:r>
            <a:r>
              <a:rPr lang="ru-RU" sz="2400" dirty="0" smtClean="0">
                <a:latin typeface="Georgia" panose="02040502050405020303" pitchFamily="18" charset="0"/>
              </a:rPr>
              <a:t> мертвечиною. Тому, як правило, </a:t>
            </a:r>
            <a:r>
              <a:rPr lang="ru-RU" sz="2400" dirty="0" err="1" smtClean="0">
                <a:latin typeface="Georgia" panose="02040502050405020303" pitchFamily="18" charset="0"/>
              </a:rPr>
              <a:t>немає</a:t>
            </a:r>
            <a:r>
              <a:rPr lang="ru-RU" sz="2400" dirty="0" smtClean="0">
                <a:latin typeface="Georgia" panose="02040502050405020303" pitchFamily="18" charset="0"/>
              </a:rPr>
              <a:t> потреби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живими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хребетними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. При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мертвими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їхню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евтаназію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застосуванням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гуманних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методів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допускають,крім</a:t>
            </a:r>
            <a:r>
              <a:rPr lang="ru-RU" sz="2400" dirty="0" smtClean="0">
                <a:latin typeface="Georgia" panose="02040502050405020303" pitchFamily="18" charset="0"/>
              </a:rPr>
              <a:t> того, </a:t>
            </a:r>
            <a:r>
              <a:rPr lang="ru-RU" sz="2400" dirty="0" err="1" smtClean="0">
                <a:latin typeface="Georgia" panose="02040502050405020303" pitchFamily="18" charset="0"/>
              </a:rPr>
              <a:t>ризику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отруєння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. Режим </a:t>
            </a:r>
            <a:r>
              <a:rPr lang="ru-RU" sz="2400" dirty="0" err="1" smtClean="0"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latin typeface="Georgia" panose="02040502050405020303" pitchFamily="18" charset="0"/>
              </a:rPr>
              <a:t> повинен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виду та </a:t>
            </a:r>
            <a:r>
              <a:rPr lang="ru-RU" sz="2400" dirty="0" err="1" smtClean="0">
                <a:latin typeface="Georgia" panose="02040502050405020303" pitchFamily="18" charset="0"/>
              </a:rPr>
              <a:t>стадії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системі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Напування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Всім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питну</a:t>
            </a:r>
            <a:r>
              <a:rPr lang="ru-RU" sz="2400" dirty="0" smtClean="0">
                <a:latin typeface="Georgia" panose="02040502050405020303" pitchFamily="18" charset="0"/>
              </a:rPr>
              <a:t> воду.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7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Годують</a:t>
            </a:r>
            <a:r>
              <a:rPr lang="ru-RU" sz="2400" dirty="0" smtClean="0">
                <a:latin typeface="Georgia" panose="02040502050405020303" pitchFamily="18" charset="0"/>
              </a:rPr>
              <a:t> природною для них </a:t>
            </a:r>
            <a:r>
              <a:rPr lang="ru-RU" sz="2400" dirty="0" err="1" smtClean="0">
                <a:latin typeface="Georgia" panose="02040502050405020303" pitchFamily="18" charset="0"/>
              </a:rPr>
              <a:t>їжею</a:t>
            </a:r>
            <a:r>
              <a:rPr lang="ru-RU" sz="2400" dirty="0" smtClean="0">
                <a:latin typeface="Georgia" panose="02040502050405020303" pitchFamily="18" charset="0"/>
              </a:rPr>
              <a:t>, продуктами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комерційними</a:t>
            </a:r>
            <a:r>
              <a:rPr lang="ru-RU" sz="2400" dirty="0" smtClean="0">
                <a:latin typeface="Georgia" panose="02040502050405020303" pitchFamily="18" charset="0"/>
              </a:rPr>
              <a:t> кормами, </a:t>
            </a:r>
            <a:r>
              <a:rPr lang="ru-RU" sz="2400" dirty="0" err="1" smtClean="0">
                <a:latin typeface="Georgia" panose="02040502050405020303" pitchFamily="18" charset="0"/>
              </a:rPr>
              <a:t>наближеними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природного </a:t>
            </a:r>
            <a:r>
              <a:rPr lang="ru-RU" sz="24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Багато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хижаками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всі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крокодили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ящірок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черепахи), але </a:t>
            </a:r>
            <a:r>
              <a:rPr lang="ru-RU" sz="2400" dirty="0" err="1" smtClean="0">
                <a:latin typeface="Georgia" panose="02040502050405020303" pitchFamily="18" charset="0"/>
              </a:rPr>
              <a:t>зустрічаються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</a:t>
            </a:r>
            <a:r>
              <a:rPr lang="ru-RU" sz="2400" dirty="0" smtClean="0">
                <a:latin typeface="Georgia" panose="02040502050405020303" pitchFamily="18" charset="0"/>
              </a:rPr>
              <a:t> них </a:t>
            </a:r>
            <a:r>
              <a:rPr lang="ru-RU" sz="2400" dirty="0" err="1" smtClean="0">
                <a:latin typeface="Georgia" panose="02040502050405020303" pitchFamily="18" charset="0"/>
              </a:rPr>
              <a:t>вегетаріанські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всеїдні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вибіркові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крім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деяких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привчити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харчуватися</a:t>
            </a:r>
            <a:r>
              <a:rPr lang="ru-RU" sz="2400" dirty="0" smtClean="0">
                <a:latin typeface="Georgia" panose="02040502050405020303" pitchFamily="18" charset="0"/>
              </a:rPr>
              <a:t> мертвечиною. Тому, як правило, </a:t>
            </a:r>
            <a:r>
              <a:rPr lang="ru-RU" sz="2400" dirty="0" err="1" smtClean="0">
                <a:latin typeface="Georgia" panose="02040502050405020303" pitchFamily="18" charset="0"/>
              </a:rPr>
              <a:t>немає</a:t>
            </a:r>
            <a:r>
              <a:rPr lang="ru-RU" sz="2400" dirty="0" smtClean="0">
                <a:latin typeface="Georgia" panose="02040502050405020303" pitchFamily="18" charset="0"/>
              </a:rPr>
              <a:t> потреби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живими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хребетними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. При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мертвими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їхню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евтаназію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застосуванням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гуманних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методів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допускають,крім</a:t>
            </a:r>
            <a:r>
              <a:rPr lang="ru-RU" sz="2400" dirty="0" smtClean="0">
                <a:latin typeface="Georgia" panose="02040502050405020303" pitchFamily="18" charset="0"/>
              </a:rPr>
              <a:t> того, </a:t>
            </a:r>
            <a:r>
              <a:rPr lang="ru-RU" sz="2400" dirty="0" err="1" smtClean="0">
                <a:latin typeface="Georgia" panose="02040502050405020303" pitchFamily="18" charset="0"/>
              </a:rPr>
              <a:t>ризику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отруєння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. Режим </a:t>
            </a:r>
            <a:r>
              <a:rPr lang="ru-RU" sz="2400" dirty="0" err="1" smtClean="0"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latin typeface="Georgia" panose="02040502050405020303" pitchFamily="18" charset="0"/>
              </a:rPr>
              <a:t> повинен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виду та </a:t>
            </a:r>
            <a:r>
              <a:rPr lang="ru-RU" sz="2400" dirty="0" err="1" smtClean="0">
                <a:latin typeface="Georgia" panose="02040502050405020303" pitchFamily="18" charset="0"/>
              </a:rPr>
              <a:t>стадії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рептилій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системі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Напування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Всім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рептиліям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питну</a:t>
            </a:r>
            <a:r>
              <a:rPr lang="ru-RU" sz="2400" dirty="0" smtClean="0">
                <a:latin typeface="Georgia" panose="02040502050405020303" pitchFamily="18" charset="0"/>
              </a:rPr>
              <a:t> воду.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Підстилковий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гніздовий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абсорбуючий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матеріали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Залежно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потреб виду в </a:t>
            </a:r>
            <a:r>
              <a:rPr lang="ru-RU" sz="2400" dirty="0" err="1" smtClean="0">
                <a:latin typeface="Georgia" panose="02040502050405020303" pitchFamily="18" charset="0"/>
              </a:rPr>
              <a:t>тераріумах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підстили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дрібної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тирси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матеріалів,що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дрібні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частинки</a:t>
            </a:r>
            <a:r>
              <a:rPr lang="ru-RU" sz="2400" dirty="0" smtClean="0">
                <a:latin typeface="Georgia" panose="02040502050405020303" pitchFamily="18" charset="0"/>
              </a:rPr>
              <a:t>, так як вони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потрапити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у рот і стати причиною </a:t>
            </a:r>
            <a:r>
              <a:rPr lang="ru-RU" sz="2400" dirty="0" err="1" smtClean="0">
                <a:latin typeface="Georgia" panose="02040502050405020303" pitchFamily="18" charset="0"/>
              </a:rPr>
              <a:t>пошкоджень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внутрішніх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органів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непрохідності</a:t>
            </a:r>
            <a:r>
              <a:rPr lang="ru-RU" sz="2400" dirty="0" smtClean="0">
                <a:latin typeface="Georgia" panose="02040502050405020303" pitchFamily="18" charset="0"/>
              </a:rPr>
              <a:t> кишечника, особливо у </a:t>
            </a:r>
            <a:r>
              <a:rPr lang="ru-RU" sz="2400" dirty="0" err="1" smtClean="0">
                <a:latin typeface="Georgia" panose="02040502050405020303" pitchFamily="18" charset="0"/>
              </a:rPr>
              <a:t>змій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Ідентифікація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вживлення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приймальних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пристроїв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транспондерів</a:t>
            </a:r>
            <a:r>
              <a:rPr lang="ru-RU" sz="2400" dirty="0" smtClean="0">
                <a:latin typeface="Georgia" panose="02040502050405020303" pitchFamily="18" charset="0"/>
              </a:rPr>
              <a:t>);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приклеювання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етикеток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індивідуальні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облік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індивідуальних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візерунків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колір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пошкодженняшкіри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тощо</a:t>
            </a:r>
            <a:r>
              <a:rPr lang="ru-RU" sz="2400" dirty="0" smtClean="0">
                <a:latin typeface="Georgia" panose="02040502050405020303" pitchFamily="18" charset="0"/>
              </a:rPr>
              <a:t>);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мітки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маркувальним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олівцем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вимагають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оновлення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після</a:t>
            </a:r>
            <a:r>
              <a:rPr lang="ru-RU" sz="2400" dirty="0" smtClean="0">
                <a:latin typeface="Georgia" panose="02040502050405020303" pitchFamily="18" charset="0"/>
              </a:rPr>
              <a:t> линьки;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прив'язування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пальці</a:t>
            </a:r>
            <a:r>
              <a:rPr lang="ru-RU" sz="2400" dirty="0" smtClean="0">
                <a:latin typeface="Georgia" panose="02040502050405020303" pitchFamily="18" charset="0"/>
              </a:rPr>
              <a:t> невеликих </a:t>
            </a:r>
            <a:r>
              <a:rPr lang="ru-RU" sz="2400" dirty="0" err="1" smtClean="0">
                <a:latin typeface="Georgia" panose="02040502050405020303" pitchFamily="18" charset="0"/>
              </a:rPr>
              <a:t>ярликів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вигляді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кольорових</a:t>
            </a:r>
            <a:r>
              <a:rPr lang="ru-RU" sz="2400" dirty="0" smtClean="0">
                <a:latin typeface="Georgia" panose="02040502050405020303" pitchFamily="18" charset="0"/>
              </a:rPr>
              <a:t> ниток. </a:t>
            </a:r>
            <a:r>
              <a:rPr lang="ru-RU" sz="2400" dirty="0" err="1" smtClean="0">
                <a:latin typeface="Georgia" panose="02040502050405020303" pitchFamily="18" charset="0"/>
              </a:rPr>
              <a:t>Відсікання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пальцівє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хворобливою</a:t>
            </a:r>
            <a:r>
              <a:rPr lang="ru-RU" sz="2400" dirty="0" smtClean="0">
                <a:latin typeface="Georgia" panose="02040502050405020303" pitchFamily="18" charset="0"/>
              </a:rPr>
              <a:t> процедурою і не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маркування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3.1 Контроль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довкілля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водою. </a:t>
            </a:r>
            <a:r>
              <a:rPr lang="ru-RU" sz="2400" dirty="0" err="1" smtClean="0">
                <a:latin typeface="Georgia" panose="02040502050405020303" pitchFamily="18" charset="0"/>
              </a:rPr>
              <a:t>Швидкість</a:t>
            </a:r>
            <a:r>
              <a:rPr lang="ru-RU" sz="2400" dirty="0" smtClean="0">
                <a:latin typeface="Georgia" panose="02040502050405020303" pitchFamily="18" charset="0"/>
              </a:rPr>
              <a:t> потоку води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вільно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плавати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впливати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їхньої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нормальне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поведінка</a:t>
            </a:r>
            <a:r>
              <a:rPr lang="ru-RU" sz="2400" dirty="0" smtClean="0">
                <a:latin typeface="Georgia" panose="02040502050405020303" pitchFamily="18" charset="0"/>
              </a:rPr>
              <a:t>.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400" dirty="0" smtClean="0">
                <a:latin typeface="Georgia" panose="02040502050405020303" pitchFamily="18" charset="0"/>
              </a:rPr>
              <a:t>, де </a:t>
            </a:r>
            <a:r>
              <a:rPr lang="ru-RU" sz="2400" dirty="0" err="1" smtClean="0">
                <a:latin typeface="Georgia" panose="02040502050405020303" pitchFamily="18" charset="0"/>
              </a:rPr>
              <a:t>утримуються</a:t>
            </a:r>
            <a:r>
              <a:rPr lang="ru-RU" sz="2400" dirty="0" smtClean="0">
                <a:latin typeface="Georgia" panose="02040502050405020303" pitchFamily="18" charset="0"/>
              </a:rPr>
              <a:t> мальки, як правило, воду </a:t>
            </a:r>
            <a:r>
              <a:rPr lang="ru-RU" sz="2400" dirty="0" err="1" smtClean="0">
                <a:latin typeface="Georgia" panose="02040502050405020303" pitchFamily="18" charset="0"/>
              </a:rPr>
              <a:t>краще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подавати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спрямовуючи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її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водну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кутом.</a:t>
            </a:r>
          </a:p>
          <a:p>
            <a:pPr algn="just"/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Якість</a:t>
            </a: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води.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Якість</a:t>
            </a:r>
            <a:r>
              <a:rPr lang="ru-RU" sz="2400" dirty="0" smtClean="0">
                <a:latin typeface="Georgia" panose="02040502050405020303" pitchFamily="18" charset="0"/>
              </a:rPr>
              <a:t> води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вимогам,що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забезпечує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нормальну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активність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нормальний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фізіологічний</a:t>
            </a:r>
            <a:r>
              <a:rPr lang="ru-RU" sz="2400" dirty="0" smtClean="0">
                <a:latin typeface="Georgia" panose="02040502050405020303" pitchFamily="18" charset="0"/>
              </a:rPr>
              <a:t> стан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Вимоги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окремих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змінюватись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залежності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стадії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личинки, мальки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дорослі</a:t>
            </a:r>
            <a:r>
              <a:rPr lang="ru-RU" sz="2400" dirty="0" smtClean="0">
                <a:latin typeface="Georgia" panose="02040502050405020303" pitchFamily="18" charset="0"/>
              </a:rPr>
              <a:t> особи,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фізіологічного</a:t>
            </a:r>
            <a:r>
              <a:rPr lang="ru-RU" sz="2400" dirty="0" smtClean="0">
                <a:latin typeface="Georgia" panose="02040502050405020303" pitchFamily="18" charset="0"/>
              </a:rPr>
              <a:t> стану,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метаморфози</a:t>
            </a:r>
            <a:r>
              <a:rPr lang="ru-RU" sz="2400" dirty="0" smtClean="0">
                <a:latin typeface="Georgia" panose="02040502050405020303" pitchFamily="18" charset="0"/>
              </a:rPr>
              <a:t>, нерест,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наслідки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впливу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шкідливих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відрізняються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своєю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здатністю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адаптуватися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зміни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якості</a:t>
            </a:r>
            <a:r>
              <a:rPr lang="ru-RU" sz="2400" dirty="0" smtClean="0">
                <a:latin typeface="Georgia" panose="02040502050405020303" pitchFamily="18" charset="0"/>
              </a:rPr>
              <a:t> води. </a:t>
            </a:r>
            <a:r>
              <a:rPr lang="ru-RU" sz="24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нормально </a:t>
            </a:r>
            <a:r>
              <a:rPr lang="ru-RU" sz="2400" dirty="0" err="1" smtClean="0">
                <a:latin typeface="Georgia" panose="02040502050405020303" pitchFamily="18" charset="0"/>
              </a:rPr>
              <a:t>жити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високим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вмістом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суспензій</a:t>
            </a:r>
            <a:r>
              <a:rPr lang="ru-RU" sz="2400" dirty="0" smtClean="0">
                <a:latin typeface="Georgia" panose="02040502050405020303" pitchFamily="18" charset="0"/>
              </a:rPr>
              <a:t>, тому </a:t>
            </a:r>
            <a:r>
              <a:rPr lang="ru-RU" sz="24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завислих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частинок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400" dirty="0" smtClean="0">
                <a:latin typeface="Georgia" panose="02040502050405020303" pitchFamily="18" charset="0"/>
              </a:rPr>
              <a:t> в межах допустимого </a:t>
            </a:r>
            <a:r>
              <a:rPr lang="ru-RU" sz="2400" dirty="0" err="1" smtClean="0">
                <a:latin typeface="Georgia" panose="02040502050405020303" pitchFamily="18" charset="0"/>
              </a:rPr>
              <a:t>діапазону</a:t>
            </a:r>
            <a:r>
              <a:rPr lang="ru-RU" sz="2400" dirty="0" smtClean="0">
                <a:latin typeface="Georgia" panose="02040502050405020303" pitchFamily="18" charset="0"/>
              </a:rPr>
              <a:t>. Вода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належним</a:t>
            </a:r>
            <a:r>
              <a:rPr lang="ru-RU" sz="2400" dirty="0" smtClean="0">
                <a:latin typeface="Georgia" panose="02040502050405020303" pitchFamily="18" charset="0"/>
              </a:rPr>
              <a:t> чином </a:t>
            </a:r>
            <a:r>
              <a:rPr lang="ru-RU" sz="2400" b="1" dirty="0" err="1" smtClean="0">
                <a:latin typeface="Georgia" panose="02040502050405020303" pitchFamily="18" charset="0"/>
              </a:rPr>
              <a:t>фільтруватися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видалення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шкідливих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речовин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фізико-хімічних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показників</a:t>
            </a:r>
            <a:r>
              <a:rPr lang="ru-RU" sz="2400" dirty="0" smtClean="0">
                <a:latin typeface="Georgia" panose="02040502050405020303" pitchFamily="18" charset="0"/>
              </a:rPr>
              <a:t> води.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Кисень</a:t>
            </a:r>
            <a:r>
              <a:rPr lang="uk-UA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Концентрація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кисню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потребам виду та </a:t>
            </a:r>
            <a:r>
              <a:rPr lang="ru-RU" sz="2400" dirty="0" err="1" smtClean="0">
                <a:latin typeface="Georgia" panose="02040502050405020303" pitchFamily="18" charset="0"/>
              </a:rPr>
              <a:t>конкретним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умовам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Вимоги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його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концентрації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змінюються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залежності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води, </a:t>
            </a:r>
            <a:r>
              <a:rPr lang="ru-RU" sz="2400" dirty="0" err="1" smtClean="0">
                <a:latin typeface="Georgia" panose="02040502050405020303" pitchFamily="18" charset="0"/>
              </a:rPr>
              <a:t>концентрації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вуглекислого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газу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інтенсивності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та того, як часто доводиться </a:t>
            </a:r>
            <a:r>
              <a:rPr lang="ru-RU" sz="2400" dirty="0" err="1" smtClean="0">
                <a:solidFill>
                  <a:srgbClr val="990033"/>
                </a:solidFill>
                <a:latin typeface="Georgia" panose="02040502050405020303" pitchFamily="18" charset="0"/>
              </a:rPr>
              <a:t>брати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solidFill>
                  <a:srgbClr val="990033"/>
                </a:solidFill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solidFill>
                  <a:srgbClr val="990033"/>
                </a:solidFill>
                <a:latin typeface="Georgia" panose="02040502050405020303" pitchFamily="18" charset="0"/>
              </a:rPr>
              <a:t> до рук</a:t>
            </a:r>
            <a:r>
              <a:rPr lang="ru-RU" sz="2400" dirty="0" smtClean="0">
                <a:latin typeface="Georgia" panose="02040502050405020303" pitchFamily="18" charset="0"/>
              </a:rPr>
              <a:t>. У </a:t>
            </a:r>
            <a:r>
              <a:rPr lang="ru-RU" sz="2400" dirty="0" err="1" smtClean="0">
                <a:latin typeface="Georgia" panose="02040502050405020303" pitchFamily="18" charset="0"/>
              </a:rPr>
              <a:t>разі</a:t>
            </a:r>
            <a:r>
              <a:rPr lang="ru-RU" sz="2400" dirty="0" smtClean="0">
                <a:latin typeface="Georgia" panose="02040502050405020303" pitchFamily="18" charset="0"/>
              </a:rPr>
              <a:t> потреби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додаткове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400" dirty="0" smtClean="0">
                <a:latin typeface="Georgia" panose="02040502050405020303" pitchFamily="18" charset="0"/>
              </a:rPr>
              <a:t> води киснем.</a:t>
            </a: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Сполуки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азоту.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виділяють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solidFill>
                  <a:srgbClr val="006600"/>
                </a:solidFill>
                <a:latin typeface="Georgia" panose="02040502050405020303" pitchFamily="18" charset="0"/>
              </a:rPr>
              <a:t>аміак</a:t>
            </a:r>
            <a: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Розчинена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сечовина+корми+фекалії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ru-RU" sz="2400" dirty="0" err="1" smtClean="0">
                <a:solidFill>
                  <a:srgbClr val="006600"/>
                </a:solidFill>
                <a:latin typeface="Georgia" panose="02040502050405020303" pitchFamily="18" charset="0"/>
              </a:rPr>
              <a:t>аміак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solidFill>
                  <a:srgbClr val="FF9900"/>
                </a:solidFill>
                <a:latin typeface="Georgia" panose="02040502050405020303" pitchFamily="18" charset="0"/>
              </a:rPr>
              <a:t>фосфати</a:t>
            </a:r>
            <a:endParaRPr lang="ru-RU" sz="2400" dirty="0">
              <a:solidFill>
                <a:srgbClr val="FF99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З </a:t>
            </a:r>
            <a:r>
              <a:rPr lang="ru-RU" sz="2400" dirty="0" err="1" smtClean="0">
                <a:latin typeface="Georgia" panose="02040502050405020303" pitchFamily="18" charset="0"/>
              </a:rPr>
              <a:t>аміаку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</a:t>
            </a:r>
            <a:r>
              <a:rPr lang="ru-RU" sz="2400" dirty="0" err="1" smtClean="0">
                <a:solidFill>
                  <a:srgbClr val="990033"/>
                </a:solidFill>
                <a:latin typeface="Georgia" panose="02040502050405020303" pitchFamily="18" charset="0"/>
              </a:rPr>
              <a:t>нітрити</a:t>
            </a:r>
            <a:r>
              <a:rPr lang="ru-RU" sz="2400" dirty="0" smtClean="0">
                <a:solidFill>
                  <a:srgbClr val="990033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solidFill>
                  <a:srgbClr val="990033"/>
                </a:solidFill>
                <a:latin typeface="Georgia" panose="02040502050405020303" pitchFamily="18" charset="0"/>
              </a:rPr>
              <a:t>нітрати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i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Аміак</a:t>
            </a:r>
            <a:r>
              <a:rPr lang="ru-RU" sz="24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і </a:t>
            </a:r>
            <a:r>
              <a:rPr lang="ru-RU" sz="2400" i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нітрити</a:t>
            </a:r>
            <a:r>
              <a:rPr lang="ru-RU" sz="24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видаляють</a:t>
            </a:r>
            <a:r>
              <a:rPr lang="ru-RU" sz="24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шляхом </a:t>
            </a:r>
            <a:r>
              <a:rPr lang="ru-RU" sz="2400" dirty="0" err="1" smtClean="0">
                <a:latin typeface="Georgia" panose="02040502050405020303" pitchFamily="18" charset="0"/>
              </a:rPr>
              <a:t>збільшення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швидкості</a:t>
            </a:r>
            <a:r>
              <a:rPr lang="ru-RU" sz="2400" dirty="0" smtClean="0">
                <a:latin typeface="Georgia" panose="02040502050405020303" pitchFamily="18" charset="0"/>
              </a:rPr>
              <a:t> протоки води, </a:t>
            </a:r>
            <a:r>
              <a:rPr lang="ru-RU" sz="2400" dirty="0" err="1" smtClean="0">
                <a:latin typeface="Georgia" panose="02040502050405020303" pitchFamily="18" charset="0"/>
              </a:rPr>
              <a:t>вмісту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меншої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акваріумі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зниження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води,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допомогою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біофільтрації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Морська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молоді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особини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більш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сприйнятливіші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аміаку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472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990033"/>
                </a:solidFill>
                <a:latin typeface="Georgia" panose="02040502050405020303" pitchFamily="18" charset="0"/>
              </a:rPr>
              <a:t>Вуглекислий</a:t>
            </a:r>
            <a:r>
              <a:rPr lang="ru-RU" sz="2400" b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 газ </a:t>
            </a:r>
            <a:r>
              <a:rPr lang="ru-RU" sz="2400" dirty="0" smtClean="0">
                <a:latin typeface="Georgia" panose="02040502050405020303" pitchFamily="18" charset="0"/>
              </a:rPr>
              <a:t>(</a:t>
            </a:r>
            <a:r>
              <a:rPr lang="en-US" sz="2400" dirty="0" smtClean="0">
                <a:latin typeface="Georgia" panose="02040502050405020303" pitchFamily="18" charset="0"/>
              </a:rPr>
              <a:t>CO2)</a:t>
            </a:r>
            <a:r>
              <a:rPr lang="uk-UA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Вуглекислий</a:t>
            </a:r>
            <a:r>
              <a:rPr lang="ru-RU" sz="2400" dirty="0" smtClean="0">
                <a:latin typeface="Georgia" panose="02040502050405020303" pitchFamily="18" charset="0"/>
              </a:rPr>
              <a:t> газ,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виділяється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диханні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розчиняється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утворюється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вугільна</a:t>
            </a:r>
            <a:r>
              <a:rPr lang="ru-RU" sz="2400" dirty="0" smtClean="0">
                <a:latin typeface="Georgia" panose="02040502050405020303" pitchFamily="18" charset="0"/>
              </a:rPr>
              <a:t> кислота</a:t>
            </a:r>
          </a:p>
          <a:p>
            <a:pPr algn="just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знижується</a:t>
            </a:r>
            <a:r>
              <a:rPr lang="ru-RU" sz="2400" dirty="0" smtClean="0">
                <a:latin typeface="Georgia" panose="02040502050405020303" pitchFamily="18" charset="0"/>
              </a:rPr>
              <a:t> рН.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Накопичення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CO2 </a:t>
            </a:r>
            <a:r>
              <a:rPr lang="ru-RU" sz="2400" dirty="0" smtClean="0">
                <a:latin typeface="Georgia" panose="02040502050405020303" pitchFamily="18" charset="0"/>
              </a:rPr>
              <a:t>– проблема в </a:t>
            </a:r>
            <a:r>
              <a:rPr lang="ru-RU" sz="2400" dirty="0" err="1" smtClean="0">
                <a:latin typeface="Georgia" panose="02040502050405020303" pitchFamily="18" charset="0"/>
              </a:rPr>
              <a:t>акваріумах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високою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щільністю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вмісту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де </a:t>
            </a:r>
            <a:r>
              <a:rPr lang="ru-RU" sz="2400" dirty="0" err="1" smtClean="0">
                <a:latin typeface="Georgia" panose="02040502050405020303" pitchFamily="18" charset="0"/>
              </a:rPr>
              <a:t>замість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повітря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вмісту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кисню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чистий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кисень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046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348734"/>
            <a:ext cx="11612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>
                <a:latin typeface="Georgia" panose="02040502050405020303" pitchFamily="18" charset="0"/>
              </a:rPr>
              <a:t>Видоспецифічні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вимоги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Відповідно</a:t>
            </a:r>
            <a:r>
              <a:rPr lang="ru-RU" sz="2400" dirty="0" smtClean="0">
                <a:latin typeface="Georgia" panose="02040502050405020303" pitchFamily="18" charset="0"/>
              </a:rPr>
              <a:t> до систематики </a:t>
            </a:r>
            <a:r>
              <a:rPr lang="ru-RU" sz="2400" dirty="0" err="1" smtClean="0">
                <a:latin typeface="Georgia" panose="02040502050405020303" pitchFamily="18" charset="0"/>
              </a:rPr>
              <a:t>клас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земноводних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включає</a:t>
            </a:r>
            <a:r>
              <a:rPr lang="ru-RU" sz="2400" dirty="0" smtClean="0">
                <a:latin typeface="Georgia" panose="02040502050405020303" pitchFamily="18" charset="0"/>
              </a:rPr>
              <a:t> три загони: </a:t>
            </a:r>
          </a:p>
          <a:p>
            <a:r>
              <a:rPr lang="ru-RU" sz="2400" dirty="0" err="1" smtClean="0">
                <a:latin typeface="Georgia" panose="02040502050405020303" pitchFamily="18" charset="0"/>
              </a:rPr>
              <a:t>хвостаті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latin typeface="Georgia" panose="02040502050405020303" pitchFamily="18" charset="0"/>
              </a:rPr>
              <a:t>Urodela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Caudata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endParaRPr lang="uk-UA" sz="2400" dirty="0" smtClean="0">
              <a:latin typeface="Georgia" panose="02040502050405020303" pitchFamily="18" charset="0"/>
            </a:endParaRPr>
          </a:p>
          <a:p>
            <a:endParaRPr lang="uk-UA" sz="2400" dirty="0" smtClean="0">
              <a:latin typeface="Georgia" panose="02040502050405020303" pitchFamily="18" charset="0"/>
            </a:endParaRPr>
          </a:p>
          <a:p>
            <a:endParaRPr lang="uk-UA" sz="2400" dirty="0">
              <a:latin typeface="Georgia" panose="02040502050405020303" pitchFamily="18" charset="0"/>
            </a:endParaRPr>
          </a:p>
          <a:p>
            <a:endParaRPr lang="uk-UA" sz="2400" dirty="0" smtClean="0">
              <a:latin typeface="Georgia" panose="02040502050405020303" pitchFamily="18" charset="0"/>
            </a:endParaRPr>
          </a:p>
          <a:p>
            <a:endParaRPr lang="uk-UA" sz="2400" dirty="0">
              <a:latin typeface="Georgia" panose="02040502050405020303" pitchFamily="18" charset="0"/>
            </a:endParaRPr>
          </a:p>
          <a:p>
            <a:endParaRPr lang="uk-UA" sz="2400" dirty="0" smtClean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безногі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latin typeface="Georgia" panose="02040502050405020303" pitchFamily="18" charset="0"/>
              </a:rPr>
              <a:t>Gymnophiona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Apoda</a:t>
            </a:r>
            <a:r>
              <a:rPr lang="en-US" sz="2400" dirty="0" smtClean="0">
                <a:latin typeface="Georgia" panose="02040502050405020303" pitchFamily="18" charset="0"/>
              </a:rPr>
              <a:t>) </a:t>
            </a:r>
            <a:r>
              <a:rPr lang="ru-RU" sz="2400" dirty="0" smtClean="0">
                <a:latin typeface="Georgia" panose="02040502050405020303" pitchFamily="18" charset="0"/>
              </a:rPr>
              <a:t>(</a:t>
            </a:r>
            <a:r>
              <a:rPr lang="ru-RU" sz="2400" dirty="0" err="1" smtClean="0">
                <a:latin typeface="Georgia" panose="02040502050405020303" pitchFamily="18" charset="0"/>
              </a:rPr>
              <a:t>рибозмій</a:t>
            </a:r>
            <a:r>
              <a:rPr lang="ru-RU" sz="2400" dirty="0" smtClean="0">
                <a:latin typeface="Georgia" panose="02040502050405020303" pitchFamily="18" charset="0"/>
              </a:rPr>
              <a:t>)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безхвості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latin typeface="Georgia" panose="02040502050405020303" pitchFamily="18" charset="0"/>
              </a:rPr>
              <a:t>Anura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Ecaudata</a:t>
            </a:r>
            <a:r>
              <a:rPr lang="en-US" sz="2400" dirty="0" smtClean="0">
                <a:latin typeface="Georgia" panose="02040502050405020303" pitchFamily="18" charset="0"/>
              </a:rPr>
              <a:t>)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2" y="1237509"/>
            <a:ext cx="2576177" cy="210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3732196"/>
            <a:ext cx="4006215" cy="2108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050" y="4608160"/>
            <a:ext cx="3000375" cy="20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pH</a:t>
            </a:r>
            <a:endParaRPr lang="uk-UA" sz="2400" b="1" dirty="0" smtClean="0">
              <a:solidFill>
                <a:srgbClr val="990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рН </a:t>
            </a:r>
            <a:r>
              <a:rPr lang="ru-RU" sz="24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вмісту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двоокису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вуглецю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кальцію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Зміна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кислотності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впливає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інші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показники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якості</a:t>
            </a:r>
            <a:r>
              <a:rPr lang="ru-RU" sz="2400" dirty="0" smtClean="0">
                <a:latin typeface="Georgia" panose="02040502050405020303" pitchFamily="18" charset="0"/>
              </a:rPr>
              <a:t> води.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Загалом</a:t>
            </a:r>
            <a:r>
              <a:rPr lang="ru-RU" sz="2400" dirty="0" smtClean="0">
                <a:latin typeface="Georgia" panose="02040502050405020303" pitchFamily="18" charset="0"/>
              </a:rPr>
              <a:t> рН </a:t>
            </a:r>
            <a:r>
              <a:rPr lang="ru-RU" sz="2400" dirty="0" err="1" smtClean="0">
                <a:latin typeface="Georgia" panose="02040502050405020303" pitchFamily="18" charset="0"/>
              </a:rPr>
              <a:t>прісної</a:t>
            </a:r>
            <a:r>
              <a:rPr lang="ru-RU" sz="2400" dirty="0" smtClean="0">
                <a:latin typeface="Georgia" panose="02040502050405020303" pitchFamily="18" charset="0"/>
              </a:rPr>
              <a:t> води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нижчою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ніж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, то воду,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подається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рибам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додавати</a:t>
            </a:r>
            <a:r>
              <a:rPr lang="ru-RU" sz="2400" dirty="0" smtClean="0">
                <a:latin typeface="Georgia" panose="02040502050405020303" pitchFamily="18" charset="0"/>
              </a:rPr>
              <a:t> буфер.</a:t>
            </a: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Солоність</a:t>
            </a:r>
            <a:r>
              <a:rPr lang="ru-RU" sz="2400" dirty="0" smtClean="0">
                <a:latin typeface="Georgia" panose="02040502050405020303" pitchFamily="18" charset="0"/>
              </a:rPr>
              <a:t>. Потреби в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 води у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варіюють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залежно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того,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є вони </a:t>
            </a:r>
            <a:r>
              <a:rPr lang="ru-RU" sz="2400" dirty="0" err="1" smtClean="0">
                <a:latin typeface="Georgia" panose="02040502050405020303" pitchFamily="18" charset="0"/>
              </a:rPr>
              <a:t>морськими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прісноводними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походженням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пристосувалися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певної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переносити</a:t>
            </a:r>
            <a:r>
              <a:rPr lang="ru-RU" sz="2400" dirty="0" smtClean="0">
                <a:latin typeface="Georgia" panose="02040502050405020303" pitchFamily="18" charset="0"/>
              </a:rPr>
              <a:t> широкий </a:t>
            </a:r>
            <a:r>
              <a:rPr lang="ru-RU" sz="2400" dirty="0" err="1" smtClean="0">
                <a:latin typeface="Georgia" panose="02040502050405020303" pitchFamily="18" charset="0"/>
              </a:rPr>
              <a:t>діапазон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. В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переносимість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стадії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життєвого</a:t>
            </a:r>
            <a:r>
              <a:rPr lang="ru-RU" sz="2400" dirty="0" smtClean="0">
                <a:latin typeface="Georgia" panose="02040502050405020303" pitchFamily="18" charset="0"/>
              </a:rPr>
              <a:t> циклу. </a:t>
            </a:r>
            <a:r>
              <a:rPr lang="ru-RU" sz="2400" dirty="0" err="1" smtClean="0">
                <a:latin typeface="Georgia" panose="02040502050405020303" pitchFamily="18" charset="0"/>
              </a:rPr>
              <a:t>Зміни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солоності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поступово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57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Температура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температуру води в оптимальному для </a:t>
            </a:r>
            <a:r>
              <a:rPr lang="ru-RU" sz="2400" dirty="0" err="1" smtClean="0">
                <a:latin typeface="Georgia" panose="02040502050405020303" pitchFamily="18" charset="0"/>
              </a:rPr>
              <a:t>конкретних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діапазоні</a:t>
            </a:r>
            <a:r>
              <a:rPr lang="ru-RU" sz="2400" dirty="0" smtClean="0">
                <a:latin typeface="Georgia" panose="02040502050405020303" pitchFamily="18" charset="0"/>
              </a:rPr>
              <a:t>, а будь-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поступово</a:t>
            </a:r>
            <a:r>
              <a:rPr lang="ru-RU" sz="2400" dirty="0" smtClean="0">
                <a:latin typeface="Georgia" panose="02040502050405020303" pitchFamily="18" charset="0"/>
              </a:rPr>
              <a:t>. За </a:t>
            </a:r>
            <a:r>
              <a:rPr lang="ru-RU" sz="2400" dirty="0" err="1" smtClean="0">
                <a:latin typeface="Georgia" panose="02040502050405020303" pitchFamily="18" charset="0"/>
              </a:rPr>
              <a:t>високих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знадобитися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додаткове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400" dirty="0" smtClean="0">
                <a:latin typeface="Georgia" panose="02040502050405020303" pitchFamily="18" charset="0"/>
              </a:rPr>
              <a:t> води киснем.</a:t>
            </a:r>
          </a:p>
          <a:p>
            <a:pPr algn="just"/>
            <a:r>
              <a:rPr lang="ru-RU" sz="2400" b="1" dirty="0" err="1" smtClean="0">
                <a:solidFill>
                  <a:srgbClr val="FF9900"/>
                </a:solidFill>
                <a:latin typeface="Georgia" panose="02040502050405020303" pitchFamily="18" charset="0"/>
              </a:rPr>
              <a:t>Освітлення</a:t>
            </a:r>
            <a:endParaRPr lang="ru-RU" sz="2400" b="1" dirty="0" smtClean="0">
              <a:solidFill>
                <a:srgbClr val="FF99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Багатьом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потрібне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поведінкової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активності</a:t>
            </a:r>
            <a:r>
              <a:rPr lang="ru-RU" sz="2400" dirty="0" smtClean="0">
                <a:latin typeface="Georgia" panose="02040502050405020303" pitchFamily="18" charset="0"/>
              </a:rPr>
              <a:t>. Цикл день/</a:t>
            </a:r>
            <a:r>
              <a:rPr lang="ru-RU" sz="2400" dirty="0" err="1" smtClean="0">
                <a:latin typeface="Georgia" panose="02040502050405020303" pitchFamily="18" charset="0"/>
              </a:rPr>
              <a:t>ніч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впливає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фізіологію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Наскільки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рівня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освітленості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Шум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чутливі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навіть</a:t>
            </a:r>
            <a:r>
              <a:rPr lang="ru-RU" sz="2400" dirty="0" smtClean="0">
                <a:latin typeface="Georgia" panose="02040502050405020303" pitchFamily="18" charset="0"/>
              </a:rPr>
              <a:t> до тихих </a:t>
            </a:r>
            <a:r>
              <a:rPr lang="ru-RU" sz="2400" dirty="0" err="1" smtClean="0">
                <a:latin typeface="Georgia" panose="02040502050405020303" pitchFamily="18" charset="0"/>
              </a:rPr>
              <a:t>звуків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мінімальний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рівень</a:t>
            </a:r>
            <a:r>
              <a:rPr lang="ru-RU" sz="2400" dirty="0" smtClean="0">
                <a:latin typeface="Georgia" panose="02040502050405020303" pitchFamily="18" charset="0"/>
              </a:rPr>
              <a:t> шуму в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400" dirty="0" smtClean="0">
                <a:latin typeface="Georgia" panose="02040502050405020303" pitchFamily="18" charset="0"/>
              </a:rPr>
              <a:t>. По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обладнання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робить</a:t>
            </a:r>
            <a:r>
              <a:rPr lang="ru-RU" sz="2400" dirty="0" smtClean="0">
                <a:latin typeface="Georgia" panose="02040502050405020303" pitchFamily="18" charset="0"/>
              </a:rPr>
              <a:t> звуки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вібрацію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такі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генератори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системи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фільтрації</a:t>
            </a:r>
            <a:r>
              <a:rPr lang="ru-RU" sz="2400" dirty="0" smtClean="0">
                <a:latin typeface="Georgia" panose="02040502050405020303" pitchFamily="18" charset="0"/>
              </a:rPr>
              <a:t> води,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розміщувати</a:t>
            </a:r>
            <a:r>
              <a:rPr lang="ru-RU" sz="2400" dirty="0" smtClean="0">
                <a:latin typeface="Georgia" panose="02040502050405020303" pitchFamily="18" charset="0"/>
              </a:rPr>
              <a:t> за межами </a:t>
            </a:r>
            <a:r>
              <a:rPr lang="ru-RU" sz="2400" dirty="0" err="1" smtClean="0">
                <a:latin typeface="Georgia" panose="02040502050405020303" pitchFamily="18" charset="0"/>
              </a:rPr>
              <a:t>приміщень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115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Здоров'я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тісно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пов'язане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b="1" dirty="0" err="1" smtClean="0">
                <a:solidFill>
                  <a:srgbClr val="006600"/>
                </a:solidFill>
                <a:latin typeface="Georgia" panose="02040502050405020303" pitchFamily="18" charset="0"/>
              </a:rPr>
              <a:t>умовами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їхнього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викликаних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стресом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захворювань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обумовлені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недоліками</a:t>
            </a:r>
            <a:r>
              <a:rPr lang="ru-RU" sz="2400" dirty="0" smtClean="0">
                <a:latin typeface="Georgia" panose="02040502050405020303" pitchFamily="18" charset="0"/>
              </a:rPr>
              <a:t> умов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, та будь-яка </a:t>
            </a:r>
            <a:r>
              <a:rPr lang="ru-RU" sz="2400" dirty="0" err="1" smtClean="0">
                <a:latin typeface="Georgia" panose="02040502050405020303" pitchFamily="18" charset="0"/>
              </a:rPr>
              <a:t>спроба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контролювати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рівень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захворюваності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починатися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ліквідації</a:t>
            </a:r>
            <a:r>
              <a:rPr lang="ru-RU" sz="2400" dirty="0" smtClean="0">
                <a:latin typeface="Georgia" panose="02040502050405020303" pitchFamily="18" charset="0"/>
              </a:rPr>
              <a:t> проблем у </a:t>
            </a:r>
            <a:r>
              <a:rPr lang="ru-RU" sz="2400" dirty="0" err="1" smtClean="0">
                <a:latin typeface="Georgia" panose="02040502050405020303" pitchFamily="18" charset="0"/>
              </a:rPr>
              <a:t>цій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сфері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Проблеми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потрібно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вирішувати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лише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рівні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популяції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окремої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особини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Приміщення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у тому </a:t>
            </a:r>
            <a:r>
              <a:rPr lang="ru-RU" sz="2400" dirty="0" err="1" smtClean="0">
                <a:latin typeface="Georgia" panose="02040502050405020303" pitchFamily="18" charset="0"/>
              </a:rPr>
              <a:t>числі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пов'язані</a:t>
            </a:r>
            <a:r>
              <a:rPr lang="ru-RU" sz="2400" dirty="0" smtClean="0">
                <a:latin typeface="Georgia" panose="02040502050405020303" pitchFamily="18" charset="0"/>
              </a:rPr>
              <a:t> з ними </a:t>
            </a:r>
            <a:r>
              <a:rPr lang="ru-RU" sz="2400" dirty="0" err="1" smtClean="0">
                <a:latin typeface="Georgia" panose="02040502050405020303" pitchFamily="18" charset="0"/>
              </a:rPr>
              <a:t>трубопроводи</a:t>
            </a:r>
            <a:r>
              <a:rPr lang="ru-RU" sz="2400" dirty="0" smtClean="0">
                <a:latin typeface="Georgia" panose="02040502050405020303" pitchFamily="18" charset="0"/>
              </a:rPr>
              <a:t>, при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очищатися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дезінфікуватися</a:t>
            </a:r>
            <a:r>
              <a:rPr lang="ru-RU" sz="2400" dirty="0" smtClean="0">
                <a:latin typeface="Georgia" panose="02040502050405020303" pitchFamily="18" charset="0"/>
              </a:rPr>
              <a:t>. Персонал повинен </a:t>
            </a:r>
            <a:r>
              <a:rPr lang="ru-RU" sz="2400" dirty="0" err="1" smtClean="0">
                <a:latin typeface="Georgia" panose="02040502050405020303" pitchFamily="18" charset="0"/>
              </a:rPr>
              <a:t>вживати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запобіжних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заходів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запобігти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перехресному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забруднення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акваріумів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знову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надходять</a:t>
            </a:r>
            <a:r>
              <a:rPr lang="ru-RU" sz="2400" dirty="0" smtClean="0">
                <a:latin typeface="Georgia" panose="02040502050405020303" pitchFamily="18" charset="0"/>
              </a:rPr>
              <a:t>, як </a:t>
            </a:r>
            <a:r>
              <a:rPr lang="ru-RU" sz="2400" dirty="0" err="1" smtClean="0">
                <a:latin typeface="Georgia" panose="02040502050405020303" pitchFamily="18" charset="0"/>
              </a:rPr>
              <a:t>вирощені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штучних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умовах</a:t>
            </a:r>
            <a:r>
              <a:rPr lang="ru-RU" sz="2400" dirty="0" smtClean="0">
                <a:latin typeface="Georgia" panose="02040502050405020303" pitchFamily="18" charset="0"/>
              </a:rPr>
              <a:t>, так і </a:t>
            </a:r>
            <a:r>
              <a:rPr lang="ru-RU" sz="2400" dirty="0" err="1" smtClean="0">
                <a:latin typeface="Georgia" panose="02040502050405020303" pitchFamily="18" charset="0"/>
              </a:rPr>
              <a:t>дикі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проходити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карантин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розміщуватися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найдалі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наявної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колонії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час карантину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ретельно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контролюватись</a:t>
            </a:r>
            <a:r>
              <a:rPr lang="ru-RU" sz="2400" dirty="0" smtClean="0">
                <a:latin typeface="Georgia" panose="02040502050405020303" pitchFamily="18" charset="0"/>
              </a:rPr>
              <a:t>, а при </a:t>
            </a:r>
            <a:r>
              <a:rPr lang="ru-RU" sz="2400" dirty="0" err="1" smtClean="0">
                <a:latin typeface="Georgia" panose="02040502050405020303" pitchFamily="18" charset="0"/>
              </a:rPr>
              <a:t>виникненні</a:t>
            </a:r>
            <a:r>
              <a:rPr lang="ru-RU" sz="2400" dirty="0" smtClean="0">
                <a:latin typeface="Georgia" panose="02040502050405020303" pitchFamily="18" charset="0"/>
              </a:rPr>
              <a:t> проблем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провести </a:t>
            </a:r>
            <a:r>
              <a:rPr lang="ru-RU" sz="2400" dirty="0" err="1" smtClean="0">
                <a:latin typeface="Georgia" panose="02040502050405020303" pitchFamily="18" charset="0"/>
              </a:rPr>
              <a:t>лікування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знищити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всіх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особин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знову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надійшли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Розведені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закуповуватись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відомих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постачальників</a:t>
            </a:r>
            <a:r>
              <a:rPr lang="ru-RU" sz="2400" dirty="0" smtClean="0">
                <a:latin typeface="Georgia" panose="02040502050405020303" pitchFamily="18" charset="0"/>
              </a:rPr>
              <a:t> і, </a:t>
            </a:r>
            <a:r>
              <a:rPr lang="ru-RU" sz="2400" dirty="0" err="1" smtClean="0">
                <a:latin typeface="Georgia" panose="02040502050405020303" pitchFamily="18" charset="0"/>
              </a:rPr>
              <a:t>наскільки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</a:t>
            </a:r>
            <a:r>
              <a:rPr lang="ru-RU" sz="2400" dirty="0" smtClean="0">
                <a:latin typeface="Georgia" panose="02040502050405020303" pitchFamily="18" charset="0"/>
              </a:rPr>
              <a:t>, вони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підтверджений</a:t>
            </a:r>
            <a:r>
              <a:rPr lang="ru-RU" sz="2400" dirty="0" smtClean="0">
                <a:latin typeface="Georgia" panose="02040502050405020303" pitchFamily="18" charset="0"/>
              </a:rPr>
              <a:t> стан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91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3600" dirty="0" err="1" smtClean="0">
                <a:latin typeface="Georgia" panose="02040502050405020303" pitchFamily="18" charset="0"/>
              </a:rPr>
              <a:t>Риб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утримують</a:t>
            </a:r>
            <a:r>
              <a:rPr lang="ru-RU" sz="3600" dirty="0" smtClean="0">
                <a:latin typeface="Georgia" panose="02040502050405020303" pitchFamily="18" charset="0"/>
              </a:rPr>
              <a:t> в </a:t>
            </a:r>
            <a:r>
              <a:rPr lang="ru-RU" sz="3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наземних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акваріумах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або</a:t>
            </a:r>
            <a:r>
              <a:rPr lang="ru-RU" sz="3600" dirty="0" smtClean="0">
                <a:latin typeface="Georgia" panose="02040502050405020303" pitchFamily="18" charset="0"/>
              </a:rPr>
              <a:t> в садках, </a:t>
            </a:r>
            <a:r>
              <a:rPr lang="ru-RU" sz="3600" dirty="0" err="1" smtClean="0">
                <a:latin typeface="Georgia" panose="02040502050405020303" pitchFamily="18" charset="0"/>
              </a:rPr>
              <a:t>розташованих</a:t>
            </a:r>
            <a:r>
              <a:rPr lang="ru-RU" sz="3600" dirty="0" smtClean="0">
                <a:latin typeface="Georgia" panose="02040502050405020303" pitchFamily="18" charset="0"/>
              </a:rPr>
              <a:t> у </a:t>
            </a:r>
            <a:r>
              <a:rPr lang="ru-RU" sz="36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відкритих</a:t>
            </a:r>
            <a:r>
              <a:rPr lang="ru-RU" sz="36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водоймах</a:t>
            </a:r>
            <a:r>
              <a:rPr lang="ru-RU" sz="3600" dirty="0" smtClean="0">
                <a:latin typeface="Georgia" panose="02040502050405020303" pitchFamily="18" charset="0"/>
              </a:rPr>
              <a:t>. Доступ до </a:t>
            </a:r>
            <a:r>
              <a:rPr lang="ru-RU" sz="3600" dirty="0" err="1" smtClean="0">
                <a:latin typeface="Georgia" panose="02040502050405020303" pitchFamily="18" charset="0"/>
              </a:rPr>
              <a:t>місць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риб</a:t>
            </a:r>
            <a:r>
              <a:rPr lang="ru-RU" sz="3600" dirty="0" smtClean="0">
                <a:latin typeface="Georgia" panose="02040502050405020303" pitchFamily="18" charset="0"/>
              </a:rPr>
              <a:t> повинен </a:t>
            </a:r>
            <a:r>
              <a:rPr lang="ru-RU" sz="3600" dirty="0" err="1" smtClean="0">
                <a:latin typeface="Georgia" panose="02040502050405020303" pitchFamily="18" charset="0"/>
              </a:rPr>
              <a:t>контролюватись</a:t>
            </a:r>
            <a:r>
              <a:rPr lang="ru-RU" sz="3600" dirty="0" smtClean="0">
                <a:latin typeface="Georgia" panose="02040502050405020303" pitchFamily="18" charset="0"/>
              </a:rPr>
              <a:t>, і </a:t>
            </a:r>
            <a:r>
              <a:rPr lang="ru-RU" sz="3600" dirty="0" err="1" smtClean="0">
                <a:latin typeface="Georgia" panose="02040502050405020303" pitchFamily="18" charset="0"/>
              </a:rPr>
              <a:t>він</a:t>
            </a:r>
            <a:r>
              <a:rPr lang="ru-RU" sz="3600" dirty="0" smtClean="0">
                <a:latin typeface="Georgia" panose="02040502050405020303" pitchFamily="18" charset="0"/>
              </a:rPr>
              <a:t> повинен бути </a:t>
            </a:r>
            <a:r>
              <a:rPr lang="ru-RU" sz="3600" dirty="0" err="1" smtClean="0">
                <a:latin typeface="Georgia" panose="02040502050405020303" pitchFamily="18" charset="0"/>
              </a:rPr>
              <a:t>влаштований</a:t>
            </a:r>
            <a:r>
              <a:rPr lang="ru-RU" sz="36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3600" dirty="0" err="1" smtClean="0">
                <a:latin typeface="Georgia" panose="02040502050405020303" pitchFamily="18" charset="0"/>
              </a:rPr>
              <a:t>щоб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завдавати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рибам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мінімум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занепокоєння</a:t>
            </a:r>
            <a:r>
              <a:rPr lang="ru-RU" sz="3600" dirty="0" smtClean="0">
                <a:latin typeface="Georgia" panose="02040502050405020303" pitchFamily="18" charset="0"/>
              </a:rPr>
              <a:t> та </a:t>
            </a:r>
            <a:r>
              <a:rPr lang="ru-RU" sz="36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відповідні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умови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їх</a:t>
            </a:r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err="1" smtClean="0">
                <a:latin typeface="Georgia" panose="02040502050405020303" pitchFamily="18" charset="0"/>
              </a:rPr>
              <a:t>проживання</a:t>
            </a:r>
            <a:r>
              <a:rPr lang="ru-RU" sz="3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8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Наземні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акваріуми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ru-RU" sz="2400" i="1" u="sng" dirty="0" err="1" smtClean="0">
                <a:latin typeface="Georgia" panose="02040502050405020303" pitchFamily="18" charset="0"/>
              </a:rPr>
              <a:t>Матеріали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latin typeface="Georgia" panose="02040502050405020303" pitchFamily="18" charset="0"/>
              </a:rPr>
              <a:t>нетоксичні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міцні</a:t>
            </a:r>
            <a:r>
              <a:rPr lang="ru-RU" sz="2400" dirty="0" smtClean="0">
                <a:latin typeface="Georgia" panose="02040502050405020303" pitchFamily="18" charset="0"/>
              </a:rPr>
              <a:t>, з гладкою </a:t>
            </a:r>
            <a:r>
              <a:rPr lang="ru-RU" sz="2400" dirty="0" err="1" smtClean="0">
                <a:latin typeface="Georgia" panose="02040502050405020303" pitchFamily="18" charset="0"/>
              </a:rPr>
              <a:t>внутрішньою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поверхнею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запобігання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одержанню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травмувань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i="1" u="sng" dirty="0" err="1" smtClean="0">
                <a:latin typeface="Georgia" panose="02040502050405020303" pitchFamily="18" charset="0"/>
              </a:rPr>
              <a:t>Розміри</a:t>
            </a:r>
            <a:r>
              <a:rPr lang="ru-RU" sz="2400" dirty="0" smtClean="0">
                <a:latin typeface="Georgia" panose="02040502050405020303" pitchFamily="18" charset="0"/>
              </a:rPr>
              <a:t> - </a:t>
            </a:r>
            <a:r>
              <a:rPr lang="ru-RU" sz="2400" dirty="0" err="1" smtClean="0">
                <a:latin typeface="Georgia" panose="02040502050405020303" pitchFamily="18" charset="0"/>
              </a:rPr>
              <a:t>достатньо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великі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забезпеченням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швидкості</a:t>
            </a:r>
            <a:r>
              <a:rPr lang="ru-RU" sz="2400" dirty="0" smtClean="0">
                <a:latin typeface="Georgia" panose="02040502050405020303" pitchFamily="18" charset="0"/>
              </a:rPr>
              <a:t> протоки води. </a:t>
            </a:r>
            <a:r>
              <a:rPr lang="ru-RU" sz="2400" i="1" u="sng" dirty="0" smtClean="0">
                <a:latin typeface="Georgia" panose="02040502050405020303" pitchFamily="18" charset="0"/>
              </a:rPr>
              <a:t>Форма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поведінковим</a:t>
            </a:r>
            <a:r>
              <a:rPr lang="ru-RU" sz="2400" dirty="0" smtClean="0">
                <a:latin typeface="Georgia" panose="02040502050405020303" pitchFamily="18" charset="0"/>
              </a:rPr>
              <a:t> потребам та </a:t>
            </a:r>
            <a:r>
              <a:rPr lang="ru-RU" sz="2400" dirty="0" err="1" smtClean="0">
                <a:latin typeface="Georgia" panose="02040502050405020303" pitchFamily="18" charset="0"/>
              </a:rPr>
              <a:t>перевагам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конкретних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експериментах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а</a:t>
            </a:r>
            <a:r>
              <a:rPr lang="ru-RU" sz="2400" dirty="0" err="1" smtClean="0">
                <a:latin typeface="Georgia" panose="02040502050405020303" pitchFamily="18" charset="0"/>
              </a:rPr>
              <a:t>кваріуми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круглої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форми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найбільш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переважні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лососевих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Акваріуми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спроектовані</a:t>
            </a:r>
            <a:r>
              <a:rPr lang="ru-RU" sz="24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запобігти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вистрибуванню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43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Відкриті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водойми</a:t>
            </a:r>
            <a:r>
              <a:rPr lang="ru-RU" sz="2400" b="1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, особливо </a:t>
            </a:r>
            <a:r>
              <a:rPr lang="ru-RU" sz="2400" dirty="0" err="1" smtClean="0">
                <a:latin typeface="Georgia" panose="02040502050405020303" pitchFamily="18" charset="0"/>
              </a:rPr>
              <a:t>морські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утримуватися</a:t>
            </a:r>
            <a:r>
              <a:rPr lang="ru-RU" sz="2400" dirty="0" smtClean="0">
                <a:latin typeface="Georgia" panose="02040502050405020303" pitchFamily="18" charset="0"/>
              </a:rPr>
              <a:t> у великих садках.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Розміри</a:t>
            </a:r>
            <a:r>
              <a:rPr lang="ru-RU" sz="2400" dirty="0" smtClean="0">
                <a:latin typeface="Georgia" panose="02040502050405020303" pitchFamily="18" charset="0"/>
              </a:rPr>
              <a:t> таких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</a:t>
            </a:r>
            <a:r>
              <a:rPr lang="ru-RU" sz="2400" dirty="0" smtClean="0">
                <a:latin typeface="Georgia" panose="02040502050405020303" pitchFamily="18" charset="0"/>
              </a:rPr>
              <a:t>, у тому </a:t>
            </a:r>
            <a:r>
              <a:rPr lang="ru-RU" sz="2400" dirty="0" err="1" smtClean="0">
                <a:latin typeface="Georgia" panose="02040502050405020303" pitchFamily="18" charset="0"/>
              </a:rPr>
              <a:t>числі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глибина</a:t>
            </a:r>
            <a:r>
              <a:rPr lang="ru-RU" sz="2400" dirty="0" smtClean="0">
                <a:latin typeface="Georgia" panose="02040502050405020303" pitchFamily="18" charset="0"/>
              </a:rPr>
              <a:t> садка,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рибам</a:t>
            </a:r>
            <a:r>
              <a:rPr lang="ru-RU" sz="2400" dirty="0" smtClean="0">
                <a:latin typeface="Georgia" panose="02040502050405020303" pitchFamily="18" charset="0"/>
              </a:rPr>
              <a:t> активно </a:t>
            </a:r>
            <a:r>
              <a:rPr lang="ru-RU" sz="2400" dirty="0" err="1" smtClean="0">
                <a:latin typeface="Georgia" panose="02040502050405020303" pitchFamily="18" charset="0"/>
              </a:rPr>
              <a:t>плавати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формувати</a:t>
            </a:r>
            <a:r>
              <a:rPr lang="ru-RU" sz="2400" dirty="0" smtClean="0">
                <a:latin typeface="Georgia" panose="02040502050405020303" pitchFamily="18" charset="0"/>
              </a:rPr>
              <a:t> косяки.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осередку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обгороджувальної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мережі</a:t>
            </a:r>
            <a:r>
              <a:rPr lang="ru-RU" sz="2400" dirty="0" smtClean="0">
                <a:latin typeface="Georgia" panose="02040502050405020303" pitchFamily="18" charset="0"/>
              </a:rPr>
              <a:t> повинен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гарний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водообмін</a:t>
            </a:r>
            <a:r>
              <a:rPr lang="ru-RU" sz="2400" dirty="0" smtClean="0">
                <a:latin typeface="Georgia" panose="02040502050405020303" pitchFamily="18" charset="0"/>
              </a:rPr>
              <a:t>, не </a:t>
            </a:r>
            <a:r>
              <a:rPr lang="ru-RU" sz="2400" dirty="0" err="1" smtClean="0">
                <a:latin typeface="Georgia" panose="02040502050405020303" pitchFamily="18" charset="0"/>
              </a:rPr>
              <a:t>допускаючи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цьому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виходу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мають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спроектовані</a:t>
            </a:r>
            <a:r>
              <a:rPr lang="ru-RU" sz="24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звести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ризик</a:t>
            </a:r>
            <a:r>
              <a:rPr lang="ru-RU" sz="2400" dirty="0" smtClean="0">
                <a:latin typeface="Georgia" panose="02040502050405020303" pitchFamily="18" charset="0"/>
              </a:rPr>
              <a:t> нападу </a:t>
            </a:r>
            <a:r>
              <a:rPr lang="ru-RU" sz="2400" dirty="0" err="1" smtClean="0">
                <a:latin typeface="Georgia" panose="02040502050405020303" pitchFamily="18" charset="0"/>
              </a:rPr>
              <a:t>хижаків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час </a:t>
            </a:r>
            <a:r>
              <a:rPr lang="ru-RU" sz="2400" dirty="0" err="1" smtClean="0">
                <a:latin typeface="Georgia" panose="02040502050405020303" pitchFamily="18" charset="0"/>
              </a:rPr>
              <a:t>припливів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відливів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відбувалося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деформації</a:t>
            </a:r>
            <a:r>
              <a:rPr lang="ru-RU" sz="2400" dirty="0" smtClean="0">
                <a:latin typeface="Georgia" panose="02040502050405020303" pitchFamily="18" charset="0"/>
              </a:rPr>
              <a:t>, яка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стати причиною </a:t>
            </a:r>
            <a:r>
              <a:rPr lang="ru-RU" sz="2400" dirty="0" err="1" smtClean="0">
                <a:latin typeface="Georgia" panose="02040502050405020303" pitchFamily="18" charset="0"/>
              </a:rPr>
              <a:t>застрягання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мережі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3934777"/>
            <a:ext cx="3495675" cy="2371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6" y="3698914"/>
            <a:ext cx="5000625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141" y="3934777"/>
            <a:ext cx="3300412" cy="25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2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Штучні</a:t>
            </a:r>
            <a:r>
              <a:rPr lang="ru-RU" sz="2400" dirty="0" smtClean="0">
                <a:latin typeface="Georgia" panose="02040502050405020303" pitchFamily="18" charset="0"/>
              </a:rPr>
              <a:t> корма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свіжі</a:t>
            </a:r>
            <a:r>
              <a:rPr lang="ru-RU" sz="2400" dirty="0" smtClean="0">
                <a:latin typeface="Georgia" panose="02040502050405020303" pitchFamily="18" charset="0"/>
              </a:rPr>
              <a:t>/</a:t>
            </a:r>
            <a:r>
              <a:rPr lang="ru-RU" sz="2400" dirty="0" err="1" smtClean="0">
                <a:latin typeface="Georgia" panose="02040502050405020303" pitchFamily="18" charset="0"/>
              </a:rPr>
              <a:t>заморожені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натуральні</a:t>
            </a:r>
            <a:r>
              <a:rPr lang="ru-RU" sz="2400" dirty="0" smtClean="0">
                <a:latin typeface="Georgia" panose="02040502050405020303" pitchFamily="18" charset="0"/>
              </a:rPr>
              <a:t> корми. </a:t>
            </a:r>
          </a:p>
          <a:p>
            <a:pPr algn="just"/>
            <a:r>
              <a:rPr lang="ru-RU" sz="2400" i="1" u="sng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Штучні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дієти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краще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вони </a:t>
            </a:r>
            <a:r>
              <a:rPr lang="ru-RU" sz="2400" dirty="0" err="1" smtClean="0">
                <a:latin typeface="Georgia" panose="02040502050405020303" pitchFamily="18" charset="0"/>
              </a:rPr>
              <a:t>повністю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забезпечують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видові</a:t>
            </a:r>
            <a:r>
              <a:rPr lang="ru-RU" sz="2400" dirty="0" smtClean="0">
                <a:latin typeface="Georgia" panose="02040502050405020303" pitchFamily="18" charset="0"/>
              </a:rPr>
              <a:t> потреби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і </a:t>
            </a:r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таке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прийнятним</a:t>
            </a:r>
            <a:r>
              <a:rPr lang="ru-RU" sz="2400" dirty="0" smtClean="0">
                <a:latin typeface="Georgia" panose="02040502050405020303" pitchFamily="18" charset="0"/>
              </a:rPr>
              <a:t> для них. </a:t>
            </a:r>
            <a:r>
              <a:rPr lang="ru-RU" sz="2400" dirty="0" err="1" smtClean="0">
                <a:latin typeface="Georgia" panose="02040502050405020303" pitchFamily="18" charset="0"/>
              </a:rPr>
              <a:t>Однак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певних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стадіях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життєвого</a:t>
            </a:r>
            <a:r>
              <a:rPr lang="ru-RU" sz="2400" dirty="0" smtClean="0">
                <a:latin typeface="Georgia" panose="02040502050405020303" pitchFamily="18" charset="0"/>
              </a:rPr>
              <a:t> циклу не </a:t>
            </a:r>
            <a:r>
              <a:rPr lang="ru-RU" sz="2400" dirty="0" err="1" smtClean="0">
                <a:latin typeface="Georgia" panose="02040502050405020303" pitchFamily="18" charset="0"/>
              </a:rPr>
              <a:t>їдять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штучних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кормів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Штучні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дієти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меншою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мірою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впливають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якість</a:t>
            </a:r>
            <a:r>
              <a:rPr lang="ru-RU" sz="2400" dirty="0" smtClean="0">
                <a:latin typeface="Georgia" panose="02040502050405020303" pitchFamily="18" charset="0"/>
              </a:rPr>
              <a:t> води.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Важливо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витримувати</a:t>
            </a:r>
            <a:r>
              <a:rPr lang="ru-RU" sz="2400" dirty="0" smtClean="0">
                <a:latin typeface="Georgia" panose="02040502050405020303" pitchFamily="18" charset="0"/>
              </a:rPr>
              <a:t>: режим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400" dirty="0" smtClean="0">
                <a:latin typeface="Georgia" panose="02040502050405020303" pitchFamily="18" charset="0"/>
              </a:rPr>
              <a:t> корму та частоту </a:t>
            </a:r>
            <a:r>
              <a:rPr lang="ru-RU" sz="2400" dirty="0" err="1" smtClean="0"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низки </a:t>
            </a:r>
            <a:r>
              <a:rPr lang="ru-RU" sz="24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температуру води,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ступінь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зрілості</a:t>
            </a:r>
            <a:r>
              <a:rPr lang="ru-RU" sz="2400" dirty="0" smtClean="0">
                <a:latin typeface="Georgia" panose="02040502050405020303" pitchFamily="18" charset="0"/>
              </a:rPr>
              <a:t> самих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При </a:t>
            </a:r>
            <a:r>
              <a:rPr lang="ru-RU" sz="2400" dirty="0" err="1" smtClean="0">
                <a:latin typeface="Georgia" panose="02040502050405020303" pitchFamily="18" charset="0"/>
              </a:rPr>
              <a:t>підвищенні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води </a:t>
            </a:r>
            <a:r>
              <a:rPr lang="ru-RU" sz="2400" dirty="0" err="1" smtClean="0">
                <a:latin typeface="Georgia" panose="02040502050405020303" pitchFamily="18" charset="0"/>
              </a:rPr>
              <a:t>інтенсивність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збільшують</a:t>
            </a:r>
            <a:r>
              <a:rPr lang="ru-RU" sz="2400" dirty="0" smtClean="0">
                <a:latin typeface="Georgia" panose="02040502050405020303" pitchFamily="18" charset="0"/>
              </a:rPr>
              <a:t> через </a:t>
            </a:r>
            <a:r>
              <a:rPr lang="ru-RU" sz="2400" dirty="0" err="1" smtClean="0">
                <a:latin typeface="Georgia" panose="02040502050405020303" pitchFamily="18" charset="0"/>
              </a:rPr>
              <a:t>збільшення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швидкості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обміну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речовин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Не </a:t>
            </a:r>
            <a:r>
              <a:rPr lang="ru-RU" sz="2400" dirty="0" err="1" smtClean="0">
                <a:latin typeface="Georgia" panose="02040502050405020303" pitchFamily="18" charset="0"/>
              </a:rPr>
              <a:t>завжди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щодня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звернути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увагу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 на день, </a:t>
            </a:r>
            <a:r>
              <a:rPr lang="ru-RU" sz="2400" dirty="0" err="1" smtClean="0">
                <a:latin typeface="Georgia" panose="02040502050405020303" pitchFamily="18" charset="0"/>
              </a:rPr>
              <a:t>вік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, температуру води та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</a:t>
            </a:r>
            <a:r>
              <a:rPr lang="ru-RU" sz="2400" dirty="0" smtClean="0">
                <a:latin typeface="Georgia" panose="02040502050405020303" pitchFamily="18" charset="0"/>
              </a:rPr>
              <a:t> гранул </a:t>
            </a:r>
            <a:r>
              <a:rPr lang="ru-RU" sz="2400" dirty="0" err="1" smtClean="0">
                <a:latin typeface="Georgia" panose="02040502050405020303" pitchFamily="18" charset="0"/>
              </a:rPr>
              <a:t>пропонованого</a:t>
            </a:r>
            <a:r>
              <a:rPr lang="ru-RU" sz="2400" dirty="0" smtClean="0">
                <a:latin typeface="Georgia" panose="02040502050405020303" pitchFamily="18" charset="0"/>
              </a:rPr>
              <a:t> корму. Пильна </a:t>
            </a:r>
            <a:r>
              <a:rPr lang="ru-RU" sz="2400" dirty="0" err="1" smtClean="0">
                <a:latin typeface="Georgia" panose="02040502050405020303" pitchFamily="18" charset="0"/>
              </a:rPr>
              <a:t>увага</a:t>
            </a:r>
            <a:r>
              <a:rPr lang="ru-RU" sz="2400" dirty="0" smtClean="0">
                <a:latin typeface="Georgia" panose="02040502050405020303" pitchFamily="18" charset="0"/>
              </a:rPr>
              <a:t> повинна бути </a:t>
            </a:r>
            <a:r>
              <a:rPr lang="ru-RU" sz="2400" dirty="0" err="1" smtClean="0">
                <a:latin typeface="Georgia" panose="02040502050405020303" pitchFamily="18" charset="0"/>
              </a:rPr>
              <a:t>приділена</a:t>
            </a:r>
            <a:r>
              <a:rPr lang="ru-RU" sz="2400" dirty="0" smtClean="0">
                <a:latin typeface="Georgia" panose="02040502050405020303" pitchFamily="18" charset="0"/>
              </a:rPr>
              <a:t> личинкам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особливо при </a:t>
            </a:r>
            <a:r>
              <a:rPr lang="ru-RU" sz="2400" dirty="0" err="1" smtClean="0">
                <a:latin typeface="Georgia" panose="02040502050405020303" pitchFamily="18" charset="0"/>
              </a:rPr>
              <a:t>переході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штучну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дієту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21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Чістка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огорож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Усі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очищати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продуктів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життєдіяльності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залишків</a:t>
            </a:r>
            <a:r>
              <a:rPr lang="ru-RU" sz="2400" dirty="0" smtClean="0">
                <a:latin typeface="Georgia" panose="02040502050405020303" pitchFamily="18" charset="0"/>
              </a:rPr>
              <a:t> корму, тому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накопиченні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погіршуватиметься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якість</a:t>
            </a:r>
            <a:r>
              <a:rPr lang="ru-RU" sz="2400" dirty="0" smtClean="0">
                <a:latin typeface="Georgia" panose="02040502050405020303" pitchFamily="18" charset="0"/>
              </a:rPr>
              <a:t> води і, </a:t>
            </a:r>
            <a:r>
              <a:rPr lang="ru-RU" sz="2400" dirty="0" err="1" smtClean="0">
                <a:latin typeface="Georgia" panose="02040502050405020303" pitchFamily="18" charset="0"/>
              </a:rPr>
              <a:t>отже</a:t>
            </a:r>
            <a:r>
              <a:rPr lang="ru-RU" sz="2400" dirty="0" smtClean="0">
                <a:latin typeface="Georgia" panose="02040502050405020303" pitchFamily="18" charset="0"/>
              </a:rPr>
              <a:t>, стан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регулярно </a:t>
            </a:r>
            <a:r>
              <a:rPr lang="ru-RU" sz="2400" dirty="0" err="1" smtClean="0">
                <a:latin typeface="Georgia" panose="02040502050405020303" pitchFamily="18" charset="0"/>
              </a:rPr>
              <a:t>перевіряти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очищати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вони не </a:t>
            </a:r>
            <a:r>
              <a:rPr lang="ru-RU" sz="2400" dirty="0" err="1" smtClean="0">
                <a:latin typeface="Georgia" panose="02040502050405020303" pitchFamily="18" charset="0"/>
              </a:rPr>
              <a:t>обростали</a:t>
            </a:r>
            <a:r>
              <a:rPr lang="ru-RU" sz="2400" dirty="0" smtClean="0">
                <a:latin typeface="Georgia" panose="02040502050405020303" pitchFamily="18" charset="0"/>
              </a:rPr>
              <a:t> черепашками та </a:t>
            </a:r>
            <a:r>
              <a:rPr lang="ru-RU" sz="2400" dirty="0" err="1" smtClean="0">
                <a:latin typeface="Georgia" panose="02040502050405020303" pitchFamily="18" charset="0"/>
              </a:rPr>
              <a:t>водоростями</a:t>
            </a:r>
            <a:r>
              <a:rPr lang="ru-RU" sz="2400" dirty="0" smtClean="0">
                <a:latin typeface="Georgia" panose="02040502050405020303" pitchFamily="18" charset="0"/>
              </a:rPr>
              <a:t> та не </a:t>
            </a:r>
            <a:r>
              <a:rPr lang="ru-RU" sz="2400" dirty="0" err="1" smtClean="0">
                <a:latin typeface="Georgia" panose="02040502050405020303" pitchFamily="18" charset="0"/>
              </a:rPr>
              <a:t>знижувався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водообмін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</a:t>
            </a:r>
            <a:r>
              <a:rPr lang="ru-RU" sz="2400" dirty="0" smtClean="0">
                <a:latin typeface="Georgia" panose="02040502050405020303" pitchFamily="18" charset="0"/>
              </a:rPr>
              <a:t> не є </a:t>
            </a:r>
            <a:r>
              <a:rPr lang="ru-RU" sz="2400" dirty="0" err="1" smtClean="0">
                <a:latin typeface="Georgia" panose="02040502050405020303" pitchFamily="18" charset="0"/>
              </a:rPr>
              <a:t>самоочисними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відходи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видалятися</a:t>
            </a:r>
            <a:r>
              <a:rPr lang="ru-RU" sz="2400" dirty="0" smtClean="0">
                <a:latin typeface="Georgia" panose="02040502050405020303" pitchFamily="18" charset="0"/>
              </a:rPr>
              <a:t> сифоном при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необхідності</a:t>
            </a:r>
            <a:r>
              <a:rPr lang="ru-RU" sz="2400" dirty="0" smtClean="0">
                <a:latin typeface="Georgia" panose="02040502050405020303" pitchFamily="18" charset="0"/>
              </a:rPr>
              <a:t> і, як правило, як </a:t>
            </a:r>
            <a:r>
              <a:rPr lang="ru-RU" sz="2400" dirty="0" err="1" smtClean="0">
                <a:latin typeface="Georgia" panose="02040502050405020303" pitchFamily="18" charset="0"/>
              </a:rPr>
              <a:t>найшвидше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після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. Чистка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обережно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мінімізувати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пов'язаний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цим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8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Місця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риб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Поводження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тваринами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зазнати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серйозного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стресу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взятті</a:t>
            </a:r>
            <a:r>
              <a:rPr lang="ru-RU" sz="2400" dirty="0" smtClean="0">
                <a:latin typeface="Georgia" panose="02040502050405020303" pitchFamily="18" charset="0"/>
              </a:rPr>
              <a:t> в руки, тому </a:t>
            </a:r>
            <a:r>
              <a:rPr lang="ru-RU" sz="2400" dirty="0" err="1" smtClean="0">
                <a:latin typeface="Georgia" panose="02040502050405020303" pitchFamily="18" charset="0"/>
              </a:rPr>
              <a:t>таке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звернення</a:t>
            </a:r>
            <a:r>
              <a:rPr lang="ru-RU" sz="2400" dirty="0" smtClean="0">
                <a:latin typeface="Georgia" panose="02040502050405020303" pitchFamily="18" charset="0"/>
              </a:rPr>
              <a:t>, по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можливості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зведене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Рибу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виловлюють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 сачком та </a:t>
            </a:r>
            <a:r>
              <a:rPr lang="ru-RU" sz="2400" dirty="0" err="1" smtClean="0">
                <a:latin typeface="Georgia" panose="02040502050405020303" pitchFamily="18" charset="0"/>
              </a:rPr>
              <a:t>поміщають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менший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розміром</a:t>
            </a:r>
            <a:r>
              <a:rPr lang="ru-RU" sz="2400" dirty="0" smtClean="0">
                <a:latin typeface="Georgia" panose="02040502050405020303" pitchFamily="18" charset="0"/>
              </a:rPr>
              <a:t> контейнер для </a:t>
            </a:r>
            <a:r>
              <a:rPr lang="ru-RU" sz="2400" dirty="0" err="1" smtClean="0">
                <a:latin typeface="Georgia" panose="02040502050405020303" pitchFamily="18" charset="0"/>
              </a:rPr>
              <a:t>анестезії</a:t>
            </a:r>
            <a:r>
              <a:rPr lang="ru-RU" sz="2400" dirty="0" smtClean="0">
                <a:latin typeface="Georgia" panose="02040502050405020303" pitchFamily="18" charset="0"/>
              </a:rPr>
              <a:t> перед </a:t>
            </a:r>
            <a:r>
              <a:rPr lang="ru-RU" sz="2400" dirty="0" err="1" smtClean="0">
                <a:latin typeface="Georgia" panose="02040502050405020303" pitchFamily="18" charset="0"/>
              </a:rPr>
              <a:t>виконанням</a:t>
            </a:r>
            <a:r>
              <a:rPr lang="ru-RU" sz="2400" dirty="0" smtClean="0">
                <a:latin typeface="Georgia" panose="02040502050405020303" pitchFamily="18" charset="0"/>
              </a:rPr>
              <a:t> процедур.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наркозом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максимально короткий час, а для </a:t>
            </a:r>
            <a:r>
              <a:rPr lang="ru-RU" sz="2400" dirty="0" err="1" smtClean="0">
                <a:latin typeface="Georgia" panose="02040502050405020303" pitchFamily="18" charset="0"/>
              </a:rPr>
              <a:t>відновлення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поміщати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чисту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збагачену</a:t>
            </a:r>
            <a:r>
              <a:rPr lang="ru-RU" sz="2400" dirty="0" smtClean="0">
                <a:latin typeface="Georgia" panose="02040502050405020303" pitchFamily="18" charset="0"/>
              </a:rPr>
              <a:t> киснем воду. 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Протягом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процедури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ефективну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концентрацію</a:t>
            </a:r>
            <a:r>
              <a:rPr lang="ru-RU" sz="2400" dirty="0" smtClean="0">
                <a:latin typeface="Georgia" panose="02040502050405020303" pitchFamily="18" charset="0"/>
              </a:rPr>
              <a:t> анестетика. При </a:t>
            </a:r>
            <a:r>
              <a:rPr lang="ru-RU" sz="2400" dirty="0" err="1" smtClean="0">
                <a:latin typeface="Georgia" panose="02040502050405020303" pitchFamily="18" charset="0"/>
              </a:rPr>
              <a:t>лові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сітки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рамкою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розміром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осередку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в'язаних</a:t>
            </a:r>
            <a:r>
              <a:rPr lang="ru-RU" sz="2400" dirty="0" smtClean="0">
                <a:latin typeface="Georgia" panose="02040502050405020303" pitchFamily="18" charset="0"/>
              </a:rPr>
              <a:t> мереж. Перед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мережі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дезінфікувати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промивати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чистій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Вийнятих</a:t>
            </a:r>
            <a:r>
              <a:rPr lang="ru-RU" sz="2400" dirty="0" smtClean="0">
                <a:latin typeface="Georgia" panose="02040502050405020303" pitchFamily="18" charset="0"/>
              </a:rPr>
              <a:t> з води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чіпати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тільки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мокрими</a:t>
            </a:r>
            <a:r>
              <a:rPr lang="ru-RU" sz="2400" dirty="0" smtClean="0">
                <a:latin typeface="Georgia" panose="02040502050405020303" pitchFamily="18" charset="0"/>
              </a:rPr>
              <a:t> руками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надягати</a:t>
            </a:r>
            <a:r>
              <a:rPr lang="ru-RU" sz="2400" dirty="0" smtClean="0">
                <a:latin typeface="Georgia" panose="02040502050405020303" pitchFamily="18" charset="0"/>
              </a:rPr>
              <a:t> перед </a:t>
            </a:r>
            <a:r>
              <a:rPr lang="ru-RU" sz="2400" dirty="0" err="1" smtClean="0">
                <a:latin typeface="Georgia" panose="02040502050405020303" pitchFamily="18" charset="0"/>
              </a:rPr>
              <a:t>цим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мокрі</a:t>
            </a:r>
            <a:r>
              <a:rPr lang="ru-RU" sz="2400" dirty="0" smtClean="0">
                <a:latin typeface="Georgia" panose="02040502050405020303" pitchFamily="18" charset="0"/>
              </a:rPr>
              <a:t> рукавички, а </a:t>
            </a:r>
            <a:r>
              <a:rPr lang="ru-RU" sz="2400" dirty="0" err="1" smtClean="0">
                <a:latin typeface="Georgia" panose="02040502050405020303" pitchFamily="18" charset="0"/>
              </a:rPr>
              <a:t>класти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тільки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вологі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уникнути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пошкодження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луски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втрати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слизу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покриває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0192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дослідах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Риби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Стрімке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збільшення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, яке </a:t>
            </a:r>
            <a:r>
              <a:rPr lang="ru-RU" sz="2400" dirty="0" err="1" smtClean="0">
                <a:latin typeface="Georgia" panose="02040502050405020303" pitchFamily="18" charset="0"/>
              </a:rPr>
              <a:t>спостерігається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останнє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десятиліття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пояснюється</a:t>
            </a:r>
            <a:r>
              <a:rPr lang="ru-RU" sz="2400" dirty="0" smtClean="0">
                <a:latin typeface="Georgia" panose="02040502050405020303" pitchFamily="18" charset="0"/>
              </a:rPr>
              <a:t> низкою причин, </a:t>
            </a:r>
            <a:r>
              <a:rPr lang="ru-RU" sz="2400" dirty="0" err="1" smtClean="0">
                <a:latin typeface="Georgia" panose="02040502050405020303" pitchFamily="18" charset="0"/>
              </a:rPr>
              <a:t>серед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якихзначний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прогрес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сфері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розведення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вирощування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організмів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аквакультура</a:t>
            </a:r>
            <a:r>
              <a:rPr lang="ru-RU" sz="2400" dirty="0" smtClean="0">
                <a:latin typeface="Georgia" panose="02040502050405020303" pitchFamily="18" charset="0"/>
              </a:rPr>
              <a:t>). </a:t>
            </a:r>
            <a:r>
              <a:rPr lang="ru-RU" sz="2400" dirty="0" err="1" smtClean="0">
                <a:latin typeface="Georgia" panose="02040502050405020303" pitchFamily="18" charset="0"/>
              </a:rPr>
              <a:t>Це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призвело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проведення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великої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досліджень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пов'язаних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вивченням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загальних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принципів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400" dirty="0" smtClean="0">
                <a:latin typeface="Georgia" panose="02040502050405020303" pitchFamily="18" charset="0"/>
              </a:rPr>
              <a:t> хвороб,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фізіології</a:t>
            </a:r>
            <a:r>
              <a:rPr lang="ru-RU" sz="2400" dirty="0" smtClean="0">
                <a:latin typeface="Georgia" panose="02040502050405020303" pitchFamily="18" charset="0"/>
              </a:rPr>
              <a:t> та генетики, </a:t>
            </a:r>
            <a:r>
              <a:rPr lang="ru-RU" sz="2400" dirty="0" err="1" smtClean="0">
                <a:latin typeface="Georgia" panose="02040502050405020303" pitchFamily="18" charset="0"/>
              </a:rPr>
              <a:t>екотоксикології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токсикологічних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фундаментальних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досліджень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галузі</a:t>
            </a:r>
            <a:r>
              <a:rPr lang="ru-RU" sz="2400" dirty="0" smtClean="0">
                <a:latin typeface="Georgia" panose="02040502050405020303" pitchFamily="18" charset="0"/>
              </a:rPr>
              <a:t> генетики та </a:t>
            </a:r>
            <a:r>
              <a:rPr lang="ru-RU" sz="2400" dirty="0" err="1" smtClean="0">
                <a:latin typeface="Georgia" panose="02040502050405020303" pitchFamily="18" charset="0"/>
              </a:rPr>
              <a:t>імунології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результати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застосовні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вищих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хребетних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ссавців</a:t>
            </a:r>
            <a:r>
              <a:rPr lang="ru-RU" sz="2400" dirty="0" smtClean="0">
                <a:latin typeface="Georgia" panose="02040502050405020303" pitchFamily="18" charset="0"/>
              </a:rPr>
              <a:t>. Для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цілей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багато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різняться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умовами</a:t>
            </a:r>
            <a:r>
              <a:rPr lang="ru-RU" sz="2400" dirty="0" smtClean="0">
                <a:latin typeface="Georgia" panose="02040502050405020303" pitchFamily="18" charset="0"/>
              </a:rPr>
              <a:t> природного </a:t>
            </a:r>
            <a:r>
              <a:rPr lang="ru-RU" sz="24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348734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Видоспецифічні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вимоги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амфібій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Для </a:t>
            </a:r>
            <a:r>
              <a:rPr lang="ru-RU" sz="2400" dirty="0" err="1" smtClean="0">
                <a:latin typeface="Georgia" panose="02040502050405020303" pitchFamily="18" charset="0"/>
              </a:rPr>
              <a:t>досліджень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цікаві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хвостаті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саламандри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тритони</a:t>
            </a:r>
            <a:r>
              <a:rPr lang="ru-RU" sz="2400" dirty="0" smtClean="0">
                <a:latin typeface="Georgia" panose="02040502050405020303" pitchFamily="18" charset="0"/>
              </a:rPr>
              <a:t>) і </a:t>
            </a:r>
            <a:r>
              <a:rPr lang="ru-RU" sz="2400" dirty="0" err="1" smtClean="0">
                <a:latin typeface="Georgia" panose="02040502050405020303" pitchFamily="18" charset="0"/>
              </a:rPr>
              <a:t>безхвості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жаби</a:t>
            </a:r>
            <a:r>
              <a:rPr lang="ru-RU" sz="2400" dirty="0" smtClean="0">
                <a:latin typeface="Georgia" panose="02040502050405020303" pitchFamily="18" charset="0"/>
              </a:rPr>
              <a:t>). </a:t>
            </a:r>
          </a:p>
          <a:p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населяють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території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посушливих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пустель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глибоких</a:t>
            </a:r>
            <a:r>
              <a:rPr lang="ru-RU" sz="2400" dirty="0" smtClean="0">
                <a:latin typeface="Georgia" panose="02040502050405020303" pitchFamily="18" charset="0"/>
              </a:rPr>
              <a:t> озер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прісною</a:t>
            </a:r>
            <a:r>
              <a:rPr lang="ru-RU" sz="2400" dirty="0" smtClean="0">
                <a:latin typeface="Georgia" panose="02040502050405020303" pitchFamily="18" charset="0"/>
              </a:rPr>
              <a:t> водою. </a:t>
            </a:r>
            <a:r>
              <a:rPr lang="ru-RU" sz="2400" dirty="0" err="1" smtClean="0">
                <a:latin typeface="Georgia" panose="02040502050405020303" pitchFamily="18" charset="0"/>
              </a:rPr>
              <a:t>Деякі</a:t>
            </a:r>
            <a:r>
              <a:rPr lang="ru-RU" sz="2400" dirty="0" smtClean="0">
                <a:latin typeface="Georgia" panose="02040502050405020303" pitchFamily="18" charset="0"/>
              </a:rPr>
              <a:t> з них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більшу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землею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високо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покровом пологу </a:t>
            </a:r>
            <a:r>
              <a:rPr lang="ru-RU" sz="2400" dirty="0" err="1" smtClean="0">
                <a:latin typeface="Georgia" panose="02040502050405020303" pitchFamily="18" charset="0"/>
              </a:rPr>
              <a:t>лісу</a:t>
            </a:r>
            <a:r>
              <a:rPr lang="ru-RU" sz="2400" dirty="0" smtClean="0">
                <a:latin typeface="Georgia" panose="02040502050405020303" pitchFamily="18" charset="0"/>
              </a:rPr>
              <a:t>. Ряд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виявити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Полярним</a:t>
            </a:r>
            <a:r>
              <a:rPr lang="ru-RU" sz="2400" dirty="0" smtClean="0">
                <a:latin typeface="Georgia" panose="02040502050405020303" pitchFamily="18" charset="0"/>
              </a:rPr>
              <a:t> колом, і вони </a:t>
            </a:r>
            <a:r>
              <a:rPr lang="ru-RU" sz="2400" dirty="0" err="1" smtClean="0">
                <a:latin typeface="Georgia" panose="02040502050405020303" pitchFamily="18" charset="0"/>
              </a:rPr>
              <a:t>здатні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переживати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заморожування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інші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latin typeface="Georgia" panose="02040502050405020303" pitchFamily="18" charset="0"/>
              </a:rPr>
              <a:t>пристосувалися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зневоднення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спекотних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регіонах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Землі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err="1" smtClean="0">
                <a:latin typeface="Georgia" panose="02040502050405020303" pitchFamily="18" charset="0"/>
              </a:rPr>
              <a:t>Ключову</a:t>
            </a:r>
            <a:r>
              <a:rPr lang="ru-RU" sz="2400" dirty="0" smtClean="0">
                <a:latin typeface="Georgia" panose="02040502050405020303" pitchFamily="18" charset="0"/>
              </a:rPr>
              <a:t> роль у </a:t>
            </a:r>
            <a:r>
              <a:rPr lang="ru-RU" sz="2400" dirty="0" err="1" smtClean="0">
                <a:latin typeface="Georgia" panose="02040502050405020303" pitchFamily="18" charset="0"/>
              </a:rPr>
              <a:t>житті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виживанні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взаємодії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навколишнім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середовищем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відіграє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шкіра</a:t>
            </a:r>
            <a:r>
              <a:rPr lang="ru-RU" sz="2400" dirty="0" smtClean="0">
                <a:latin typeface="Georgia" panose="02040502050405020303" pitchFamily="18" charset="0"/>
              </a:rPr>
              <a:t>, яка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400" dirty="0" smtClean="0">
                <a:latin typeface="Georgia" panose="02040502050405020303" pitchFamily="18" charset="0"/>
              </a:rPr>
              <a:t> широкий спектр </a:t>
            </a:r>
            <a:r>
              <a:rPr lang="ru-RU" sz="2400" dirty="0" err="1" smtClean="0">
                <a:latin typeface="Georgia" panose="02040502050405020303" pitchFamily="18" charset="0"/>
              </a:rPr>
              <a:t>місць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проживання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екологічних</a:t>
            </a:r>
            <a:r>
              <a:rPr lang="ru-RU" sz="2400" dirty="0" smtClean="0">
                <a:latin typeface="Georgia" panose="02040502050405020303" pitchFamily="18" charset="0"/>
              </a:rPr>
              <a:t> умов.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визначається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властивостями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особливостями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робить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своєрідними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біоіндикаторами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навколишнього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наукових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цілей</a:t>
            </a:r>
            <a:r>
              <a:rPr lang="ru-RU" sz="2400" dirty="0" smtClean="0">
                <a:latin typeface="Georgia" panose="02040502050405020303" pitchFamily="18" charset="0"/>
              </a:rPr>
              <a:t>, по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розводити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вирощувати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1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дослідах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Риби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холоднокровними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 і тому </a:t>
            </a:r>
            <a:r>
              <a:rPr lang="ru-RU" sz="2400" dirty="0" err="1" smtClean="0">
                <a:latin typeface="Georgia" panose="02040502050405020303" pitchFamily="18" charset="0"/>
              </a:rPr>
              <a:t>значно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адаптовані</a:t>
            </a:r>
            <a:r>
              <a:rPr lang="ru-RU" sz="2400" dirty="0" smtClean="0">
                <a:latin typeface="Georgia" panose="02040502050405020303" pitchFamily="18" charset="0"/>
              </a:rPr>
              <a:t> до конкретного водного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Їхня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негайна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реакція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стрес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призводить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змін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відносно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тривалими</a:t>
            </a:r>
            <a:r>
              <a:rPr lang="ru-RU" sz="2400" dirty="0" smtClean="0">
                <a:latin typeface="Georgia" panose="02040502050405020303" pitchFamily="18" charset="0"/>
              </a:rPr>
              <a:t>, і, очевидно,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впливати</a:t>
            </a:r>
            <a:r>
              <a:rPr lang="ru-RU" sz="2400" dirty="0" smtClean="0">
                <a:latin typeface="Georgia" panose="02040502050405020303" pitchFamily="18" charset="0"/>
              </a:rPr>
              <a:t> як на </a:t>
            </a:r>
            <a:r>
              <a:rPr lang="ru-RU" sz="2400" dirty="0" err="1" smtClean="0">
                <a:latin typeface="Georgia" panose="02040502050405020303" pitchFamily="18" charset="0"/>
              </a:rPr>
              <a:t>добробут</a:t>
            </a:r>
            <a:r>
              <a:rPr lang="ru-RU" sz="2400" dirty="0" smtClean="0">
                <a:latin typeface="Georgia" panose="02040502050405020303" pitchFamily="18" charset="0"/>
              </a:rPr>
              <a:t> самих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, так і на </a:t>
            </a:r>
            <a:r>
              <a:rPr lang="ru-RU" sz="2400" dirty="0" err="1" smtClean="0">
                <a:latin typeface="Georgia" panose="02040502050405020303" pitchFamily="18" charset="0"/>
              </a:rPr>
              <a:t>результати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Дослідники</a:t>
            </a:r>
            <a:r>
              <a:rPr lang="ru-RU" sz="2400" dirty="0" smtClean="0">
                <a:latin typeface="Georgia" panose="02040502050405020303" pitchFamily="18" charset="0"/>
              </a:rPr>
              <a:t> та персонал з догляду за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ознайомитися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особливостями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запланованих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отримання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заздалегідь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умови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процедури</a:t>
            </a:r>
            <a:r>
              <a:rPr lang="ru-RU" sz="2400" dirty="0" smtClean="0">
                <a:latin typeface="Georgia" panose="02040502050405020303" pitchFamily="18" charset="0"/>
              </a:rPr>
              <a:t> для догляду за ними.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В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райдужна</a:t>
            </a:r>
            <a:r>
              <a:rPr lang="ru-RU" sz="2400" dirty="0" smtClean="0">
                <a:latin typeface="Georgia" panose="02040502050405020303" pitchFamily="18" charset="0"/>
              </a:rPr>
              <a:t> форель (</a:t>
            </a:r>
            <a:r>
              <a:rPr lang="en-US" sz="2400" dirty="0" err="1" smtClean="0">
                <a:latin typeface="Georgia" panose="02040502050405020303" pitchFamily="18" charset="0"/>
              </a:rPr>
              <a:t>Oncorhynchusmykiss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атлантичний</a:t>
            </a:r>
            <a:r>
              <a:rPr lang="ru-RU" sz="2400" dirty="0" smtClean="0">
                <a:latin typeface="Georgia" panose="02040502050405020303" pitchFamily="18" charset="0"/>
              </a:rPr>
              <a:t> лосось (</a:t>
            </a:r>
            <a:r>
              <a:rPr lang="en-US" sz="2400" dirty="0" smtClean="0">
                <a:latin typeface="Georgia" panose="02040502050405020303" pitchFamily="18" charset="0"/>
              </a:rPr>
              <a:t>Salmo </a:t>
            </a:r>
            <a:r>
              <a:rPr lang="en-US" sz="2400" dirty="0" err="1" smtClean="0">
                <a:latin typeface="Georgia" panose="02040502050405020303" pitchFamily="18" charset="0"/>
              </a:rPr>
              <a:t>salar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тиляпії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цихліди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даніо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реріо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latin typeface="Georgia" panose="02040502050405020303" pitchFamily="18" charset="0"/>
              </a:rPr>
              <a:t>Daniorerio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морський</a:t>
            </a:r>
            <a:r>
              <a:rPr lang="ru-RU" sz="2400" dirty="0" smtClean="0">
                <a:latin typeface="Georgia" panose="02040502050405020303" pitchFamily="18" charset="0"/>
              </a:rPr>
              <a:t> окунь (</a:t>
            </a:r>
            <a:r>
              <a:rPr lang="en-US" sz="2400" dirty="0" err="1" smtClean="0">
                <a:latin typeface="Georgia" panose="02040502050405020303" pitchFamily="18" charset="0"/>
              </a:rPr>
              <a:t>Dicentrarchus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labrax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атлантичний</a:t>
            </a:r>
            <a:r>
              <a:rPr lang="ru-RU" sz="2400" dirty="0" smtClean="0">
                <a:latin typeface="Georgia" panose="02040502050405020303" pitchFamily="18" charset="0"/>
              </a:rPr>
              <a:t> палтус (</a:t>
            </a:r>
            <a:r>
              <a:rPr lang="en-US" sz="2400" dirty="0" err="1" smtClean="0">
                <a:latin typeface="Georgia" panose="02040502050405020303" pitchFamily="18" charset="0"/>
              </a:rPr>
              <a:t>Hippoglosus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Scophthalmus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maximus</a:t>
            </a:r>
            <a:r>
              <a:rPr lang="en-US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африканський</a:t>
            </a:r>
            <a:r>
              <a:rPr lang="ru-RU" sz="2400" dirty="0" smtClean="0">
                <a:latin typeface="Georgia" panose="02040502050405020303" pitchFamily="18" charset="0"/>
              </a:rPr>
              <a:t> сом (</a:t>
            </a:r>
            <a:r>
              <a:rPr lang="en-US" sz="2400" dirty="0" err="1" smtClean="0">
                <a:latin typeface="Georgia" panose="02040502050405020303" pitchFamily="18" charset="0"/>
              </a:rPr>
              <a:t>Clarias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gariepenus</a:t>
            </a:r>
            <a:r>
              <a:rPr lang="en-US" sz="2400" dirty="0" smtClean="0">
                <a:latin typeface="Georgia" panose="02040502050405020303" pitchFamily="18" charset="0"/>
              </a:rPr>
              <a:t>)</a:t>
            </a:r>
            <a:r>
              <a:rPr lang="uk-UA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Нарешті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прісноводні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риби</a:t>
            </a:r>
            <a:r>
              <a:rPr lang="ru-RU" sz="2400" dirty="0" smtClean="0">
                <a:latin typeface="Georgia" panose="02040502050405020303" pitchFamily="18" charset="0"/>
              </a:rPr>
              <a:t> (щука, окунь 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.)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застосовуються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вивчення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функцій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внутрішнього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вуха</a:t>
            </a:r>
            <a:r>
              <a:rPr lang="ru-RU" sz="2400" dirty="0" smtClean="0">
                <a:latin typeface="Georgia" panose="02040502050405020303" pitchFamily="18" charset="0"/>
              </a:rPr>
              <a:t>, газового </a:t>
            </a:r>
            <a:r>
              <a:rPr lang="ru-RU" sz="2400" dirty="0" err="1" smtClean="0">
                <a:latin typeface="Georgia" panose="02040502050405020303" pitchFamily="18" charset="0"/>
              </a:rPr>
              <a:t>обміну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кровообігу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зябрової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функції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1" y="243840"/>
            <a:ext cx="11612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дослідах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b="1" dirty="0" err="1" smtClean="0">
                <a:latin typeface="Georgia" panose="02040502050405020303" pitchFamily="18" charset="0"/>
              </a:rPr>
              <a:t>Їжак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об'єктом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вивчення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несприйнятливості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різних</a:t>
            </a:r>
            <a:r>
              <a:rPr lang="ru-RU" sz="2400" dirty="0" smtClean="0">
                <a:latin typeface="Georgia" panose="02040502050405020303" pitchFamily="18" charset="0"/>
              </a:rPr>
              <a:t> отрут і </a:t>
            </a:r>
            <a:r>
              <a:rPr lang="ru-RU" sz="2400" dirty="0" err="1" smtClean="0">
                <a:latin typeface="Georgia" panose="02040502050405020303" pitchFamily="18" charset="0"/>
              </a:rPr>
              <a:t>зручний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ньому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кліщів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культивуванні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лабораторії</a:t>
            </a:r>
            <a:r>
              <a:rPr lang="ru-RU" sz="2400" dirty="0" smtClean="0">
                <a:latin typeface="Georgia" panose="02040502050405020303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З </a:t>
            </a:r>
            <a:r>
              <a:rPr lang="ru-RU" sz="2400" dirty="0" err="1" smtClean="0">
                <a:latin typeface="Georgia" panose="02040502050405020303" pitchFamily="18" charset="0"/>
              </a:rPr>
              <a:t>плазунів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іноді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>черепах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вивчення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холоднокровних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запалень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кровопаразитів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виховання</a:t>
            </a:r>
            <a:r>
              <a:rPr lang="ru-RU" sz="2400" dirty="0" smtClean="0">
                <a:latin typeface="Georgia" panose="02040502050405020303" pitchFamily="18" charset="0"/>
              </a:rPr>
              <a:t> ними </a:t>
            </a:r>
            <a:r>
              <a:rPr lang="ru-RU" sz="2400" dirty="0" err="1" smtClean="0">
                <a:latin typeface="Georgia" panose="02040502050405020303" pitchFamily="18" charset="0"/>
              </a:rPr>
              <a:t>різних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кліщів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latin typeface="Georgia" panose="02040502050405020303" pitchFamily="18" charset="0"/>
              </a:rPr>
              <a:t>Hyalomma</a:t>
            </a:r>
            <a:r>
              <a:rPr lang="en-US" sz="2400" dirty="0" smtClean="0">
                <a:latin typeface="Georgia" panose="02040502050405020303" pitchFamily="18" charset="0"/>
              </a:rPr>
              <a:t>, </a:t>
            </a:r>
            <a:r>
              <a:rPr lang="en-US" sz="2400" dirty="0" err="1" smtClean="0">
                <a:latin typeface="Georgia" panose="02040502050405020303" pitchFamily="18" charset="0"/>
              </a:rPr>
              <a:t>Ornithodorus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та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.). З </a:t>
            </a:r>
            <a:r>
              <a:rPr lang="ru-RU" sz="2400" dirty="0" err="1" smtClean="0">
                <a:latin typeface="Georgia" panose="02040502050405020303" pitchFamily="18" charset="0"/>
              </a:rPr>
              <a:t>інших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холоднокровних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найважливішим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b="1" dirty="0" smtClean="0">
                <a:latin typeface="Georgia" panose="02040502050405020303" pitchFamily="18" charset="0"/>
              </a:rPr>
              <a:t>жаба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застосовується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фізіології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серце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нервово-м'язові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препарати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патології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запалення</a:t>
            </a:r>
            <a:r>
              <a:rPr lang="ru-RU" sz="2400" dirty="0" smtClean="0">
                <a:latin typeface="Georgia" panose="02040502050405020303" pitchFamily="18" charset="0"/>
              </a:rPr>
              <a:t>), </a:t>
            </a:r>
            <a:r>
              <a:rPr lang="ru-RU" sz="2400" dirty="0" err="1" smtClean="0">
                <a:latin typeface="Georgia" panose="02040502050405020303" pitchFamily="18" charset="0"/>
              </a:rPr>
              <a:t>фармакології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токсикології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зоології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b="1" dirty="0" smtClean="0">
                <a:latin typeface="Georgia" panose="02040502050405020303" pitchFamily="18" charset="0"/>
              </a:rPr>
              <a:t>Аксолотль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більш-обмежене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застосування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експериментальній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зоології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динаміці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патології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гістології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1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348734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1.1 Контроль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Вентиляція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якості</a:t>
            </a:r>
            <a:r>
              <a:rPr lang="ru-RU" sz="2400" dirty="0" smtClean="0">
                <a:latin typeface="Georgia" panose="02040502050405020303" pitchFamily="18" charset="0"/>
              </a:rPr>
              <a:t>. Вода,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використовується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водних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огородженнях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бутифільтрованої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циркулюючої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насиченої</a:t>
            </a:r>
            <a:r>
              <a:rPr lang="ru-RU" sz="2400" dirty="0" smtClean="0">
                <a:latin typeface="Georgia" panose="02040502050405020303" pitchFamily="18" charset="0"/>
              </a:rPr>
              <a:t> киснем.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Температура.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Земноводні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холоднокровними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Часті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викликати</a:t>
            </a:r>
            <a:r>
              <a:rPr lang="ru-RU" sz="2400" dirty="0" smtClean="0">
                <a:latin typeface="Georgia" panose="02040502050405020303" pitchFamily="18" charset="0"/>
              </a:rPr>
              <a:t> у них </a:t>
            </a:r>
            <a:r>
              <a:rPr lang="ru-RU" sz="2400" dirty="0" err="1" smtClean="0">
                <a:latin typeface="Georgia" panose="02040502050405020303" pitchFamily="18" charset="0"/>
              </a:rPr>
              <a:t>сильний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створювати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проблеми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здоров'ям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контролювати</a:t>
            </a:r>
            <a:r>
              <a:rPr lang="ru-RU" sz="2400" dirty="0" smtClean="0">
                <a:latin typeface="Georgia" panose="02040502050405020303" pitchFamily="18" charset="0"/>
              </a:rPr>
              <a:t> температуру </a:t>
            </a:r>
            <a:r>
              <a:rPr lang="ru-RU" sz="2400" dirty="0" err="1" smtClean="0">
                <a:latin typeface="Georgia" panose="02040502050405020303" pitchFamily="18" charset="0"/>
              </a:rPr>
              <a:t>повітря</a:t>
            </a:r>
            <a:r>
              <a:rPr lang="ru-RU" sz="2400" dirty="0" smtClean="0">
                <a:latin typeface="Georgia" panose="02040502050405020303" pitchFamily="18" charset="0"/>
              </a:rPr>
              <a:t> та води. </a:t>
            </a:r>
            <a:r>
              <a:rPr lang="ru-RU" sz="2400" dirty="0" err="1" smtClean="0">
                <a:latin typeface="Georgia" panose="02040502050405020303" pitchFamily="18" charset="0"/>
              </a:rPr>
              <a:t>Регуляція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світлового</a:t>
            </a:r>
            <a:r>
              <a:rPr lang="ru-RU" sz="2400" dirty="0" smtClean="0">
                <a:latin typeface="Georgia" panose="02040502050405020303" pitchFamily="18" charset="0"/>
              </a:rPr>
              <a:t> циклу та </a:t>
            </a:r>
            <a:r>
              <a:rPr lang="ru-RU" sz="2400" dirty="0" err="1" smtClean="0">
                <a:latin typeface="Georgia" panose="02040502050405020303" pitchFamily="18" charset="0"/>
              </a:rPr>
              <a:t>кімнатної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контролювати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настання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сплячки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пробудження</a:t>
            </a:r>
            <a:r>
              <a:rPr lang="ru-RU" sz="2400" dirty="0" smtClean="0">
                <a:latin typeface="Georgia" panose="02040502050405020303" pitchFamily="18" charset="0"/>
              </a:rPr>
              <a:t>. В </a:t>
            </a:r>
            <a:r>
              <a:rPr lang="ru-RU" sz="2400" dirty="0" err="1" smtClean="0">
                <a:latin typeface="Georgia" panose="02040502050405020303" pitchFamily="18" charset="0"/>
              </a:rPr>
              <a:t>разі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розведення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умови</a:t>
            </a:r>
            <a:r>
              <a:rPr lang="ru-RU" sz="2400" dirty="0" smtClean="0">
                <a:latin typeface="Georgia" panose="02040502050405020303" pitchFamily="18" charset="0"/>
              </a:rPr>
              <a:t>, за </a:t>
            </a:r>
            <a:r>
              <a:rPr lang="ru-RU" sz="2400" dirty="0" err="1" smtClean="0">
                <a:latin typeface="Georgia" panose="02040502050405020303" pitchFamily="18" charset="0"/>
              </a:rPr>
              <a:t>яких</a:t>
            </a:r>
            <a:r>
              <a:rPr lang="ru-RU" sz="2400" dirty="0" smtClean="0">
                <a:latin typeface="Georgia" panose="02040502050405020303" pitchFamily="18" charset="0"/>
              </a:rPr>
              <a:t> вони </a:t>
            </a:r>
            <a:r>
              <a:rPr lang="ru-RU" sz="2400" dirty="0" err="1" smtClean="0">
                <a:latin typeface="Georgia" panose="02040502050405020303" pitchFamily="18" charset="0"/>
              </a:rPr>
              <a:t>впадають</a:t>
            </a:r>
            <a:r>
              <a:rPr lang="ru-RU" sz="2400" dirty="0" smtClean="0">
                <a:latin typeface="Georgia" panose="02040502050405020303" pitchFamily="18" charset="0"/>
              </a:rPr>
              <a:t> у стан, </a:t>
            </a:r>
            <a:r>
              <a:rPr lang="ru-RU" sz="2400" dirty="0" err="1" smtClean="0">
                <a:latin typeface="Georgia" panose="02040502050405020303" pitchFamily="18" charset="0"/>
              </a:rPr>
              <a:t>близький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зимового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заціпеніння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змодельовані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допомогою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тьмяного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світла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темряви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кімнатної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8° до 10° </a:t>
            </a:r>
            <a:r>
              <a:rPr lang="en-US" sz="2400" dirty="0" smtClean="0">
                <a:latin typeface="Georgia" panose="02040502050405020303" pitchFamily="18" charset="0"/>
              </a:rPr>
              <a:t>C. </a:t>
            </a:r>
            <a:r>
              <a:rPr lang="ru-RU" sz="2400" dirty="0" smtClean="0">
                <a:latin typeface="Georgia" panose="02040502050405020303" pitchFamily="18" charset="0"/>
              </a:rPr>
              <a:t>У </a:t>
            </a:r>
            <a:r>
              <a:rPr lang="ru-RU" sz="2400" dirty="0" err="1" smtClean="0">
                <a:latin typeface="Georgia" panose="02040502050405020303" pitchFamily="18" charset="0"/>
              </a:rPr>
              <a:t>цих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умовах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утримуватися</a:t>
            </a:r>
            <a:r>
              <a:rPr lang="ru-RU" sz="2400" dirty="0" smtClean="0">
                <a:latin typeface="Georgia" panose="02040502050405020303" pitchFamily="18" charset="0"/>
              </a:rPr>
              <a:t> без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4-х до 5-ти </a:t>
            </a:r>
            <a:r>
              <a:rPr lang="ru-RU" sz="2400" dirty="0" err="1" smtClean="0">
                <a:latin typeface="Georgia" panose="02040502050405020303" pitchFamily="18" charset="0"/>
              </a:rPr>
              <a:t>місяців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Відсутність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сплячки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лабораторних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умовах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викличе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серйозних</a:t>
            </a:r>
            <a:r>
              <a:rPr lang="ru-RU" sz="2400" dirty="0" smtClean="0">
                <a:latin typeface="Georgia" panose="02040502050405020303" pitchFamily="18" charset="0"/>
              </a:rPr>
              <a:t> проблем </a:t>
            </a:r>
            <a:r>
              <a:rPr lang="ru-RU" sz="2400" dirty="0" err="1" smtClean="0">
                <a:latin typeface="Georgia" panose="02040502050405020303" pitchFamily="18" charset="0"/>
              </a:rPr>
              <a:t>добробуту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7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348734"/>
            <a:ext cx="11612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1.1 Контроль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Вологість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п'ють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адсорбують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вологу</a:t>
            </a:r>
            <a:r>
              <a:rPr lang="ru-RU" sz="2400" dirty="0" smtClean="0">
                <a:latin typeface="Georgia" panose="02040502050405020303" pitchFamily="18" charset="0"/>
              </a:rPr>
              <a:t> через </a:t>
            </a:r>
            <a:r>
              <a:rPr lang="ru-RU" sz="2400" dirty="0" err="1" smtClean="0">
                <a:latin typeface="Georgia" panose="02040502050405020303" pitchFamily="18" charset="0"/>
              </a:rPr>
              <a:t>шкіру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Втрата</a:t>
            </a:r>
            <a:r>
              <a:rPr lang="ru-RU" sz="2400" dirty="0" smtClean="0">
                <a:latin typeface="Georgia" panose="02040502050405020303" pitchFamily="18" charset="0"/>
              </a:rPr>
              <a:t> води є основною проблемою </a:t>
            </a:r>
            <a:r>
              <a:rPr lang="ru-RU" sz="2400" dirty="0" err="1" smtClean="0">
                <a:latin typeface="Georgia" panose="02040502050405020303" pitchFamily="18" charset="0"/>
              </a:rPr>
              <a:t>наземних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болотних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Зневоднення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поверхні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критичним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нормальної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функції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Наявність</a:t>
            </a:r>
            <a:r>
              <a:rPr lang="ru-RU" sz="2400" dirty="0" smtClean="0">
                <a:latin typeface="Georgia" panose="02040502050405020303" pitchFamily="18" charset="0"/>
              </a:rPr>
              <a:t> областей з </a:t>
            </a:r>
            <a:r>
              <a:rPr lang="ru-RU" sz="2400" dirty="0" err="1" smtClean="0">
                <a:latin typeface="Georgia" panose="02040502050405020303" pitchFamily="18" charset="0"/>
              </a:rPr>
              <a:t>різною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вологістю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всередині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вкрай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корисною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Навіть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адаптовані</a:t>
            </a:r>
            <a:r>
              <a:rPr lang="ru-RU" sz="2400" dirty="0" smtClean="0">
                <a:latin typeface="Georgia" panose="02040502050405020303" pitchFamily="18" charset="0"/>
              </a:rPr>
              <a:t> до умов </a:t>
            </a:r>
            <a:r>
              <a:rPr lang="ru-RU" sz="2400" dirty="0" err="1" smtClean="0">
                <a:latin typeface="Georgia" panose="02040502050405020303" pitchFamily="18" charset="0"/>
              </a:rPr>
              <a:t>пустелі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мати</a:t>
            </a:r>
            <a:r>
              <a:rPr lang="ru-RU" sz="2400" dirty="0" smtClean="0">
                <a:latin typeface="Georgia" panose="02040502050405020303" pitchFamily="18" charset="0"/>
              </a:rPr>
              <a:t> доступ до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Освітлення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Світловий</a:t>
            </a:r>
            <a:r>
              <a:rPr lang="ru-RU" sz="2400" dirty="0" smtClean="0">
                <a:latin typeface="Georgia" panose="02040502050405020303" pitchFamily="18" charset="0"/>
              </a:rPr>
              <a:t> день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повинен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природному </a:t>
            </a:r>
            <a:r>
              <a:rPr lang="ru-RU" sz="2400" dirty="0" err="1" smtClean="0">
                <a:latin typeface="Georgia" panose="02040502050405020303" pitchFamily="18" charset="0"/>
              </a:rPr>
              <a:t>світловому</a:t>
            </a:r>
            <a:r>
              <a:rPr lang="ru-RU" sz="2400" dirty="0" smtClean="0">
                <a:latin typeface="Georgia" panose="02040502050405020303" pitchFamily="18" charset="0"/>
              </a:rPr>
              <a:t> дню </a:t>
            </a:r>
            <a:r>
              <a:rPr lang="ru-RU" sz="24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 і </a:t>
            </a:r>
            <a:r>
              <a:rPr lang="ru-RU" sz="2400" dirty="0" err="1" smtClean="0">
                <a:latin typeface="Georgia" panose="02040502050405020303" pitchFamily="18" charset="0"/>
              </a:rPr>
              <a:t>ведуть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болотяний</a:t>
            </a:r>
            <a:r>
              <a:rPr lang="ru-RU" sz="2400" dirty="0" smtClean="0">
                <a:latin typeface="Georgia" panose="02040502050405020303" pitchFamily="18" charset="0"/>
              </a:rPr>
              <a:t>, так і </a:t>
            </a:r>
            <a:r>
              <a:rPr lang="ru-RU" sz="2400" dirty="0" err="1" smtClean="0">
                <a:latin typeface="Georgia" panose="02040502050405020303" pitchFamily="18" charset="0"/>
              </a:rPr>
              <a:t>водний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спосіб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життя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сховатися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затінених</a:t>
            </a:r>
            <a:r>
              <a:rPr lang="ru-RU" sz="2400" dirty="0" smtClean="0">
                <a:latin typeface="Georgia" panose="02040502050405020303" pitchFamily="18" charset="0"/>
              </a:rPr>
              <a:t> зонах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Шум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дуже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чутливі</a:t>
            </a:r>
            <a:r>
              <a:rPr lang="ru-RU" sz="2400" dirty="0" smtClean="0">
                <a:latin typeface="Georgia" panose="02040502050405020303" pitchFamily="18" charset="0"/>
              </a:rPr>
              <a:t> до шуму (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повітря</a:t>
            </a:r>
            <a:r>
              <a:rPr lang="ru-RU" sz="2400" dirty="0" smtClean="0">
                <a:latin typeface="Georgia" panose="02040502050405020303" pitchFamily="18" charset="0"/>
              </a:rPr>
              <a:t>) та </a:t>
            </a:r>
            <a:r>
              <a:rPr lang="ru-RU" sz="2400" dirty="0" err="1" smtClean="0">
                <a:latin typeface="Georgia" panose="02040502050405020303" pitchFamily="18" charset="0"/>
              </a:rPr>
              <a:t>вібрації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твердих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тіл</a:t>
            </a:r>
            <a:r>
              <a:rPr lang="ru-RU" sz="2400" dirty="0" smtClean="0">
                <a:latin typeface="Georgia" panose="02040502050405020303" pitchFamily="18" charset="0"/>
              </a:rPr>
              <a:t>) і </a:t>
            </a:r>
            <a:r>
              <a:rPr lang="ru-RU" sz="2400" dirty="0" err="1" smtClean="0">
                <a:latin typeface="Georgia" panose="02040502050405020303" pitchFamily="18" charset="0"/>
              </a:rPr>
              <a:t>турбуються</a:t>
            </a:r>
            <a:r>
              <a:rPr lang="ru-RU" sz="2400" dirty="0" smtClean="0">
                <a:latin typeface="Georgia" panose="02040502050405020303" pitchFamily="18" charset="0"/>
              </a:rPr>
              <a:t> при </a:t>
            </a:r>
            <a:r>
              <a:rPr lang="ru-RU" sz="2400" dirty="0" err="1" smtClean="0">
                <a:latin typeface="Georgia" panose="02040502050405020303" pitchFamily="18" charset="0"/>
              </a:rPr>
              <a:t>виникненні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нових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несподіваних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коливань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звести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виникнення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подібних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зовнішніх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подразників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0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Зміст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Розміщення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Соціальна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поведінка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більшості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земноводних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переважно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обмежена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шлюбним</a:t>
            </a:r>
            <a:r>
              <a:rPr lang="ru-RU" sz="2400" dirty="0" smtClean="0">
                <a:latin typeface="Georgia" panose="02040502050405020303" pitchFamily="18" charset="0"/>
              </a:rPr>
              <a:t> сезоном. </a:t>
            </a:r>
            <a:r>
              <a:rPr lang="ru-RU" sz="2400" dirty="0" err="1" smtClean="0">
                <a:latin typeface="Georgia" panose="02040502050405020303" pitchFamily="18" charset="0"/>
              </a:rPr>
              <a:t>Рекомендується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групове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для </a:t>
            </a:r>
            <a:r>
              <a:rPr lang="ru-RU" sz="2400" dirty="0" err="1" smtClean="0">
                <a:latin typeface="Georgia" panose="02040502050405020303" pitchFamily="18" charset="0"/>
              </a:rPr>
              <a:t>поліпшення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зниження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реакції</a:t>
            </a:r>
            <a:r>
              <a:rPr lang="ru-RU" sz="2400" dirty="0" smtClean="0">
                <a:latin typeface="Georgia" panose="02040502050405020303" pitchFamily="18" charset="0"/>
              </a:rPr>
              <a:t> страху. Так, у </a:t>
            </a:r>
            <a:r>
              <a:rPr lang="ru-RU" sz="2400" dirty="0" err="1" smtClean="0">
                <a:latin typeface="Georgia" panose="02040502050405020303" pitchFamily="18" charset="0"/>
              </a:rPr>
              <a:t>представників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видів</a:t>
            </a:r>
            <a:r>
              <a:rPr lang="ru-RU" sz="2400" dirty="0" smtClean="0">
                <a:latin typeface="Georgia" panose="02040502050405020303" pitchFamily="18" charset="0"/>
              </a:rPr>
              <a:t> роду </a:t>
            </a:r>
            <a:r>
              <a:rPr lang="en-US" sz="2400" dirty="0" err="1" smtClean="0">
                <a:latin typeface="Georgia" panose="02040502050405020303" pitchFamily="18" charset="0"/>
              </a:rPr>
              <a:t>Xenopus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групове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викликає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бурхливе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збудження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спонукає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годівлі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всіх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. При </a:t>
            </a:r>
            <a:r>
              <a:rPr lang="ru-RU" sz="2400" dirty="0" err="1" smtClean="0">
                <a:latin typeface="Georgia" panose="02040502050405020303" pitchFamily="18" charset="0"/>
              </a:rPr>
              <a:t>дуже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низькій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щільності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колонії</a:t>
            </a:r>
            <a:r>
              <a:rPr lang="ru-RU" sz="2400" dirty="0" smtClean="0">
                <a:latin typeface="Georgia" panose="02040502050405020303" pitchFamily="18" charset="0"/>
              </a:rPr>
              <a:t> такого </a:t>
            </a:r>
            <a:r>
              <a:rPr lang="ru-RU" sz="2400" dirty="0" err="1" smtClean="0">
                <a:latin typeface="Georgia" panose="02040502050405020303" pitchFamily="18" charset="0"/>
              </a:rPr>
              <a:t>збудження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немає</a:t>
            </a:r>
            <a:r>
              <a:rPr lang="ru-RU" sz="2400" dirty="0" smtClean="0">
                <a:latin typeface="Georgia" panose="02040502050405020303" pitchFamily="18" charset="0"/>
              </a:rPr>
              <a:t>, тому корм часто </a:t>
            </a:r>
            <a:r>
              <a:rPr lang="ru-RU" sz="2400" dirty="0" err="1" smtClean="0">
                <a:latin typeface="Georgia" panose="02040502050405020303" pitchFamily="18" charset="0"/>
              </a:rPr>
              <a:t>залишається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з'їденим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Наземна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проживання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земноводних</a:t>
            </a:r>
            <a:r>
              <a:rPr lang="ru-RU" sz="2400" dirty="0" smtClean="0">
                <a:latin typeface="Georgia" panose="02040502050405020303" pitchFamily="18" charset="0"/>
              </a:rPr>
              <a:t> повинна бути </a:t>
            </a:r>
            <a:r>
              <a:rPr lang="ru-RU" sz="2400" dirty="0" err="1" smtClean="0">
                <a:latin typeface="Georgia" panose="02040502050405020303" pitchFamily="18" charset="0"/>
              </a:rPr>
              <a:t>структурованою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допомогою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гілок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листя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шматків</a:t>
            </a:r>
            <a:r>
              <a:rPr lang="ru-RU" sz="2400" dirty="0" smtClean="0">
                <a:latin typeface="Georgia" panose="02040502050405020303" pitchFamily="18" charset="0"/>
              </a:rPr>
              <a:t> кори, </a:t>
            </a:r>
            <a:r>
              <a:rPr lang="ru-RU" sz="2400" dirty="0" err="1" smtClean="0">
                <a:latin typeface="Georgia" panose="02040502050405020303" pitchFamily="18" charset="0"/>
              </a:rPr>
              <a:t>каміння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будь-</a:t>
            </a:r>
            <a:r>
              <a:rPr lang="ru-RU" sz="2400" dirty="0" err="1" smtClean="0">
                <a:latin typeface="Georgia" panose="02040502050405020303" pitchFamily="18" charset="0"/>
              </a:rPr>
              <a:t>яких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штучних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матеріалів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Таке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корисне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амфібіям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різних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точок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зору</a:t>
            </a:r>
            <a:r>
              <a:rPr lang="ru-RU" sz="2400" dirty="0" smtClean="0">
                <a:latin typeface="Georgia" panose="02040502050405020303" pitchFamily="18" charset="0"/>
              </a:rPr>
              <a:t>: </a:t>
            </a:r>
            <a:r>
              <a:rPr lang="ru-RU" sz="2400" dirty="0" err="1" smtClean="0">
                <a:latin typeface="Georgia" panose="02040502050405020303" pitchFamily="18" charset="0"/>
              </a:rPr>
              <a:t>ці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предмети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дозволяють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ховатися</a:t>
            </a:r>
            <a:r>
              <a:rPr lang="ru-RU" sz="2400" dirty="0" smtClean="0">
                <a:latin typeface="Georgia" panose="02040502050405020303" pitchFamily="18" charset="0"/>
              </a:rPr>
              <a:t> за ними та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візуальні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просторові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орієнтири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Рекомендується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притулки</a:t>
            </a:r>
            <a:r>
              <a:rPr lang="ru-RU" sz="2400" dirty="0" smtClean="0">
                <a:latin typeface="Georgia" panose="02040502050405020303" pitchFamily="18" charset="0"/>
              </a:rPr>
              <a:t> / </a:t>
            </a:r>
            <a:r>
              <a:rPr lang="ru-RU" sz="2400" dirty="0" err="1" smtClean="0">
                <a:latin typeface="Georgia" panose="02040502050405020303" pitchFamily="18" charset="0"/>
              </a:rPr>
              <a:t>притулки,так</a:t>
            </a:r>
            <a:r>
              <a:rPr lang="ru-RU" sz="2400" dirty="0" smtClean="0">
                <a:latin typeface="Georgia" panose="02040502050405020303" pitchFamily="18" charset="0"/>
              </a:rPr>
              <a:t> як </a:t>
            </a:r>
            <a:r>
              <a:rPr lang="ru-RU" sz="2400" dirty="0" err="1" smtClean="0">
                <a:latin typeface="Georgia" panose="02040502050405020303" pitchFamily="18" charset="0"/>
              </a:rPr>
              <a:t>це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знижує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знаходяться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. Темна </a:t>
            </a:r>
            <a:r>
              <a:rPr lang="ru-RU" sz="2400" dirty="0" err="1" smtClean="0">
                <a:latin typeface="Georgia" panose="02040502050405020303" pitchFamily="18" charset="0"/>
              </a:rPr>
              <a:t>підлога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ємності</a:t>
            </a:r>
            <a:r>
              <a:rPr lang="ru-RU" sz="2400" dirty="0" smtClean="0">
                <a:latin typeface="Georgia" panose="02040502050405020303" pitchFamily="18" charset="0"/>
              </a:rPr>
              <a:t> для води </a:t>
            </a:r>
            <a:r>
              <a:rPr lang="ru-RU" sz="2400" dirty="0" err="1" smtClean="0">
                <a:latin typeface="Georgia" panose="02040502050405020303" pitchFamily="18" charset="0"/>
              </a:rPr>
              <a:t>може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посилити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відчуття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безпеки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Зміст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водних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амфібій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Водні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личинки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ємностях</a:t>
            </a:r>
            <a:r>
              <a:rPr lang="ru-RU" sz="2400" dirty="0" smtClean="0">
                <a:latin typeface="Georgia" panose="02040502050405020303" pitchFamily="18" charset="0"/>
              </a:rPr>
              <a:t> для води та </a:t>
            </a:r>
            <a:r>
              <a:rPr lang="ru-RU" sz="2400" dirty="0" err="1" smtClean="0">
                <a:latin typeface="Georgia" panose="02040502050405020303" pitchFamily="18" charset="0"/>
              </a:rPr>
              <a:t>акваріумах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Ємності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оснащені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проточними</a:t>
            </a:r>
            <a:r>
              <a:rPr lang="ru-RU" sz="2400" dirty="0" smtClean="0">
                <a:latin typeface="Georgia" panose="02040502050405020303" pitchFamily="18" charset="0"/>
              </a:rPr>
              <a:t> системами для </a:t>
            </a:r>
            <a:r>
              <a:rPr lang="ru-RU" sz="2400" dirty="0" err="1" smtClean="0">
                <a:latin typeface="Georgia" panose="02040502050405020303" pitchFamily="18" charset="0"/>
              </a:rPr>
              <a:t>повільної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циркуляції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незабрудненої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дехлорованої</a:t>
            </a:r>
            <a:r>
              <a:rPr lang="ru-RU" sz="2400" dirty="0" smtClean="0">
                <a:latin typeface="Georgia" panose="02040502050405020303" pitchFamily="18" charset="0"/>
              </a:rPr>
              <a:t>) води, </a:t>
            </a:r>
            <a:r>
              <a:rPr lang="ru-RU" sz="2400" dirty="0" err="1" smtClean="0">
                <a:latin typeface="Georgia" panose="02040502050405020303" pitchFamily="18" charset="0"/>
              </a:rPr>
              <a:t>нагрівальним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пристроєм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підтримки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компресором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пористим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каменем</a:t>
            </a:r>
            <a:r>
              <a:rPr lang="ru-RU" sz="2400" dirty="0" smtClean="0">
                <a:latin typeface="Georgia" panose="02040502050405020303" pitchFamily="18" charset="0"/>
              </a:rPr>
              <a:t>, через </a:t>
            </a:r>
            <a:r>
              <a:rPr lang="ru-RU" sz="2400" dirty="0" err="1" smtClean="0">
                <a:latin typeface="Georgia" panose="02040502050405020303" pitchFamily="18" charset="0"/>
              </a:rPr>
              <a:t>який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подається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кисень</a:t>
            </a:r>
            <a:r>
              <a:rPr lang="ru-RU" sz="2400" dirty="0" smtClean="0">
                <a:latin typeface="Georgia" panose="02040502050405020303" pitchFamily="18" charset="0"/>
              </a:rPr>
              <a:t>. За </a:t>
            </a:r>
            <a:r>
              <a:rPr lang="ru-RU" sz="2400" dirty="0" err="1" smtClean="0">
                <a:latin typeface="Georgia" panose="02040502050405020303" pitchFamily="18" charset="0"/>
              </a:rPr>
              <a:t>відсутності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системи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проточної</a:t>
            </a:r>
            <a:r>
              <a:rPr lang="ru-RU" sz="2400" dirty="0" smtClean="0">
                <a:latin typeface="Georgia" panose="02040502050405020303" pitchFamily="18" charset="0"/>
              </a:rPr>
              <a:t> води вода в </a:t>
            </a:r>
            <a:r>
              <a:rPr lang="ru-RU" sz="2400" dirty="0" err="1" smtClean="0">
                <a:latin typeface="Georgia" panose="02040502050405020303" pitchFamily="18" charset="0"/>
              </a:rPr>
              <a:t>ємностях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належної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якості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змінюватись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приблизно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двічі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тиждень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напівводних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болотних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амфібій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Напівводних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болотних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складаються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наземної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водної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Акваторія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зануритися</a:t>
            </a:r>
            <a:r>
              <a:rPr lang="ru-RU" sz="2400" dirty="0" smtClean="0">
                <a:latin typeface="Georgia" panose="02040502050405020303" pitchFamily="18" charset="0"/>
              </a:rPr>
              <a:t> у воду. </a:t>
            </a:r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проточна</a:t>
            </a:r>
            <a:r>
              <a:rPr lang="ru-RU" sz="2400" dirty="0" smtClean="0">
                <a:latin typeface="Georgia" panose="02040502050405020303" pitchFamily="18" charset="0"/>
              </a:rPr>
              <a:t> система, воду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підливати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пощонайменше</a:t>
            </a:r>
            <a:r>
              <a:rPr lang="ru-RU" sz="2400" dirty="0" smtClean="0">
                <a:latin typeface="Georgia" panose="02040502050405020303" pitchFamily="18" charset="0"/>
              </a:rPr>
              <a:t> два рази на </a:t>
            </a:r>
            <a:r>
              <a:rPr lang="ru-RU" sz="2400" dirty="0" err="1" smtClean="0">
                <a:latin typeface="Georgia" panose="02040502050405020303" pitchFamily="18" charset="0"/>
              </a:rPr>
              <a:t>тиждень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Кожен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тераріум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інша</a:t>
            </a:r>
            <a:r>
              <a:rPr lang="ru-RU" sz="2400" dirty="0" smtClean="0">
                <a:latin typeface="Georgia" panose="02040502050405020303" pitchFamily="18" charset="0"/>
              </a:rPr>
              <a:t> огорожа) повинен бути </a:t>
            </a:r>
            <a:r>
              <a:rPr lang="ru-RU" sz="2400" dirty="0" err="1" smtClean="0">
                <a:latin typeface="Georgia" panose="02040502050405020303" pitchFamily="18" charset="0"/>
              </a:rPr>
              <a:t>накритий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запобігання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втечі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Доповненнями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внутрішньої</a:t>
            </a:r>
            <a:r>
              <a:rPr lang="ru-RU" sz="2400" dirty="0" smtClean="0">
                <a:latin typeface="Georgia" panose="02040502050405020303" pitchFamily="18" charset="0"/>
              </a:rPr>
              <a:t> обстановки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бути: </a:t>
            </a:r>
            <a:r>
              <a:rPr lang="ru-RU" sz="2400" dirty="0" err="1" smtClean="0">
                <a:latin typeface="Georgia" panose="02040502050405020303" pitchFamily="18" charset="0"/>
              </a:rPr>
              <a:t>м'який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пластиковий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матеріал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підлозі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біля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частини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каміння</a:t>
            </a:r>
            <a:r>
              <a:rPr lang="ru-RU" sz="2400" dirty="0" smtClean="0">
                <a:latin typeface="Georgia" panose="02040502050405020303" pitchFamily="18" charset="0"/>
              </a:rPr>
              <a:t>, шматки </a:t>
            </a:r>
            <a:r>
              <a:rPr lang="ru-RU" sz="2400" dirty="0" err="1" smtClean="0">
                <a:latin typeface="Georgia" panose="02040502050405020303" pitchFamily="18" charset="0"/>
              </a:rPr>
              <a:t>штучної</a:t>
            </a:r>
            <a:r>
              <a:rPr lang="ru-RU" sz="2400" dirty="0" smtClean="0">
                <a:latin typeface="Georgia" panose="02040502050405020303" pitchFamily="18" charset="0"/>
              </a:rPr>
              <a:t> кори, </a:t>
            </a:r>
            <a:r>
              <a:rPr lang="ru-RU" sz="2400" dirty="0" err="1" smtClean="0">
                <a:latin typeface="Georgia" panose="02040502050405020303" pitchFamily="18" charset="0"/>
              </a:rPr>
              <a:t>штучні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гілки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листя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полиці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9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Зміст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деревних</a:t>
            </a: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амфібій</a:t>
            </a: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Надання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відповідних</a:t>
            </a:r>
            <a:r>
              <a:rPr lang="ru-RU" sz="2400" dirty="0" smtClean="0">
                <a:latin typeface="Georgia" panose="02040502050405020303" pitchFamily="18" charset="0"/>
              </a:rPr>
              <a:t> структур для </a:t>
            </a:r>
            <a:r>
              <a:rPr lang="ru-RU" sz="2400" dirty="0" err="1" smtClean="0">
                <a:latin typeface="Georgia" panose="02040502050405020303" pitchFamily="18" charset="0"/>
              </a:rPr>
              <a:t>лазіння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відпочинку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Крім</a:t>
            </a:r>
            <a:r>
              <a:rPr lang="ru-RU" sz="2400" dirty="0" smtClean="0">
                <a:latin typeface="Georgia" panose="02040502050405020303" pitchFamily="18" charset="0"/>
              </a:rPr>
              <a:t> того,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надати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ємності</a:t>
            </a:r>
            <a:r>
              <a:rPr lang="ru-RU" sz="2400" dirty="0" smtClean="0">
                <a:latin typeface="Georgia" panose="02040502050405020303" pitchFamily="18" charset="0"/>
              </a:rPr>
              <a:t> з водою, в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вони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занурюватись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разі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нестачі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Якщо</a:t>
            </a:r>
            <a:r>
              <a:rPr lang="ru-RU" sz="2400" dirty="0" smtClean="0">
                <a:latin typeface="Georgia" panose="02040502050405020303" pitchFamily="18" charset="0"/>
              </a:rPr>
              <a:t> для води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тарілки</a:t>
            </a:r>
            <a:r>
              <a:rPr lang="ru-RU" sz="2400" dirty="0" smtClean="0">
                <a:latin typeface="Georgia" panose="02040502050405020303" pitchFamily="18" charset="0"/>
              </a:rPr>
              <a:t>, вони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розташовані</a:t>
            </a:r>
            <a:r>
              <a:rPr lang="ru-RU" sz="24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2400" dirty="0" err="1" smtClean="0">
                <a:latin typeface="Georgia" panose="02040502050405020303" pitchFamily="18" charset="0"/>
              </a:rPr>
              <a:t>щоб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амфібіям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було</a:t>
            </a:r>
            <a:r>
              <a:rPr lang="ru-RU" sz="2400" dirty="0" smtClean="0">
                <a:latin typeface="Georgia" panose="02040502050405020303" pitchFamily="18" charset="0"/>
              </a:rPr>
              <a:t> легко </a:t>
            </a:r>
            <a:r>
              <a:rPr lang="ru-RU" sz="2400" dirty="0" err="1" smtClean="0">
                <a:latin typeface="Georgia" panose="02040502050405020303" pitchFamily="18" charset="0"/>
              </a:rPr>
              <a:t>залазити</a:t>
            </a:r>
            <a:r>
              <a:rPr lang="ru-RU" sz="2400" dirty="0" smtClean="0">
                <a:latin typeface="Georgia" panose="02040502050405020303" pitchFamily="18" charset="0"/>
              </a:rPr>
              <a:t> в них і </a:t>
            </a:r>
            <a:r>
              <a:rPr lang="ru-RU" sz="2400" dirty="0" err="1" smtClean="0">
                <a:latin typeface="Georgia" panose="02040502050405020303" pitchFamily="18" charset="0"/>
              </a:rPr>
              <a:t>вилазити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земноводних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хижаками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вважають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краще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харчуватися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дрібними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безхребетними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личинками, </a:t>
            </a:r>
            <a:r>
              <a:rPr lang="ru-RU" sz="2400" dirty="0" err="1" smtClean="0">
                <a:latin typeface="Georgia" panose="02040502050405020303" pitchFamily="18" charset="0"/>
              </a:rPr>
              <a:t>комахами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хробаками</a:t>
            </a:r>
            <a:r>
              <a:rPr lang="ru-RU" sz="2400" dirty="0" smtClean="0">
                <a:latin typeface="Georgia" panose="02040502050405020303" pitchFamily="18" charset="0"/>
              </a:rPr>
              <a:t>).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містяться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природними</a:t>
            </a:r>
            <a:r>
              <a:rPr lang="ru-RU" sz="2400" dirty="0" smtClean="0">
                <a:latin typeface="Georgia" panose="02040502050405020303" pitchFamily="18" charset="0"/>
              </a:rPr>
              <a:t> продуктами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природного </a:t>
            </a:r>
            <a:r>
              <a:rPr lang="ru-RU" sz="24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кормами, максимально до них </a:t>
            </a:r>
            <a:r>
              <a:rPr lang="ru-RU" sz="2400" dirty="0" err="1" smtClean="0">
                <a:latin typeface="Georgia" panose="02040502050405020303" pitchFamily="18" charset="0"/>
              </a:rPr>
              <a:t>наближеними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Відловлених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водних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амфібій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успішно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неволі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годуючи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шматочками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рибного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філе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обрізками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морозива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печінки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серця</a:t>
            </a:r>
            <a:r>
              <a:rPr lang="ru-RU" sz="2400" dirty="0" smtClean="0">
                <a:latin typeface="Georgia" panose="02040502050405020303" pitchFamily="18" charset="0"/>
              </a:rPr>
              <a:t>. Частота </a:t>
            </a:r>
            <a:r>
              <a:rPr lang="ru-RU" sz="2400" dirty="0" err="1" smtClean="0">
                <a:latin typeface="Georgia" panose="02040502050405020303" pitchFamily="18" charset="0"/>
              </a:rPr>
              <a:t>годівель</a:t>
            </a:r>
            <a:r>
              <a:rPr lang="ru-RU" sz="2400" dirty="0" smtClean="0">
                <a:latin typeface="Georgia" panose="02040502050405020303" pitchFamily="18" charset="0"/>
              </a:rPr>
              <a:t> повинна </a:t>
            </a:r>
            <a:r>
              <a:rPr lang="ru-RU" sz="2400" dirty="0" err="1" smtClean="0">
                <a:latin typeface="Georgia" panose="02040502050405020303" pitchFamily="18" charset="0"/>
              </a:rPr>
              <a:t>визначатися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залежно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умов </a:t>
            </a:r>
            <a:r>
              <a:rPr lang="ru-RU" sz="2400" dirty="0" err="1" smtClean="0">
                <a:latin typeface="Georgia" panose="02040502050405020303" pitchFamily="18" charset="0"/>
              </a:rPr>
              <a:t>навколишнього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400" dirty="0" smtClean="0">
                <a:latin typeface="Georgia" panose="02040502050405020303" pitchFamily="18" charset="0"/>
              </a:rPr>
              <a:t>, таких як температура та </a:t>
            </a:r>
            <a:r>
              <a:rPr lang="ru-RU" sz="2400" dirty="0" err="1" smtClean="0">
                <a:latin typeface="Georgia" panose="02040502050405020303" pitchFamily="18" charset="0"/>
              </a:rPr>
              <a:t>інтенсивність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світла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Щоденне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дорослих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особин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небажане</a:t>
            </a:r>
            <a:r>
              <a:rPr lang="ru-RU" sz="2400" dirty="0" smtClean="0">
                <a:latin typeface="Georgia" panose="02040502050405020303" pitchFamily="18" charset="0"/>
              </a:rPr>
              <a:t>, але </a:t>
            </a:r>
            <a:r>
              <a:rPr lang="ru-RU" sz="2400" dirty="0" err="1" smtClean="0">
                <a:latin typeface="Georgia" panose="02040502050405020303" pitchFamily="18" charset="0"/>
              </a:rPr>
              <a:t>рекомендується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годувати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повної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ситості</a:t>
            </a:r>
            <a:r>
              <a:rPr lang="ru-RU" sz="2400" dirty="0" smtClean="0">
                <a:latin typeface="Georgia" panose="02040502050405020303" pitchFamily="18" charset="0"/>
              </a:rPr>
              <a:t> 1-3 рази на </a:t>
            </a:r>
            <a:r>
              <a:rPr lang="ru-RU" sz="2400" dirty="0" err="1" smtClean="0">
                <a:latin typeface="Georgia" panose="02040502050405020303" pitchFamily="18" charset="0"/>
              </a:rPr>
              <a:t>тиждень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1" y="0"/>
            <a:ext cx="11612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1.2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Зміст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догляд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Ідентифікація</a:t>
            </a: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вживлення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приймальних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пристроїв</a:t>
            </a:r>
            <a:r>
              <a:rPr lang="ru-RU" sz="2400" dirty="0" smtClean="0">
                <a:latin typeface="Georgia" panose="02040502050405020303" pitchFamily="18" charset="0"/>
              </a:rPr>
              <a:t> - </a:t>
            </a:r>
            <a:r>
              <a:rPr lang="ru-RU" sz="2400" dirty="0" err="1" smtClean="0">
                <a:latin typeface="Georgia" panose="02040502050405020303" pitchFamily="18" charset="0"/>
              </a:rPr>
              <a:t>транспондерів</a:t>
            </a:r>
            <a:r>
              <a:rPr lang="ru-RU" sz="2400" dirty="0" smtClean="0">
                <a:latin typeface="Georgia" panose="02040502050405020303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етикетки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індивідуальні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400" dirty="0" smtClean="0">
                <a:latin typeface="Georgia" panose="02040502050405020303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врахування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індивідуальної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пігментації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шкіри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розподілу</a:t>
            </a:r>
            <a:r>
              <a:rPr lang="ru-RU" sz="2400" dirty="0" smtClean="0">
                <a:latin typeface="Georgia" panose="02040502050405020303" pitchFamily="18" charset="0"/>
              </a:rPr>
              <a:t> бородавок на </a:t>
            </a:r>
            <a:r>
              <a:rPr lang="ru-RU" sz="2400" dirty="0" err="1" smtClean="0">
                <a:latin typeface="Georgia" panose="02040502050405020303" pitchFamily="18" charset="0"/>
              </a:rPr>
              <a:t>тілі</a:t>
            </a:r>
            <a:r>
              <a:rPr lang="ru-RU" sz="2400" dirty="0" smtClean="0"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400" dirty="0" smtClean="0">
                <a:latin typeface="Georgia" panose="02040502050405020303" pitchFamily="18" charset="0"/>
              </a:rPr>
              <a:t> невеликих </a:t>
            </a:r>
            <a:r>
              <a:rPr lang="ru-RU" sz="2400" dirty="0" err="1" smtClean="0">
                <a:latin typeface="Georgia" panose="02040502050405020303" pitchFamily="18" charset="0"/>
              </a:rPr>
              <a:t>маркувальних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кольорових</a:t>
            </a:r>
            <a:r>
              <a:rPr lang="ru-RU" sz="2400" dirty="0" smtClean="0">
                <a:latin typeface="Georgia" panose="02040502050405020303" pitchFamily="18" charset="0"/>
              </a:rPr>
              <a:t> ниток.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Хімічні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маркування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використовуватись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оскільки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речовини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проникати</a:t>
            </a:r>
            <a:r>
              <a:rPr lang="ru-RU" sz="2400" dirty="0" smtClean="0">
                <a:latin typeface="Georgia" panose="02040502050405020303" pitchFamily="18" charset="0"/>
              </a:rPr>
              <a:t> через </a:t>
            </a:r>
            <a:r>
              <a:rPr lang="ru-RU" sz="2400" dirty="0" err="1" smtClean="0">
                <a:latin typeface="Georgia" panose="02040502050405020303" pitchFamily="18" charset="0"/>
              </a:rPr>
              <a:t>шкіру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викликаючи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токсичні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ефекти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err="1" smtClean="0">
                <a:latin typeface="Georgia" panose="02040502050405020303" pitchFamily="18" charset="0"/>
              </a:rPr>
              <a:t>Відсікання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пальців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визнається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болючим</a:t>
            </a:r>
            <a:r>
              <a:rPr lang="ru-RU" sz="2400" dirty="0" smtClean="0">
                <a:latin typeface="Georgia" panose="02040502050405020303" pitchFamily="18" charset="0"/>
              </a:rPr>
              <a:t> методом, </a:t>
            </a:r>
            <a:r>
              <a:rPr lang="ru-RU" sz="2400" dirty="0" err="1" smtClean="0">
                <a:latin typeface="Georgia" panose="02040502050405020303" pitchFamily="18" charset="0"/>
              </a:rPr>
              <a:t>який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також</a:t>
            </a:r>
            <a:r>
              <a:rPr lang="ru-RU" sz="2400" dirty="0" smtClean="0">
                <a:latin typeface="Georgia" panose="02040502050405020303" pitchFamily="18" charset="0"/>
              </a:rPr>
              <a:t> не повинен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використаний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3568</Words>
  <Application>Microsoft Office PowerPoint</Application>
  <PresentationFormat>Широкоэкранный</PresentationFormat>
  <Paragraphs>176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Georgia</vt:lpstr>
      <vt:lpstr>Тема Office</vt:lpstr>
      <vt:lpstr>ЛЕКЦІЯ 4  Нові види лабораторних тварин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 Нові види лабораторних тварин</dc:title>
  <dc:creator>Наталья</dc:creator>
  <cp:lastModifiedBy>Наталья</cp:lastModifiedBy>
  <cp:revision>30</cp:revision>
  <dcterms:created xsi:type="dcterms:W3CDTF">2022-03-29T19:15:46Z</dcterms:created>
  <dcterms:modified xsi:type="dcterms:W3CDTF">2022-03-31T06:31:28Z</dcterms:modified>
</cp:coreProperties>
</file>