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1" r:id="rId3"/>
    <p:sldId id="309" r:id="rId4"/>
    <p:sldId id="329" r:id="rId5"/>
    <p:sldId id="332" r:id="rId6"/>
    <p:sldId id="324" r:id="rId7"/>
    <p:sldId id="318" r:id="rId8"/>
    <p:sldId id="319" r:id="rId9"/>
    <p:sldId id="348" r:id="rId10"/>
    <p:sldId id="349" r:id="rId11"/>
    <p:sldId id="350" r:id="rId12"/>
    <p:sldId id="321" r:id="rId13"/>
    <p:sldId id="322" r:id="rId14"/>
    <p:sldId id="320" r:id="rId15"/>
    <p:sldId id="311" r:id="rId16"/>
    <p:sldId id="325" r:id="rId17"/>
    <p:sldId id="326" r:id="rId18"/>
    <p:sldId id="330" r:id="rId19"/>
    <p:sldId id="331" r:id="rId20"/>
    <p:sldId id="334" r:id="rId21"/>
    <p:sldId id="335" r:id="rId22"/>
    <p:sldId id="336" r:id="rId23"/>
    <p:sldId id="337" r:id="rId24"/>
    <p:sldId id="338" r:id="rId25"/>
    <p:sldId id="339" r:id="rId26"/>
    <p:sldId id="342" r:id="rId27"/>
    <p:sldId id="341" r:id="rId28"/>
    <p:sldId id="259" r:id="rId29"/>
  </p:sldIdLst>
  <p:sldSz cx="9144000" cy="6858000" type="screen4x3"/>
  <p:notesSz cx="6669088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CC2"/>
    <a:srgbClr val="CDEDEF"/>
    <a:srgbClr val="CBD9DB"/>
    <a:srgbClr val="658C91"/>
    <a:srgbClr val="355466"/>
    <a:srgbClr val="394E51"/>
    <a:srgbClr val="A6DFE2"/>
    <a:srgbClr val="88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48" autoAdjust="0"/>
    <p:restoredTop sz="94660"/>
  </p:normalViewPr>
  <p:slideViewPr>
    <p:cSldViewPr>
      <p:cViewPr varScale="1">
        <p:scale>
          <a:sx n="70" d="100"/>
          <a:sy n="7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336" y="-96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87E04-C49A-4898-86B9-70FAA70DE961}" type="doc">
      <dgm:prSet loTypeId="urn:microsoft.com/office/officeart/2005/8/layout/arrow5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sr-Latn-BA"/>
        </a:p>
      </dgm:t>
    </dgm:pt>
    <dgm:pt modelId="{8DB57957-5CDF-4DD7-8B8B-B085C8CCCE5F}">
      <dgm:prSet phldrT="[Text]" custT="1"/>
      <dgm:spPr/>
      <dgm:t>
        <a:bodyPr vert="vert270"/>
        <a:lstStyle/>
        <a:p>
          <a:r>
            <a:rPr lang="uk-UA" sz="1400" dirty="0">
              <a:latin typeface="Arial" panose="020B0604020202020204" pitchFamily="34" charset="0"/>
              <a:cs typeface="Arial" panose="020B0604020202020204" pitchFamily="34" charset="0"/>
            </a:rPr>
            <a:t>Простір/</a:t>
          </a:r>
          <a:br>
            <a:rPr lang="uk-UA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sz="1400" dirty="0">
              <a:latin typeface="Arial" panose="020B0604020202020204" pitchFamily="34" charset="0"/>
              <a:cs typeface="Arial" panose="020B0604020202020204" pitchFamily="34" charset="0"/>
            </a:rPr>
            <a:t>інфраструктура</a:t>
          </a:r>
          <a:endParaRPr lang="en-GB" sz="1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20F90-C112-4A22-BAA7-F392FABD2B67}" type="parTrans" cxnId="{6EAD8828-6107-4C40-BBB7-8A634E373FA3}">
      <dgm:prSet/>
      <dgm:spPr/>
      <dgm:t>
        <a:bodyPr/>
        <a:lstStyle/>
        <a:p>
          <a:endParaRPr lang="sr-Latn-BA"/>
        </a:p>
      </dgm:t>
    </dgm:pt>
    <dgm:pt modelId="{85E75604-352D-46D0-AB57-180470A3F193}" type="sibTrans" cxnId="{6EAD8828-6107-4C40-BBB7-8A634E373FA3}">
      <dgm:prSet/>
      <dgm:spPr/>
      <dgm:t>
        <a:bodyPr/>
        <a:lstStyle/>
        <a:p>
          <a:endParaRPr lang="sr-Latn-BA"/>
        </a:p>
      </dgm:t>
    </dgm:pt>
    <dgm:pt modelId="{DACA3E5C-89F0-48F1-B548-DC5924F254BA}">
      <dgm:prSet phldrT="[Text]" custT="1"/>
      <dgm:spPr/>
      <dgm:t>
        <a:bodyPr vert="vert270"/>
        <a:lstStyle/>
        <a:p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Соціальна інфраструктура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94A05-5D66-413C-BA00-6B1C8250A714}" type="parTrans" cxnId="{21B753E6-B7D2-4405-B117-5066D31CAE93}">
      <dgm:prSet/>
      <dgm:spPr/>
      <dgm:t>
        <a:bodyPr/>
        <a:lstStyle/>
        <a:p>
          <a:endParaRPr lang="sr-Latn-BA"/>
        </a:p>
      </dgm:t>
    </dgm:pt>
    <dgm:pt modelId="{8B0F094E-B30F-4FA0-9BEB-E1898009E9B4}" type="sibTrans" cxnId="{21B753E6-B7D2-4405-B117-5066D31CAE93}">
      <dgm:prSet/>
      <dgm:spPr/>
      <dgm:t>
        <a:bodyPr/>
        <a:lstStyle/>
        <a:p>
          <a:endParaRPr lang="sr-Latn-BA"/>
        </a:p>
      </dgm:t>
    </dgm:pt>
    <dgm:pt modelId="{66F06A4D-7443-4BD0-B159-E8716324DC07}">
      <dgm:prSet phldrT="[Text]" custT="1"/>
      <dgm:spPr/>
      <dgm:t>
        <a:bodyPr/>
        <a:lstStyle/>
        <a:p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Ринок праці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130415-6D81-4B2B-9396-358A577A90C2}" type="parTrans" cxnId="{626701C8-AC9D-495F-B654-1F426F66BE95}">
      <dgm:prSet/>
      <dgm:spPr/>
      <dgm:t>
        <a:bodyPr/>
        <a:lstStyle/>
        <a:p>
          <a:endParaRPr lang="sr-Latn-BA"/>
        </a:p>
      </dgm:t>
    </dgm:pt>
    <dgm:pt modelId="{3505D0AA-5579-495C-B99E-EDEB00398B7F}" type="sibTrans" cxnId="{626701C8-AC9D-495F-B654-1F426F66BE95}">
      <dgm:prSet/>
      <dgm:spPr/>
      <dgm:t>
        <a:bodyPr/>
        <a:lstStyle/>
        <a:p>
          <a:endParaRPr lang="sr-Latn-BA"/>
        </a:p>
      </dgm:t>
    </dgm:pt>
    <dgm:pt modelId="{F011462A-A6A6-49CF-89DA-30AF101AC529}">
      <dgm:prSet phldrT="[Text]" custT="1"/>
      <dgm:spPr/>
      <dgm:t>
        <a:bodyPr/>
        <a:lstStyle/>
        <a:p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Демографія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60FF3D-50FF-4267-9DC9-3AFE124A1F29}" type="parTrans" cxnId="{B22EB62F-50A1-412D-991C-E8D36D9F7A56}">
      <dgm:prSet/>
      <dgm:spPr/>
      <dgm:t>
        <a:bodyPr/>
        <a:lstStyle/>
        <a:p>
          <a:endParaRPr lang="sr-Latn-BA"/>
        </a:p>
      </dgm:t>
    </dgm:pt>
    <dgm:pt modelId="{56C0E56D-6A25-46B7-8C5D-7D379C362122}" type="sibTrans" cxnId="{B22EB62F-50A1-412D-991C-E8D36D9F7A56}">
      <dgm:prSet/>
      <dgm:spPr/>
      <dgm:t>
        <a:bodyPr/>
        <a:lstStyle/>
        <a:p>
          <a:endParaRPr lang="sr-Latn-BA"/>
        </a:p>
      </dgm:t>
    </dgm:pt>
    <dgm:pt modelId="{21CACDBE-AD76-4190-B593-6DF062477FF3}">
      <dgm:prSet phldrT="[Text]" custT="1"/>
      <dgm:spPr/>
      <dgm:t>
        <a:bodyPr vert="vert270"/>
        <a:lstStyle/>
        <a:p>
          <a:r>
            <a:rPr lang="uk-UA" sz="1400" dirty="0" err="1">
              <a:latin typeface="Arial" panose="020B0604020202020204" pitchFamily="34" charset="0"/>
              <a:cs typeface="Arial" panose="020B0604020202020204" pitchFamily="34" charset="0"/>
            </a:rPr>
            <a:t>Геоекономіка</a:t>
          </a:r>
          <a:endParaRPr lang="en-GB" sz="1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F6BE2-9F87-429B-A377-654C81F70E00}" type="parTrans" cxnId="{EB5A735C-B40E-44DB-919C-374BA9F7006F}">
      <dgm:prSet/>
      <dgm:spPr/>
      <dgm:t>
        <a:bodyPr/>
        <a:lstStyle/>
        <a:p>
          <a:endParaRPr lang="sr-Latn-BA"/>
        </a:p>
      </dgm:t>
    </dgm:pt>
    <dgm:pt modelId="{05190671-38F2-46A1-B5BE-834EA893A950}" type="sibTrans" cxnId="{EB5A735C-B40E-44DB-919C-374BA9F7006F}">
      <dgm:prSet/>
      <dgm:spPr/>
      <dgm:t>
        <a:bodyPr/>
        <a:lstStyle/>
        <a:p>
          <a:endParaRPr lang="sr-Latn-BA"/>
        </a:p>
      </dgm:t>
    </dgm:pt>
    <dgm:pt modelId="{C699E103-B6C1-40A8-8629-7F938359903E}">
      <dgm:prSet phldrT="[Text]" custT="1"/>
      <dgm:spPr/>
      <dgm:t>
        <a:bodyPr vert="vert270"/>
        <a:lstStyle/>
        <a:p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Історія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B05F3-543D-4253-9634-DA7B15C85712}" type="parTrans" cxnId="{1696E226-1190-4A04-AD4C-A4BD066D01A6}">
      <dgm:prSet/>
      <dgm:spPr/>
      <dgm:t>
        <a:bodyPr/>
        <a:lstStyle/>
        <a:p>
          <a:endParaRPr lang="sr-Latn-BA"/>
        </a:p>
      </dgm:t>
    </dgm:pt>
    <dgm:pt modelId="{AEC7DE3B-52F3-4971-9235-AB544D4EC6B4}" type="sibTrans" cxnId="{1696E226-1190-4A04-AD4C-A4BD066D01A6}">
      <dgm:prSet/>
      <dgm:spPr/>
      <dgm:t>
        <a:bodyPr/>
        <a:lstStyle/>
        <a:p>
          <a:endParaRPr lang="sr-Latn-BA"/>
        </a:p>
      </dgm:t>
    </dgm:pt>
    <dgm:pt modelId="{271E677A-686C-411E-98DE-68F2BE5F8F40}">
      <dgm:prSet phldrT="[Text]" custT="1"/>
      <dgm:spPr/>
      <dgm:t>
        <a:bodyPr/>
        <a:lstStyle/>
        <a:p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A087D-514C-4375-8A11-8E9408755FE8}" type="parTrans" cxnId="{3470ADBD-DE98-4B69-9A2F-69F0D2DCCEF2}">
      <dgm:prSet/>
      <dgm:spPr/>
      <dgm:t>
        <a:bodyPr/>
        <a:lstStyle/>
        <a:p>
          <a:endParaRPr lang="sr-Latn-BA"/>
        </a:p>
      </dgm:t>
    </dgm:pt>
    <dgm:pt modelId="{8C39851D-3EE1-4B97-A9B9-6A685C4AA3CD}" type="sibTrans" cxnId="{3470ADBD-DE98-4B69-9A2F-69F0D2DCCEF2}">
      <dgm:prSet/>
      <dgm:spPr/>
      <dgm:t>
        <a:bodyPr/>
        <a:lstStyle/>
        <a:p>
          <a:endParaRPr lang="sr-Latn-BA"/>
        </a:p>
      </dgm:t>
    </dgm:pt>
    <dgm:pt modelId="{4ED68C82-C2CC-4197-9338-F08B9202E6A7}">
      <dgm:prSet phldrT="[Text]" custT="1"/>
      <dgm:spPr/>
      <dgm:t>
        <a:bodyPr/>
        <a:lstStyle/>
        <a:p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Довкілля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475F-B8C7-4694-90A4-2C3C92333C2C}" type="parTrans" cxnId="{9637742E-4179-4F75-989F-65F54DED2697}">
      <dgm:prSet/>
      <dgm:spPr/>
      <dgm:t>
        <a:bodyPr/>
        <a:lstStyle/>
        <a:p>
          <a:endParaRPr lang="sr-Latn-BA"/>
        </a:p>
      </dgm:t>
    </dgm:pt>
    <dgm:pt modelId="{38456249-AB6E-4F3C-A407-6C155E7E2CDE}" type="sibTrans" cxnId="{9637742E-4179-4F75-989F-65F54DED2697}">
      <dgm:prSet/>
      <dgm:spPr/>
      <dgm:t>
        <a:bodyPr/>
        <a:lstStyle/>
        <a:p>
          <a:endParaRPr lang="sr-Latn-BA"/>
        </a:p>
      </dgm:t>
    </dgm:pt>
    <dgm:pt modelId="{358C0F47-05DD-40AE-A8A5-8165A421119A}">
      <dgm:prSet phldrT="[Text]" custT="1"/>
      <dgm:spPr/>
      <dgm:t>
        <a:bodyPr vert="vert"/>
        <a:lstStyle/>
        <a:p>
          <a:r>
            <a:rPr lang="uk-UA" sz="1600" dirty="0">
              <a:latin typeface="Arial" panose="020B0604020202020204" pitchFamily="34" charset="0"/>
              <a:cs typeface="Arial" panose="020B0604020202020204" pitchFamily="34" charset="0"/>
            </a:rPr>
            <a:t>Економіка 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6AA23-270E-4318-AE9D-8B5D02BBAD38}" type="sibTrans" cxnId="{60C09A23-9899-4E43-896A-BCD5993194F7}">
      <dgm:prSet/>
      <dgm:spPr/>
      <dgm:t>
        <a:bodyPr/>
        <a:lstStyle/>
        <a:p>
          <a:endParaRPr lang="sr-Latn-BA"/>
        </a:p>
      </dgm:t>
    </dgm:pt>
    <dgm:pt modelId="{22C521F3-8BD3-4BAC-A516-0D81B6F9920A}" type="parTrans" cxnId="{60C09A23-9899-4E43-896A-BCD5993194F7}">
      <dgm:prSet/>
      <dgm:spPr/>
      <dgm:t>
        <a:bodyPr/>
        <a:lstStyle/>
        <a:p>
          <a:endParaRPr lang="sr-Latn-BA"/>
        </a:p>
      </dgm:t>
    </dgm:pt>
    <dgm:pt modelId="{D2EF5953-D714-4A9C-A061-9E311C38D274}" type="pres">
      <dgm:prSet presAssocID="{AB387E04-C49A-4898-86B9-70FAA70DE9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460ECE-FFB7-4859-96BB-F9D38E5B3B8F}" type="pres">
      <dgm:prSet presAssocID="{8DB57957-5CDF-4DD7-8B8B-B085C8CCCE5F}" presName="arrow" presStyleLbl="node1" presStyleIdx="0" presStyleCnt="9" custScaleY="155875" custRadScaleRad="103150" custRadScaleInc="-23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D17C6-2382-4AFD-91DB-DBD319A6E3A7}" type="pres">
      <dgm:prSet presAssocID="{DACA3E5C-89F0-48F1-B548-DC5924F254BA}" presName="arrow" presStyleLbl="node1" presStyleIdx="1" presStyleCnt="9" custScaleY="173703" custRadScaleRad="98801" custRadScaleInc="-18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8A210-7503-47C4-883F-28565422B5AD}" type="pres">
      <dgm:prSet presAssocID="{66F06A4D-7443-4BD0-B159-E8716324DC07}" presName="arrow" presStyleLbl="node1" presStyleIdx="2" presStyleCnt="9" custScaleX="96369" custScaleY="155932" custRadScaleRad="94254" custRadScaleInc="-16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43391-1251-4A73-AB71-272D6C016477}" type="pres">
      <dgm:prSet presAssocID="{F011462A-A6A6-49CF-89DA-30AF101AC529}" presName="arrow" presStyleLbl="node1" presStyleIdx="3" presStyleCnt="9" custScaleY="160445" custRadScaleRad="76069" custRadScaleInc="-16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B8715-7327-4AFF-AE5B-C5941A525E8E}" type="pres">
      <dgm:prSet presAssocID="{21CACDBE-AD76-4190-B593-6DF062477FF3}" presName="arrow" presStyleLbl="node1" presStyleIdx="4" presStyleCnt="9" custScaleY="133391" custRadScaleRad="58955" custRadScaleInc="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774EE-2126-4374-B884-A0B202151C18}" type="pres">
      <dgm:prSet presAssocID="{C699E103-B6C1-40A8-8629-7F938359903E}" presName="arrow" presStyleLbl="node1" presStyleIdx="5" presStyleCnt="9" custScaleY="129183" custRadScaleRad="71207" custRadScaleInc="27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E1024-E6CC-42F5-A709-22C145AB3422}" type="pres">
      <dgm:prSet presAssocID="{271E677A-686C-411E-98DE-68F2BE5F8F40}" presName="arrow" presStyleLbl="node1" presStyleIdx="6" presStyleCnt="9" custScaleY="121665" custRadScaleRad="99025" custRadScaleInc="30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F3A0E-58BE-4C21-8A2E-DA67C0C6241D}" type="pres">
      <dgm:prSet presAssocID="{4ED68C82-C2CC-4197-9338-F08B9202E6A7}" presName="arrow" presStyleLbl="node1" presStyleIdx="7" presStyleCnt="9" custScaleY="165087" custRadScaleRad="117677" custRadScaleInc="13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EE190-4DB0-4A34-994A-625C35FC313F}" type="pres">
      <dgm:prSet presAssocID="{358C0F47-05DD-40AE-A8A5-8165A421119A}" presName="arrow" presStyleLbl="node1" presStyleIdx="8" presStyleCnt="9" custScaleY="167083" custRadScaleRad="124675" custRadScaleInc="-4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70ADBD-DE98-4B69-9A2F-69F0D2DCCEF2}" srcId="{AB387E04-C49A-4898-86B9-70FAA70DE961}" destId="{271E677A-686C-411E-98DE-68F2BE5F8F40}" srcOrd="6" destOrd="0" parTransId="{6C8A087D-514C-4375-8A11-8E9408755FE8}" sibTransId="{8C39851D-3EE1-4B97-A9B9-6A685C4AA3CD}"/>
    <dgm:cxn modelId="{CA54206A-92D4-4032-AF80-B747B76122B7}" type="presOf" srcId="{66F06A4D-7443-4BD0-B159-E8716324DC07}" destId="{A128A210-7503-47C4-883F-28565422B5AD}" srcOrd="0" destOrd="0" presId="urn:microsoft.com/office/officeart/2005/8/layout/arrow5"/>
    <dgm:cxn modelId="{92F62E1C-304C-497D-A205-31D7C21CCCD7}" type="presOf" srcId="{4ED68C82-C2CC-4197-9338-F08B9202E6A7}" destId="{AF3F3A0E-58BE-4C21-8A2E-DA67C0C6241D}" srcOrd="0" destOrd="0" presId="urn:microsoft.com/office/officeart/2005/8/layout/arrow5"/>
    <dgm:cxn modelId="{6EAD8828-6107-4C40-BBB7-8A634E373FA3}" srcId="{AB387E04-C49A-4898-86B9-70FAA70DE961}" destId="{8DB57957-5CDF-4DD7-8B8B-B085C8CCCE5F}" srcOrd="0" destOrd="0" parTransId="{F9A20F90-C112-4A22-BAA7-F392FABD2B67}" sibTransId="{85E75604-352D-46D0-AB57-180470A3F193}"/>
    <dgm:cxn modelId="{1696E226-1190-4A04-AD4C-A4BD066D01A6}" srcId="{AB387E04-C49A-4898-86B9-70FAA70DE961}" destId="{C699E103-B6C1-40A8-8629-7F938359903E}" srcOrd="5" destOrd="0" parTransId="{4DFB05F3-543D-4253-9634-DA7B15C85712}" sibTransId="{AEC7DE3B-52F3-4971-9235-AB544D4EC6B4}"/>
    <dgm:cxn modelId="{21B753E6-B7D2-4405-B117-5066D31CAE93}" srcId="{AB387E04-C49A-4898-86B9-70FAA70DE961}" destId="{DACA3E5C-89F0-48F1-B548-DC5924F254BA}" srcOrd="1" destOrd="0" parTransId="{D4D94A05-5D66-413C-BA00-6B1C8250A714}" sibTransId="{8B0F094E-B30F-4FA0-9BEB-E1898009E9B4}"/>
    <dgm:cxn modelId="{BDCA350A-F707-4ED5-868F-F6AD8F6737AD}" type="presOf" srcId="{AB387E04-C49A-4898-86B9-70FAA70DE961}" destId="{D2EF5953-D714-4A9C-A061-9E311C38D274}" srcOrd="0" destOrd="0" presId="urn:microsoft.com/office/officeart/2005/8/layout/arrow5"/>
    <dgm:cxn modelId="{EB5A735C-B40E-44DB-919C-374BA9F7006F}" srcId="{AB387E04-C49A-4898-86B9-70FAA70DE961}" destId="{21CACDBE-AD76-4190-B593-6DF062477FF3}" srcOrd="4" destOrd="0" parTransId="{A15F6BE2-9F87-429B-A377-654C81F70E00}" sibTransId="{05190671-38F2-46A1-B5BE-834EA893A950}"/>
    <dgm:cxn modelId="{4BB47407-2463-4736-B5F6-3291B7A3B2F7}" type="presOf" srcId="{358C0F47-05DD-40AE-A8A5-8165A421119A}" destId="{C85EE190-4DB0-4A34-994A-625C35FC313F}" srcOrd="0" destOrd="0" presId="urn:microsoft.com/office/officeart/2005/8/layout/arrow5"/>
    <dgm:cxn modelId="{91FDC990-9DF7-4915-A1F6-F52EC4C5D5C0}" type="presOf" srcId="{DACA3E5C-89F0-48F1-B548-DC5924F254BA}" destId="{C52D17C6-2382-4AFD-91DB-DBD319A6E3A7}" srcOrd="0" destOrd="0" presId="urn:microsoft.com/office/officeart/2005/8/layout/arrow5"/>
    <dgm:cxn modelId="{60C09A23-9899-4E43-896A-BCD5993194F7}" srcId="{AB387E04-C49A-4898-86B9-70FAA70DE961}" destId="{358C0F47-05DD-40AE-A8A5-8165A421119A}" srcOrd="8" destOrd="0" parTransId="{22C521F3-8BD3-4BAC-A516-0D81B6F9920A}" sibTransId="{8D76AA23-270E-4318-AE9D-8B5D02BBAD38}"/>
    <dgm:cxn modelId="{513B1435-EA09-4B69-BE4F-0BDA175E27C4}" type="presOf" srcId="{8DB57957-5CDF-4DD7-8B8B-B085C8CCCE5F}" destId="{94460ECE-FFB7-4859-96BB-F9D38E5B3B8F}" srcOrd="0" destOrd="0" presId="urn:microsoft.com/office/officeart/2005/8/layout/arrow5"/>
    <dgm:cxn modelId="{B22EB62F-50A1-412D-991C-E8D36D9F7A56}" srcId="{AB387E04-C49A-4898-86B9-70FAA70DE961}" destId="{F011462A-A6A6-49CF-89DA-30AF101AC529}" srcOrd="3" destOrd="0" parTransId="{7B60FF3D-50FF-4267-9DC9-3AFE124A1F29}" sibTransId="{56C0E56D-6A25-46B7-8C5D-7D379C362122}"/>
    <dgm:cxn modelId="{439D39E6-F3A4-4191-A43E-F93AEA043051}" type="presOf" srcId="{21CACDBE-AD76-4190-B593-6DF062477FF3}" destId="{3ADB8715-7327-4AFF-AE5B-C5941A525E8E}" srcOrd="0" destOrd="0" presId="urn:microsoft.com/office/officeart/2005/8/layout/arrow5"/>
    <dgm:cxn modelId="{A0CB5FB4-FA3B-4239-A37E-BA6FB304C413}" type="presOf" srcId="{C699E103-B6C1-40A8-8629-7F938359903E}" destId="{637774EE-2126-4374-B884-A0B202151C18}" srcOrd="0" destOrd="0" presId="urn:microsoft.com/office/officeart/2005/8/layout/arrow5"/>
    <dgm:cxn modelId="{9637742E-4179-4F75-989F-65F54DED2697}" srcId="{AB387E04-C49A-4898-86B9-70FAA70DE961}" destId="{4ED68C82-C2CC-4197-9338-F08B9202E6A7}" srcOrd="7" destOrd="0" parTransId="{23D4475F-B8C7-4694-90A4-2C3C92333C2C}" sibTransId="{38456249-AB6E-4F3C-A407-6C155E7E2CDE}"/>
    <dgm:cxn modelId="{626701C8-AC9D-495F-B654-1F426F66BE95}" srcId="{AB387E04-C49A-4898-86B9-70FAA70DE961}" destId="{66F06A4D-7443-4BD0-B159-E8716324DC07}" srcOrd="2" destOrd="0" parTransId="{6B130415-6D81-4B2B-9396-358A577A90C2}" sibTransId="{3505D0AA-5579-495C-B99E-EDEB00398B7F}"/>
    <dgm:cxn modelId="{27BC6161-7D39-4422-A6D5-7C49F7A48325}" type="presOf" srcId="{F011462A-A6A6-49CF-89DA-30AF101AC529}" destId="{78643391-1251-4A73-AB71-272D6C016477}" srcOrd="0" destOrd="0" presId="urn:microsoft.com/office/officeart/2005/8/layout/arrow5"/>
    <dgm:cxn modelId="{700CACF5-8F00-4982-9966-C62BC72CF20C}" type="presOf" srcId="{271E677A-686C-411E-98DE-68F2BE5F8F40}" destId="{0F0E1024-E6CC-42F5-A709-22C145AB3422}" srcOrd="0" destOrd="0" presId="urn:microsoft.com/office/officeart/2005/8/layout/arrow5"/>
    <dgm:cxn modelId="{328098AA-B4AC-4940-93F0-AD5937D2BF11}" type="presParOf" srcId="{D2EF5953-D714-4A9C-A061-9E311C38D274}" destId="{94460ECE-FFB7-4859-96BB-F9D38E5B3B8F}" srcOrd="0" destOrd="0" presId="urn:microsoft.com/office/officeart/2005/8/layout/arrow5"/>
    <dgm:cxn modelId="{7EA66B51-2A29-48F9-B4DF-4FED9F02C92F}" type="presParOf" srcId="{D2EF5953-D714-4A9C-A061-9E311C38D274}" destId="{C52D17C6-2382-4AFD-91DB-DBD319A6E3A7}" srcOrd="1" destOrd="0" presId="urn:microsoft.com/office/officeart/2005/8/layout/arrow5"/>
    <dgm:cxn modelId="{D7257517-D99E-48F8-8EAC-58E6328525F2}" type="presParOf" srcId="{D2EF5953-D714-4A9C-A061-9E311C38D274}" destId="{A128A210-7503-47C4-883F-28565422B5AD}" srcOrd="2" destOrd="0" presId="urn:microsoft.com/office/officeart/2005/8/layout/arrow5"/>
    <dgm:cxn modelId="{AB883047-6FBD-4F0D-8F15-0BB9FA7C7EB8}" type="presParOf" srcId="{D2EF5953-D714-4A9C-A061-9E311C38D274}" destId="{78643391-1251-4A73-AB71-272D6C016477}" srcOrd="3" destOrd="0" presId="urn:microsoft.com/office/officeart/2005/8/layout/arrow5"/>
    <dgm:cxn modelId="{658FF4FF-B03E-4227-B9F6-E53AF14D7BE8}" type="presParOf" srcId="{D2EF5953-D714-4A9C-A061-9E311C38D274}" destId="{3ADB8715-7327-4AFF-AE5B-C5941A525E8E}" srcOrd="4" destOrd="0" presId="urn:microsoft.com/office/officeart/2005/8/layout/arrow5"/>
    <dgm:cxn modelId="{C8DA79A7-A3C4-4C45-A437-C41BE09C1644}" type="presParOf" srcId="{D2EF5953-D714-4A9C-A061-9E311C38D274}" destId="{637774EE-2126-4374-B884-A0B202151C18}" srcOrd="5" destOrd="0" presId="urn:microsoft.com/office/officeart/2005/8/layout/arrow5"/>
    <dgm:cxn modelId="{48CB2583-4391-4575-936D-C8D67412E1E2}" type="presParOf" srcId="{D2EF5953-D714-4A9C-A061-9E311C38D274}" destId="{0F0E1024-E6CC-42F5-A709-22C145AB3422}" srcOrd="6" destOrd="0" presId="urn:microsoft.com/office/officeart/2005/8/layout/arrow5"/>
    <dgm:cxn modelId="{2B6DD31D-2FCA-4009-89ED-35EED7692223}" type="presParOf" srcId="{D2EF5953-D714-4A9C-A061-9E311C38D274}" destId="{AF3F3A0E-58BE-4C21-8A2E-DA67C0C6241D}" srcOrd="7" destOrd="0" presId="urn:microsoft.com/office/officeart/2005/8/layout/arrow5"/>
    <dgm:cxn modelId="{9E64972D-B505-409F-92BF-8C377D9584A2}" type="presParOf" srcId="{D2EF5953-D714-4A9C-A061-9E311C38D274}" destId="{C85EE190-4DB0-4A34-994A-625C35FC313F}" srcOrd="8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391E5-5122-4C83-861A-3ED1A821754C}" type="doc">
      <dgm:prSet loTypeId="urn:microsoft.com/office/officeart/2005/8/layout/cycle4#3" loCatId="relationship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317C16F-89FD-41FD-BDDE-162FA45E8706}">
      <dgm:prSet phldrT="[Text]" custT="1"/>
      <dgm:spPr/>
      <dgm:t>
        <a:bodyPr/>
        <a:lstStyle/>
        <a:p>
          <a:r>
            <a:rPr lang="uk-UA" sz="2000" noProof="0" dirty="0">
              <a:solidFill>
                <a:srgbClr val="355466"/>
              </a:solidFill>
            </a:rPr>
            <a:t>Можливості</a:t>
          </a:r>
          <a:endParaRPr lang="en-GB" sz="2000" noProof="0" dirty="0">
            <a:solidFill>
              <a:srgbClr val="355466"/>
            </a:solidFill>
          </a:endParaRPr>
        </a:p>
      </dgm:t>
    </dgm:pt>
    <dgm:pt modelId="{2EF691C6-42FA-40A5-8293-2ED4BEC758D4}" type="parTrans" cxnId="{4C1C4134-7F79-43F8-A48E-DBC578339EAD}">
      <dgm:prSet/>
      <dgm:spPr/>
      <dgm:t>
        <a:bodyPr/>
        <a:lstStyle/>
        <a:p>
          <a:endParaRPr lang="en-US" sz="1100"/>
        </a:p>
      </dgm:t>
    </dgm:pt>
    <dgm:pt modelId="{79BF9D72-74EC-4F03-99D6-39FF6C09CD94}" type="sibTrans" cxnId="{4C1C4134-7F79-43F8-A48E-DBC578339EAD}">
      <dgm:prSet/>
      <dgm:spPr/>
      <dgm:t>
        <a:bodyPr/>
        <a:lstStyle/>
        <a:p>
          <a:endParaRPr lang="en-US" sz="1100"/>
        </a:p>
      </dgm:t>
    </dgm:pt>
    <dgm:pt modelId="{18D8EF3C-F6D2-42B0-8404-EF7B9B4217F9}">
      <dgm:prSet phldrT="[Text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uk-UA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Які гарні можливості помітні у середовищі?</a:t>
          </a:r>
          <a:endParaRPr lang="en-GB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4DF34-B1D3-4F41-8848-13DE71F3392C}" type="parTrans" cxnId="{2CE0C72A-B131-41D2-8040-5791A7BC60F7}">
      <dgm:prSet/>
      <dgm:spPr/>
      <dgm:t>
        <a:bodyPr/>
        <a:lstStyle/>
        <a:p>
          <a:endParaRPr lang="en-US" sz="1100"/>
        </a:p>
      </dgm:t>
    </dgm:pt>
    <dgm:pt modelId="{F7B53653-4D47-47B7-A0E6-7F03AB00FFEE}" type="sibTrans" cxnId="{2CE0C72A-B131-41D2-8040-5791A7BC60F7}">
      <dgm:prSet/>
      <dgm:spPr/>
      <dgm:t>
        <a:bodyPr/>
        <a:lstStyle/>
        <a:p>
          <a:endParaRPr lang="en-US" sz="1100"/>
        </a:p>
      </dgm:t>
    </dgm:pt>
    <dgm:pt modelId="{A29C2673-4AE7-4A81-AF06-FA358E696C7B}">
      <dgm:prSet phldrT="[Text]" custT="1"/>
      <dgm:spPr/>
      <dgm:t>
        <a:bodyPr/>
        <a:lstStyle/>
        <a:p>
          <a:r>
            <a:rPr lang="uk-UA" sz="1800" noProof="0" dirty="0">
              <a:solidFill>
                <a:srgbClr val="355466"/>
              </a:solidFill>
            </a:rPr>
            <a:t>Загрози</a:t>
          </a:r>
          <a:endParaRPr lang="en-GB" sz="1800" noProof="0" dirty="0">
            <a:solidFill>
              <a:srgbClr val="355466"/>
            </a:solidFill>
          </a:endParaRPr>
        </a:p>
      </dgm:t>
    </dgm:pt>
    <dgm:pt modelId="{8D71A9A8-1580-4D1E-9298-B048198147B3}" type="parTrans" cxnId="{C9A0718A-3E0A-4704-B05B-B71ACB340EF3}">
      <dgm:prSet/>
      <dgm:spPr/>
      <dgm:t>
        <a:bodyPr/>
        <a:lstStyle/>
        <a:p>
          <a:endParaRPr lang="en-US" sz="1100"/>
        </a:p>
      </dgm:t>
    </dgm:pt>
    <dgm:pt modelId="{CD34FAAE-BB59-4EED-9106-C507CED6C942}" type="sibTrans" cxnId="{C9A0718A-3E0A-4704-B05B-B71ACB340EF3}">
      <dgm:prSet/>
      <dgm:spPr/>
      <dgm:t>
        <a:bodyPr/>
        <a:lstStyle/>
        <a:p>
          <a:endParaRPr lang="en-US" sz="1100"/>
        </a:p>
      </dgm:t>
    </dgm:pt>
    <dgm:pt modelId="{4A19EBEB-5F85-4F34-98BF-8A0BB36CDDC2}">
      <dgm:prSet phldrT="[Text]" custT="1"/>
      <dgm:spPr/>
      <dgm:t>
        <a:bodyPr anchor="ctr" anchorCtr="0"/>
        <a:lstStyle/>
        <a:p>
          <a:pPr marL="0" indent="0" algn="r">
            <a:spcAft>
              <a:spcPts val="0"/>
            </a:spcAft>
          </a:pPr>
          <a:r>
            <a:rPr lang="uk-UA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 відбувається у середовищі, що може загрожувати розвиткові?</a:t>
          </a:r>
          <a:r>
            <a:rPr lang="en-GB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i="1" dirty="0"/>
            <a:t>Джерела: стратегії вищого рівня, оцінки учасників процесу</a:t>
          </a:r>
          <a:endParaRPr lang="en-GB" sz="1800" noProof="0" dirty="0"/>
        </a:p>
      </dgm:t>
    </dgm:pt>
    <dgm:pt modelId="{31A4D19B-DB1A-4AC0-AEBD-3E6D1BF99206}" type="parTrans" cxnId="{51805B61-17A3-4DFD-9264-A4FA53FE5DE6}">
      <dgm:prSet/>
      <dgm:spPr/>
      <dgm:t>
        <a:bodyPr/>
        <a:lstStyle/>
        <a:p>
          <a:endParaRPr lang="en-US" sz="1100"/>
        </a:p>
      </dgm:t>
    </dgm:pt>
    <dgm:pt modelId="{820A8A51-1AC1-4102-BA9D-F1BA08A68FB6}" type="sibTrans" cxnId="{51805B61-17A3-4DFD-9264-A4FA53FE5DE6}">
      <dgm:prSet/>
      <dgm:spPr/>
      <dgm:t>
        <a:bodyPr/>
        <a:lstStyle/>
        <a:p>
          <a:endParaRPr lang="en-US" sz="1100"/>
        </a:p>
      </dgm:t>
    </dgm:pt>
    <dgm:pt modelId="{EE4A5F2D-C14A-4244-AD2B-EE2EFFA9C456}">
      <dgm:prSet phldrT="[Text]" custT="1"/>
      <dgm:spPr/>
      <dgm:t>
        <a:bodyPr/>
        <a:lstStyle/>
        <a:p>
          <a:r>
            <a:rPr lang="en-GB" sz="2000" noProof="0" dirty="0">
              <a:solidFill>
                <a:srgbClr val="355466"/>
              </a:solidFill>
            </a:rPr>
            <a:t> </a:t>
          </a:r>
          <a:r>
            <a:rPr lang="uk-UA" sz="1800" noProof="0" dirty="0">
              <a:solidFill>
                <a:srgbClr val="355466"/>
              </a:solidFill>
            </a:rPr>
            <a:t>Слабкі сторони</a:t>
          </a:r>
          <a:endParaRPr lang="en-GB" sz="1800" noProof="0" dirty="0">
            <a:solidFill>
              <a:srgbClr val="355466"/>
            </a:solidFill>
          </a:endParaRPr>
        </a:p>
      </dgm:t>
    </dgm:pt>
    <dgm:pt modelId="{38305498-5BEB-4BEA-93AA-3CD1C2EECACE}" type="parTrans" cxnId="{017AC8F8-C703-4D57-8C69-19C406F37832}">
      <dgm:prSet/>
      <dgm:spPr/>
      <dgm:t>
        <a:bodyPr/>
        <a:lstStyle/>
        <a:p>
          <a:endParaRPr lang="en-US" sz="1100"/>
        </a:p>
      </dgm:t>
    </dgm:pt>
    <dgm:pt modelId="{862B63B0-E460-41BF-B73F-B2F27D74C72A}" type="sibTrans" cxnId="{017AC8F8-C703-4D57-8C69-19C406F37832}">
      <dgm:prSet/>
      <dgm:spPr/>
      <dgm:t>
        <a:bodyPr/>
        <a:lstStyle/>
        <a:p>
          <a:endParaRPr lang="en-US" sz="1100"/>
        </a:p>
      </dgm:t>
    </dgm:pt>
    <dgm:pt modelId="{FBC62DB2-DD5F-4407-901D-978DA5F12F90}">
      <dgm:prSet phldrT="[Text]" custT="1"/>
      <dgm:spPr/>
      <dgm:t>
        <a:bodyPr/>
        <a:lstStyle/>
        <a:p>
          <a:pPr marL="0" indent="0" algn="r">
            <a:spcAft>
              <a:spcPts val="0"/>
            </a:spcAft>
          </a:pPr>
          <a:r>
            <a:rPr lang="uk-UA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Які слабкі сторони ми маємо порівняно з іншими? Що суттєво перешкоджає розвитку?</a:t>
          </a:r>
          <a:endParaRPr lang="en-GB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F24FFA-6AD6-4C8C-BB2B-1C8A652134BA}" type="parTrans" cxnId="{D9ACA2FB-BE36-4963-B6EE-1772F379AE11}">
      <dgm:prSet/>
      <dgm:spPr/>
      <dgm:t>
        <a:bodyPr/>
        <a:lstStyle/>
        <a:p>
          <a:endParaRPr lang="en-US" sz="1100"/>
        </a:p>
      </dgm:t>
    </dgm:pt>
    <dgm:pt modelId="{06C969D3-5AB8-4880-8625-F83FF9397A46}" type="sibTrans" cxnId="{D9ACA2FB-BE36-4963-B6EE-1772F379AE11}">
      <dgm:prSet/>
      <dgm:spPr/>
      <dgm:t>
        <a:bodyPr/>
        <a:lstStyle/>
        <a:p>
          <a:endParaRPr lang="en-US" sz="1100"/>
        </a:p>
      </dgm:t>
    </dgm:pt>
    <dgm:pt modelId="{E532A8D3-968A-4DDD-9D02-0E8F1B0A2036}">
      <dgm:prSet phldrT="[Text]" custT="1"/>
      <dgm:spPr/>
      <dgm:t>
        <a:bodyPr/>
        <a:lstStyle/>
        <a:p>
          <a:r>
            <a:rPr lang="uk-UA" sz="1800" noProof="0" dirty="0">
              <a:solidFill>
                <a:srgbClr val="355466"/>
              </a:solidFill>
            </a:rPr>
            <a:t>Сильні сторони</a:t>
          </a:r>
          <a:endParaRPr lang="en-GB" sz="1800" noProof="0" dirty="0">
            <a:solidFill>
              <a:srgbClr val="355466"/>
            </a:solidFill>
          </a:endParaRPr>
        </a:p>
      </dgm:t>
    </dgm:pt>
    <dgm:pt modelId="{99E8CA29-6397-4548-BE1F-6743C57BE6B1}" type="parTrans" cxnId="{3B3A77DE-3DA0-41ED-94B8-BC09D7BE6573}">
      <dgm:prSet/>
      <dgm:spPr/>
      <dgm:t>
        <a:bodyPr/>
        <a:lstStyle/>
        <a:p>
          <a:endParaRPr lang="en-US" sz="1100"/>
        </a:p>
      </dgm:t>
    </dgm:pt>
    <dgm:pt modelId="{0D7757F3-8BC0-4EA7-8918-165D934D0712}" type="sibTrans" cxnId="{3B3A77DE-3DA0-41ED-94B8-BC09D7BE6573}">
      <dgm:prSet/>
      <dgm:spPr/>
      <dgm:t>
        <a:bodyPr/>
        <a:lstStyle/>
        <a:p>
          <a:endParaRPr lang="en-US" sz="1100"/>
        </a:p>
      </dgm:t>
    </dgm:pt>
    <dgm:pt modelId="{D488AF7D-F0BF-44DF-B220-7F82304B6F7D}">
      <dgm:prSet phldrT="[Text]" custT="1"/>
      <dgm:spPr/>
      <dgm:t>
        <a:bodyPr anchor="ctr" anchorCtr="0"/>
        <a:lstStyle/>
        <a:p>
          <a:pPr marL="0" indent="0">
            <a:spcAft>
              <a:spcPts val="0"/>
            </a:spcAft>
          </a:pPr>
          <a:r>
            <a:rPr lang="uk-UA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 у нас є, чого </a:t>
          </a:r>
          <a:br>
            <a:rPr lang="uk-UA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немає у інших? Що ми робимо (або можемо робити) краще за інших?</a:t>
          </a:r>
          <a:endParaRPr lang="en-GB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B64A21-B141-412C-9AFF-150C6E560142}" type="parTrans" cxnId="{320F293B-4BD3-418F-BC46-9C06E0087D6E}">
      <dgm:prSet/>
      <dgm:spPr/>
      <dgm:t>
        <a:bodyPr/>
        <a:lstStyle/>
        <a:p>
          <a:endParaRPr lang="en-US" sz="1100"/>
        </a:p>
      </dgm:t>
    </dgm:pt>
    <dgm:pt modelId="{87824554-EF5B-4D0F-892C-1A1475328ECF}" type="sibTrans" cxnId="{320F293B-4BD3-418F-BC46-9C06E0087D6E}">
      <dgm:prSet/>
      <dgm:spPr/>
      <dgm:t>
        <a:bodyPr/>
        <a:lstStyle/>
        <a:p>
          <a:endParaRPr lang="en-US" sz="1100"/>
        </a:p>
      </dgm:t>
    </dgm:pt>
    <dgm:pt modelId="{A4FD4A98-2F16-47A7-8054-ECE5C8FE29D3}">
      <dgm:prSet phldrT="[Text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uk-UA" sz="1800" i="1" dirty="0"/>
            <a:t>Джерела:  стратегії вищого рівня, оцінки учасників процесу</a:t>
          </a:r>
          <a:endParaRPr lang="en-GB" sz="1800" i="1" noProof="0" dirty="0"/>
        </a:p>
      </dgm:t>
    </dgm:pt>
    <dgm:pt modelId="{877F201E-9DB4-4198-9D05-ECB64F447A3E}" type="parTrans" cxnId="{B77997A5-86D8-446A-8C26-D2EC24EEB0F0}">
      <dgm:prSet/>
      <dgm:spPr/>
      <dgm:t>
        <a:bodyPr/>
        <a:lstStyle/>
        <a:p>
          <a:endParaRPr lang="en-US" sz="1100"/>
        </a:p>
      </dgm:t>
    </dgm:pt>
    <dgm:pt modelId="{9CB4A5A3-F411-4BB0-B04C-6FEF28D359E0}" type="sibTrans" cxnId="{B77997A5-86D8-446A-8C26-D2EC24EEB0F0}">
      <dgm:prSet/>
      <dgm:spPr/>
      <dgm:t>
        <a:bodyPr/>
        <a:lstStyle/>
        <a:p>
          <a:endParaRPr lang="en-US" sz="1100"/>
        </a:p>
      </dgm:t>
    </dgm:pt>
    <dgm:pt modelId="{64558BF9-6EEC-4411-B649-71D108214C75}">
      <dgm:prSet phldrT="[Text]" custT="1"/>
      <dgm:spPr/>
      <dgm:t>
        <a:bodyPr anchor="ctr" anchorCtr="0"/>
        <a:lstStyle/>
        <a:p>
          <a:pPr marL="0" indent="0">
            <a:spcAft>
              <a:spcPts val="0"/>
            </a:spcAft>
          </a:pPr>
          <a:endParaRPr lang="en-GB" sz="1800" noProof="0"/>
        </a:p>
      </dgm:t>
    </dgm:pt>
    <dgm:pt modelId="{C9C412B8-A1B2-4A5A-BD35-724024208119}" type="parTrans" cxnId="{DA1DD22C-A703-45A8-88F4-B694B9CBFB06}">
      <dgm:prSet/>
      <dgm:spPr/>
      <dgm:t>
        <a:bodyPr/>
        <a:lstStyle/>
        <a:p>
          <a:endParaRPr lang="en-US"/>
        </a:p>
      </dgm:t>
    </dgm:pt>
    <dgm:pt modelId="{708B9591-66D0-449D-9F23-C850E695436A}" type="sibTrans" cxnId="{DA1DD22C-A703-45A8-88F4-B694B9CBFB06}">
      <dgm:prSet/>
      <dgm:spPr/>
      <dgm:t>
        <a:bodyPr/>
        <a:lstStyle/>
        <a:p>
          <a:endParaRPr lang="en-US"/>
        </a:p>
      </dgm:t>
    </dgm:pt>
    <dgm:pt modelId="{BC5AE17A-757B-4294-85D2-FCC25791CF5B}">
      <dgm:prSet phldrT="[Text]" custT="1"/>
      <dgm:spPr/>
      <dgm:t>
        <a:bodyPr anchor="ctr" anchorCtr="0"/>
        <a:lstStyle/>
        <a:p>
          <a:pPr marL="0" indent="0">
            <a:spcAft>
              <a:spcPts val="0"/>
            </a:spcAft>
          </a:pPr>
          <a:r>
            <a:rPr lang="uk-UA" sz="1800" i="1" dirty="0"/>
            <a:t>Джерела: соціально-економічний аналіз, оцінки учасників процесу</a:t>
          </a:r>
          <a:endParaRPr lang="en-GB" sz="1800" i="1" noProof="0" dirty="0"/>
        </a:p>
      </dgm:t>
    </dgm:pt>
    <dgm:pt modelId="{B483F47D-B834-4A57-ADCC-13133FB72370}" type="parTrans" cxnId="{81E36177-6FFC-46B4-BD44-18F25A94A520}">
      <dgm:prSet/>
      <dgm:spPr/>
      <dgm:t>
        <a:bodyPr/>
        <a:lstStyle/>
        <a:p>
          <a:endParaRPr lang="en-US"/>
        </a:p>
      </dgm:t>
    </dgm:pt>
    <dgm:pt modelId="{95B67B0B-7ADD-46D9-B4FF-B24B9F8AE6FF}" type="sibTrans" cxnId="{81E36177-6FFC-46B4-BD44-18F25A94A520}">
      <dgm:prSet/>
      <dgm:spPr/>
      <dgm:t>
        <a:bodyPr/>
        <a:lstStyle/>
        <a:p>
          <a:endParaRPr lang="en-US"/>
        </a:p>
      </dgm:t>
    </dgm:pt>
    <dgm:pt modelId="{EEA93FF1-584E-409B-AA61-0FFAA954C3D2}">
      <dgm:prSet phldrT="[Text]" custT="1"/>
      <dgm:spPr/>
      <dgm:t>
        <a:bodyPr/>
        <a:lstStyle/>
        <a:p>
          <a:pPr marL="0" indent="0" algn="r">
            <a:spcAft>
              <a:spcPts val="0"/>
            </a:spcAft>
          </a:pPr>
          <a:r>
            <a:rPr lang="uk-UA" sz="1800" i="1" dirty="0"/>
            <a:t>Джерела: соціально-економічний аналіз, оцінки учасників процесу</a:t>
          </a:r>
          <a:endParaRPr lang="en-GB" sz="1800" i="1" noProof="0" dirty="0"/>
        </a:p>
      </dgm:t>
    </dgm:pt>
    <dgm:pt modelId="{017A23EC-9C08-4C33-905C-E86E22891396}" type="parTrans" cxnId="{D4156A57-40AF-48F2-8180-A9F56B90406E}">
      <dgm:prSet/>
      <dgm:spPr/>
      <dgm:t>
        <a:bodyPr/>
        <a:lstStyle/>
        <a:p>
          <a:endParaRPr lang="en-US"/>
        </a:p>
      </dgm:t>
    </dgm:pt>
    <dgm:pt modelId="{62CE55CE-9F2A-4041-A8FE-BEA086002766}" type="sibTrans" cxnId="{D4156A57-40AF-48F2-8180-A9F56B90406E}">
      <dgm:prSet/>
      <dgm:spPr/>
      <dgm:t>
        <a:bodyPr/>
        <a:lstStyle/>
        <a:p>
          <a:endParaRPr lang="en-US"/>
        </a:p>
      </dgm:t>
    </dgm:pt>
    <dgm:pt modelId="{96344ECA-6D3A-47E2-B9F7-7000C32566A8}" type="pres">
      <dgm:prSet presAssocID="{8BC391E5-5122-4C83-861A-3ED1A82175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3B408-87A4-4417-BDD1-F85EE64AA676}" type="pres">
      <dgm:prSet presAssocID="{8BC391E5-5122-4C83-861A-3ED1A821754C}" presName="children" presStyleCnt="0"/>
      <dgm:spPr/>
    </dgm:pt>
    <dgm:pt modelId="{B1ADD7CA-77E6-4719-9F15-7CDBEFF59DB9}" type="pres">
      <dgm:prSet presAssocID="{8BC391E5-5122-4C83-861A-3ED1A821754C}" presName="child1group" presStyleCnt="0"/>
      <dgm:spPr/>
    </dgm:pt>
    <dgm:pt modelId="{71D223A1-3F04-4EF3-AC22-297587D4BD78}" type="pres">
      <dgm:prSet presAssocID="{8BC391E5-5122-4C83-861A-3ED1A821754C}" presName="child1" presStyleLbl="bgAcc1" presStyleIdx="0" presStyleCnt="4" custScaleX="177599" custScaleY="148246" custLinFactNeighborX="-7486" custLinFactNeighborY="24256"/>
      <dgm:spPr/>
      <dgm:t>
        <a:bodyPr/>
        <a:lstStyle/>
        <a:p>
          <a:endParaRPr lang="ru-RU"/>
        </a:p>
      </dgm:t>
    </dgm:pt>
    <dgm:pt modelId="{E87D87B1-E105-4CA8-BEE8-7AFD482F2D15}" type="pres">
      <dgm:prSet presAssocID="{8BC391E5-5122-4C83-861A-3ED1A821754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3A5E9-10AB-419F-A717-67B05E7EA57E}" type="pres">
      <dgm:prSet presAssocID="{8BC391E5-5122-4C83-861A-3ED1A821754C}" presName="child2group" presStyleCnt="0"/>
      <dgm:spPr/>
    </dgm:pt>
    <dgm:pt modelId="{C3E7CDE7-4A57-4348-B3BC-339474C6E0D9}" type="pres">
      <dgm:prSet presAssocID="{8BC391E5-5122-4C83-861A-3ED1A821754C}" presName="child2" presStyleLbl="bgAcc1" presStyleIdx="1" presStyleCnt="4" custScaleX="172842" custScaleY="144824" custLinFactNeighborX="5663" custLinFactNeighborY="25953"/>
      <dgm:spPr/>
      <dgm:t>
        <a:bodyPr/>
        <a:lstStyle/>
        <a:p>
          <a:endParaRPr lang="ru-RU"/>
        </a:p>
      </dgm:t>
    </dgm:pt>
    <dgm:pt modelId="{04854DDE-71B0-4C8B-9FE0-E7374066B765}" type="pres">
      <dgm:prSet presAssocID="{8BC391E5-5122-4C83-861A-3ED1A821754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1CA0-263C-4A27-95FE-0F64E25B4F48}" type="pres">
      <dgm:prSet presAssocID="{8BC391E5-5122-4C83-861A-3ED1A821754C}" presName="child3group" presStyleCnt="0"/>
      <dgm:spPr/>
    </dgm:pt>
    <dgm:pt modelId="{64F04589-42B2-4FAE-8AA9-A987A58C9D39}" type="pres">
      <dgm:prSet presAssocID="{8BC391E5-5122-4C83-861A-3ED1A821754C}" presName="child3" presStyleLbl="bgAcc1" presStyleIdx="2" presStyleCnt="4" custScaleX="169892" custScaleY="168810" custLinFactNeighborX="11560" custLinFactNeighborY="-23656"/>
      <dgm:spPr/>
      <dgm:t>
        <a:bodyPr/>
        <a:lstStyle/>
        <a:p>
          <a:endParaRPr lang="ru-RU"/>
        </a:p>
      </dgm:t>
    </dgm:pt>
    <dgm:pt modelId="{C18CF838-A14A-47B3-A905-9773EF08C086}" type="pres">
      <dgm:prSet presAssocID="{8BC391E5-5122-4C83-861A-3ED1A821754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DD849-3F69-4A38-82BB-D4DC636ECA67}" type="pres">
      <dgm:prSet presAssocID="{8BC391E5-5122-4C83-861A-3ED1A821754C}" presName="child4group" presStyleCnt="0"/>
      <dgm:spPr/>
    </dgm:pt>
    <dgm:pt modelId="{C3531BEF-B5AB-4B8D-A107-5EF394D6DC40}" type="pres">
      <dgm:prSet presAssocID="{8BC391E5-5122-4C83-861A-3ED1A821754C}" presName="child4" presStyleLbl="bgAcc1" presStyleIdx="3" presStyleCnt="4" custScaleX="181001" custScaleY="176571" custLinFactNeighborX="-9187" custLinFactNeighborY="-24743"/>
      <dgm:spPr/>
      <dgm:t>
        <a:bodyPr/>
        <a:lstStyle/>
        <a:p>
          <a:endParaRPr lang="ru-RU"/>
        </a:p>
      </dgm:t>
    </dgm:pt>
    <dgm:pt modelId="{FF4AAA54-6FA0-4353-A31A-77012D929935}" type="pres">
      <dgm:prSet presAssocID="{8BC391E5-5122-4C83-861A-3ED1A821754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B8E07-C6DA-4BC3-ACE1-2B77879CB3D0}" type="pres">
      <dgm:prSet presAssocID="{8BC391E5-5122-4C83-861A-3ED1A821754C}" presName="childPlaceholder" presStyleCnt="0"/>
      <dgm:spPr/>
    </dgm:pt>
    <dgm:pt modelId="{10D79FBB-5247-4D6A-B907-5CD064F1B234}" type="pres">
      <dgm:prSet presAssocID="{8BC391E5-5122-4C83-861A-3ED1A821754C}" presName="circle" presStyleCnt="0"/>
      <dgm:spPr/>
    </dgm:pt>
    <dgm:pt modelId="{AC6729E4-2CD5-4CF9-8C77-A9977EBC566B}" type="pres">
      <dgm:prSet presAssocID="{8BC391E5-5122-4C83-861A-3ED1A821754C}" presName="quadrant1" presStyleLbl="node1" presStyleIdx="0" presStyleCnt="4" custScaleX="84894" custScaleY="76096" custLinFactNeighborX="11731" custLinFactNeighborY="7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C4869-18E4-4BA4-ACBB-2C23AC36A92C}" type="pres">
      <dgm:prSet presAssocID="{8BC391E5-5122-4C83-861A-3ED1A821754C}" presName="quadrant2" presStyleLbl="node1" presStyleIdx="1" presStyleCnt="4" custScaleX="83363" custScaleY="73806" custLinFactNeighborX="-6957" custLinFactNeighborY="80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76688-DADD-4550-9447-0B78B9AD069B}" type="pres">
      <dgm:prSet presAssocID="{8BC391E5-5122-4C83-861A-3ED1A821754C}" presName="quadrant3" presStyleLbl="node1" presStyleIdx="2" presStyleCnt="4" custScaleX="80146" custScaleY="73774" custLinFactNeighborX="-7954" custLinFactNeighborY="-19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B15A3-BE98-4215-9FEA-D72863F9147C}" type="pres">
      <dgm:prSet presAssocID="{8BC391E5-5122-4C83-861A-3ED1A821754C}" presName="quadrant4" presStyleLbl="node1" presStyleIdx="3" presStyleCnt="4" custScaleX="82620" custScaleY="77440" custLinFactNeighborX="10594" custLinFactNeighborY="-21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E8C28-861D-4B8F-B671-074B2A4CE7BD}" type="pres">
      <dgm:prSet presAssocID="{8BC391E5-5122-4C83-861A-3ED1A821754C}" presName="quadrantPlaceholder" presStyleCnt="0"/>
      <dgm:spPr/>
    </dgm:pt>
    <dgm:pt modelId="{3F6567C7-FD63-45F8-A0AB-8849F80AA9C0}" type="pres">
      <dgm:prSet presAssocID="{8BC391E5-5122-4C83-861A-3ED1A821754C}" presName="center1" presStyleLbl="fgShp" presStyleIdx="0" presStyleCnt="2" custAng="16200000" custLinFactNeighborX="-243" custLinFactNeighborY="1311"/>
      <dgm:spPr>
        <a:prstGeom prst="blockArc">
          <a:avLst/>
        </a:prstGeom>
      </dgm:spPr>
    </dgm:pt>
    <dgm:pt modelId="{A6E60BA7-0FFD-41E1-BF69-517488758190}" type="pres">
      <dgm:prSet presAssocID="{8BC391E5-5122-4C83-861A-3ED1A821754C}" presName="center2" presStyleLbl="fgShp" presStyleIdx="1" presStyleCnt="2" custAng="16200000" custLinFactNeighborX="10687" custLinFactNeighborY="-37150"/>
      <dgm:spPr>
        <a:prstGeom prst="blockArc">
          <a:avLst/>
        </a:prstGeom>
      </dgm:spPr>
    </dgm:pt>
  </dgm:ptLst>
  <dgm:cxnLst>
    <dgm:cxn modelId="{A11EE9DD-6AED-422F-B098-96C341B6B528}" type="presOf" srcId="{D488AF7D-F0BF-44DF-B220-7F82304B6F7D}" destId="{C3531BEF-B5AB-4B8D-A107-5EF394D6DC40}" srcOrd="0" destOrd="0" presId="urn:microsoft.com/office/officeart/2005/8/layout/cycle4#3"/>
    <dgm:cxn modelId="{408EC63C-DEFA-4342-98ED-2B0FD02E4184}" type="presOf" srcId="{18D8EF3C-F6D2-42B0-8404-EF7B9B4217F9}" destId="{E87D87B1-E105-4CA8-BEE8-7AFD482F2D15}" srcOrd="1" destOrd="0" presId="urn:microsoft.com/office/officeart/2005/8/layout/cycle4#3"/>
    <dgm:cxn modelId="{51805B61-17A3-4DFD-9264-A4FA53FE5DE6}" srcId="{A29C2673-4AE7-4A81-AF06-FA358E696C7B}" destId="{4A19EBEB-5F85-4F34-98BF-8A0BB36CDDC2}" srcOrd="0" destOrd="0" parTransId="{31A4D19B-DB1A-4AC0-AEBD-3E6D1BF99206}" sibTransId="{820A8A51-1AC1-4102-BA9D-F1BA08A68FB6}"/>
    <dgm:cxn modelId="{3080C744-894E-4E5E-AB3C-902AB1E56893}" type="presOf" srcId="{18D8EF3C-F6D2-42B0-8404-EF7B9B4217F9}" destId="{71D223A1-3F04-4EF3-AC22-297587D4BD78}" srcOrd="0" destOrd="0" presId="urn:microsoft.com/office/officeart/2005/8/layout/cycle4#3"/>
    <dgm:cxn modelId="{DA1DD22C-A703-45A8-88F4-B694B9CBFB06}" srcId="{E532A8D3-968A-4DDD-9D02-0E8F1B0A2036}" destId="{64558BF9-6EEC-4411-B649-71D108214C75}" srcOrd="2" destOrd="0" parTransId="{C9C412B8-A1B2-4A5A-BD35-724024208119}" sibTransId="{708B9591-66D0-449D-9F23-C850E695436A}"/>
    <dgm:cxn modelId="{320F293B-4BD3-418F-BC46-9C06E0087D6E}" srcId="{E532A8D3-968A-4DDD-9D02-0E8F1B0A2036}" destId="{D488AF7D-F0BF-44DF-B220-7F82304B6F7D}" srcOrd="0" destOrd="0" parTransId="{57B64A21-B141-412C-9AFF-150C6E560142}" sibTransId="{87824554-EF5B-4D0F-892C-1A1475328ECF}"/>
    <dgm:cxn modelId="{D9ACA2FB-BE36-4963-B6EE-1772F379AE11}" srcId="{EE4A5F2D-C14A-4244-AD2B-EE2EFFA9C456}" destId="{FBC62DB2-DD5F-4407-901D-978DA5F12F90}" srcOrd="0" destOrd="0" parTransId="{AEF24FFA-6AD6-4C8C-BB2B-1C8A652134BA}" sibTransId="{06C969D3-5AB8-4880-8625-F83FF9397A46}"/>
    <dgm:cxn modelId="{D883591B-0042-4EB6-924D-3F936C35D3A6}" type="presOf" srcId="{EE4A5F2D-C14A-4244-AD2B-EE2EFFA9C456}" destId="{E4876688-DADD-4550-9447-0B78B9AD069B}" srcOrd="0" destOrd="0" presId="urn:microsoft.com/office/officeart/2005/8/layout/cycle4#3"/>
    <dgm:cxn modelId="{8C8F1172-C819-42A6-8E08-C1993C6AE2C4}" type="presOf" srcId="{FBC62DB2-DD5F-4407-901D-978DA5F12F90}" destId="{64F04589-42B2-4FAE-8AA9-A987A58C9D39}" srcOrd="0" destOrd="0" presId="urn:microsoft.com/office/officeart/2005/8/layout/cycle4#3"/>
    <dgm:cxn modelId="{5B411FF6-332C-4BF5-BF51-4CC8F356907E}" type="presOf" srcId="{A4FD4A98-2F16-47A7-8054-ECE5C8FE29D3}" destId="{71D223A1-3F04-4EF3-AC22-297587D4BD78}" srcOrd="0" destOrd="1" presId="urn:microsoft.com/office/officeart/2005/8/layout/cycle4#3"/>
    <dgm:cxn modelId="{2DFFD655-8CA2-4268-B6F2-DF2F454C46D1}" type="presOf" srcId="{BC5AE17A-757B-4294-85D2-FCC25791CF5B}" destId="{FF4AAA54-6FA0-4353-A31A-77012D929935}" srcOrd="1" destOrd="1" presId="urn:microsoft.com/office/officeart/2005/8/layout/cycle4#3"/>
    <dgm:cxn modelId="{C9A0718A-3E0A-4704-B05B-B71ACB340EF3}" srcId="{8BC391E5-5122-4C83-861A-3ED1A821754C}" destId="{A29C2673-4AE7-4A81-AF06-FA358E696C7B}" srcOrd="1" destOrd="0" parTransId="{8D71A9A8-1580-4D1E-9298-B048198147B3}" sibTransId="{CD34FAAE-BB59-4EED-9106-C507CED6C942}"/>
    <dgm:cxn modelId="{4C1C4134-7F79-43F8-A48E-DBC578339EAD}" srcId="{8BC391E5-5122-4C83-861A-3ED1A821754C}" destId="{C317C16F-89FD-41FD-BDDE-162FA45E8706}" srcOrd="0" destOrd="0" parTransId="{2EF691C6-42FA-40A5-8293-2ED4BEC758D4}" sibTransId="{79BF9D72-74EC-4F03-99D6-39FF6C09CD94}"/>
    <dgm:cxn modelId="{B77997A5-86D8-446A-8C26-D2EC24EEB0F0}" srcId="{C317C16F-89FD-41FD-BDDE-162FA45E8706}" destId="{A4FD4A98-2F16-47A7-8054-ECE5C8FE29D3}" srcOrd="1" destOrd="0" parTransId="{877F201E-9DB4-4198-9D05-ECB64F447A3E}" sibTransId="{9CB4A5A3-F411-4BB0-B04C-6FEF28D359E0}"/>
    <dgm:cxn modelId="{198E008B-2AC6-445A-9356-417CD01BCF9E}" type="presOf" srcId="{E532A8D3-968A-4DDD-9D02-0E8F1B0A2036}" destId="{C99B15A3-BE98-4215-9FEA-D72863F9147C}" srcOrd="0" destOrd="0" presId="urn:microsoft.com/office/officeart/2005/8/layout/cycle4#3"/>
    <dgm:cxn modelId="{3E810FE4-DA07-4999-AFF3-9462322A5272}" type="presOf" srcId="{A29C2673-4AE7-4A81-AF06-FA358E696C7B}" destId="{1D4C4869-18E4-4BA4-ACBB-2C23AC36A92C}" srcOrd="0" destOrd="0" presId="urn:microsoft.com/office/officeart/2005/8/layout/cycle4#3"/>
    <dgm:cxn modelId="{81E36177-6FFC-46B4-BD44-18F25A94A520}" srcId="{E532A8D3-968A-4DDD-9D02-0E8F1B0A2036}" destId="{BC5AE17A-757B-4294-85D2-FCC25791CF5B}" srcOrd="1" destOrd="0" parTransId="{B483F47D-B834-4A57-ADCC-13133FB72370}" sibTransId="{95B67B0B-7ADD-46D9-B4FF-B24B9F8AE6FF}"/>
    <dgm:cxn modelId="{023A1C63-D5F6-4E2B-B373-38E472AA25A3}" type="presOf" srcId="{C317C16F-89FD-41FD-BDDE-162FA45E8706}" destId="{AC6729E4-2CD5-4CF9-8C77-A9977EBC566B}" srcOrd="0" destOrd="0" presId="urn:microsoft.com/office/officeart/2005/8/layout/cycle4#3"/>
    <dgm:cxn modelId="{FAE22205-F6A4-497C-9EB7-5BE027F8D00E}" type="presOf" srcId="{EEA93FF1-584E-409B-AA61-0FFAA954C3D2}" destId="{64F04589-42B2-4FAE-8AA9-A987A58C9D39}" srcOrd="0" destOrd="1" presId="urn:microsoft.com/office/officeart/2005/8/layout/cycle4#3"/>
    <dgm:cxn modelId="{D4156A57-40AF-48F2-8180-A9F56B90406E}" srcId="{EE4A5F2D-C14A-4244-AD2B-EE2EFFA9C456}" destId="{EEA93FF1-584E-409B-AA61-0FFAA954C3D2}" srcOrd="1" destOrd="0" parTransId="{017A23EC-9C08-4C33-905C-E86E22891396}" sibTransId="{62CE55CE-9F2A-4041-A8FE-BEA086002766}"/>
    <dgm:cxn modelId="{2CE0C72A-B131-41D2-8040-5791A7BC60F7}" srcId="{C317C16F-89FD-41FD-BDDE-162FA45E8706}" destId="{18D8EF3C-F6D2-42B0-8404-EF7B9B4217F9}" srcOrd="0" destOrd="0" parTransId="{4004DF34-B1D3-4F41-8848-13DE71F3392C}" sibTransId="{F7B53653-4D47-47B7-A0E6-7F03AB00FFEE}"/>
    <dgm:cxn modelId="{B198D9DC-0399-417E-BDE4-2066C5BCAC16}" type="presOf" srcId="{8BC391E5-5122-4C83-861A-3ED1A821754C}" destId="{96344ECA-6D3A-47E2-B9F7-7000C32566A8}" srcOrd="0" destOrd="0" presId="urn:microsoft.com/office/officeart/2005/8/layout/cycle4#3"/>
    <dgm:cxn modelId="{D435D85E-49AD-4745-9AFF-78CE9B616340}" type="presOf" srcId="{D488AF7D-F0BF-44DF-B220-7F82304B6F7D}" destId="{FF4AAA54-6FA0-4353-A31A-77012D929935}" srcOrd="1" destOrd="0" presId="urn:microsoft.com/office/officeart/2005/8/layout/cycle4#3"/>
    <dgm:cxn modelId="{A653ED43-1D75-4365-B503-FE7B6E263C4A}" type="presOf" srcId="{64558BF9-6EEC-4411-B649-71D108214C75}" destId="{FF4AAA54-6FA0-4353-A31A-77012D929935}" srcOrd="1" destOrd="2" presId="urn:microsoft.com/office/officeart/2005/8/layout/cycle4#3"/>
    <dgm:cxn modelId="{017AC8F8-C703-4D57-8C69-19C406F37832}" srcId="{8BC391E5-5122-4C83-861A-3ED1A821754C}" destId="{EE4A5F2D-C14A-4244-AD2B-EE2EFFA9C456}" srcOrd="2" destOrd="0" parTransId="{38305498-5BEB-4BEA-93AA-3CD1C2EECACE}" sibTransId="{862B63B0-E460-41BF-B73F-B2F27D74C72A}"/>
    <dgm:cxn modelId="{2D7F56F3-1931-443A-9346-859FABE40193}" type="presOf" srcId="{BC5AE17A-757B-4294-85D2-FCC25791CF5B}" destId="{C3531BEF-B5AB-4B8D-A107-5EF394D6DC40}" srcOrd="0" destOrd="1" presId="urn:microsoft.com/office/officeart/2005/8/layout/cycle4#3"/>
    <dgm:cxn modelId="{85DF4610-DE41-40A5-AC73-7220A798E556}" type="presOf" srcId="{FBC62DB2-DD5F-4407-901D-978DA5F12F90}" destId="{C18CF838-A14A-47B3-A905-9773EF08C086}" srcOrd="1" destOrd="0" presId="urn:microsoft.com/office/officeart/2005/8/layout/cycle4#3"/>
    <dgm:cxn modelId="{ECB38584-71BC-486C-A67D-1A0245B326DA}" type="presOf" srcId="{64558BF9-6EEC-4411-B649-71D108214C75}" destId="{C3531BEF-B5AB-4B8D-A107-5EF394D6DC40}" srcOrd="0" destOrd="2" presId="urn:microsoft.com/office/officeart/2005/8/layout/cycle4#3"/>
    <dgm:cxn modelId="{D2264E62-F8A8-4973-9E89-5CF86FF5EAEE}" type="presOf" srcId="{A4FD4A98-2F16-47A7-8054-ECE5C8FE29D3}" destId="{E87D87B1-E105-4CA8-BEE8-7AFD482F2D15}" srcOrd="1" destOrd="1" presId="urn:microsoft.com/office/officeart/2005/8/layout/cycle4#3"/>
    <dgm:cxn modelId="{3B3A77DE-3DA0-41ED-94B8-BC09D7BE6573}" srcId="{8BC391E5-5122-4C83-861A-3ED1A821754C}" destId="{E532A8D3-968A-4DDD-9D02-0E8F1B0A2036}" srcOrd="3" destOrd="0" parTransId="{99E8CA29-6397-4548-BE1F-6743C57BE6B1}" sibTransId="{0D7757F3-8BC0-4EA7-8918-165D934D0712}"/>
    <dgm:cxn modelId="{16D9314B-9226-4E26-AA4B-E4199EC44979}" type="presOf" srcId="{4A19EBEB-5F85-4F34-98BF-8A0BB36CDDC2}" destId="{C3E7CDE7-4A57-4348-B3BC-339474C6E0D9}" srcOrd="0" destOrd="0" presId="urn:microsoft.com/office/officeart/2005/8/layout/cycle4#3"/>
    <dgm:cxn modelId="{56C49FD8-BC49-49B0-8652-CE4F133AA311}" type="presOf" srcId="{4A19EBEB-5F85-4F34-98BF-8A0BB36CDDC2}" destId="{04854DDE-71B0-4C8B-9FE0-E7374066B765}" srcOrd="1" destOrd="0" presId="urn:microsoft.com/office/officeart/2005/8/layout/cycle4#3"/>
    <dgm:cxn modelId="{8554AA81-1C39-41D4-8B77-8CEEF946D1AF}" type="presOf" srcId="{EEA93FF1-584E-409B-AA61-0FFAA954C3D2}" destId="{C18CF838-A14A-47B3-A905-9773EF08C086}" srcOrd="1" destOrd="1" presId="urn:microsoft.com/office/officeart/2005/8/layout/cycle4#3"/>
    <dgm:cxn modelId="{A9E8E9DA-E59D-41C2-BB80-3B06BB80EB21}" type="presParOf" srcId="{96344ECA-6D3A-47E2-B9F7-7000C32566A8}" destId="{4B53B408-87A4-4417-BDD1-F85EE64AA676}" srcOrd="0" destOrd="0" presId="urn:microsoft.com/office/officeart/2005/8/layout/cycle4#3"/>
    <dgm:cxn modelId="{9A4966A9-3E08-46A7-BEB7-E164CE32663D}" type="presParOf" srcId="{4B53B408-87A4-4417-BDD1-F85EE64AA676}" destId="{B1ADD7CA-77E6-4719-9F15-7CDBEFF59DB9}" srcOrd="0" destOrd="0" presId="urn:microsoft.com/office/officeart/2005/8/layout/cycle4#3"/>
    <dgm:cxn modelId="{C71EDA83-6987-4AD1-AEB1-79F84BC27FE0}" type="presParOf" srcId="{B1ADD7CA-77E6-4719-9F15-7CDBEFF59DB9}" destId="{71D223A1-3F04-4EF3-AC22-297587D4BD78}" srcOrd="0" destOrd="0" presId="urn:microsoft.com/office/officeart/2005/8/layout/cycle4#3"/>
    <dgm:cxn modelId="{524A2BEF-B3C2-4DFD-B1C1-D490B4F49BD3}" type="presParOf" srcId="{B1ADD7CA-77E6-4719-9F15-7CDBEFF59DB9}" destId="{E87D87B1-E105-4CA8-BEE8-7AFD482F2D15}" srcOrd="1" destOrd="0" presId="urn:microsoft.com/office/officeart/2005/8/layout/cycle4#3"/>
    <dgm:cxn modelId="{BB1046BB-8DB5-4995-B42B-20F9F209168C}" type="presParOf" srcId="{4B53B408-87A4-4417-BDD1-F85EE64AA676}" destId="{E763A5E9-10AB-419F-A717-67B05E7EA57E}" srcOrd="1" destOrd="0" presId="urn:microsoft.com/office/officeart/2005/8/layout/cycle4#3"/>
    <dgm:cxn modelId="{366C3AF5-5813-4342-981F-2AF57B340F1A}" type="presParOf" srcId="{E763A5E9-10AB-419F-A717-67B05E7EA57E}" destId="{C3E7CDE7-4A57-4348-B3BC-339474C6E0D9}" srcOrd="0" destOrd="0" presId="urn:microsoft.com/office/officeart/2005/8/layout/cycle4#3"/>
    <dgm:cxn modelId="{61A1356C-67F3-48AD-B0C8-8A7F2C6052B5}" type="presParOf" srcId="{E763A5E9-10AB-419F-A717-67B05E7EA57E}" destId="{04854DDE-71B0-4C8B-9FE0-E7374066B765}" srcOrd="1" destOrd="0" presId="urn:microsoft.com/office/officeart/2005/8/layout/cycle4#3"/>
    <dgm:cxn modelId="{D6903EA8-5D8C-4436-8A01-FAA7D38AF282}" type="presParOf" srcId="{4B53B408-87A4-4417-BDD1-F85EE64AA676}" destId="{51871CA0-263C-4A27-95FE-0F64E25B4F48}" srcOrd="2" destOrd="0" presId="urn:microsoft.com/office/officeart/2005/8/layout/cycle4#3"/>
    <dgm:cxn modelId="{95598B48-1ED1-453C-BB40-6803106F7D3B}" type="presParOf" srcId="{51871CA0-263C-4A27-95FE-0F64E25B4F48}" destId="{64F04589-42B2-4FAE-8AA9-A987A58C9D39}" srcOrd="0" destOrd="0" presId="urn:microsoft.com/office/officeart/2005/8/layout/cycle4#3"/>
    <dgm:cxn modelId="{73D44B93-BD58-471D-B187-D43DC8CAFD3B}" type="presParOf" srcId="{51871CA0-263C-4A27-95FE-0F64E25B4F48}" destId="{C18CF838-A14A-47B3-A905-9773EF08C086}" srcOrd="1" destOrd="0" presId="urn:microsoft.com/office/officeart/2005/8/layout/cycle4#3"/>
    <dgm:cxn modelId="{AB436169-764F-427A-9A58-A4D026DED5F1}" type="presParOf" srcId="{4B53B408-87A4-4417-BDD1-F85EE64AA676}" destId="{DEDDD849-3F69-4A38-82BB-D4DC636ECA67}" srcOrd="3" destOrd="0" presId="urn:microsoft.com/office/officeart/2005/8/layout/cycle4#3"/>
    <dgm:cxn modelId="{3562DDCC-3989-4908-882C-A299D998EBE6}" type="presParOf" srcId="{DEDDD849-3F69-4A38-82BB-D4DC636ECA67}" destId="{C3531BEF-B5AB-4B8D-A107-5EF394D6DC40}" srcOrd="0" destOrd="0" presId="urn:microsoft.com/office/officeart/2005/8/layout/cycle4#3"/>
    <dgm:cxn modelId="{857328C3-B8B8-4092-9525-396416F4EF04}" type="presParOf" srcId="{DEDDD849-3F69-4A38-82BB-D4DC636ECA67}" destId="{FF4AAA54-6FA0-4353-A31A-77012D929935}" srcOrd="1" destOrd="0" presId="urn:microsoft.com/office/officeart/2005/8/layout/cycle4#3"/>
    <dgm:cxn modelId="{FD0C3BA5-A4F1-45B8-A328-6006731CF501}" type="presParOf" srcId="{4B53B408-87A4-4417-BDD1-F85EE64AA676}" destId="{FB6B8E07-C6DA-4BC3-ACE1-2B77879CB3D0}" srcOrd="4" destOrd="0" presId="urn:microsoft.com/office/officeart/2005/8/layout/cycle4#3"/>
    <dgm:cxn modelId="{2BC9BAC7-A93E-4E50-B6B9-5C2263590F13}" type="presParOf" srcId="{96344ECA-6D3A-47E2-B9F7-7000C32566A8}" destId="{10D79FBB-5247-4D6A-B907-5CD064F1B234}" srcOrd="1" destOrd="0" presId="urn:microsoft.com/office/officeart/2005/8/layout/cycle4#3"/>
    <dgm:cxn modelId="{7E4B1891-1DF9-4797-BABE-37E7BD7D1907}" type="presParOf" srcId="{10D79FBB-5247-4D6A-B907-5CD064F1B234}" destId="{AC6729E4-2CD5-4CF9-8C77-A9977EBC566B}" srcOrd="0" destOrd="0" presId="urn:microsoft.com/office/officeart/2005/8/layout/cycle4#3"/>
    <dgm:cxn modelId="{0E7ABCCB-16D7-4E98-A78A-038BBD4427A4}" type="presParOf" srcId="{10D79FBB-5247-4D6A-B907-5CD064F1B234}" destId="{1D4C4869-18E4-4BA4-ACBB-2C23AC36A92C}" srcOrd="1" destOrd="0" presId="urn:microsoft.com/office/officeart/2005/8/layout/cycle4#3"/>
    <dgm:cxn modelId="{94873AB7-C4D0-40BD-92B7-E8647DA8371B}" type="presParOf" srcId="{10D79FBB-5247-4D6A-B907-5CD064F1B234}" destId="{E4876688-DADD-4550-9447-0B78B9AD069B}" srcOrd="2" destOrd="0" presId="urn:microsoft.com/office/officeart/2005/8/layout/cycle4#3"/>
    <dgm:cxn modelId="{3213A7D7-3A3F-4B69-BE3A-4EE362AF4632}" type="presParOf" srcId="{10D79FBB-5247-4D6A-B907-5CD064F1B234}" destId="{C99B15A3-BE98-4215-9FEA-D72863F9147C}" srcOrd="3" destOrd="0" presId="urn:microsoft.com/office/officeart/2005/8/layout/cycle4#3"/>
    <dgm:cxn modelId="{C21E42A0-D7D5-4B23-8B50-B63B7D6F4245}" type="presParOf" srcId="{10D79FBB-5247-4D6A-B907-5CD064F1B234}" destId="{FE6E8C28-861D-4B8F-B671-074B2A4CE7BD}" srcOrd="4" destOrd="0" presId="urn:microsoft.com/office/officeart/2005/8/layout/cycle4#3"/>
    <dgm:cxn modelId="{01BFD811-5351-4F73-A9F0-0EF345041C9E}" type="presParOf" srcId="{96344ECA-6D3A-47E2-B9F7-7000C32566A8}" destId="{3F6567C7-FD63-45F8-A0AB-8849F80AA9C0}" srcOrd="2" destOrd="0" presId="urn:microsoft.com/office/officeart/2005/8/layout/cycle4#3"/>
    <dgm:cxn modelId="{D096B64D-E043-4DCE-A978-06C964C2F5B4}" type="presParOf" srcId="{96344ECA-6D3A-47E2-B9F7-7000C32566A8}" destId="{A6E60BA7-0FFD-41E1-BF69-517488758190}" srcOrd="3" destOrd="0" presId="urn:microsoft.com/office/officeart/2005/8/layout/cycle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60ECE-FFB7-4859-96BB-F9D38E5B3B8F}">
      <dsp:nvSpPr>
        <dsp:cNvPr id="0" name=""/>
        <dsp:cNvSpPr/>
      </dsp:nvSpPr>
      <dsp:spPr>
        <a:xfrm>
          <a:off x="3450145" y="-275051"/>
          <a:ext cx="1238696" cy="193081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Arial" panose="020B0604020202020204" pitchFamily="34" charset="0"/>
              <a:cs typeface="Arial" panose="020B0604020202020204" pitchFamily="34" charset="0"/>
            </a:rPr>
            <a:t>Простір/</a:t>
          </a:r>
          <a:br>
            <a:rPr lang="uk-UA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sz="1400" kern="1200" dirty="0">
              <a:latin typeface="Arial" panose="020B0604020202020204" pitchFamily="34" charset="0"/>
              <a:cs typeface="Arial" panose="020B0604020202020204" pitchFamily="34" charset="0"/>
            </a:rPr>
            <a:t>інфраструктура</a:t>
          </a:r>
          <a:endParaRPr lang="en-GB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9819" y="-275051"/>
        <a:ext cx="619348" cy="1714046"/>
      </dsp:txXfrm>
    </dsp:sp>
    <dsp:sp modelId="{C52D17C6-2382-4AFD-91DB-DBD319A6E3A7}">
      <dsp:nvSpPr>
        <dsp:cNvPr id="0" name=""/>
        <dsp:cNvSpPr/>
      </dsp:nvSpPr>
      <dsp:spPr>
        <a:xfrm rot="2400000">
          <a:off x="4975432" y="126533"/>
          <a:ext cx="1238696" cy="215165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shade val="50000"/>
                <a:hueOff val="2928"/>
                <a:satOff val="6957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2928"/>
                <a:satOff val="6957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2928"/>
                <a:satOff val="6957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Соціальна інфраструктура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4775" y="151891"/>
        <a:ext cx="619348" cy="1934880"/>
      </dsp:txXfrm>
    </dsp:sp>
    <dsp:sp modelId="{A128A210-7503-47C4-883F-28565422B5AD}">
      <dsp:nvSpPr>
        <dsp:cNvPr id="0" name=""/>
        <dsp:cNvSpPr/>
      </dsp:nvSpPr>
      <dsp:spPr>
        <a:xfrm rot="4800000">
          <a:off x="5811552" y="1326537"/>
          <a:ext cx="1193719" cy="193152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shade val="50000"/>
                <a:hueOff val="5856"/>
                <a:satOff val="13913"/>
                <a:lumOff val="1422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5856"/>
                <a:satOff val="13913"/>
                <a:lumOff val="1422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5856"/>
                <a:satOff val="13913"/>
                <a:lumOff val="142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Ринок праці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649964" y="1975732"/>
        <a:ext cx="1722623" cy="596859"/>
      </dsp:txXfrm>
    </dsp:sp>
    <dsp:sp modelId="{78643391-1251-4A73-AB71-272D6C016477}">
      <dsp:nvSpPr>
        <dsp:cNvPr id="0" name=""/>
        <dsp:cNvSpPr/>
      </dsp:nvSpPr>
      <dsp:spPr>
        <a:xfrm rot="7200000">
          <a:off x="5339752" y="2545249"/>
          <a:ext cx="1238696" cy="198742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shade val="50000"/>
                <a:hueOff val="8784"/>
                <a:satOff val="20870"/>
                <a:lumOff val="2133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8784"/>
                <a:satOff val="20870"/>
                <a:lumOff val="2133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8784"/>
                <a:satOff val="20870"/>
                <a:lumOff val="213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Демографія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167638" y="3283481"/>
        <a:ext cx="1770654" cy="619348"/>
      </dsp:txXfrm>
    </dsp:sp>
    <dsp:sp modelId="{3ADB8715-7327-4AFF-AE5B-C5941A525E8E}">
      <dsp:nvSpPr>
        <dsp:cNvPr id="0" name=""/>
        <dsp:cNvSpPr/>
      </dsp:nvSpPr>
      <dsp:spPr>
        <a:xfrm rot="9600000">
          <a:off x="4241980" y="3268934"/>
          <a:ext cx="1238696" cy="165230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shade val="50000"/>
                <a:hueOff val="11712"/>
                <a:satOff val="27827"/>
                <a:lumOff val="2844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11712"/>
                <a:satOff val="27827"/>
                <a:lumOff val="2844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11712"/>
                <a:satOff val="27827"/>
                <a:lumOff val="284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Геоекономіка</a:t>
          </a:r>
          <a:endParaRPr lang="en-GB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88724" y="3479170"/>
        <a:ext cx="619348" cy="1435537"/>
      </dsp:txXfrm>
    </dsp:sp>
    <dsp:sp modelId="{637774EE-2126-4374-B884-A0B202151C18}">
      <dsp:nvSpPr>
        <dsp:cNvPr id="0" name=""/>
        <dsp:cNvSpPr/>
      </dsp:nvSpPr>
      <dsp:spPr>
        <a:xfrm rot="12000000">
          <a:off x="3008930" y="3414502"/>
          <a:ext cx="1238696" cy="16001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shade val="50000"/>
                <a:hueOff val="11712"/>
                <a:satOff val="27827"/>
                <a:lumOff val="2844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11712"/>
                <a:satOff val="27827"/>
                <a:lumOff val="2844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11712"/>
                <a:satOff val="27827"/>
                <a:lumOff val="284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Історія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81534" y="3624738"/>
        <a:ext cx="619348" cy="1383413"/>
      </dsp:txXfrm>
    </dsp:sp>
    <dsp:sp modelId="{0F0E1024-E6CC-42F5-A709-22C145AB3422}">
      <dsp:nvSpPr>
        <dsp:cNvPr id="0" name=""/>
        <dsp:cNvSpPr/>
      </dsp:nvSpPr>
      <dsp:spPr>
        <a:xfrm rot="14400000">
          <a:off x="1747366" y="2785432"/>
          <a:ext cx="1238696" cy="150706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shade val="50000"/>
                <a:hueOff val="8784"/>
                <a:satOff val="20870"/>
                <a:lumOff val="2133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8784"/>
                <a:satOff val="20870"/>
                <a:lumOff val="2133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8784"/>
                <a:satOff val="20870"/>
                <a:lumOff val="213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627705" y="3283481"/>
        <a:ext cx="1290288" cy="619348"/>
      </dsp:txXfrm>
    </dsp:sp>
    <dsp:sp modelId="{AF3F3A0E-58BE-4C21-8A2E-DA67C0C6241D}">
      <dsp:nvSpPr>
        <dsp:cNvPr id="0" name=""/>
        <dsp:cNvSpPr/>
      </dsp:nvSpPr>
      <dsp:spPr>
        <a:xfrm rot="16800000">
          <a:off x="1330061" y="1167351"/>
          <a:ext cx="1238696" cy="204492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shade val="50000"/>
                <a:hueOff val="5856"/>
                <a:satOff val="13913"/>
                <a:lumOff val="1422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5856"/>
                <a:satOff val="13913"/>
                <a:lumOff val="1422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5856"/>
                <a:satOff val="13913"/>
                <a:lumOff val="142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Довкілля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928593" y="1861319"/>
        <a:ext cx="1828154" cy="619348"/>
      </dsp:txXfrm>
    </dsp:sp>
    <dsp:sp modelId="{C85EE190-4DB0-4A34-994A-625C35FC313F}">
      <dsp:nvSpPr>
        <dsp:cNvPr id="0" name=""/>
        <dsp:cNvSpPr/>
      </dsp:nvSpPr>
      <dsp:spPr>
        <a:xfrm rot="19200000">
          <a:off x="1996766" y="-193473"/>
          <a:ext cx="1238696" cy="206965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shade val="50000"/>
                <a:hueOff val="2928"/>
                <a:satOff val="6957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2928"/>
                <a:satOff val="6957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2928"/>
                <a:satOff val="6957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latin typeface="Arial" panose="020B0604020202020204" pitchFamily="34" charset="0"/>
              <a:cs typeface="Arial" panose="020B0604020202020204" pitchFamily="34" charset="0"/>
            </a:rPr>
            <a:t>Економіка 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6771" y="-168115"/>
        <a:ext cx="619348" cy="1852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04589-42B2-4FAE-8AA9-A987A58C9D39}">
      <dsp:nvSpPr>
        <dsp:cNvPr id="0" name=""/>
        <dsp:cNvSpPr/>
      </dsp:nvSpPr>
      <dsp:spPr>
        <a:xfrm>
          <a:off x="4282015" y="2446623"/>
          <a:ext cx="4252384" cy="2737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5189"/>
              <a:satOff val="11712"/>
              <a:lumOff val="89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1" indent="0" algn="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Які слабкі сторони ми маємо порівняно з іншими? Що суттєво перешкоджає розвитку?</a:t>
          </a:r>
          <a:endParaRPr lang="en-GB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0" algn="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i="1" kern="1200" dirty="0"/>
            <a:t>Джерела: соціально-економічний аналіз, оцінки учасників процесу</a:t>
          </a:r>
          <a:endParaRPr lang="en-GB" sz="1800" i="1" kern="1200" noProof="0" dirty="0"/>
        </a:p>
      </dsp:txBody>
      <dsp:txXfrm>
        <a:off x="5617855" y="3191006"/>
        <a:ext cx="2856420" cy="1932530"/>
      </dsp:txXfrm>
    </dsp:sp>
    <dsp:sp modelId="{C3531BEF-B5AB-4B8D-A107-5EF394D6DC40}">
      <dsp:nvSpPr>
        <dsp:cNvPr id="0" name=""/>
        <dsp:cNvSpPr/>
      </dsp:nvSpPr>
      <dsp:spPr>
        <a:xfrm>
          <a:off x="0" y="2366081"/>
          <a:ext cx="4530441" cy="286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7783"/>
              <a:satOff val="17568"/>
              <a:lumOff val="134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 у нас є, чого </a:t>
          </a:r>
          <a:br>
            <a:rPr lang="uk-UA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немає у інших? Що ми робимо (або можемо робити) краще за інших?</a:t>
          </a:r>
          <a:endParaRPr lang="en-GB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i="1" kern="1200" dirty="0"/>
            <a:t>Джерела: соціально-економічний аналіз, оцінки учасників процесу</a:t>
          </a:r>
          <a:endParaRPr lang="en-GB" sz="1800" i="1" kern="1200" noProof="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1800" kern="1200" noProof="0"/>
        </a:p>
      </dsp:txBody>
      <dsp:txXfrm>
        <a:off x="62888" y="3144687"/>
        <a:ext cx="3045533" cy="2021378"/>
      </dsp:txXfrm>
    </dsp:sp>
    <dsp:sp modelId="{C3E7CDE7-4A57-4348-B3BC-339474C6E0D9}">
      <dsp:nvSpPr>
        <dsp:cNvPr id="0" name=""/>
        <dsp:cNvSpPr/>
      </dsp:nvSpPr>
      <dsp:spPr>
        <a:xfrm>
          <a:off x="4208177" y="6"/>
          <a:ext cx="4326222" cy="2348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594"/>
              <a:satOff val="5856"/>
              <a:lumOff val="4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1" indent="0" algn="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 відбувається у середовищі, що може загрожувати розвиткові?</a:t>
          </a:r>
          <a:r>
            <a:rPr lang="en-GB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i="1" kern="1200" dirty="0"/>
            <a:t>Джерела: стратегії вищого рівня, оцінки учасників процесу</a:t>
          </a:r>
          <a:endParaRPr lang="en-GB" sz="1800" kern="1200" noProof="0" dirty="0"/>
        </a:p>
      </dsp:txBody>
      <dsp:txXfrm>
        <a:off x="5557625" y="51587"/>
        <a:ext cx="2925193" cy="1657939"/>
      </dsp:txXfrm>
    </dsp:sp>
    <dsp:sp modelId="{71D223A1-3F04-4EF3-AC22-297587D4BD78}">
      <dsp:nvSpPr>
        <dsp:cNvPr id="0" name=""/>
        <dsp:cNvSpPr/>
      </dsp:nvSpPr>
      <dsp:spPr>
        <a:xfrm>
          <a:off x="0" y="-55250"/>
          <a:ext cx="4445289" cy="2403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Які гарні можливості помітні у середовищі?</a:t>
          </a:r>
          <a:endParaRPr lang="en-GB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i="1" kern="1200" dirty="0"/>
            <a:t>Джерела:  стратегії вищого рівня, оцінки учасників процесу</a:t>
          </a:r>
          <a:endParaRPr lang="en-GB" sz="1800" i="1" kern="1200" noProof="0" dirty="0"/>
        </a:p>
      </dsp:txBody>
      <dsp:txXfrm>
        <a:off x="52800" y="-2450"/>
        <a:ext cx="3006102" cy="1697114"/>
      </dsp:txXfrm>
    </dsp:sp>
    <dsp:sp modelId="{AC6729E4-2CD5-4CF9-8C77-A9977EBC566B}">
      <dsp:nvSpPr>
        <dsp:cNvPr id="0" name=""/>
        <dsp:cNvSpPr/>
      </dsp:nvSpPr>
      <dsp:spPr>
        <a:xfrm>
          <a:off x="2445688" y="769288"/>
          <a:ext cx="1862505" cy="1669484"/>
        </a:xfrm>
        <a:prstGeom prst="pieWedg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rgbClr val="355466"/>
              </a:solidFill>
            </a:rPr>
            <a:t>Можливості</a:t>
          </a:r>
          <a:endParaRPr lang="en-GB" sz="2000" kern="1200" noProof="0" dirty="0">
            <a:solidFill>
              <a:srgbClr val="355466"/>
            </a:solidFill>
          </a:endParaRPr>
        </a:p>
      </dsp:txBody>
      <dsp:txXfrm>
        <a:off x="2991203" y="1258269"/>
        <a:ext cx="1316990" cy="1180503"/>
      </dsp:txXfrm>
    </dsp:sp>
    <dsp:sp modelId="{1D4C4869-18E4-4BA4-ACBB-2C23AC36A92C}">
      <dsp:nvSpPr>
        <dsp:cNvPr id="0" name=""/>
        <dsp:cNvSpPr/>
      </dsp:nvSpPr>
      <dsp:spPr>
        <a:xfrm rot="5400000">
          <a:off x="4452574" y="705654"/>
          <a:ext cx="1619243" cy="1828916"/>
        </a:xfrm>
        <a:prstGeom prst="pieWedge">
          <a:avLst/>
        </a:prstGeom>
        <a:solidFill>
          <a:schemeClr val="accent2">
            <a:shade val="80000"/>
            <a:hueOff val="2594"/>
            <a:satOff val="5856"/>
            <a:lumOff val="44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>
              <a:solidFill>
                <a:srgbClr val="355466"/>
              </a:solidFill>
            </a:rPr>
            <a:t>Загрози</a:t>
          </a:r>
          <a:endParaRPr lang="en-GB" sz="1800" kern="1200" noProof="0" dirty="0">
            <a:solidFill>
              <a:srgbClr val="355466"/>
            </a:solidFill>
          </a:endParaRPr>
        </a:p>
      </dsp:txBody>
      <dsp:txXfrm rot="-5400000">
        <a:off x="4347738" y="1284755"/>
        <a:ext cx="1293239" cy="1144978"/>
      </dsp:txXfrm>
    </dsp:sp>
    <dsp:sp modelId="{E4876688-DADD-4550-9447-0B78B9AD069B}">
      <dsp:nvSpPr>
        <dsp:cNvPr id="0" name=""/>
        <dsp:cNvSpPr/>
      </dsp:nvSpPr>
      <dsp:spPr>
        <a:xfrm rot="10800000">
          <a:off x="4361153" y="2502417"/>
          <a:ext cx="1758338" cy="1618541"/>
        </a:xfrm>
        <a:prstGeom prst="pieWedge">
          <a:avLst/>
        </a:prstGeom>
        <a:solidFill>
          <a:schemeClr val="accent2">
            <a:shade val="80000"/>
            <a:hueOff val="5189"/>
            <a:satOff val="11712"/>
            <a:lumOff val="89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>
              <a:solidFill>
                <a:srgbClr val="355466"/>
              </a:solidFill>
            </a:rPr>
            <a:t> </a:t>
          </a:r>
          <a:r>
            <a:rPr lang="uk-UA" sz="1800" kern="1200" noProof="0" dirty="0">
              <a:solidFill>
                <a:srgbClr val="355466"/>
              </a:solidFill>
            </a:rPr>
            <a:t>Слабкі сторони</a:t>
          </a:r>
          <a:endParaRPr lang="en-GB" sz="1800" kern="1200" noProof="0" dirty="0">
            <a:solidFill>
              <a:srgbClr val="355466"/>
            </a:solidFill>
          </a:endParaRPr>
        </a:p>
      </dsp:txBody>
      <dsp:txXfrm rot="10800000">
        <a:off x="4361153" y="2502417"/>
        <a:ext cx="1243333" cy="1144481"/>
      </dsp:txXfrm>
    </dsp:sp>
    <dsp:sp modelId="{C99B15A3-BE98-4215-9FEA-D72863F9147C}">
      <dsp:nvSpPr>
        <dsp:cNvPr id="0" name=""/>
        <dsp:cNvSpPr/>
      </dsp:nvSpPr>
      <dsp:spPr>
        <a:xfrm rot="16200000">
          <a:off x="2502511" y="2368390"/>
          <a:ext cx="1698970" cy="1812615"/>
        </a:xfrm>
        <a:prstGeom prst="pieWedge">
          <a:avLst/>
        </a:prstGeom>
        <a:solidFill>
          <a:schemeClr val="accent2">
            <a:shade val="80000"/>
            <a:hueOff val="7783"/>
            <a:satOff val="17568"/>
            <a:lumOff val="134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>
              <a:solidFill>
                <a:srgbClr val="355466"/>
              </a:solidFill>
            </a:rPr>
            <a:t>Сильні сторони</a:t>
          </a:r>
          <a:endParaRPr lang="en-GB" sz="1800" kern="1200" noProof="0" dirty="0">
            <a:solidFill>
              <a:srgbClr val="355466"/>
            </a:solidFill>
          </a:endParaRPr>
        </a:p>
      </dsp:txBody>
      <dsp:txXfrm rot="5400000">
        <a:off x="2976592" y="2425212"/>
        <a:ext cx="1281712" cy="1201353"/>
      </dsp:txXfrm>
    </dsp:sp>
    <dsp:sp modelId="{3F6567C7-FD63-45F8-A0AB-8849F80AA9C0}">
      <dsp:nvSpPr>
        <dsp:cNvPr id="0" name=""/>
        <dsp:cNvSpPr/>
      </dsp:nvSpPr>
      <dsp:spPr>
        <a:xfrm rot="16200000">
          <a:off x="3886617" y="2143424"/>
          <a:ext cx="757484" cy="658682"/>
        </a:xfrm>
        <a:prstGeom prst="blockArc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E60BA7-0FFD-41E1-BF69-517488758190}">
      <dsp:nvSpPr>
        <dsp:cNvPr id="0" name=""/>
        <dsp:cNvSpPr/>
      </dsp:nvSpPr>
      <dsp:spPr>
        <a:xfrm rot="5400000">
          <a:off x="3969410" y="2143428"/>
          <a:ext cx="757484" cy="658682"/>
        </a:xfrm>
        <a:prstGeom prst="blockArc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4331EE47-2C19-4BBD-92E8-28F16D9B7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1C56B1ED-1F75-414D-943A-F132B3E282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DCED700B-777A-455B-B074-61F457E2E94D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0419A78-21FC-4E12-89B4-20FA6F682F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90838" cy="488950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51F98B5D-2917-4C94-A0C1-9C32943A43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663" y="9283700"/>
            <a:ext cx="2890837" cy="488950"/>
          </a:xfrm>
          <a:prstGeom prst="rect">
            <a:avLst/>
          </a:prstGeom>
        </p:spPr>
        <p:txBody>
          <a:bodyPr vert="horz" wrap="square" lIns="89895" tIns="44947" rIns="89895" bIns="449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Calibri" panose="020F0502020204030204" pitchFamily="34" charset="0"/>
              </a:defRPr>
            </a:lvl1pPr>
          </a:lstStyle>
          <a:p>
            <a:fld id="{B7A3FAB6-80CE-4AEC-B80B-FF55FFC8CEE3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211786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17903A47-E85D-4A2A-B0F3-F11E1B953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B88BD520-80BD-4A30-AFE7-522597F895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AC704BE4-0C87-46B8-9EBB-1A6051AA67CB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xmlns="" id="{9A1D85C2-3CC1-45FB-BA69-2674663105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95" tIns="44947" rIns="89895" bIns="44947" rtlCol="0" anchor="ctr"/>
          <a:lstStyle/>
          <a:p>
            <a:pPr lvl="0"/>
            <a:endParaRPr lang="en-US" noProof="0"/>
          </a:p>
        </p:txBody>
      </p:sp>
      <p:sp>
        <p:nvSpPr>
          <p:cNvPr id="5" name="Місце для нотаток 4">
            <a:extLst>
              <a:ext uri="{FF2B5EF4-FFF2-40B4-BE49-F238E27FC236}">
                <a16:creationId xmlns:a16="http://schemas.microsoft.com/office/drawing/2014/main" xmlns="" id="{DDBE55DC-5432-4EB2-B862-FF0065A47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7375"/>
          </a:xfrm>
          <a:prstGeom prst="rect">
            <a:avLst/>
          </a:prstGeom>
        </p:spPr>
        <p:txBody>
          <a:bodyPr vert="horz" lIns="89895" tIns="44947" rIns="89895" bIns="44947" rtlCol="0"/>
          <a:lstStyle/>
          <a:p>
            <a:pPr lvl="0"/>
            <a:r>
              <a:rPr lang="uk-UA" noProof="0"/>
              <a:t>Зразок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П'ятий рівень</a:t>
            </a:r>
            <a:endParaRPr lang="en-US" noProof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B53B2045-8F7C-4435-96A6-DFA4D8CBE2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90838" cy="488950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372616AE-D219-46A4-9B58-E8B5FC5A7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6663" y="9283700"/>
            <a:ext cx="2890837" cy="488950"/>
          </a:xfrm>
          <a:prstGeom prst="rect">
            <a:avLst/>
          </a:prstGeom>
        </p:spPr>
        <p:txBody>
          <a:bodyPr vert="horz" wrap="square" lIns="89895" tIns="44947" rIns="89895" bIns="449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Calibri" panose="020F0502020204030204" pitchFamily="34" charset="0"/>
              </a:defRPr>
            </a:lvl1pPr>
          </a:lstStyle>
          <a:p>
            <a:fld id="{2A8FA88C-4C89-4325-9993-98B332AA5C68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53887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6E7216F4-A279-4A97-89DD-2B75790671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0" y="731838"/>
            <a:ext cx="4891088" cy="3668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A6B8C355-74A3-4555-A356-66084E78EC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41850"/>
            <a:ext cx="5335588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endParaRPr lang="sr-Latn-CS" altLang="ru-RU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xmlns="" id="{32D3DDC6-DE2F-4865-9A00-07E64BFA7FD6}"/>
              </a:ext>
            </a:extLst>
          </p:cNvPr>
          <p:cNvSpPr txBox="1">
            <a:spLocks noGrp="1"/>
          </p:cNvSpPr>
          <p:nvPr/>
        </p:nvSpPr>
        <p:spPr bwMode="auto">
          <a:xfrm>
            <a:off x="3776663" y="9283700"/>
            <a:ext cx="2890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7BC7EB5-6FD5-4731-AA0D-DBE4497195EA}" type="slidenum">
              <a:rPr lang="sr-Latn-CS" altLang="ru-RU" sz="1200" b="0" i="0"/>
              <a:pPr algn="r" eaLnBrk="1" hangingPunct="1"/>
              <a:t>4</a:t>
            </a:fld>
            <a:endParaRPr lang="sr-Latn-CS" altLang="ru-RU" sz="1200" b="0" i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95AB2E82-2A4B-431C-97E8-BD365E7E4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0" y="731838"/>
            <a:ext cx="4891088" cy="3668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E32A32B-069C-4562-B418-10EFA78C7E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41850"/>
            <a:ext cx="5335588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A9BC9305-03A0-4D34-81AE-D60FD23D3201}"/>
              </a:ext>
            </a:extLst>
          </p:cNvPr>
          <p:cNvSpPr txBox="1">
            <a:spLocks noGrp="1"/>
          </p:cNvSpPr>
          <p:nvPr/>
        </p:nvSpPr>
        <p:spPr bwMode="auto">
          <a:xfrm>
            <a:off x="3776663" y="9283700"/>
            <a:ext cx="2890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17B0BD9-BD3F-4B60-B59B-8F6DDAA6B4CC}" type="slidenum">
              <a:rPr lang="en-GB" altLang="ru-RU" sz="1200" b="0" i="0"/>
              <a:pPr algn="r" eaLnBrk="1" hangingPunct="1"/>
              <a:t>5</a:t>
            </a:fld>
            <a:endParaRPr lang="en-GB" altLang="ru-RU" sz="1200" b="0" i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xmlns="" id="{5CE6BAB6-0CBE-4EBC-AFD4-808DCFB4B9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0" y="731838"/>
            <a:ext cx="4891088" cy="3668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xmlns="" id="{B957B12D-5348-4105-932F-9F94F86B6D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41850"/>
            <a:ext cx="5335588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r>
              <a:rPr lang="uk-UA" altLang="ru-RU"/>
              <a:t>В ідеалі аналіз </a:t>
            </a:r>
            <a:r>
              <a:rPr lang="en-US" altLang="ru-RU"/>
              <a:t>SWOT </a:t>
            </a:r>
            <a:r>
              <a:rPr lang="uk-UA" altLang="ru-RU"/>
              <a:t>проводиться в три основні етапи:</a:t>
            </a:r>
          </a:p>
          <a:p>
            <a:r>
              <a:rPr lang="en-US" altLang="ru-RU"/>
              <a:t>1.</a:t>
            </a:r>
            <a:r>
              <a:rPr lang="uk-UA" altLang="ru-RU"/>
              <a:t> Синтез результатів соціально-економічного аналізу та </a:t>
            </a:r>
            <a:r>
              <a:rPr lang="en-US" altLang="ru-RU"/>
              <a:t>PEST</a:t>
            </a:r>
            <a:r>
              <a:rPr lang="uk-UA" altLang="ru-RU"/>
              <a:t>-аналізу з класифікацією результатів за чотирма напрямками: сильні сторони, слабкі сторони, можливості та загрози.</a:t>
            </a:r>
          </a:p>
          <a:p>
            <a:r>
              <a:rPr lang="uk-UA" altLang="ru-RU"/>
              <a:t>2. Пошук та збирання оцінок, зроблених місцевими зацікавленими сторонами, щодо сильних та слабких сторін, можливостей та загроз.</a:t>
            </a:r>
          </a:p>
          <a:p>
            <a:r>
              <a:rPr lang="uk-UA" altLang="ru-RU"/>
              <a:t>3. Семінар для завершення аналізу </a:t>
            </a:r>
            <a:r>
              <a:rPr lang="en-US" altLang="ru-RU"/>
              <a:t>SWOT</a:t>
            </a:r>
            <a:r>
              <a:rPr lang="uk-UA" altLang="ru-RU"/>
              <a:t>.</a:t>
            </a:r>
          </a:p>
          <a:p>
            <a:r>
              <a:rPr lang="uk-UA" altLang="ru-RU"/>
              <a:t>У разі браку часу, буде достатньо лише першого та третього етапу.</a:t>
            </a:r>
            <a:endParaRPr lang="en-US" altLang="ru-RU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xmlns="" id="{5BF7A38E-FCB0-4B6A-9686-E5ABAD322683}"/>
              </a:ext>
            </a:extLst>
          </p:cNvPr>
          <p:cNvSpPr txBox="1">
            <a:spLocks noGrp="1"/>
          </p:cNvSpPr>
          <p:nvPr/>
        </p:nvSpPr>
        <p:spPr bwMode="auto">
          <a:xfrm>
            <a:off x="3776663" y="9283700"/>
            <a:ext cx="2890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8231797-CF2F-40D1-838B-A612728572D7}" type="slidenum">
              <a:rPr lang="sr-Latn-CS" altLang="ru-RU" sz="1200" b="0" i="0"/>
              <a:pPr algn="r" eaLnBrk="1" hangingPunct="1"/>
              <a:t>21</a:t>
            </a:fld>
            <a:endParaRPr lang="sr-Latn-CS" altLang="ru-RU" sz="1200" b="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B2DBF28D-44DC-4EB7-A276-8941FFB40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0" y="733425"/>
            <a:ext cx="4887913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487E48C9-8DAE-40F2-85A6-CB19E0165C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89000" y="4643438"/>
            <a:ext cx="4891088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t-LT" altLang="ru-RU"/>
              <a:t>Veiksniai perkeliami iš ankstesnių analizė etapų. Tačiau vien tik suvestinė nėra naudinga. Nauda – strateginių ryšių ieškojimas ir panaudojimas.</a:t>
            </a:r>
            <a:endParaRPr lang="en-GB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6">
            <a:extLst>
              <a:ext uri="{FF2B5EF4-FFF2-40B4-BE49-F238E27FC236}">
                <a16:creationId xmlns:a16="http://schemas.microsoft.com/office/drawing/2014/main" xmlns="" id="{A6B7A606-8768-459A-BD96-032A666DA167}"/>
              </a:ext>
            </a:extLst>
          </p:cNvPr>
          <p:cNvSpPr/>
          <p:nvPr userDrawn="1"/>
        </p:nvSpPr>
        <p:spPr>
          <a:xfrm>
            <a:off x="10620375" y="-3173413"/>
            <a:ext cx="4572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0" i="0" dirty="0">
                <a:solidFill>
                  <a:srgbClr val="658C91"/>
                </a:solidFill>
                <a:latin typeface="Arial" charset="0"/>
                <a:cs typeface="Arial" charset="0"/>
              </a:rPr>
              <a:t/>
            </a:r>
            <a:br>
              <a:rPr lang="en-US" sz="3200" b="0" i="0" dirty="0">
                <a:solidFill>
                  <a:srgbClr val="658C91"/>
                </a:solidFill>
                <a:latin typeface="Arial" charset="0"/>
                <a:cs typeface="Arial" charset="0"/>
              </a:rPr>
            </a:br>
            <a:endParaRPr lang="en-US" b="0" i="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3A90C6-2C6B-4627-B967-3BAE8D506B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1">
            <a:extLst>
              <a:ext uri="{FF2B5EF4-FFF2-40B4-BE49-F238E27FC236}">
                <a16:creationId xmlns:a16="http://schemas.microsoft.com/office/drawing/2014/main" xmlns="" id="{1B8BF92A-3EF2-4DE4-A648-7DB9AF717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36472" r="9813" b="40846"/>
          <a:stretch>
            <a:fillRect/>
          </a:stretch>
        </p:blipFill>
        <p:spPr bwMode="auto">
          <a:xfrm>
            <a:off x="468313" y="320675"/>
            <a:ext cx="42814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F27C68DA-0A1D-4D26-B89B-1529DB1272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2">
            <a:extLst>
              <a:ext uri="{FF2B5EF4-FFF2-40B4-BE49-F238E27FC236}">
                <a16:creationId xmlns:a16="http://schemas.microsoft.com/office/drawing/2014/main" xmlns="" id="{E8714706-A21C-405D-852E-6532531F27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363" y="692150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3">
            <a:extLst>
              <a:ext uri="{FF2B5EF4-FFF2-40B4-BE49-F238E27FC236}">
                <a16:creationId xmlns:a16="http://schemas.microsoft.com/office/drawing/2014/main" xmlns="" id="{3F9FFF45-1FCD-4D71-AD43-135AE7BA4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17E2DC-B96B-4623-A20C-394CC9A1F85A}"/>
              </a:ext>
            </a:extLst>
          </p:cNvPr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eaLnBrk="1" hangingPunct="1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  <a:defRPr/>
            </a:pPr>
            <a:r>
              <a:rPr lang="en-US" sz="1150" b="0" i="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-1" y="1556792"/>
            <a:ext cx="9143999" cy="1718433"/>
          </a:xfrm>
        </p:spPr>
        <p:txBody>
          <a:bodyPr>
            <a:normAutofit/>
          </a:bodyPr>
          <a:lstStyle>
            <a:lvl1pPr marL="1797050" indent="0" algn="l">
              <a:defRPr lang="en-US" sz="2800" b="1" kern="1200" cap="all" baseline="0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3661260"/>
            <a:ext cx="9143999" cy="1457373"/>
          </a:xfrm>
        </p:spPr>
        <p:txBody>
          <a:bodyPr anchor="ctr">
            <a:normAutofit/>
          </a:bodyPr>
          <a:lstStyle>
            <a:lvl1pPr marL="179705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800" b="0" kern="1200" spc="0" baseline="0" dirty="0">
                <a:ln w="11430"/>
                <a:solidFill>
                  <a:srgbClr val="3554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CF8C9E74-995A-45CC-8EDE-6AF3245643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86550" y="62325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E7EE6D7-97BC-4A48-89A7-E93ED45C3D28}" type="slidenum">
              <a:rPr lang="en-US" altLang="uk-UA" sz="1200" b="0" i="0">
                <a:solidFill>
                  <a:srgbClr val="355466"/>
                </a:solidFill>
              </a:rPr>
              <a:pPr algn="r" eaLnBrk="1" hangingPunct="1"/>
              <a:t>‹#›</a:t>
            </a:fld>
            <a:endParaRPr lang="en-US" altLang="uk-UA" sz="1200" b="0" i="0">
              <a:solidFill>
                <a:srgbClr val="355466"/>
              </a:solidFill>
            </a:endParaRPr>
          </a:p>
        </p:txBody>
      </p:sp>
      <p:cxnSp>
        <p:nvCxnSpPr>
          <p:cNvPr id="6" name="Пряма сполучна лінія 9">
            <a:extLst>
              <a:ext uri="{FF2B5EF4-FFF2-40B4-BE49-F238E27FC236}">
                <a16:creationId xmlns:a16="http://schemas.microsoft.com/office/drawing/2014/main" xmlns="" id="{986A570E-13A9-4EC6-89E9-32B8F23461D6}"/>
              </a:ext>
            </a:extLst>
          </p:cNvPr>
          <p:cNvCxnSpPr/>
          <p:nvPr userDrawn="1"/>
        </p:nvCxnSpPr>
        <p:spPr>
          <a:xfrm>
            <a:off x="250825" y="1412875"/>
            <a:ext cx="8642350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11">
            <a:extLst>
              <a:ext uri="{FF2B5EF4-FFF2-40B4-BE49-F238E27FC236}">
                <a16:creationId xmlns:a16="http://schemas.microsoft.com/office/drawing/2014/main" xmlns="" id="{7A764CF6-C14B-4A17-86A1-8F4AD73C0637}"/>
              </a:ext>
            </a:extLst>
          </p:cNvPr>
          <p:cNvCxnSpPr/>
          <p:nvPr userDrawn="1"/>
        </p:nvCxnSpPr>
        <p:spPr>
          <a:xfrm>
            <a:off x="482600" y="6708775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12">
            <a:extLst>
              <a:ext uri="{FF2B5EF4-FFF2-40B4-BE49-F238E27FC236}">
                <a16:creationId xmlns:a16="http://schemas.microsoft.com/office/drawing/2014/main" xmlns="" id="{96407D3B-9CA6-42E7-AB04-D0E671E60D08}"/>
              </a:ext>
            </a:extLst>
          </p:cNvPr>
          <p:cNvCxnSpPr/>
          <p:nvPr userDrawn="1"/>
        </p:nvCxnSpPr>
        <p:spPr>
          <a:xfrm>
            <a:off x="482600" y="6772275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21">
            <a:extLst>
              <a:ext uri="{FF2B5EF4-FFF2-40B4-BE49-F238E27FC236}">
                <a16:creationId xmlns:a16="http://schemas.microsoft.com/office/drawing/2014/main" xmlns="" id="{E7572588-7F56-4DB5-9F93-2870374603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82600" y="6092825"/>
            <a:ext cx="250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>
            <a:lvl1pPr marL="360363" indent="-342900" algn="just">
              <a:buClr>
                <a:srgbClr val="658C9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buClr>
                <a:srgbClr val="35546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buClr>
                <a:srgbClr val="C0E8EA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1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 сполучна лінія 11">
            <a:extLst>
              <a:ext uri="{FF2B5EF4-FFF2-40B4-BE49-F238E27FC236}">
                <a16:creationId xmlns:a16="http://schemas.microsoft.com/office/drawing/2014/main" xmlns="" id="{6A146BA2-6B32-46B9-8CB9-E493F65B085F}"/>
              </a:ext>
            </a:extLst>
          </p:cNvPr>
          <p:cNvCxnSpPr/>
          <p:nvPr userDrawn="1"/>
        </p:nvCxnSpPr>
        <p:spPr>
          <a:xfrm>
            <a:off x="482600" y="6708775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 сполучна лінія 12">
            <a:extLst>
              <a:ext uri="{FF2B5EF4-FFF2-40B4-BE49-F238E27FC236}">
                <a16:creationId xmlns:a16="http://schemas.microsoft.com/office/drawing/2014/main" xmlns="" id="{C2C51ECA-8B06-44F8-A382-A90AD255F7DB}"/>
              </a:ext>
            </a:extLst>
          </p:cNvPr>
          <p:cNvCxnSpPr/>
          <p:nvPr userDrawn="1"/>
        </p:nvCxnSpPr>
        <p:spPr>
          <a:xfrm>
            <a:off x="482600" y="6772275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21">
            <a:extLst>
              <a:ext uri="{FF2B5EF4-FFF2-40B4-BE49-F238E27FC236}">
                <a16:creationId xmlns:a16="http://schemas.microsoft.com/office/drawing/2014/main" xmlns="" id="{3789F042-02E7-44FF-9701-FA6723BD67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82600" y="6092825"/>
            <a:ext cx="250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59E38-2614-4B8F-BF43-9D131E6C0749}"/>
              </a:ext>
            </a:extLst>
          </p:cNvPr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>
            <a:lvl1pPr marL="179070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Wingdings" pitchFamily="2" charset="2"/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Wingdings" pitchFamily="2" charset="2"/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Wingdings" pitchFamily="2" charset="2"/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Wingdings" pitchFamily="2" charset="2"/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  <a:defRPr/>
            </a:pPr>
            <a:r>
              <a:rPr lang="uk-UA" altLang="ru-RU" sz="3200" i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ДЯКУЄМО ЗА УВАГУ!</a:t>
            </a:r>
          </a:p>
        </p:txBody>
      </p:sp>
      <p:pic>
        <p:nvPicPr>
          <p:cNvPr id="3" name="Рисунок 21">
            <a:extLst>
              <a:ext uri="{FF2B5EF4-FFF2-40B4-BE49-F238E27FC236}">
                <a16:creationId xmlns:a16="http://schemas.microsoft.com/office/drawing/2014/main" xmlns="" id="{2ACC542E-4BD4-421F-89DD-D18D33898B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2">
            <a:extLst>
              <a:ext uri="{FF2B5EF4-FFF2-40B4-BE49-F238E27FC236}">
                <a16:creationId xmlns:a16="http://schemas.microsoft.com/office/drawing/2014/main" xmlns="" id="{8A9F96D1-59CB-44CA-9367-B015376A7F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3">
            <a:extLst>
              <a:ext uri="{FF2B5EF4-FFF2-40B4-BE49-F238E27FC236}">
                <a16:creationId xmlns:a16="http://schemas.microsoft.com/office/drawing/2014/main" xmlns="" id="{74C057F2-EDE8-44E4-A391-86236B7E5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11DF37A-F29C-49DA-A21F-660726B48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5613277B-A98B-4BF1-85DE-C618A92B28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xmlns="" id="{26EE740F-34FE-4D37-856D-CF6D4A58216F}"/>
              </a:ext>
            </a:extLst>
          </p:cNvPr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>
            <a:lvl1pPr marL="179070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Wingdings" pitchFamily="2" charset="2"/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Wingdings" pitchFamily="2" charset="2"/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Wingdings" pitchFamily="2" charset="2"/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Wingdings" pitchFamily="2" charset="2"/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58C91"/>
              </a:buClr>
              <a:buFont typeface="Arial" charset="0"/>
              <a:buNone/>
              <a:defRPr/>
            </a:pPr>
            <a:r>
              <a:rPr lang="uk-UA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ПРОЕКТ «ПАРТНЕРСТВО ДЛЯ РОЗВИТКУ МІСТ» </a:t>
            </a:r>
            <a:br>
              <a:rPr lang="uk-UA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впроваджує Федерація канадських муніципалітетів </a:t>
            </a:r>
            <a:br>
              <a:rPr lang="uk-UA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за фінансової підтримки Уряду Канади </a:t>
            </a:r>
          </a:p>
          <a:p>
            <a:pPr eaLnBrk="1" hangingPunct="1">
              <a:spcBef>
                <a:spcPct val="20000"/>
              </a:spcBef>
              <a:buClr>
                <a:srgbClr val="658C91"/>
              </a:buClr>
              <a:buFont typeface="Arial" charset="0"/>
              <a:buNone/>
              <a:defRPr/>
            </a:pPr>
            <a:r>
              <a:rPr lang="uk-UA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uk-UA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вул. Щекавицька, 30/39, офіс 27, Київ, 04071</a:t>
            </a:r>
          </a:p>
          <a:p>
            <a:pPr eaLnBrk="1" hangingPunct="1">
              <a:spcBef>
                <a:spcPct val="20000"/>
              </a:spcBef>
              <a:buClr>
                <a:srgbClr val="658C91"/>
              </a:buClr>
              <a:buFont typeface="Arial" charset="0"/>
              <a:buNone/>
              <a:defRPr/>
            </a:pPr>
            <a:r>
              <a:rPr lang="uk-UA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тел. +38 044 2071282, факс +38 044 2071283</a:t>
            </a:r>
          </a:p>
          <a:p>
            <a:pPr eaLnBrk="1" hangingPunct="1">
              <a:spcBef>
                <a:spcPct val="20000"/>
              </a:spcBef>
              <a:buClr>
                <a:srgbClr val="658C91"/>
              </a:buClr>
              <a:buFont typeface="Arial" charset="0"/>
              <a:buNone/>
              <a:defRPr/>
            </a:pPr>
            <a:r>
              <a:rPr lang="uk-UA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office@pleddg.org.ua</a:t>
            </a:r>
            <a:endParaRPr lang="en-US" altLang="ru-RU" sz="1400" b="0" i="0">
              <a:solidFill>
                <a:srgbClr val="3E3E4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ru-RU" sz="1400" b="0" i="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www.pleddg.org.ua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Arial" charset="0"/>
              <a:buNone/>
              <a:defRPr/>
            </a:pPr>
            <a:endParaRPr lang="uk-UA" altLang="ru-RU" sz="1400" b="0">
              <a:solidFill>
                <a:srgbClr val="9D9D9D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buFont typeface="Arial" charset="0"/>
              <a:buNone/>
              <a:defRPr/>
            </a:pPr>
            <a:endParaRPr lang="uk-UA" altLang="ru-RU" sz="1400" b="0">
              <a:solidFill>
                <a:srgbClr val="80808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2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 сполучна лінія 11">
            <a:extLst>
              <a:ext uri="{FF2B5EF4-FFF2-40B4-BE49-F238E27FC236}">
                <a16:creationId xmlns:a16="http://schemas.microsoft.com/office/drawing/2014/main" xmlns="" id="{10CA31AC-816C-4D6E-9F47-2D30B12530F0}"/>
              </a:ext>
            </a:extLst>
          </p:cNvPr>
          <p:cNvCxnSpPr/>
          <p:nvPr userDrawn="1"/>
        </p:nvCxnSpPr>
        <p:spPr>
          <a:xfrm>
            <a:off x="482600" y="6708775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12">
            <a:extLst>
              <a:ext uri="{FF2B5EF4-FFF2-40B4-BE49-F238E27FC236}">
                <a16:creationId xmlns:a16="http://schemas.microsoft.com/office/drawing/2014/main" xmlns="" id="{EE91013D-5043-4634-996E-8EFD1AE1A6D8}"/>
              </a:ext>
            </a:extLst>
          </p:cNvPr>
          <p:cNvCxnSpPr/>
          <p:nvPr userDrawn="1"/>
        </p:nvCxnSpPr>
        <p:spPr>
          <a:xfrm>
            <a:off x="482600" y="6772275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1">
            <a:extLst>
              <a:ext uri="{FF2B5EF4-FFF2-40B4-BE49-F238E27FC236}">
                <a16:creationId xmlns:a16="http://schemas.microsoft.com/office/drawing/2014/main" xmlns="" id="{0031B8A7-5071-480C-8614-858F25DAF3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82600" y="6092825"/>
            <a:ext cx="250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 сполучна лінія 9">
            <a:extLst>
              <a:ext uri="{FF2B5EF4-FFF2-40B4-BE49-F238E27FC236}">
                <a16:creationId xmlns:a16="http://schemas.microsoft.com/office/drawing/2014/main" xmlns="" id="{5FAC655B-7EA2-4F35-A198-60C0BA3EF52B}"/>
              </a:ext>
            </a:extLst>
          </p:cNvPr>
          <p:cNvCxnSpPr/>
          <p:nvPr userDrawn="1"/>
        </p:nvCxnSpPr>
        <p:spPr>
          <a:xfrm>
            <a:off x="250825" y="1412875"/>
            <a:ext cx="8642350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xmlns="" id="{153D3EB0-3773-4413-B72A-F4DCBDB5C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xmlns="" id="{CEA2B042-D949-42CF-9327-E258ACBF8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42">
            <a:extLst>
              <a:ext uri="{FF2B5EF4-FFF2-40B4-BE49-F238E27FC236}">
                <a16:creationId xmlns:a16="http://schemas.microsoft.com/office/drawing/2014/main" xmlns="" id="{52AE3996-F15F-4E1E-8ED0-2CD4C26773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023FA-B323-4E70-A26C-F221F62892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61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>
            <a:extLst>
              <a:ext uri="{FF2B5EF4-FFF2-40B4-BE49-F238E27FC236}">
                <a16:creationId xmlns:a16="http://schemas.microsoft.com/office/drawing/2014/main" xmlns="" id="{E512E4F3-06FE-41C1-9F7E-2F3ECECD19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/>
              <a:t>Зразок заголовка</a:t>
            </a:r>
            <a:endParaRPr lang="en-US" altLang="en-US"/>
          </a:p>
        </p:txBody>
      </p:sp>
      <p:sp>
        <p:nvSpPr>
          <p:cNvPr id="1027" name="Місце для тексту 2">
            <a:extLst>
              <a:ext uri="{FF2B5EF4-FFF2-40B4-BE49-F238E27FC236}">
                <a16:creationId xmlns:a16="http://schemas.microsoft.com/office/drawing/2014/main" xmlns="" id="{F977BB9F-AB10-4137-86DC-693EF91262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/>
              <a:t>Зразок тексту</a:t>
            </a:r>
          </a:p>
          <a:p>
            <a:pPr lvl="1"/>
            <a:r>
              <a:rPr lang="uk-UA" altLang="en-US"/>
              <a:t>Другий рівень</a:t>
            </a:r>
          </a:p>
          <a:p>
            <a:pPr lvl="2"/>
            <a:r>
              <a:rPr lang="uk-UA" altLang="en-US"/>
              <a:t>Третій рівень</a:t>
            </a:r>
          </a:p>
          <a:p>
            <a:pPr lvl="3"/>
            <a:r>
              <a:rPr lang="uk-UA" altLang="en-US"/>
              <a:t>Четвертий рівень</a:t>
            </a:r>
          </a:p>
          <a:p>
            <a:pPr lvl="4"/>
            <a:r>
              <a:rPr lang="uk-UA" altLang="en-US"/>
              <a:t>П'ятий рівень</a:t>
            </a:r>
            <a:endParaRPr lang="en-US" alt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7365C4F-FB3E-4BFC-81BA-DA027AD36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8846D8-F914-4D5E-BA4A-AECCB31F7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B417F13-B15F-450A-AE9C-09931C4FF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919191"/>
                </a:solidFill>
                <a:latin typeface="Calibri" panose="020F0502020204030204" pitchFamily="34" charset="0"/>
              </a:defRPr>
            </a:lvl1pPr>
          </a:lstStyle>
          <a:p>
            <a:fld id="{C21C442B-4718-4280-A2E9-CC265519E47C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F355ECC9-976C-4AF9-AC80-8CBC435FB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8" y="1341438"/>
            <a:ext cx="9144000" cy="3095625"/>
          </a:xfrm>
        </p:spPr>
        <p:txBody>
          <a:bodyPr>
            <a:noAutofit/>
          </a:bodyPr>
          <a:lstStyle/>
          <a:p>
            <a:pPr marL="1790700" eaLnBrk="1" hangingPunct="1"/>
            <a: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ТЕМА 3</a:t>
            </a:r>
            <a:r>
              <a:rPr lang="uk-UA" altLang="ru-RU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МЕТОДОЛОГІЯ ТА СУЧАСНА ПРАКТИКА СТРАТЕГІЧНОГО ПЛАНУВАННЯ</a:t>
            </a:r>
            <a:b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altLang="ru-RU" sz="2200" b="0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3</a:t>
            </a:r>
            <a:r>
              <a:rPr lang="uk-UA" altLang="ru-RU" sz="2200" b="0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.3 </a:t>
            </a:r>
            <a:r>
              <a:rPr lang="uk-UA" altLang="ru-RU" sz="2200" b="0" i="1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СОЦІАЛЬНО-ЕКОНОМІЧНИЙ АНАЛІЗ </a:t>
            </a:r>
            <a:r>
              <a:rPr altLang="ru-RU" sz="2200" b="0" i="1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altLang="ru-RU" sz="2200" b="0" i="1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uk-UA" altLang="ru-RU" sz="2200" b="0" i="1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У ПРОЦЕСІ СТРАТЕГІЧНОГО ПЛАНУВАННЯ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B2598BD5-8BBA-4614-99CD-11563D169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26347" r="8058" b="16580"/>
          <a:stretch>
            <a:fillRect/>
          </a:stretch>
        </p:blipFill>
        <p:spPr bwMode="auto">
          <a:xfrm>
            <a:off x="1619250" y="2133600"/>
            <a:ext cx="64817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D1715F2-1032-412A-9EF1-D26E4235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7924800" cy="1152525"/>
          </a:xfrm>
        </p:spPr>
        <p:txBody>
          <a:bodyPr>
            <a:noAutofit/>
          </a:bodyPr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АНАЛІЗ ІНФОРМАЦІЇ ТА ОЦІНКА СТАНУ (ДІАГНОЗ) ТЕРИТОРІЇ</a:t>
            </a:r>
            <a:endParaRPr lang="ru-RU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7C3D599-F33E-4354-95E5-DF6821F3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7924800" cy="1152525"/>
          </a:xfrm>
        </p:spPr>
        <p:txBody>
          <a:bodyPr>
            <a:noAutofit/>
          </a:bodyPr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ДІАГНОЗ ТЕРИТОРІЇ СТОСУЄТЬСЯ:</a:t>
            </a:r>
            <a:endParaRPr lang="ru-RU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xmlns="" id="{0F1F2345-8DEE-4AEA-BE60-05A1757355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16277" r="2737" b="10397"/>
          <a:stretch>
            <a:fillRect/>
          </a:stretch>
        </p:blipFill>
        <p:spPr>
          <a:xfrm>
            <a:off x="1068388" y="1773238"/>
            <a:ext cx="6888162" cy="37433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2F6E7901-93F7-4023-A860-99A64A50807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8640763" cy="5183187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Історична довідка</a:t>
            </a: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Адміністративний поділ</a:t>
            </a: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Природно-ресурсний потенціал (</a:t>
            </a:r>
            <a:r>
              <a:rPr lang="uk-UA" altLang="ru-RU" sz="2400" i="1">
                <a:latin typeface="Arial" panose="020B0604020202020204" pitchFamily="34" charset="0"/>
                <a:cs typeface="Arial" panose="020B0604020202020204" pitchFamily="34" charset="0"/>
              </a:rPr>
              <a:t>географічне розташування, ландшафтні особливості рельєфу, кліматичні умови, природні ресурси)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Економічний потенціал (</a:t>
            </a:r>
            <a:r>
              <a:rPr lang="uk-UA" altLang="ru-RU" sz="2400" i="1">
                <a:latin typeface="Arial" panose="020B0604020202020204" pitchFamily="34" charset="0"/>
                <a:cs typeface="Arial" panose="020B0604020202020204" pitchFamily="34" charset="0"/>
              </a:rPr>
              <a:t>промисловість, будівельний комплекс, транспорт, торгівля тощо) </a:t>
            </a: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Інституційна інфраструктура</a:t>
            </a: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Інвестиційна привабливість</a:t>
            </a: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Науково-технічний  та інноваційний потенціал</a:t>
            </a: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Стан природного середовища та рівень природно-технічної безпеки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E7FC93-9031-4152-9194-7E66C52B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СКЛАДОВІ ОПИСОВО-АНАЛІТИЧНОЇ ЧАСТИНИ СТРАТЕГІЧНОГО ПЛАНУ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xmlns="" id="{D8597724-9F1E-4FCF-8F4C-3BCF9BE604C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0825" y="1412875"/>
            <a:ext cx="8893175" cy="5256213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Демографічний потенціал, забезпеченість трудовими ресурсами і зайнятість населення</a:t>
            </a: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Рівень життя населення</a:t>
            </a: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Соціальна інфраструктура</a:t>
            </a:r>
            <a:r>
              <a:rPr lang="uk-UA" altLang="ru-RU" sz="2400" i="1">
                <a:latin typeface="Arial" panose="020B0604020202020204" pitchFamily="34" charset="0"/>
                <a:cs typeface="Arial" panose="020B0604020202020204" pitchFamily="34" charset="0"/>
              </a:rPr>
              <a:t> (розвиток підприємств комунальних послуг, система освіти, культури, охорони здоров'я, спорту тощо).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Туристичний потенціал</a:t>
            </a: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Фінансово – бюджетний потенціал</a:t>
            </a: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Розвиненість мережі та дієвість громадських організацій, органів самоорганізації населення, рівень співпраці влади з громадськими організаціями, приватними структурами 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Ступінь відкритості влади, рівень довіри населення до неї</a:t>
            </a:r>
          </a:p>
          <a:p>
            <a:pPr>
              <a:lnSpc>
                <a:spcPct val="80000"/>
              </a:lnSpc>
            </a:pPr>
            <a:endParaRPr lang="ru-RU" altLang="ru-RU" sz="26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F4687B-F5F8-4F97-A2E3-7EA45CA0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1373188"/>
          </a:xfrm>
        </p:spPr>
        <p:txBody>
          <a:bodyPr/>
          <a:lstStyle/>
          <a:p>
            <a:r>
              <a:rPr lang="uk-UA" altLang="ru-RU" sz="26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СКЛАДОВІ ОПИСОВО-АНАЛІТИЧНОЇ ЧАСТИНИ СТРАТЕГІЧНОГО ПЛАНУ (ПРОДОВЖЕННЯ)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FE43D2E4-60DC-4C42-809C-26D8CE9C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СОЦІАЛЬНО-ЕКОНОМІЧНИЙ АНАЛІЗ У ПРОЦЕСІ СТРАТЕГІЧНОГО ПЛАНУВАННЯ</a:t>
            </a:r>
            <a:endParaRPr lang="ru-RU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88E1D4B4-4F8B-4BB8-8E9E-BB50432F8189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4"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uk-UA" altLang="ru-RU" b="1" i="1">
              <a:latin typeface="Arial" panose="020B0604020202020204" pitchFamily="34" charset="0"/>
            </a:endParaRPr>
          </a:p>
          <a:p>
            <a:pPr lvl="4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ru-RU" b="1" i="1">
                <a:latin typeface="Arial" panose="020B0604020202020204" pitchFamily="34" charset="0"/>
              </a:rPr>
              <a:t>Результати соціально-економічного аналізу оформлюються у вигляді окремого розділу Стратегії – Профіль громади. </a:t>
            </a:r>
          </a:p>
          <a:p>
            <a:pPr lvl="4"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uk-UA" altLang="ru-RU">
              <a:latin typeface="Arial" panose="020B0604020202020204" pitchFamily="34" charset="0"/>
            </a:endParaRPr>
          </a:p>
          <a:p>
            <a:pPr lvl="4"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uk-UA" altLang="ru-RU" b="1">
              <a:latin typeface="Arial" panose="020B0604020202020204" pitchFamily="34" charset="0"/>
            </a:endParaRPr>
          </a:p>
          <a:p>
            <a:pPr lvl="4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ru-RU" b="1">
                <a:latin typeface="Arial" panose="020B0604020202020204" pitchFamily="34" charset="0"/>
              </a:rPr>
              <a:t>Профіль громади</a:t>
            </a:r>
            <a:r>
              <a:rPr lang="uk-UA" altLang="ru-RU">
                <a:latin typeface="Arial" panose="020B0604020202020204" pitchFamily="34" charset="0"/>
              </a:rPr>
              <a:t> – це детально викладений документ, у якому здійснений аналіз та оцінка фактичного стану розвитку території у динаміці (аналізуються, як правило, п’ять попередніх років). </a:t>
            </a:r>
          </a:p>
          <a:p>
            <a:pPr>
              <a:lnSpc>
                <a:spcPct val="80000"/>
              </a:lnSpc>
            </a:pPr>
            <a:endParaRPr lang="uk-UA" altLang="ru-R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2029C442-BDCC-4206-840A-034B256A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800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ЗМІСТ ПРОФІЛЮ ТЕРИТОРІАЛЬНОЇ ГРОМАДИ</a:t>
            </a:r>
          </a:p>
        </p:txBody>
      </p:sp>
      <p:graphicFrame>
        <p:nvGraphicFramePr>
          <p:cNvPr id="119958" name="Group 150">
            <a:extLst>
              <a:ext uri="{FF2B5EF4-FFF2-40B4-BE49-F238E27FC236}">
                <a16:creationId xmlns:a16="http://schemas.microsoft.com/office/drawing/2014/main" xmlns="" id="{E90DBCD8-5ADE-4353-8EFF-575DFBD94E66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484313"/>
          <a:ext cx="8424863" cy="5121276"/>
        </p:xfrm>
        <a:graphic>
          <a:graphicData uri="http://schemas.openxmlformats.org/drawingml/2006/table">
            <a:tbl>
              <a:tblPr/>
              <a:tblGrid>
                <a:gridCol w="223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4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5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Вступ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Характеристика міста та регіону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Коротка характеристика міста. Інформація про орган місцевого самоврядування. Історична довідка. Коротка характеристика області. Коротка характеристика міст – конкурентів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Земельні та природні ресурси регіону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Земельні ресурси і територія міста. Містобудівні документи. Природні ресурси регіону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Населення і трудові ресурси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Чисельність населення і демографічна ситуація. Зайнятість населення та безробіття. Доходи населення і заробітна плата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Економіка міста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Суб’єкти господарської діяльності. Структура економіки та розвиток головних секторів. Розвиток малого і середнього бізнесу. Зовнішньоекономічна діяльність. Інвестиційна діяльність. Інфраструктура підтримки бізнесу.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Бюджет міста та фінансова інфраструктура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Бюджет міста. Фінансова інфраструктура.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Транспортна інфраструктура і зв’язок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 Інфраструктура туризму, торгівлі та послуг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Мережа закладів торгівлі та громадського харчування. Мережа закладів побутового обслуговування. Туристична інфраструктура.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 Житлово-комунальне господарство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Житловий фонд. Комунальна інфраструктура.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Соціальна інфраструктура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Мережа закладів освіти. Мережа закладів охорони здоров’я. Заклади культури.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2100" algn="l"/>
                        </a:tabLst>
                      </a:pPr>
                      <a:r>
                        <a:rPr kumimoji="0" 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Стан довкілля</a:t>
                      </a:r>
                      <a:endParaRPr kumimoji="0" 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xmlns="" id="{1F6BF1D6-8823-455F-A675-EBD80A1C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221163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b="0" i="0">
              <a:latin typeface="Verdana" panose="020B0604030504040204" pitchFamily="34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xmlns="" id="{A9A4A0E3-B8CB-4616-9E5C-70CC73343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97200"/>
            <a:ext cx="2232025" cy="2159992"/>
          </a:xfrm>
          <a:prstGeom prst="rect">
            <a:avLst/>
          </a:prstGeom>
          <a:gradFill flip="none" rotWithShape="1">
            <a:gsLst>
              <a:gs pos="0">
                <a:srgbClr val="46BCC2">
                  <a:tint val="66000"/>
                  <a:satMod val="160000"/>
                </a:srgbClr>
              </a:gs>
              <a:gs pos="50000">
                <a:srgbClr val="46BCC2">
                  <a:tint val="44500"/>
                  <a:satMod val="160000"/>
                </a:srgbClr>
              </a:gs>
              <a:gs pos="100000">
                <a:srgbClr val="46BCC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anchor="ctr" anchorCtr="1"/>
          <a:lstStyle>
            <a:lvl1pPr algn="l"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uk-UA" altLang="ru-RU" sz="2400" b="0" i="0" dirty="0">
                <a:latin typeface="Arial" panose="020B0604020202020204" pitchFamily="34" charset="0"/>
              </a:rPr>
              <a:t>Оцінка передумов розвитку території</a:t>
            </a:r>
            <a:r>
              <a:rPr lang="ru-RU" altLang="ru-RU" sz="2400" b="0" i="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xmlns="" id="{B6A8DF22-A891-4B54-84E3-666059C52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997200"/>
            <a:ext cx="2232025" cy="2159992"/>
          </a:xfrm>
          <a:prstGeom prst="rect">
            <a:avLst/>
          </a:prstGeom>
          <a:gradFill flip="none" rotWithShape="1">
            <a:gsLst>
              <a:gs pos="0">
                <a:srgbClr val="46BCC2">
                  <a:tint val="66000"/>
                  <a:satMod val="160000"/>
                </a:srgbClr>
              </a:gs>
              <a:gs pos="50000">
                <a:srgbClr val="46BCC2">
                  <a:tint val="44500"/>
                  <a:satMod val="160000"/>
                </a:srgbClr>
              </a:gs>
              <a:gs pos="100000">
                <a:srgbClr val="46BCC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anchor="ctr" anchorCtr="1"/>
          <a:lstStyle>
            <a:lvl1pPr algn="l"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uk-UA" altLang="ru-RU" sz="2400" b="0" i="0">
                <a:latin typeface="Arial" panose="020B0604020202020204" pitchFamily="34" charset="0"/>
              </a:rPr>
              <a:t>Основа для розробки прогнозів розвитку</a:t>
            </a:r>
            <a:endParaRPr lang="ru-RU" altLang="ru-RU" sz="2400" b="0" i="0">
              <a:latin typeface="Arial" panose="020B0604020202020204" pitchFamily="34" charset="0"/>
            </a:endParaRP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xmlns="" id="{0A351CE7-23E6-4888-B42B-EC6AB9F15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997200"/>
            <a:ext cx="2159000" cy="2159992"/>
          </a:xfrm>
          <a:prstGeom prst="rect">
            <a:avLst/>
          </a:prstGeom>
          <a:gradFill flip="none" rotWithShape="1">
            <a:gsLst>
              <a:gs pos="0">
                <a:srgbClr val="46BCC2">
                  <a:tint val="66000"/>
                  <a:satMod val="160000"/>
                </a:srgbClr>
              </a:gs>
              <a:gs pos="50000">
                <a:srgbClr val="46BCC2">
                  <a:tint val="44500"/>
                  <a:satMod val="160000"/>
                </a:srgbClr>
              </a:gs>
              <a:gs pos="100000">
                <a:srgbClr val="46BCC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anchor="ctr" anchorCtr="1"/>
          <a:lstStyle>
            <a:lvl1pPr algn="l"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uk-UA" altLang="ru-RU" sz="2400" b="0" i="0">
                <a:latin typeface="Arial" panose="020B0604020202020204" pitchFamily="34" charset="0"/>
              </a:rPr>
              <a:t>Реклама території</a:t>
            </a:r>
            <a:endParaRPr lang="ru-RU" altLang="ru-RU" sz="2400" b="0" i="0">
              <a:latin typeface="Arial" panose="020B0604020202020204" pitchFamily="34" charset="0"/>
            </a:endParaRPr>
          </a:p>
        </p:txBody>
      </p:sp>
      <p:sp>
        <p:nvSpPr>
          <p:cNvPr id="22540" name="Line 7">
            <a:extLst>
              <a:ext uri="{FF2B5EF4-FFF2-40B4-BE49-F238E27FC236}">
                <a16:creationId xmlns:a16="http://schemas.microsoft.com/office/drawing/2014/main" xmlns="" id="{07917F55-F9B0-454E-AAEC-3BDCDCFD20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03350" y="2205038"/>
            <a:ext cx="3168650" cy="719137"/>
          </a:xfrm>
          <a:prstGeom prst="line">
            <a:avLst/>
          </a:prstGeom>
          <a:noFill/>
          <a:ln w="19050">
            <a:solidFill>
              <a:srgbClr val="394E5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1" name="Line 8">
            <a:extLst>
              <a:ext uri="{FF2B5EF4-FFF2-40B4-BE49-F238E27FC236}">
                <a16:creationId xmlns:a16="http://schemas.microsoft.com/office/drawing/2014/main" xmlns="" id="{014CB507-B0F7-44CC-9D13-48B8898C2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5038"/>
            <a:ext cx="0" cy="792162"/>
          </a:xfrm>
          <a:prstGeom prst="line">
            <a:avLst/>
          </a:prstGeom>
          <a:noFill/>
          <a:ln w="19050">
            <a:solidFill>
              <a:srgbClr val="394E5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2" name="Line 9">
            <a:extLst>
              <a:ext uri="{FF2B5EF4-FFF2-40B4-BE49-F238E27FC236}">
                <a16:creationId xmlns:a16="http://schemas.microsoft.com/office/drawing/2014/main" xmlns="" id="{B501AB9C-3201-44A2-8DA3-3A3D5C2D5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5038"/>
            <a:ext cx="3168650" cy="792162"/>
          </a:xfrm>
          <a:prstGeom prst="line">
            <a:avLst/>
          </a:prstGeom>
          <a:noFill/>
          <a:ln w="19050">
            <a:solidFill>
              <a:srgbClr val="394E5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E943E6A-0168-4462-BDFA-84C361C0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908546"/>
            <a:ext cx="5400675" cy="1512342"/>
          </a:xfrm>
          <a:gradFill flip="none" rotWithShape="1">
            <a:gsLst>
              <a:gs pos="0">
                <a:srgbClr val="46BCC2">
                  <a:tint val="66000"/>
                  <a:satMod val="160000"/>
                </a:srgbClr>
              </a:gs>
              <a:gs pos="50000">
                <a:srgbClr val="46BCC2">
                  <a:tint val="44500"/>
                  <a:satMod val="160000"/>
                </a:srgbClr>
              </a:gs>
              <a:gs pos="100000">
                <a:srgbClr val="46BCC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xtLst/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2500" i="0" cap="none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ПРИЗНАЧЕННЯ ОПИСОВО-АНАЛІТИЧНОЇ ЧАСТИНИ</a:t>
            </a:r>
            <a:endParaRPr lang="ru-RU" altLang="ru-RU" sz="2500" i="0" cap="none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xmlns="" id="{4553513A-CAF0-4B84-9A1C-236D0B5B23D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uk-UA" alt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Найактивніша частина громадськості: недержавні громадські організації, професійні асоціації, ради, спілки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uk-UA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uk-UA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Форми роботи: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uk-UA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Публікації в ЗМІ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Громадські слухання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Семінари, форуми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Фокусування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Опитування, інтерв'ювання</a:t>
            </a:r>
            <a:r>
              <a:rPr lang="uk-UA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A7E3BE-2785-4B8B-AB8E-DFA63EB0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uk-UA" altLang="ru-RU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ВЗАЄМОДІЯ З ГРОМАДСЬКІСТЮ</a:t>
            </a:r>
            <a:r>
              <a:rPr lang="ru-RU" altLang="ru-RU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uk-UA" altLang="ru-RU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CB8B3EFA-0333-40C1-AF23-1B538245F5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7388" y="1557338"/>
            <a:ext cx="7772400" cy="3657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uk-UA" altLang="ru-RU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altLang="ru-RU" sz="2800" b="1" i="1">
                <a:latin typeface="Arial" panose="020B0604020202020204" pitchFamily="34" charset="0"/>
                <a:cs typeface="Arial" panose="020B0604020202020204" pitchFamily="34" charset="0"/>
              </a:rPr>
              <a:t>Під час аналізування оцінюються:</a:t>
            </a:r>
          </a:p>
          <a:p>
            <a:pPr lvl="1"/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Зовнішні фактори</a:t>
            </a:r>
          </a:p>
          <a:p>
            <a:pPr lvl="1"/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Внутрішні фактори (ресурси)</a:t>
            </a:r>
          </a:p>
          <a:p>
            <a:pPr lvl="1"/>
            <a:endParaRPr lang="uk-UA" altLang="ru-RU" sz="32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altLang="ru-RU" sz="2800" b="1" i="1">
                <a:latin typeface="Arial" panose="020B0604020202020204" pitchFamily="34" charset="0"/>
                <a:cs typeface="Arial" panose="020B0604020202020204" pitchFamily="34" charset="0"/>
              </a:rPr>
              <a:t>Здійснюється SWOT-аналіз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CA620-D0D4-46A5-A412-6B74C661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АНАЛІЗ ЗОВНІШНІХ ФАКТОРІВ </a:t>
            </a:r>
            <a:r>
              <a:rPr lang="en-US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І НАЯВНИХ РЕСУРСІВ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>
            <a:extLst>
              <a:ext uri="{FF2B5EF4-FFF2-40B4-BE49-F238E27FC236}">
                <a16:creationId xmlns:a16="http://schemas.microsoft.com/office/drawing/2014/main" xmlns="" id="{603E3A86-D50F-4FE9-B5D5-FA5A1CD3526D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1600200"/>
            <a:ext cx="8699500" cy="5105400"/>
            <a:chOff x="1739" y="9336"/>
            <a:chExt cx="8782" cy="7200"/>
          </a:xfrm>
        </p:grpSpPr>
        <p:sp>
          <p:nvSpPr>
            <p:cNvPr id="25604" name="Text Box 5">
              <a:extLst>
                <a:ext uri="{FF2B5EF4-FFF2-40B4-BE49-F238E27FC236}">
                  <a16:creationId xmlns:a16="http://schemas.microsoft.com/office/drawing/2014/main" xmlns="" id="{7A76EA77-18A1-4A65-96D0-BD8E3AA15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9336"/>
              <a:ext cx="4434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0" i="0">
                  <a:latin typeface="Arial" panose="020B0604020202020204" pitchFamily="34" charset="0"/>
                </a:rPr>
                <a:t>Зовнішнє середовище</a:t>
              </a:r>
            </a:p>
          </p:txBody>
        </p:sp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xmlns="" id="{C2DD8494-C224-46F7-978A-EF4E08B77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" y="11582"/>
              <a:ext cx="532" cy="34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vert270"/>
            <a:lstStyle>
              <a:lvl1pPr algn="l">
                <a:spcAft>
                  <a:spcPct val="0"/>
                </a:spcAft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Aft>
                  <a:spcPct val="0"/>
                </a:spcAft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buFontTx/>
                <a:buNone/>
                <a:defRPr/>
              </a:pPr>
              <a:r>
                <a:rPr lang="uk-UA" altLang="ru-RU" sz="1600" b="0" i="0" dirty="0">
                  <a:latin typeface="Arial" panose="020B0604020202020204" pitchFamily="34" charset="0"/>
                </a:rPr>
                <a:t>Внутрішнє середовище</a:t>
              </a:r>
            </a:p>
          </p:txBody>
        </p:sp>
        <p:sp>
          <p:nvSpPr>
            <p:cNvPr id="25606" name="Text Box 7">
              <a:extLst>
                <a:ext uri="{FF2B5EF4-FFF2-40B4-BE49-F238E27FC236}">
                  <a16:creationId xmlns:a16="http://schemas.microsoft.com/office/drawing/2014/main" xmlns="" id="{6EC8E663-B544-40E9-82E5-E0D1FF2F6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1" y="11582"/>
              <a:ext cx="126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600" b="0" i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0" i="0">
                  <a:latin typeface="Arial" panose="020B0604020202020204" pitchFamily="34" charset="0"/>
                </a:rPr>
                <a:t>Сильні сторони</a:t>
              </a:r>
            </a:p>
          </p:txBody>
        </p:sp>
        <p:sp>
          <p:nvSpPr>
            <p:cNvPr id="25607" name="Text Box 8">
              <a:extLst>
                <a:ext uri="{FF2B5EF4-FFF2-40B4-BE49-F238E27FC236}">
                  <a16:creationId xmlns:a16="http://schemas.microsoft.com/office/drawing/2014/main" xmlns="" id="{4F2023B8-504C-45A2-A4C0-3890A22A0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1" y="13561"/>
              <a:ext cx="126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600" b="0" i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0" i="0">
                  <a:latin typeface="Arial" panose="020B0604020202020204" pitchFamily="34" charset="0"/>
                </a:rPr>
                <a:t>Слабкі сторони</a:t>
              </a:r>
            </a:p>
          </p:txBody>
        </p:sp>
        <p:sp>
          <p:nvSpPr>
            <p:cNvPr id="25608" name="Text Box 9">
              <a:extLst>
                <a:ext uri="{FF2B5EF4-FFF2-40B4-BE49-F238E27FC236}">
                  <a16:creationId xmlns:a16="http://schemas.microsoft.com/office/drawing/2014/main" xmlns="" id="{94DE062D-8C16-410F-B59E-E2EC1B869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10236"/>
              <a:ext cx="180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600" b="0" i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0" i="0">
                  <a:latin typeface="Arial" panose="020B0604020202020204" pitchFamily="34" charset="0"/>
                </a:rPr>
                <a:t>Можливості</a:t>
              </a:r>
            </a:p>
          </p:txBody>
        </p:sp>
        <p:sp>
          <p:nvSpPr>
            <p:cNvPr id="25609" name="Text Box 10">
              <a:extLst>
                <a:ext uri="{FF2B5EF4-FFF2-40B4-BE49-F238E27FC236}">
                  <a16:creationId xmlns:a16="http://schemas.microsoft.com/office/drawing/2014/main" xmlns="" id="{A1581184-5E51-4C5A-ABDF-067A7073D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" y="10236"/>
              <a:ext cx="16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600" b="0" i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0" i="0">
                  <a:latin typeface="Arial" panose="020B0604020202020204" pitchFamily="34" charset="0"/>
                </a:rPr>
                <a:t>Ризики</a:t>
              </a:r>
            </a:p>
          </p:txBody>
        </p:sp>
        <p:sp>
          <p:nvSpPr>
            <p:cNvPr id="25610" name="AutoShape 11">
              <a:extLst>
                <a:ext uri="{FF2B5EF4-FFF2-40B4-BE49-F238E27FC236}">
                  <a16:creationId xmlns:a16="http://schemas.microsoft.com/office/drawing/2014/main" xmlns="" id="{98527E53-1C01-44CC-8595-07585D412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11316"/>
              <a:ext cx="6660" cy="1980"/>
            </a:xfrm>
            <a:prstGeom prst="rightArrow">
              <a:avLst>
                <a:gd name="adj1" fmla="val 66667"/>
                <a:gd name="adj2" fmla="val 84854"/>
              </a:avLst>
            </a:prstGeom>
            <a:noFill/>
            <a:ln w="12700">
              <a:solidFill>
                <a:srgbClr val="000000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600"/>
                </a:spcAft>
                <a:buClr>
                  <a:srgbClr val="658C91"/>
                </a:buClr>
                <a:buFont typeface="Wingdings" panose="05000000000000000000" pitchFamily="2" charset="2"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5611" name="AutoShape 12">
              <a:extLst>
                <a:ext uri="{FF2B5EF4-FFF2-40B4-BE49-F238E27FC236}">
                  <a16:creationId xmlns:a16="http://schemas.microsoft.com/office/drawing/2014/main" xmlns="" id="{30607A71-53AF-445B-8294-247646909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13296"/>
              <a:ext cx="6660" cy="1980"/>
            </a:xfrm>
            <a:prstGeom prst="rightArrow">
              <a:avLst>
                <a:gd name="adj1" fmla="val 66667"/>
                <a:gd name="adj2" fmla="val 84854"/>
              </a:avLst>
            </a:prstGeom>
            <a:noFill/>
            <a:ln w="12700">
              <a:solidFill>
                <a:srgbClr val="000000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600"/>
                </a:spcAft>
                <a:buClr>
                  <a:srgbClr val="658C91"/>
                </a:buClr>
                <a:buFont typeface="Wingdings" panose="05000000000000000000" pitchFamily="2" charset="2"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5612" name="AutoShape 13">
              <a:extLst>
                <a:ext uri="{FF2B5EF4-FFF2-40B4-BE49-F238E27FC236}">
                  <a16:creationId xmlns:a16="http://schemas.microsoft.com/office/drawing/2014/main" xmlns="" id="{48697BCE-C78B-4082-B186-4E37ACCFC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11316"/>
              <a:ext cx="2700" cy="5220"/>
            </a:xfrm>
            <a:prstGeom prst="downArrow">
              <a:avLst>
                <a:gd name="adj1" fmla="val 56667"/>
                <a:gd name="adj2" fmla="val 47778"/>
              </a:avLst>
            </a:prstGeom>
            <a:noFill/>
            <a:ln w="9525">
              <a:solidFill>
                <a:srgbClr val="000000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600"/>
                </a:spcAft>
                <a:buClr>
                  <a:srgbClr val="658C91"/>
                </a:buClr>
                <a:buFont typeface="Wingdings" panose="05000000000000000000" pitchFamily="2" charset="2"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5613" name="AutoShape 14">
              <a:extLst>
                <a:ext uri="{FF2B5EF4-FFF2-40B4-BE49-F238E27FC236}">
                  <a16:creationId xmlns:a16="http://schemas.microsoft.com/office/drawing/2014/main" xmlns="" id="{85712FC7-FF43-4C9E-9666-DE35DA671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1" y="11316"/>
              <a:ext cx="2700" cy="5220"/>
            </a:xfrm>
            <a:prstGeom prst="downArrow">
              <a:avLst>
                <a:gd name="adj1" fmla="val 56667"/>
                <a:gd name="adj2" fmla="val 47778"/>
              </a:avLst>
            </a:prstGeom>
            <a:noFill/>
            <a:ln w="9525">
              <a:solidFill>
                <a:srgbClr val="000000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600"/>
                </a:spcAft>
                <a:buClr>
                  <a:srgbClr val="658C91"/>
                </a:buClr>
                <a:buFont typeface="Wingdings" panose="05000000000000000000" pitchFamily="2" charset="2"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5614" name="Text Box 15">
              <a:extLst>
                <a:ext uri="{FF2B5EF4-FFF2-40B4-BE49-F238E27FC236}">
                  <a16:creationId xmlns:a16="http://schemas.microsoft.com/office/drawing/2014/main" xmlns="" id="{52532231-F208-41B3-99A1-7B7879E6D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1" y="11677"/>
              <a:ext cx="198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0" i="0">
                  <a:latin typeface="Arial" panose="020B0604020202020204" pitchFamily="34" charset="0"/>
                </a:rPr>
                <a:t>Можливість успішного використання</a:t>
              </a:r>
            </a:p>
          </p:txBody>
        </p:sp>
        <p:sp>
          <p:nvSpPr>
            <p:cNvPr id="25615" name="Text Box 16">
              <a:extLst>
                <a:ext uri="{FF2B5EF4-FFF2-40B4-BE49-F238E27FC236}">
                  <a16:creationId xmlns:a16="http://schemas.microsoft.com/office/drawing/2014/main" xmlns="" id="{F3797465-77CF-4F91-A2D9-A2547F942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1" y="13656"/>
              <a:ext cx="162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600" b="0" i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0" i="0">
                  <a:latin typeface="Arial" panose="020B0604020202020204" pitchFamily="34" charset="0"/>
                </a:rPr>
                <a:t>Обережний розгляд</a:t>
              </a:r>
            </a:p>
          </p:txBody>
        </p:sp>
        <p:sp>
          <p:nvSpPr>
            <p:cNvPr id="25616" name="Text Box 17">
              <a:extLst>
                <a:ext uri="{FF2B5EF4-FFF2-40B4-BE49-F238E27FC236}">
                  <a16:creationId xmlns:a16="http://schemas.microsoft.com/office/drawing/2014/main" xmlns="" id="{4C23341B-4F8E-4F8E-A4AC-8A8CE6340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" y="11677"/>
              <a:ext cx="162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600" b="0" i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0" i="0">
                  <a:latin typeface="Arial" panose="020B0604020202020204" pitchFamily="34" charset="0"/>
                </a:rPr>
                <a:t>Обережний розгляд</a:t>
              </a:r>
            </a:p>
          </p:txBody>
        </p:sp>
        <p:sp>
          <p:nvSpPr>
            <p:cNvPr id="25617" name="Text Box 18">
              <a:extLst>
                <a:ext uri="{FF2B5EF4-FFF2-40B4-BE49-F238E27FC236}">
                  <a16:creationId xmlns:a16="http://schemas.microsoft.com/office/drawing/2014/main" xmlns="" id="{F1859B7F-BE7A-4DB2-BA02-988C5E48A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" y="13656"/>
              <a:ext cx="162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600" b="0" i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0" i="0">
                  <a:latin typeface="Arial" panose="020B0604020202020204" pitchFamily="34" charset="0"/>
                </a:rPr>
                <a:t>Можливість поразки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13C2A8-6129-42FB-B8D2-16666245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>
            <a:noAutofit/>
          </a:bodyPr>
          <a:lstStyle/>
          <a:p>
            <a:r>
              <a:rPr lang="uk-UA" altLang="ru-RU" sz="20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SWOT-АНАЛІЗ (STRENGTHS, WEAKNESSES, OPPORTUNITIES, THREATS: СИЛЬНІ, СЛАБКІ СТОРОНИ, МОЖЛИВОСТІ ТА ЗАГРОЗИ МАТРИЦЯ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4A132DDD-BB78-4E2F-AEA8-0D0F2A0C4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ОСНОВНІ КРОКИ / ЕТАПИ ПРОЦЕСУ ПЛАНУВАННЯ</a:t>
            </a:r>
            <a:endParaRPr lang="ru-RU" altLang="ru-RU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xmlns="" id="{AADFC81C-09C1-4415-89B8-83927EA2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11525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І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xmlns="" id="{EFAFE00A-C3EA-4426-81A6-34B43502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908050"/>
            <a:ext cx="64087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Ініціювання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xmlns="" id="{1102EDD6-0FDE-4DFB-8D37-6D34840AE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7338"/>
            <a:ext cx="11525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ІІ</a:t>
            </a: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xmlns="" id="{C8309F6B-A328-4494-8BEA-F7449973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412875"/>
            <a:ext cx="6408738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Створення організаційних структур (громадська участь, організація робіт з підготовки стратегії)</a:t>
            </a:r>
            <a:endParaRPr lang="uk-UA" altLang="ru-RU" sz="1800" b="0" i="0">
              <a:latin typeface="Arial" panose="020B0604020202020204" pitchFamily="34" charset="0"/>
            </a:endParaRPr>
          </a:p>
        </p:txBody>
      </p:sp>
      <p:sp>
        <p:nvSpPr>
          <p:cNvPr id="8199" name="Text Box 8">
            <a:extLst>
              <a:ext uri="{FF2B5EF4-FFF2-40B4-BE49-F238E27FC236}">
                <a16:creationId xmlns:a16="http://schemas.microsoft.com/office/drawing/2014/main" xmlns="" id="{B1CB9C6E-12D1-4AC4-82C6-5A140268D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1152525" cy="431800"/>
          </a:xfrm>
          <a:prstGeom prst="rect">
            <a:avLst/>
          </a:prstGeom>
          <a:solidFill>
            <a:srgbClr val="46BC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ІІІ</a:t>
            </a:r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xmlns="" id="{A41C4992-9DC4-4C73-80BE-7509A9D8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276475"/>
            <a:ext cx="6408738" cy="1008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  <a:defRPr/>
            </a:pPr>
            <a:r>
              <a:rPr lang="uk-UA" altLang="ru-RU" sz="2000" b="0" i="0" dirty="0">
                <a:solidFill>
                  <a:srgbClr val="000000"/>
                </a:solidFill>
                <a:latin typeface="Arial" panose="020B0604020202020204" pitchFamily="34" charset="0"/>
              </a:rPr>
              <a:t>Аналіз (аналіз соціально-економічної ситуації, виявлення проблем, соціологічні дослідження, оцінка конкурентоспроможності, </a:t>
            </a:r>
            <a:r>
              <a:rPr lang="en-US" altLang="ru-RU" sz="2000" b="0" i="0" dirty="0">
                <a:solidFill>
                  <a:srgbClr val="000000"/>
                </a:solidFill>
                <a:latin typeface="Arial" panose="020B0604020202020204" pitchFamily="34" charset="0"/>
              </a:rPr>
              <a:t>SWOT</a:t>
            </a:r>
            <a:r>
              <a:rPr lang="uk-UA" altLang="ru-RU" sz="2000" b="0" i="0" dirty="0">
                <a:solidFill>
                  <a:srgbClr val="000000"/>
                </a:solidFill>
                <a:latin typeface="Arial" panose="020B0604020202020204" pitchFamily="34" charset="0"/>
              </a:rPr>
              <a:t>-аналіз)</a:t>
            </a:r>
          </a:p>
        </p:txBody>
      </p:sp>
      <p:sp>
        <p:nvSpPr>
          <p:cNvPr id="8201" name="Text Box 10">
            <a:extLst>
              <a:ext uri="{FF2B5EF4-FFF2-40B4-BE49-F238E27FC236}">
                <a16:creationId xmlns:a16="http://schemas.microsoft.com/office/drawing/2014/main" xmlns="" id="{FC81DACE-A33E-408B-9412-21881CBF2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11525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І</a:t>
            </a:r>
            <a:r>
              <a:rPr lang="en-US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uk-UA" altLang="ru-RU" sz="20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Text Box 11">
            <a:extLst>
              <a:ext uri="{FF2B5EF4-FFF2-40B4-BE49-F238E27FC236}">
                <a16:creationId xmlns:a16="http://schemas.microsoft.com/office/drawing/2014/main" xmlns="" id="{F1602A2B-26F6-47CD-8B3E-F4EA3E7B5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357563"/>
            <a:ext cx="6408738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Визначення цілей, сценарії розвитку (формування </a:t>
            </a:r>
            <a:r>
              <a:rPr lang="ru-RU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дерева </a:t>
            </a: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цілей, їх узгодження)</a:t>
            </a:r>
          </a:p>
        </p:txBody>
      </p:sp>
      <p:sp>
        <p:nvSpPr>
          <p:cNvPr id="8203" name="Text Box 12">
            <a:extLst>
              <a:ext uri="{FF2B5EF4-FFF2-40B4-BE49-F238E27FC236}">
                <a16:creationId xmlns:a16="http://schemas.microsoft.com/office/drawing/2014/main" xmlns="" id="{4BBAF1B7-B8F7-4E13-B685-18136F7DE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92600"/>
            <a:ext cx="11525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en-US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endParaRPr lang="uk-UA" altLang="ru-RU" sz="20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Text Box 13">
            <a:extLst>
              <a:ext uri="{FF2B5EF4-FFF2-40B4-BE49-F238E27FC236}">
                <a16:creationId xmlns:a16="http://schemas.microsoft.com/office/drawing/2014/main" xmlns="" id="{2124972F-9500-423A-A8D5-5A06B271B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221163"/>
            <a:ext cx="6408738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Планування (розробка цільових програм, планів дій і проектів)</a:t>
            </a:r>
          </a:p>
        </p:txBody>
      </p:sp>
      <p:sp>
        <p:nvSpPr>
          <p:cNvPr id="8205" name="Text Box 14">
            <a:extLst>
              <a:ext uri="{FF2B5EF4-FFF2-40B4-BE49-F238E27FC236}">
                <a16:creationId xmlns:a16="http://schemas.microsoft.com/office/drawing/2014/main" xmlns="" id="{5E505382-51F4-4BE7-9934-774B7CDDF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84763"/>
            <a:ext cx="11525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en-US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І</a:t>
            </a:r>
          </a:p>
        </p:txBody>
      </p:sp>
      <p:sp>
        <p:nvSpPr>
          <p:cNvPr id="8206" name="Text Box 15">
            <a:extLst>
              <a:ext uri="{FF2B5EF4-FFF2-40B4-BE49-F238E27FC236}">
                <a16:creationId xmlns:a16="http://schemas.microsoft.com/office/drawing/2014/main" xmlns="" id="{054D1D40-8D7A-4DA3-9730-529E24D8E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941888"/>
            <a:ext cx="6408738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Реалізація (виконання планів дій, проектів, маркетинг, брендінг, PR)</a:t>
            </a:r>
          </a:p>
        </p:txBody>
      </p:sp>
      <p:sp>
        <p:nvSpPr>
          <p:cNvPr id="8207" name="Text Box 16">
            <a:extLst>
              <a:ext uri="{FF2B5EF4-FFF2-40B4-BE49-F238E27FC236}">
                <a16:creationId xmlns:a16="http://schemas.microsoft.com/office/drawing/2014/main" xmlns="" id="{A03C161A-FF06-41A6-9B28-76804313F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9950"/>
            <a:ext cx="11525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r>
              <a:rPr lang="en-US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ІІ</a:t>
            </a:r>
          </a:p>
        </p:txBody>
      </p:sp>
      <p:sp>
        <p:nvSpPr>
          <p:cNvPr id="8208" name="Text Box 17">
            <a:extLst>
              <a:ext uri="{FF2B5EF4-FFF2-40B4-BE49-F238E27FC236}">
                <a16:creationId xmlns:a16="http://schemas.microsoft.com/office/drawing/2014/main" xmlns="" id="{2132830E-3077-4F76-8634-A747BE30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805488"/>
            <a:ext cx="6408738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uk-UA" altLang="ru-RU" sz="2000" b="0" i="0">
                <a:solidFill>
                  <a:srgbClr val="000000"/>
                </a:solidFill>
                <a:latin typeface="Arial" panose="020B0604020202020204" pitchFamily="34" charset="0"/>
              </a:rPr>
              <a:t>Моніторинг, оцінювання, контроль</a:t>
            </a:r>
          </a:p>
        </p:txBody>
      </p:sp>
      <p:sp>
        <p:nvSpPr>
          <p:cNvPr id="8209" name="Line 19">
            <a:extLst>
              <a:ext uri="{FF2B5EF4-FFF2-40B4-BE49-F238E27FC236}">
                <a16:creationId xmlns:a16="http://schemas.microsoft.com/office/drawing/2014/main" xmlns="" id="{8237CA5E-9C2C-4DC2-AB9D-B20D763C4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1125538"/>
            <a:ext cx="647700" cy="0"/>
          </a:xfrm>
          <a:prstGeom prst="line">
            <a:avLst/>
          </a:prstGeom>
          <a:noFill/>
          <a:ln w="50800">
            <a:solidFill>
              <a:srgbClr val="658C9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20">
            <a:extLst>
              <a:ext uri="{FF2B5EF4-FFF2-40B4-BE49-F238E27FC236}">
                <a16:creationId xmlns:a16="http://schemas.microsoft.com/office/drawing/2014/main" xmlns="" id="{CDC0B082-05A7-4CBA-AA6A-D66BEA2A7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1773238"/>
            <a:ext cx="647700" cy="0"/>
          </a:xfrm>
          <a:prstGeom prst="line">
            <a:avLst/>
          </a:prstGeom>
          <a:noFill/>
          <a:ln w="50800">
            <a:solidFill>
              <a:srgbClr val="658C9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Rectangle 26">
            <a:extLst>
              <a:ext uri="{FF2B5EF4-FFF2-40B4-BE49-F238E27FC236}">
                <a16:creationId xmlns:a16="http://schemas.microsoft.com/office/drawing/2014/main" xmlns="" id="{957E36F9-AC93-4819-9738-F24296B7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65175"/>
            <a:ext cx="8713788" cy="5903913"/>
          </a:xfrm>
          <a:prstGeom prst="rect">
            <a:avLst/>
          </a:prstGeom>
          <a:noFill/>
          <a:ln w="76200" cmpd="tri" algn="ctr">
            <a:solidFill>
              <a:srgbClr val="3554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600"/>
              </a:spcAft>
              <a:buClr>
                <a:srgbClr val="658C91"/>
              </a:buClr>
              <a:buFont typeface="Wingdings" panose="05000000000000000000" pitchFamily="2" charset="2"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12" name="Line 27">
            <a:extLst>
              <a:ext uri="{FF2B5EF4-FFF2-40B4-BE49-F238E27FC236}">
                <a16:creationId xmlns:a16="http://schemas.microsoft.com/office/drawing/2014/main" xmlns="" id="{6B912F38-0529-4B35-AB21-703F169D7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708275"/>
            <a:ext cx="647700" cy="0"/>
          </a:xfrm>
          <a:prstGeom prst="line">
            <a:avLst/>
          </a:prstGeom>
          <a:noFill/>
          <a:ln w="50800">
            <a:solidFill>
              <a:srgbClr val="658C9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3" name="Line 28">
            <a:extLst>
              <a:ext uri="{FF2B5EF4-FFF2-40B4-BE49-F238E27FC236}">
                <a16:creationId xmlns:a16="http://schemas.microsoft.com/office/drawing/2014/main" xmlns="" id="{B91E1617-40EB-43C4-8C91-6F47621AC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716338"/>
            <a:ext cx="647700" cy="0"/>
          </a:xfrm>
          <a:prstGeom prst="line">
            <a:avLst/>
          </a:prstGeom>
          <a:noFill/>
          <a:ln w="50800">
            <a:solidFill>
              <a:srgbClr val="658C9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4" name="Line 29">
            <a:extLst>
              <a:ext uri="{FF2B5EF4-FFF2-40B4-BE49-F238E27FC236}">
                <a16:creationId xmlns:a16="http://schemas.microsoft.com/office/drawing/2014/main" xmlns="" id="{4B5F573B-B0D8-4EAE-99A3-17A76B970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4508500"/>
            <a:ext cx="647700" cy="0"/>
          </a:xfrm>
          <a:prstGeom prst="line">
            <a:avLst/>
          </a:prstGeom>
          <a:noFill/>
          <a:ln w="50800">
            <a:solidFill>
              <a:srgbClr val="658C9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5" name="Line 30">
            <a:extLst>
              <a:ext uri="{FF2B5EF4-FFF2-40B4-BE49-F238E27FC236}">
                <a16:creationId xmlns:a16="http://schemas.microsoft.com/office/drawing/2014/main" xmlns="" id="{3E781952-85BD-4C03-AC5A-DB5CEB329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5300663"/>
            <a:ext cx="647700" cy="0"/>
          </a:xfrm>
          <a:prstGeom prst="line">
            <a:avLst/>
          </a:prstGeom>
          <a:noFill/>
          <a:ln w="50800">
            <a:solidFill>
              <a:srgbClr val="658C9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6" name="Line 31">
            <a:extLst>
              <a:ext uri="{FF2B5EF4-FFF2-40B4-BE49-F238E27FC236}">
                <a16:creationId xmlns:a16="http://schemas.microsoft.com/office/drawing/2014/main" xmlns="" id="{F9AC9F77-6E64-4AC1-B47D-322BC40D9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6165850"/>
            <a:ext cx="647700" cy="0"/>
          </a:xfrm>
          <a:prstGeom prst="line">
            <a:avLst/>
          </a:prstGeom>
          <a:noFill/>
          <a:ln w="50800">
            <a:solidFill>
              <a:srgbClr val="658C9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21CF787E-E46A-4A02-831B-7E53EDEFE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46038"/>
            <a:ext cx="73152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SWOT - </a:t>
            </a:r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АНАЛІЗ</a:t>
            </a:r>
            <a:r>
              <a:rPr lang="ru-RU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" name="Picture 27">
            <a:extLst>
              <a:ext uri="{FF2B5EF4-FFF2-40B4-BE49-F238E27FC236}">
                <a16:creationId xmlns:a16="http://schemas.microsoft.com/office/drawing/2014/main" xmlns="" id="{770E0AD2-7E25-49DC-9A83-4D261ABCD8CD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28600" y="9144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00CB6E-BBEE-4A08-9213-8937DD775F4C}"/>
              </a:ext>
            </a:extLst>
          </p:cNvPr>
          <p:cNvSpPr txBox="1"/>
          <p:nvPr/>
        </p:nvSpPr>
        <p:spPr>
          <a:xfrm>
            <a:off x="2825750" y="5837238"/>
            <a:ext cx="3690938" cy="831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0" i="0" dirty="0">
                <a:solidFill>
                  <a:srgbClr val="0F5494"/>
                </a:solidFill>
                <a:latin typeface="+mj-lt"/>
                <a:cs typeface="+mn-cs"/>
              </a:rPr>
              <a:t>SWOT = </a:t>
            </a:r>
            <a:r>
              <a:rPr lang="uk-UA" sz="2400" b="0" i="0" dirty="0">
                <a:solidFill>
                  <a:srgbClr val="0F5494"/>
                </a:solidFill>
                <a:latin typeface="+mj-lt"/>
                <a:cs typeface="+mn-cs"/>
              </a:rPr>
              <a:t>синтез аналізу</a:t>
            </a:r>
            <a:endParaRPr lang="en-GB" sz="2400" b="0" i="0" dirty="0">
              <a:solidFill>
                <a:srgbClr val="0F5494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xmlns="" id="{9139DFF3-2D01-422E-870A-60BDF68154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663" y="1484313"/>
            <a:ext cx="8420100" cy="4679950"/>
          </a:xfrm>
        </p:spPr>
        <p:txBody>
          <a:bodyPr/>
          <a:lstStyle/>
          <a:p>
            <a:pPr marL="111125" indent="-47625">
              <a:buFont typeface="Arial" charset="0"/>
              <a:buNone/>
              <a:tabLst>
                <a:tab pos="63500" algn="l"/>
              </a:tabLst>
              <a:defRPr/>
            </a:pPr>
            <a:r>
              <a:rPr lang="uk-UA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SWOT аналіз в ідеалі проводиться в три етапи (якщо дозволяє ситуація):</a:t>
            </a:r>
          </a:p>
          <a:p>
            <a:pPr marL="63500" indent="0">
              <a:spcBef>
                <a:spcPts val="1800"/>
              </a:spcBef>
              <a:buFont typeface="Arial" charset="0"/>
              <a:buNone/>
              <a:tabLst>
                <a:tab pos="63500" algn="l"/>
              </a:tabLst>
              <a:defRPr/>
            </a:pP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синтез результатів соціально-економічного аналізу за чотирма напрямками: сильні сторони, слабкі сторони, можливості та загрози; </a:t>
            </a:r>
          </a:p>
          <a:p>
            <a:pPr marL="63500" indent="0">
              <a:spcBef>
                <a:spcPts val="1800"/>
              </a:spcBef>
              <a:buFont typeface="Arial" charset="0"/>
              <a:buNone/>
              <a:tabLst>
                <a:tab pos="63500" algn="l"/>
              </a:tabLst>
              <a:defRPr/>
            </a:pP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залучення </a:t>
            </a:r>
            <a:r>
              <a:rPr lang="uk-UA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териториальних</a:t>
            </a: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суб’єктів до оцінки сильних та слабких сторін, можливостей та загроз;</a:t>
            </a:r>
          </a:p>
          <a:p>
            <a:pPr marL="63500" indent="0">
              <a:spcBef>
                <a:spcPts val="1800"/>
              </a:spcBef>
              <a:buFont typeface="Arial" charset="0"/>
              <a:buNone/>
              <a:tabLst>
                <a:tab pos="63500" algn="l"/>
              </a:tabLst>
              <a:defRPr/>
            </a:pP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 семінар для завершення SWOT аналізу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122DE4-3797-40C2-9941-5CB3F44D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ЯК ПРОВОДИТИ </a:t>
            </a:r>
            <a:r>
              <a:rPr lang="bs-Latn-B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SWOT</a:t>
            </a:r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 АНАЛІЗ</a:t>
            </a:r>
            <a:r>
              <a:rPr lang="bs-Latn-B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uk-UA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xmlns="" id="{6184B939-2D78-4662-9877-4C40C7A4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ПЕСТ – ЗОВНІШНІ ФАКТОРИ</a:t>
            </a:r>
          </a:p>
        </p:txBody>
      </p:sp>
      <p:graphicFrame>
        <p:nvGraphicFramePr>
          <p:cNvPr id="151555" name="Group 3">
            <a:extLst>
              <a:ext uri="{FF2B5EF4-FFF2-40B4-BE49-F238E27FC236}">
                <a16:creationId xmlns:a16="http://schemas.microsoft.com/office/drawing/2014/main" xmlns="" id="{138399FC-FA90-4D8E-8144-8570718D9FBD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152400" y="1066800"/>
          <a:ext cx="8839200" cy="56007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5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Можливості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Загрози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94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олітичні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Які змінні?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кономічні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Які змінні?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9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оціальні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Які змінні?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9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ехнологічні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Які змінні?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1581" name="Text Box 29">
            <a:extLst>
              <a:ext uri="{FF2B5EF4-FFF2-40B4-BE49-F238E27FC236}">
                <a16:creationId xmlns:a16="http://schemas.microsoft.com/office/drawing/2014/main" xmlns="" id="{78186E47-82AC-4EE2-BB02-D0F8A67AE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828800"/>
            <a:ext cx="57912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1400" i="0">
                <a:latin typeface="Arial" panose="020B0604020202020204" pitchFamily="34" charset="0"/>
              </a:rPr>
              <a:t>Змінні політики, рішень, нормативних документів, інших стратегічних документів у національному і міжнародному контексті. Також змінні очікувань і вимог груп інтересів</a:t>
            </a:r>
          </a:p>
        </p:txBody>
      </p:sp>
      <p:sp>
        <p:nvSpPr>
          <p:cNvPr id="151582" name="Text Box 30">
            <a:extLst>
              <a:ext uri="{FF2B5EF4-FFF2-40B4-BE49-F238E27FC236}">
                <a16:creationId xmlns:a16="http://schemas.microsoft.com/office/drawing/2014/main" xmlns="" id="{83E3D56D-F475-4CB9-A5E1-8350E52D9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48000"/>
            <a:ext cx="5867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1400" i="0">
                <a:latin typeface="Arial" panose="020B0604020202020204" pitchFamily="34" charset="0"/>
              </a:rPr>
              <a:t>Фактори розвитку і стану господарства, зміна важливих економічних показників, частки бюджету, донорства, ціни матеріалів, обладнання, енергії, нерухомого майна, експертизи тощо. </a:t>
            </a:r>
            <a:endParaRPr lang="lt-LT" altLang="ru-RU" sz="1400" i="0">
              <a:latin typeface="Arial" panose="020B0604020202020204" pitchFamily="34" charset="0"/>
            </a:endParaRPr>
          </a:p>
        </p:txBody>
      </p:sp>
      <p:sp>
        <p:nvSpPr>
          <p:cNvPr id="151583" name="Text Box 31">
            <a:extLst>
              <a:ext uri="{FF2B5EF4-FFF2-40B4-BE49-F238E27FC236}">
                <a16:creationId xmlns:a16="http://schemas.microsoft.com/office/drawing/2014/main" xmlns="" id="{77DAE483-B3E5-4E5B-9405-D682EEF76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419600"/>
            <a:ext cx="571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1400" i="0">
                <a:latin typeface="Arial" panose="020B0604020202020204" pitchFamily="34" charset="0"/>
              </a:rPr>
              <a:t>Демографічні, цінносні, поведінкові, моральні й інші змінні </a:t>
            </a:r>
            <a:endParaRPr lang="lt-LT" altLang="ru-RU" sz="1400" i="0">
              <a:latin typeface="Arial" panose="020B0604020202020204" pitchFamily="34" charset="0"/>
            </a:endParaRPr>
          </a:p>
        </p:txBody>
      </p:sp>
      <p:sp>
        <p:nvSpPr>
          <p:cNvPr id="151584" name="Text Box 32">
            <a:extLst>
              <a:ext uri="{FF2B5EF4-FFF2-40B4-BE49-F238E27FC236}">
                <a16:creationId xmlns:a16="http://schemas.microsoft.com/office/drawing/2014/main" xmlns="" id="{B8EE45DA-14FD-4AC0-8FDC-B66844D48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638800"/>
            <a:ext cx="58674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1400" i="0">
                <a:latin typeface="Arial" panose="020B0604020202020204" pitchFamily="34" charset="0"/>
              </a:rPr>
              <a:t>Зміна технологій, джерел інформації, способів потоку інформації, захищеності інформації, швидкостей передачі інформації тощо. </a:t>
            </a:r>
            <a:endParaRPr lang="lt-LT" altLang="ru-RU" sz="1400" i="0">
              <a:latin typeface="Arial" panose="020B0604020202020204" pitchFamily="34" charset="0"/>
            </a:endParaRPr>
          </a:p>
        </p:txBody>
      </p:sp>
      <p:sp>
        <p:nvSpPr>
          <p:cNvPr id="151585" name="Text Box 33">
            <a:extLst>
              <a:ext uri="{FF2B5EF4-FFF2-40B4-BE49-F238E27FC236}">
                <a16:creationId xmlns:a16="http://schemas.microsoft.com/office/drawing/2014/main" xmlns="" id="{5FDC01EC-E979-476A-A055-198DEC86D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90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2400" b="0" i="0">
                <a:latin typeface="Times New Roman" panose="02020603050405020304" pitchFamily="18" charset="0"/>
              </a:rPr>
              <a:t>Який вплив змінних</a:t>
            </a:r>
            <a:r>
              <a:rPr lang="lt-LT" altLang="ru-RU" sz="2400" b="0" i="0">
                <a:latin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81" grpId="0" autoUpdateAnimBg="0"/>
      <p:bldP spid="151582" grpId="0" autoUpdateAnimBg="0"/>
      <p:bldP spid="151583" grpId="0" autoUpdateAnimBg="0"/>
      <p:bldP spid="151584" grpId="0" autoUpdateAnimBg="0"/>
      <p:bldP spid="15158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xmlns="" id="{F761D5C3-C2FD-4AD1-8D31-16F16A46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uk-UA" altLang="ru-RU" sz="2900" cap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SWOT АНАЛІЗ (стратегічні звязки)</a:t>
            </a:r>
          </a:p>
        </p:txBody>
      </p:sp>
      <p:sp>
        <p:nvSpPr>
          <p:cNvPr id="152579" name="Line 3">
            <a:extLst>
              <a:ext uri="{FF2B5EF4-FFF2-40B4-BE49-F238E27FC236}">
                <a16:creationId xmlns:a16="http://schemas.microsoft.com/office/drawing/2014/main" xmlns="" id="{C117AC91-512B-45FE-B57F-F5A0A3C76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514600"/>
            <a:ext cx="2209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2580" name="Line 4">
            <a:extLst>
              <a:ext uri="{FF2B5EF4-FFF2-40B4-BE49-F238E27FC236}">
                <a16:creationId xmlns:a16="http://schemas.microsoft.com/office/drawing/2014/main" xmlns="" id="{C3FD6A4A-0CB3-4056-942B-ACD653642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715000"/>
            <a:ext cx="2514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52581" name="Group 5">
            <a:extLst>
              <a:ext uri="{FF2B5EF4-FFF2-40B4-BE49-F238E27FC236}">
                <a16:creationId xmlns:a16="http://schemas.microsoft.com/office/drawing/2014/main" xmlns="" id="{031D1966-972F-467E-AB4E-CDEB8B9DC3E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052513"/>
            <a:ext cx="8458200" cy="5486400"/>
            <a:chOff x="-3" y="-3"/>
            <a:chExt cx="3740" cy="2290"/>
          </a:xfrm>
        </p:grpSpPr>
        <p:grpSp>
          <p:nvGrpSpPr>
            <p:cNvPr id="29707" name="Group 6">
              <a:extLst>
                <a:ext uri="{FF2B5EF4-FFF2-40B4-BE49-F238E27FC236}">
                  <a16:creationId xmlns:a16="http://schemas.microsoft.com/office/drawing/2014/main" xmlns="" id="{D5D80123-DBD3-4275-B3FD-CBE0E483B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34" cy="2284"/>
              <a:chOff x="0" y="0"/>
              <a:chExt cx="3734" cy="2284"/>
            </a:xfrm>
          </p:grpSpPr>
          <p:grpSp>
            <p:nvGrpSpPr>
              <p:cNvPr id="29709" name="Group 7">
                <a:extLst>
                  <a:ext uri="{FF2B5EF4-FFF2-40B4-BE49-F238E27FC236}">
                    <a16:creationId xmlns:a16="http://schemas.microsoft.com/office/drawing/2014/main" xmlns="" id="{E79C1885-FD6E-4AF9-B940-095F39443D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867" cy="394"/>
                <a:chOff x="0" y="0"/>
                <a:chExt cx="1867" cy="394"/>
              </a:xfrm>
            </p:grpSpPr>
            <p:sp>
              <p:nvSpPr>
                <p:cNvPr id="29737" name="Rectangle 8">
                  <a:extLst>
                    <a:ext uri="{FF2B5EF4-FFF2-40B4-BE49-F238E27FC236}">
                      <a16:creationId xmlns:a16="http://schemas.microsoft.com/office/drawing/2014/main" xmlns="" id="{674251A6-DDE1-418E-8B33-491280524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67" cy="39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  <a:buClr>
                      <a:srgbClr val="658C91"/>
                    </a:buClr>
                    <a:buFont typeface="Wingdings" panose="05000000000000000000" pitchFamily="2" charset="2"/>
                    <a:buNone/>
                  </a:pPr>
                  <a:endParaRPr lang="ru-RU" altLang="ru-RU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738" name="Group 9">
                  <a:extLst>
                    <a:ext uri="{FF2B5EF4-FFF2-40B4-BE49-F238E27FC236}">
                      <a16:creationId xmlns:a16="http://schemas.microsoft.com/office/drawing/2014/main" xmlns="" id="{8833019E-F627-4A71-81EC-3069E5A4AF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867" cy="394"/>
                  <a:chOff x="0" y="0"/>
                  <a:chExt cx="1867" cy="394"/>
                </a:xfrm>
              </p:grpSpPr>
              <p:sp>
                <p:nvSpPr>
                  <p:cNvPr id="29739" name="Rectangle 10">
                    <a:extLst>
                      <a:ext uri="{FF2B5EF4-FFF2-40B4-BE49-F238E27FC236}">
                        <a16:creationId xmlns:a16="http://schemas.microsoft.com/office/drawing/2014/main" xmlns="" id="{28CDE212-12F6-454C-A2CD-AA5D300626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1781" cy="39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uk-UA" altLang="ru-RU" sz="2800" i="0">
                        <a:latin typeface="Arial" panose="020B0604020202020204" pitchFamily="34" charset="0"/>
                      </a:rPr>
                      <a:t>Сильні сторони</a:t>
                    </a:r>
                    <a:endParaRPr lang="lt-LT" altLang="ru-RU" sz="2800" b="0" i="0">
                      <a:latin typeface="Arial" panose="020B0604020202020204" pitchFamily="34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lt-LT" altLang="ru-RU" sz="2800" b="0" i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740" name="Rectangle 11">
                    <a:extLst>
                      <a:ext uri="{FF2B5EF4-FFF2-40B4-BE49-F238E27FC236}">
                        <a16:creationId xmlns:a16="http://schemas.microsoft.com/office/drawing/2014/main" xmlns="" id="{16B07A8E-2C4B-4C42-A9B9-8976B9E0D0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67" cy="39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Aft>
                        <a:spcPts val="600"/>
                      </a:spcAft>
                      <a:buClr>
                        <a:srgbClr val="658C91"/>
                      </a:buClr>
                      <a:buFont typeface="Wingdings" panose="05000000000000000000" pitchFamily="2" charset="2"/>
                      <a:buNone/>
                    </a:pPr>
                    <a:endParaRPr lang="ru-RU" altLang="ru-RU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9710" name="Group 12">
                <a:extLst>
                  <a:ext uri="{FF2B5EF4-FFF2-40B4-BE49-F238E27FC236}">
                    <a16:creationId xmlns:a16="http://schemas.microsoft.com/office/drawing/2014/main" xmlns="" id="{C7E58630-AFD3-4230-BB4C-CED089CD0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7" y="0"/>
                <a:ext cx="1867" cy="394"/>
                <a:chOff x="1867" y="0"/>
                <a:chExt cx="1867" cy="394"/>
              </a:xfrm>
            </p:grpSpPr>
            <p:sp>
              <p:nvSpPr>
                <p:cNvPr id="29733" name="Rectangle 13">
                  <a:extLst>
                    <a:ext uri="{FF2B5EF4-FFF2-40B4-BE49-F238E27FC236}">
                      <a16:creationId xmlns:a16="http://schemas.microsoft.com/office/drawing/2014/main" xmlns="" id="{DE740C27-A134-41B9-A629-BC8D7F1FA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7" y="0"/>
                  <a:ext cx="1867" cy="39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  <a:buClr>
                      <a:srgbClr val="658C91"/>
                    </a:buClr>
                    <a:buFont typeface="Wingdings" panose="05000000000000000000" pitchFamily="2" charset="2"/>
                    <a:buNone/>
                  </a:pPr>
                  <a:endParaRPr lang="ru-RU" altLang="ru-RU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734" name="Group 14">
                  <a:extLst>
                    <a:ext uri="{FF2B5EF4-FFF2-40B4-BE49-F238E27FC236}">
                      <a16:creationId xmlns:a16="http://schemas.microsoft.com/office/drawing/2014/main" xmlns="" id="{07B43C35-C585-4ED0-98C5-643A6B485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67" y="0"/>
                  <a:ext cx="1867" cy="394"/>
                  <a:chOff x="1867" y="0"/>
                  <a:chExt cx="1867" cy="394"/>
                </a:xfrm>
              </p:grpSpPr>
              <p:sp>
                <p:nvSpPr>
                  <p:cNvPr id="29735" name="Rectangle 15">
                    <a:extLst>
                      <a:ext uri="{FF2B5EF4-FFF2-40B4-BE49-F238E27FC236}">
                        <a16:creationId xmlns:a16="http://schemas.microsoft.com/office/drawing/2014/main" xmlns="" id="{3FE5651D-D981-490E-A51F-12F09F74EB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0" y="0"/>
                    <a:ext cx="1781" cy="39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uk-UA" altLang="ru-RU" sz="2800" i="0">
                        <a:latin typeface="Arial" panose="020B0604020202020204" pitchFamily="34" charset="0"/>
                      </a:rPr>
                      <a:t>Слабкі сторони</a:t>
                    </a:r>
                    <a:endParaRPr lang="lt-LT" altLang="ru-RU" sz="2800" b="0" i="0">
                      <a:latin typeface="Arial" panose="020B0604020202020204" pitchFamily="34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lt-LT" altLang="ru-RU" sz="2800" b="0" i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736" name="Rectangle 16">
                    <a:extLst>
                      <a:ext uri="{FF2B5EF4-FFF2-40B4-BE49-F238E27FC236}">
                        <a16:creationId xmlns:a16="http://schemas.microsoft.com/office/drawing/2014/main" xmlns="" id="{5561F270-A349-4C3C-A098-EFFC13022E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7" y="0"/>
                    <a:ext cx="1867" cy="39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Aft>
                        <a:spcPts val="600"/>
                      </a:spcAft>
                      <a:buClr>
                        <a:srgbClr val="658C91"/>
                      </a:buClr>
                      <a:buFont typeface="Wingdings" panose="05000000000000000000" pitchFamily="2" charset="2"/>
                      <a:buNone/>
                    </a:pPr>
                    <a:endParaRPr lang="ru-RU" altLang="ru-RU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9711" name="Group 17">
                <a:extLst>
                  <a:ext uri="{FF2B5EF4-FFF2-40B4-BE49-F238E27FC236}">
                    <a16:creationId xmlns:a16="http://schemas.microsoft.com/office/drawing/2014/main" xmlns="" id="{D58196B2-3B66-4092-9C61-064124313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94"/>
                <a:ext cx="1867" cy="748"/>
                <a:chOff x="0" y="394"/>
                <a:chExt cx="1867" cy="748"/>
              </a:xfrm>
            </p:grpSpPr>
            <p:sp>
              <p:nvSpPr>
                <p:cNvPr id="29731" name="Rectangle 18">
                  <a:extLst>
                    <a:ext uri="{FF2B5EF4-FFF2-40B4-BE49-F238E27FC236}">
                      <a16:creationId xmlns:a16="http://schemas.microsoft.com/office/drawing/2014/main" xmlns="" id="{6CD3B9F6-FBC8-446C-AA59-45E65B56D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94"/>
                  <a:ext cx="178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29732" name="Rectangle 19">
                  <a:extLst>
                    <a:ext uri="{FF2B5EF4-FFF2-40B4-BE49-F238E27FC236}">
                      <a16:creationId xmlns:a16="http://schemas.microsoft.com/office/drawing/2014/main" xmlns="" id="{CEB6C125-09F1-4C50-B332-4891E2967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94"/>
                  <a:ext cx="186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  <a:buClr>
                      <a:srgbClr val="658C91"/>
                    </a:buClr>
                    <a:buFont typeface="Wingdings" panose="05000000000000000000" pitchFamily="2" charset="2"/>
                    <a:buNone/>
                  </a:pPr>
                  <a:endParaRPr lang="ru-RU" altLang="ru-RU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712" name="Group 20">
                <a:extLst>
                  <a:ext uri="{FF2B5EF4-FFF2-40B4-BE49-F238E27FC236}">
                    <a16:creationId xmlns:a16="http://schemas.microsoft.com/office/drawing/2014/main" xmlns="" id="{4754959C-AC6C-4581-8045-B2BAFF7B1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7" y="394"/>
                <a:ext cx="1867" cy="748"/>
                <a:chOff x="1867" y="394"/>
                <a:chExt cx="1867" cy="748"/>
              </a:xfrm>
            </p:grpSpPr>
            <p:sp>
              <p:nvSpPr>
                <p:cNvPr id="29729" name="Rectangle 21">
                  <a:extLst>
                    <a:ext uri="{FF2B5EF4-FFF2-40B4-BE49-F238E27FC236}">
                      <a16:creationId xmlns:a16="http://schemas.microsoft.com/office/drawing/2014/main" xmlns="" id="{0B4599C1-17C9-4050-85F1-174EA8D62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0" y="394"/>
                  <a:ext cx="178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4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lt-LT" altLang="ru-RU" sz="2400" b="0" i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30" name="Rectangle 22">
                  <a:extLst>
                    <a:ext uri="{FF2B5EF4-FFF2-40B4-BE49-F238E27FC236}">
                      <a16:creationId xmlns:a16="http://schemas.microsoft.com/office/drawing/2014/main" xmlns="" id="{70A38320-53BC-472D-87B2-68F5F0E2E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7" y="394"/>
                  <a:ext cx="186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  <a:buClr>
                      <a:srgbClr val="658C91"/>
                    </a:buClr>
                    <a:buFont typeface="Wingdings" panose="05000000000000000000" pitchFamily="2" charset="2"/>
                    <a:buNone/>
                  </a:pPr>
                  <a:endParaRPr lang="ru-RU" altLang="ru-RU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713" name="Group 23">
                <a:extLst>
                  <a:ext uri="{FF2B5EF4-FFF2-40B4-BE49-F238E27FC236}">
                    <a16:creationId xmlns:a16="http://schemas.microsoft.com/office/drawing/2014/main" xmlns="" id="{22DE9D2B-81CA-4AB4-937D-4B65A2F22A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42"/>
                <a:ext cx="1867" cy="394"/>
                <a:chOff x="0" y="1142"/>
                <a:chExt cx="1867" cy="394"/>
              </a:xfrm>
            </p:grpSpPr>
            <p:sp>
              <p:nvSpPr>
                <p:cNvPr id="29725" name="Rectangle 24">
                  <a:extLst>
                    <a:ext uri="{FF2B5EF4-FFF2-40B4-BE49-F238E27FC236}">
                      <a16:creationId xmlns:a16="http://schemas.microsoft.com/office/drawing/2014/main" xmlns="" id="{6512E080-914D-4A12-B05A-4F95D9C66C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42"/>
                  <a:ext cx="1867" cy="39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  <a:buClr>
                      <a:srgbClr val="658C91"/>
                    </a:buClr>
                    <a:buFont typeface="Wingdings" panose="05000000000000000000" pitchFamily="2" charset="2"/>
                    <a:buNone/>
                  </a:pPr>
                  <a:endParaRPr lang="ru-RU" altLang="ru-RU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726" name="Group 25">
                  <a:extLst>
                    <a:ext uri="{FF2B5EF4-FFF2-40B4-BE49-F238E27FC236}">
                      <a16:creationId xmlns:a16="http://schemas.microsoft.com/office/drawing/2014/main" xmlns="" id="{E31207AF-F88A-43B6-9630-F851B2B59A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142"/>
                  <a:ext cx="1867" cy="394"/>
                  <a:chOff x="0" y="1142"/>
                  <a:chExt cx="1867" cy="394"/>
                </a:xfrm>
              </p:grpSpPr>
              <p:sp>
                <p:nvSpPr>
                  <p:cNvPr id="29727" name="Rectangle 26">
                    <a:extLst>
                      <a:ext uri="{FF2B5EF4-FFF2-40B4-BE49-F238E27FC236}">
                        <a16:creationId xmlns:a16="http://schemas.microsoft.com/office/drawing/2014/main" xmlns="" id="{380B58A3-5A35-4887-9726-61B806082A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" y="1142"/>
                    <a:ext cx="1781" cy="39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buClr>
                        <a:srgbClr val="CC3300"/>
                      </a:buClr>
                      <a:buFont typeface="Wingdings" panose="05000000000000000000" pitchFamily="2" charset="2"/>
                      <a:buNone/>
                    </a:pPr>
                    <a:r>
                      <a:rPr lang="uk-UA" altLang="ru-RU" sz="2800" i="0">
                        <a:latin typeface="Arial" panose="020B0604020202020204" pitchFamily="34" charset="0"/>
                      </a:rPr>
                      <a:t>Можливості</a:t>
                    </a:r>
                    <a:endParaRPr lang="lt-LT" altLang="ru-RU" sz="2400" b="0" i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728" name="Rectangle 27">
                    <a:extLst>
                      <a:ext uri="{FF2B5EF4-FFF2-40B4-BE49-F238E27FC236}">
                        <a16:creationId xmlns:a16="http://schemas.microsoft.com/office/drawing/2014/main" xmlns="" id="{17507D30-108E-4311-8E1E-532D1D2CA0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142"/>
                    <a:ext cx="1867" cy="39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Aft>
                        <a:spcPts val="600"/>
                      </a:spcAft>
                      <a:buClr>
                        <a:srgbClr val="658C91"/>
                      </a:buClr>
                      <a:buFont typeface="Wingdings" panose="05000000000000000000" pitchFamily="2" charset="2"/>
                      <a:buNone/>
                    </a:pPr>
                    <a:endParaRPr lang="ru-RU" altLang="ru-RU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9714" name="Group 28">
                <a:extLst>
                  <a:ext uri="{FF2B5EF4-FFF2-40B4-BE49-F238E27FC236}">
                    <a16:creationId xmlns:a16="http://schemas.microsoft.com/office/drawing/2014/main" xmlns="" id="{26027B59-6BF6-4CBA-A9A8-2D06DFC6B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7" y="1142"/>
                <a:ext cx="1867" cy="394"/>
                <a:chOff x="1867" y="1142"/>
                <a:chExt cx="1867" cy="394"/>
              </a:xfrm>
            </p:grpSpPr>
            <p:sp>
              <p:nvSpPr>
                <p:cNvPr id="29721" name="Rectangle 29">
                  <a:extLst>
                    <a:ext uri="{FF2B5EF4-FFF2-40B4-BE49-F238E27FC236}">
                      <a16:creationId xmlns:a16="http://schemas.microsoft.com/office/drawing/2014/main" xmlns="" id="{598BA752-BA9D-485F-AA1C-2B5BBD43B1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7" y="1142"/>
                  <a:ext cx="1867" cy="394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  <a:buClr>
                      <a:srgbClr val="658C91"/>
                    </a:buClr>
                    <a:buFont typeface="Wingdings" panose="05000000000000000000" pitchFamily="2" charset="2"/>
                    <a:buNone/>
                  </a:pPr>
                  <a:endParaRPr lang="ru-RU" altLang="ru-RU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722" name="Group 30">
                  <a:extLst>
                    <a:ext uri="{FF2B5EF4-FFF2-40B4-BE49-F238E27FC236}">
                      <a16:creationId xmlns:a16="http://schemas.microsoft.com/office/drawing/2014/main" xmlns="" id="{AB096853-D238-4B39-9079-2A40D68746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67" y="1142"/>
                  <a:ext cx="1867" cy="394"/>
                  <a:chOff x="1867" y="1142"/>
                  <a:chExt cx="1867" cy="394"/>
                </a:xfrm>
              </p:grpSpPr>
              <p:sp>
                <p:nvSpPr>
                  <p:cNvPr id="29723" name="Rectangle 31">
                    <a:extLst>
                      <a:ext uri="{FF2B5EF4-FFF2-40B4-BE49-F238E27FC236}">
                        <a16:creationId xmlns:a16="http://schemas.microsoft.com/office/drawing/2014/main" xmlns="" id="{C3A86AA8-6446-4D8F-83F7-4616060F30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0" y="1142"/>
                    <a:ext cx="1781" cy="394"/>
                  </a:xfrm>
                  <a:prstGeom prst="rect">
                    <a:avLst/>
                  </a:prstGeom>
                  <a:solidFill>
                    <a:srgbClr val="DFDFD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uk-UA" altLang="ru-RU" sz="2800" i="0">
                        <a:latin typeface="Arial" panose="020B0604020202020204" pitchFamily="34" charset="0"/>
                      </a:rPr>
                      <a:t>Загрози</a:t>
                    </a:r>
                    <a:endParaRPr lang="lt-LT" altLang="ru-RU" sz="2800" b="0" i="0">
                      <a:latin typeface="Arial" panose="020B0604020202020204" pitchFamily="34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lt-LT" altLang="ru-RU" sz="2800" b="0" i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724" name="Rectangle 32">
                    <a:extLst>
                      <a:ext uri="{FF2B5EF4-FFF2-40B4-BE49-F238E27FC236}">
                        <a16:creationId xmlns:a16="http://schemas.microsoft.com/office/drawing/2014/main" xmlns="" id="{0DB483E8-CCF4-443D-AFEC-EF011B3385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7" y="1142"/>
                    <a:ext cx="1867" cy="39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Aft>
                        <a:spcPts val="600"/>
                      </a:spcAft>
                      <a:buClr>
                        <a:srgbClr val="658C91"/>
                      </a:buClr>
                      <a:buFont typeface="Wingdings" panose="05000000000000000000" pitchFamily="2" charset="2"/>
                      <a:buNone/>
                    </a:pPr>
                    <a:endParaRPr lang="ru-RU" altLang="ru-RU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9715" name="Group 33">
                <a:extLst>
                  <a:ext uri="{FF2B5EF4-FFF2-40B4-BE49-F238E27FC236}">
                    <a16:creationId xmlns:a16="http://schemas.microsoft.com/office/drawing/2014/main" xmlns="" id="{2C712BEB-8ECE-4C31-BEC1-1E4AE42D8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536"/>
                <a:ext cx="1867" cy="748"/>
                <a:chOff x="0" y="1536"/>
                <a:chExt cx="1867" cy="748"/>
              </a:xfrm>
            </p:grpSpPr>
            <p:sp>
              <p:nvSpPr>
                <p:cNvPr id="29719" name="Rectangle 34">
                  <a:extLst>
                    <a:ext uri="{FF2B5EF4-FFF2-40B4-BE49-F238E27FC236}">
                      <a16:creationId xmlns:a16="http://schemas.microsoft.com/office/drawing/2014/main" xmlns="" id="{AFCEE07D-B550-4FFA-8BD0-B306C3B6C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536"/>
                  <a:ext cx="178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lt-LT" altLang="ru-RU" sz="2000" b="0" i="0">
                      <a:latin typeface="Arial" panose="020B0604020202020204" pitchFamily="34" charset="0"/>
                    </a:rPr>
                    <a:t>4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lt-LT" altLang="ru-RU" sz="2400" b="0" i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20" name="Rectangle 35">
                  <a:extLst>
                    <a:ext uri="{FF2B5EF4-FFF2-40B4-BE49-F238E27FC236}">
                      <a16:creationId xmlns:a16="http://schemas.microsoft.com/office/drawing/2014/main" xmlns="" id="{BA4EFE3B-D7E4-4EF3-AF65-75E7C1FDF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186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  <a:buClr>
                      <a:srgbClr val="658C91"/>
                    </a:buClr>
                    <a:buFont typeface="Wingdings" panose="05000000000000000000" pitchFamily="2" charset="2"/>
                    <a:buNone/>
                  </a:pPr>
                  <a:endParaRPr lang="ru-RU" altLang="ru-RU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716" name="Group 36">
                <a:extLst>
                  <a:ext uri="{FF2B5EF4-FFF2-40B4-BE49-F238E27FC236}">
                    <a16:creationId xmlns:a16="http://schemas.microsoft.com/office/drawing/2014/main" xmlns="" id="{754C90AA-C125-44B6-AB3A-8839F53695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7" y="1536"/>
                <a:ext cx="1867" cy="748"/>
                <a:chOff x="1867" y="1536"/>
                <a:chExt cx="1867" cy="748"/>
              </a:xfrm>
            </p:grpSpPr>
            <p:sp>
              <p:nvSpPr>
                <p:cNvPr id="29717" name="Rectangle 37">
                  <a:extLst>
                    <a:ext uri="{FF2B5EF4-FFF2-40B4-BE49-F238E27FC236}">
                      <a16:creationId xmlns:a16="http://schemas.microsoft.com/office/drawing/2014/main" xmlns="" id="{E061F9C3-E7A4-4E82-B993-69C7D1FE85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0" y="1536"/>
                  <a:ext cx="178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uk-UA" altLang="ru-RU" sz="2400" b="0" i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18" name="Rectangle 38">
                  <a:extLst>
                    <a:ext uri="{FF2B5EF4-FFF2-40B4-BE49-F238E27FC236}">
                      <a16:creationId xmlns:a16="http://schemas.microsoft.com/office/drawing/2014/main" xmlns="" id="{08D9C6BB-B99B-4E73-A093-F8A4DB2AB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7" y="1536"/>
                  <a:ext cx="186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  <a:buClr>
                      <a:srgbClr val="658C91"/>
                    </a:buClr>
                    <a:buFont typeface="Wingdings" panose="05000000000000000000" pitchFamily="2" charset="2"/>
                    <a:buNone/>
                  </a:pPr>
                  <a:endParaRPr lang="ru-RU" altLang="ru-RU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9708" name="Rectangle 39">
              <a:extLst>
                <a:ext uri="{FF2B5EF4-FFF2-40B4-BE49-F238E27FC236}">
                  <a16:creationId xmlns:a16="http://schemas.microsoft.com/office/drawing/2014/main" xmlns="" id="{2A6A6818-B53D-4934-BFFA-B8AF3AE45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3740" cy="229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600"/>
                </a:spcAft>
                <a:buClr>
                  <a:srgbClr val="658C91"/>
                </a:buClr>
                <a:buFont typeface="Wingdings" panose="05000000000000000000" pitchFamily="2" charset="2"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152616" name="Rectangle 40">
            <a:extLst>
              <a:ext uri="{FF2B5EF4-FFF2-40B4-BE49-F238E27FC236}">
                <a16:creationId xmlns:a16="http://schemas.microsoft.com/office/drawing/2014/main" xmlns="" id="{8C218627-2D96-428A-A31D-28F48143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66395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ru-RU" sz="1200" b="0" i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lt-LT" altLang="ru-RU" sz="2400" b="0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617" name="Line 41">
            <a:extLst>
              <a:ext uri="{FF2B5EF4-FFF2-40B4-BE49-F238E27FC236}">
                <a16:creationId xmlns:a16="http://schemas.microsoft.com/office/drawing/2014/main" xmlns="" id="{76892804-E6D8-44F3-9E97-5106B5EEDB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124200"/>
            <a:ext cx="22098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2618" name="Rectangle 42">
            <a:extLst>
              <a:ext uri="{FF2B5EF4-FFF2-40B4-BE49-F238E27FC236}">
                <a16:creationId xmlns:a16="http://schemas.microsoft.com/office/drawing/2014/main" xmlns="" id="{7F88FE34-BC57-4C18-BE95-D38A9EE0F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53000"/>
            <a:ext cx="3581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lt-LT" altLang="ru-RU" sz="2000" b="0" i="0">
                <a:latin typeface="Times New Roman" panose="02020603050405020304" pitchFamily="18" charset="0"/>
              </a:rPr>
              <a:t>1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lt-LT" altLang="ru-RU" sz="2000" b="0" i="0"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lt-LT" altLang="ru-RU" sz="2000" b="0" i="0">
                <a:latin typeface="Times New Roman" panose="02020603050405020304" pitchFamily="18" charset="0"/>
              </a:rPr>
              <a:t>3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lt-LT" altLang="ru-RU" sz="2000" b="0" i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2619" name="Line 43">
            <a:extLst>
              <a:ext uri="{FF2B5EF4-FFF2-40B4-BE49-F238E27FC236}">
                <a16:creationId xmlns:a16="http://schemas.microsoft.com/office/drawing/2014/main" xmlns="" id="{261B1912-3209-448E-A86F-A585E8FE9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895600"/>
            <a:ext cx="0" cy="2514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ru-RU"/>
          </a:p>
        </p:txBody>
      </p:sp>
      <p:sp>
        <p:nvSpPr>
          <p:cNvPr id="152620" name="Line 44">
            <a:extLst>
              <a:ext uri="{FF2B5EF4-FFF2-40B4-BE49-F238E27FC236}">
                <a16:creationId xmlns:a16="http://schemas.microsoft.com/office/drawing/2014/main" xmlns="" id="{47A4977E-6001-4AC8-B7A7-99F915762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429000"/>
            <a:ext cx="1828800" cy="182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  <p:bldP spid="152616" grpId="0" autoUpdateAnimBg="0"/>
      <p:bldP spid="15261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42F72689-A5DD-4CC7-BE79-5EAF97BC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>
            <a:noAutofit/>
          </a:bodyPr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СТРАТЕГІЧНІ ЗВ’ЯЗКИ</a:t>
            </a:r>
          </a:p>
        </p:txBody>
      </p:sp>
      <p:graphicFrame>
        <p:nvGraphicFramePr>
          <p:cNvPr id="154656" name="Group 32">
            <a:extLst>
              <a:ext uri="{FF2B5EF4-FFF2-40B4-BE49-F238E27FC236}">
                <a16:creationId xmlns:a16="http://schemas.microsoft.com/office/drawing/2014/main" xmlns="" id="{19D3604B-629D-48F1-834B-58356D0AE524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381000" y="908050"/>
          <a:ext cx="8458200" cy="5892798"/>
        </p:xfrm>
        <a:graphic>
          <a:graphicData uri="http://schemas.openxmlformats.org/drawingml/2006/table">
            <a:tbl>
              <a:tblPr/>
              <a:tblGrid>
                <a:gridCol w="670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5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АНАЛІЗ</a:t>
                      </a:r>
                      <a:endParaRPr kumimoji="0" lang="lt-L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Висновки</a:t>
                      </a:r>
                      <a:endParaRPr kumimoji="0" lang="lt-L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lt-L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 сильні сторони можна використати для здійснення яких-небудь можливостей</a:t>
                      </a:r>
                      <a:r>
                        <a:rPr kumimoji="0" lang="lt-L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Цілі</a:t>
                      </a:r>
                      <a:endParaRPr kumimoji="0" lang="lt-L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Задачі</a:t>
                      </a:r>
                      <a:endParaRPr kumimoji="0" lang="lt-L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Засоби</a:t>
                      </a:r>
                      <a:endParaRPr kumimoji="0" lang="lt-L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lt-L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 слабкі сторони можна виправити, використовуючи які-небудь можливості</a:t>
                      </a:r>
                      <a:r>
                        <a:rPr kumimoji="0" lang="lt-L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Цілі</a:t>
                      </a:r>
                      <a:endParaRPr kumimoji="0" lang="lt-LT" sz="16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Задачі</a:t>
                      </a:r>
                      <a:endParaRPr kumimoji="0" lang="lt-L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Засоби</a:t>
                      </a:r>
                      <a:endParaRPr kumimoji="0" lang="lt-L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lt-L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 сильні сторони можна використати для зменшення яких-небудь загроз</a:t>
                      </a:r>
                      <a:r>
                        <a:rPr kumimoji="0" lang="lt-L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Цілі</a:t>
                      </a:r>
                      <a:endParaRPr kumimoji="0" lang="lt-L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Задачі</a:t>
                      </a:r>
                      <a:endParaRPr kumimoji="0" lang="lt-LT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Засоби</a:t>
                      </a:r>
                      <a:endParaRPr kumimoji="0" lang="lt-L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1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lt-L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 слабкі сторони потрібно виправити, щоб зменшились які-небудь загрози</a:t>
                      </a:r>
                      <a:r>
                        <a:rPr kumimoji="0" lang="lt-L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Цілі</a:t>
                      </a:r>
                      <a:endParaRPr kumimoji="0" lang="lt-L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Задачі</a:t>
                      </a:r>
                      <a:endParaRPr kumimoji="0" lang="lt-L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Засоби</a:t>
                      </a:r>
                      <a:endParaRPr kumimoji="0" lang="lt-LT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1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lt-L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 слабкі сторони можна виправити, використовуючи які-небудь сильні сторони</a:t>
                      </a:r>
                      <a:r>
                        <a:rPr kumimoji="0" lang="lt-L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Цілі</a:t>
                      </a:r>
                      <a:endParaRPr kumimoji="0" lang="lt-L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Задачі</a:t>
                      </a:r>
                      <a:endParaRPr kumimoji="0" lang="lt-L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Засоби</a:t>
                      </a:r>
                      <a:endParaRPr kumimoji="0" lang="lt-LT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17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lt-L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 слабкі сторони можна буде здійснити які-небудь можливості?</a:t>
                      </a:r>
                      <a:r>
                        <a:rPr kumimoji="0" lang="lt-L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Цілі</a:t>
                      </a:r>
                      <a:endParaRPr kumimoji="0" lang="lt-L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Задачі</a:t>
                      </a:r>
                      <a:endParaRPr kumimoji="0" lang="lt-LT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Засоби</a:t>
                      </a:r>
                      <a:endParaRPr kumimoji="0" lang="lt-L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1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lt-L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 виправити слабкі сторони, що залишились і відреагувати на загрози, що залишились</a:t>
                      </a:r>
                      <a:r>
                        <a:rPr kumimoji="0" lang="lt-L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lt-L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Цілі</a:t>
                      </a:r>
                      <a:endParaRPr kumimoji="0" lang="lt-L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Задачі</a:t>
                      </a:r>
                      <a:endParaRPr kumimoji="0" lang="lt-L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Засоби</a:t>
                      </a:r>
                      <a:endParaRPr kumimoji="0" lang="lt-L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54E84E1E-175E-4666-9AE0-E5E474B8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АНАЛІЗ-ВИСНОВКИ</a:t>
            </a:r>
          </a:p>
        </p:txBody>
      </p:sp>
      <p:grpSp>
        <p:nvGrpSpPr>
          <p:cNvPr id="31747" name="Group 7">
            <a:extLst>
              <a:ext uri="{FF2B5EF4-FFF2-40B4-BE49-F238E27FC236}">
                <a16:creationId xmlns:a16="http://schemas.microsoft.com/office/drawing/2014/main" xmlns="" id="{2D9977DE-33B8-4B50-BEDF-243EDCC32AF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289050"/>
            <a:ext cx="8147050" cy="4867275"/>
            <a:chOff x="220" y="1056"/>
            <a:chExt cx="5132" cy="3066"/>
          </a:xfrm>
        </p:grpSpPr>
        <p:sp>
          <p:nvSpPr>
            <p:cNvPr id="31748" name="Rectangle 8">
              <a:extLst>
                <a:ext uri="{FF2B5EF4-FFF2-40B4-BE49-F238E27FC236}">
                  <a16:creationId xmlns:a16="http://schemas.microsoft.com/office/drawing/2014/main" xmlns="" id="{DD9BB6DA-A7C6-422F-925B-85D1B08A2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1056"/>
              <a:ext cx="1373" cy="1200"/>
            </a:xfrm>
            <a:prstGeom prst="rect">
              <a:avLst/>
            </a:prstGeom>
            <a:solidFill>
              <a:srgbClr val="CDEDEF"/>
            </a:solidFill>
            <a:ln w="19050">
              <a:solidFill>
                <a:srgbClr val="658C9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600"/>
                </a:spcAft>
                <a:buClr>
                  <a:srgbClr val="658C91"/>
                </a:buClr>
                <a:buFont typeface="Wingdings" panose="05000000000000000000" pitchFamily="2" charset="2"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1749" name="Rectangle 9">
              <a:extLst>
                <a:ext uri="{FF2B5EF4-FFF2-40B4-BE49-F238E27FC236}">
                  <a16:creationId xmlns:a16="http://schemas.microsoft.com/office/drawing/2014/main" xmlns="" id="{D93419FC-C621-449D-AA5B-E9DA2EB99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" y="1269"/>
              <a:ext cx="1285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i="0">
                  <a:solidFill>
                    <a:srgbClr val="355466"/>
                  </a:solidFill>
                  <a:latin typeface="Arial" panose="020B0604020202020204" pitchFamily="34" charset="0"/>
                </a:rPr>
                <a:t>Негативний стан  (проблема)</a:t>
              </a:r>
            </a:p>
          </p:txBody>
        </p:sp>
        <p:sp>
          <p:nvSpPr>
            <p:cNvPr id="31750" name="Rectangle 10">
              <a:extLst>
                <a:ext uri="{FF2B5EF4-FFF2-40B4-BE49-F238E27FC236}">
                  <a16:creationId xmlns:a16="http://schemas.microsoft.com/office/drawing/2014/main" xmlns="" id="{12B08B41-A81E-4068-9438-5FD32C164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1056"/>
              <a:ext cx="2766" cy="1220"/>
            </a:xfrm>
            <a:prstGeom prst="rect">
              <a:avLst/>
            </a:prstGeom>
            <a:solidFill>
              <a:srgbClr val="CDEDEF"/>
            </a:solidFill>
            <a:ln w="19050">
              <a:solidFill>
                <a:srgbClr val="658C9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uk-UA" altLang="ru-RU" sz="2400" b="0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51" name="Rectangle 11">
              <a:extLst>
                <a:ext uri="{FF2B5EF4-FFF2-40B4-BE49-F238E27FC236}">
                  <a16:creationId xmlns:a16="http://schemas.microsoft.com/office/drawing/2014/main" xmlns="" id="{CE48D70A-ECE6-4F1F-9100-10EF080B3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1269"/>
              <a:ext cx="21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i="0">
                  <a:solidFill>
                    <a:srgbClr val="355466"/>
                  </a:solidFill>
                  <a:latin typeface="Arial" panose="020B0604020202020204" pitchFamily="34" charset="0"/>
                </a:rPr>
                <a:t>Довгострокові цілі</a:t>
              </a:r>
              <a:endParaRPr lang="ru-RU" altLang="ru-RU" sz="2400" b="0" i="0">
                <a:solidFill>
                  <a:srgbClr val="3554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2" name="Rectangle 12">
              <a:extLst>
                <a:ext uri="{FF2B5EF4-FFF2-40B4-BE49-F238E27FC236}">
                  <a16:creationId xmlns:a16="http://schemas.microsoft.com/office/drawing/2014/main" xmlns="" id="{DC1FD24C-F3F0-429D-8DEB-4D187BBC9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" y="1616"/>
              <a:ext cx="207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i="0">
                  <a:solidFill>
                    <a:srgbClr val="355466"/>
                  </a:solidFill>
                  <a:latin typeface="Arial" panose="020B0604020202020204" pitchFamily="34" charset="0"/>
                </a:rPr>
                <a:t>Середньострокові цілі</a:t>
              </a:r>
              <a:endParaRPr lang="ru-RU" altLang="ru-RU" sz="2400" b="0" i="0">
                <a:solidFill>
                  <a:srgbClr val="3554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3" name="Rectangle 13">
              <a:extLst>
                <a:ext uri="{FF2B5EF4-FFF2-40B4-BE49-F238E27FC236}">
                  <a16:creationId xmlns:a16="http://schemas.microsoft.com/office/drawing/2014/main" xmlns="" id="{E1002588-DD70-4C9A-A4A7-B5500A0D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2922"/>
              <a:ext cx="1348" cy="1200"/>
            </a:xfrm>
            <a:prstGeom prst="rect">
              <a:avLst/>
            </a:prstGeom>
            <a:solidFill>
              <a:srgbClr val="CDEDEF"/>
            </a:solidFill>
            <a:ln w="19050">
              <a:solidFill>
                <a:srgbClr val="658C9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600"/>
                </a:spcAft>
                <a:buClr>
                  <a:srgbClr val="658C91"/>
                </a:buClr>
                <a:buFont typeface="Wingdings" panose="05000000000000000000" pitchFamily="2" charset="2"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1754" name="Rectangle 14">
              <a:extLst>
                <a:ext uri="{FF2B5EF4-FFF2-40B4-BE49-F238E27FC236}">
                  <a16:creationId xmlns:a16="http://schemas.microsoft.com/office/drawing/2014/main" xmlns="" id="{3ADAE701-C05B-4BDA-A498-85FFF76F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" y="3345"/>
              <a:ext cx="119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i="0">
                  <a:solidFill>
                    <a:srgbClr val="355466"/>
                  </a:solidFill>
                  <a:latin typeface="Arial" panose="020B0604020202020204" pitchFamily="34" charset="0"/>
                </a:rPr>
                <a:t>Причини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 b="0" i="0">
                <a:solidFill>
                  <a:srgbClr val="3554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5" name="Rectangle 15">
              <a:extLst>
                <a:ext uri="{FF2B5EF4-FFF2-40B4-BE49-F238E27FC236}">
                  <a16:creationId xmlns:a16="http://schemas.microsoft.com/office/drawing/2014/main" xmlns="" id="{1CB54F8A-9E32-44A7-AD4B-E5D8AD0FA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2934"/>
              <a:ext cx="3143" cy="1188"/>
            </a:xfrm>
            <a:prstGeom prst="rect">
              <a:avLst/>
            </a:prstGeom>
            <a:solidFill>
              <a:srgbClr val="CDEDEF"/>
            </a:solidFill>
            <a:ln w="19050">
              <a:solidFill>
                <a:srgbClr val="658C9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600"/>
                </a:spcAft>
                <a:buClr>
                  <a:srgbClr val="658C91"/>
                </a:buClr>
                <a:buFont typeface="Wingdings" panose="05000000000000000000" pitchFamily="2" charset="2"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1756" name="Rectangle 16">
              <a:extLst>
                <a:ext uri="{FF2B5EF4-FFF2-40B4-BE49-F238E27FC236}">
                  <a16:creationId xmlns:a16="http://schemas.microsoft.com/office/drawing/2014/main" xmlns="" id="{C194154D-FED5-4542-8DE0-7349ED395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107"/>
              <a:ext cx="9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i="0">
                  <a:solidFill>
                    <a:srgbClr val="355466"/>
                  </a:solidFill>
                  <a:latin typeface="Arial" panose="020B0604020202020204" pitchFamily="34" charset="0"/>
                </a:rPr>
                <a:t>За</a:t>
              </a:r>
              <a:r>
                <a:rPr lang="uk-UA" altLang="ru-RU" sz="2400" i="0">
                  <a:solidFill>
                    <a:srgbClr val="355466"/>
                  </a:solidFill>
                  <a:latin typeface="Arial" panose="020B0604020202020204" pitchFamily="34" charset="0"/>
                </a:rPr>
                <a:t>вдання</a:t>
              </a:r>
              <a:endParaRPr lang="ru-RU" altLang="ru-RU" sz="2400" b="0" i="0">
                <a:solidFill>
                  <a:srgbClr val="3554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7" name="Rectangle 17">
              <a:extLst>
                <a:ext uri="{FF2B5EF4-FFF2-40B4-BE49-F238E27FC236}">
                  <a16:creationId xmlns:a16="http://schemas.microsoft.com/office/drawing/2014/main" xmlns="" id="{6EB0E561-4593-45C4-AF60-DF7DB79CB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378"/>
              <a:ext cx="8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i="0">
                  <a:solidFill>
                    <a:srgbClr val="355466"/>
                  </a:solidFill>
                  <a:latin typeface="Arial" panose="020B0604020202020204" pitchFamily="34" charset="0"/>
                </a:rPr>
                <a:t>Засоби</a:t>
              </a:r>
            </a:p>
          </p:txBody>
        </p:sp>
        <p:sp>
          <p:nvSpPr>
            <p:cNvPr id="31758" name="Rectangle 18">
              <a:extLst>
                <a:ext uri="{FF2B5EF4-FFF2-40B4-BE49-F238E27FC236}">
                  <a16:creationId xmlns:a16="http://schemas.microsoft.com/office/drawing/2014/main" xmlns="" id="{7AA676A0-6E75-4A34-A4E3-00B02CDB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748"/>
              <a:ext cx="25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i="0">
                  <a:solidFill>
                    <a:srgbClr val="355466"/>
                  </a:solidFill>
                  <a:latin typeface="Arial" panose="020B0604020202020204" pitchFamily="34" charset="0"/>
                </a:rPr>
                <a:t>Неконтрольовані фактори</a:t>
              </a:r>
              <a:endParaRPr lang="ru-RU" altLang="ru-RU" sz="2400" b="0" i="0">
                <a:solidFill>
                  <a:srgbClr val="3554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9" name="Text Box 19">
              <a:extLst>
                <a:ext uri="{FF2B5EF4-FFF2-40B4-BE49-F238E27FC236}">
                  <a16:creationId xmlns:a16="http://schemas.microsoft.com/office/drawing/2014/main" xmlns="" id="{2ECE4069-E809-4570-8D2C-AF8202A76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" y="3093"/>
              <a:ext cx="1632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i="0">
                  <a:solidFill>
                    <a:srgbClr val="355466"/>
                  </a:solidFill>
                  <a:latin typeface="Arial" panose="020B0604020202020204" pitchFamily="34" charset="0"/>
                </a:rPr>
                <a:t>Контрольовані фактори</a:t>
              </a:r>
            </a:p>
          </p:txBody>
        </p:sp>
        <p:sp>
          <p:nvSpPr>
            <p:cNvPr id="31760" name="Line 20">
              <a:extLst>
                <a:ext uri="{FF2B5EF4-FFF2-40B4-BE49-F238E27FC236}">
                  <a16:creationId xmlns:a16="http://schemas.microsoft.com/office/drawing/2014/main" xmlns="" id="{33D90897-BF3F-419D-97AA-06F13D7CBE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7" y="3224"/>
              <a:ext cx="399" cy="154"/>
            </a:xfrm>
            <a:prstGeom prst="line">
              <a:avLst/>
            </a:prstGeom>
            <a:noFill/>
            <a:ln w="19050" cap="sq">
              <a:solidFill>
                <a:srgbClr val="394E5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endParaRPr lang="ru-RU"/>
            </a:p>
          </p:txBody>
        </p:sp>
        <p:sp>
          <p:nvSpPr>
            <p:cNvPr id="31761" name="Line 21">
              <a:extLst>
                <a:ext uri="{FF2B5EF4-FFF2-40B4-BE49-F238E27FC236}">
                  <a16:creationId xmlns:a16="http://schemas.microsoft.com/office/drawing/2014/main" xmlns="" id="{3AB2F6BF-4E58-4E57-8898-A50E7934B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7" y="3468"/>
              <a:ext cx="399" cy="84"/>
            </a:xfrm>
            <a:prstGeom prst="line">
              <a:avLst/>
            </a:prstGeom>
            <a:noFill/>
            <a:ln w="19050" cap="sq">
              <a:solidFill>
                <a:srgbClr val="394E5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endParaRPr lang="ru-RU"/>
            </a:p>
          </p:txBody>
        </p:sp>
        <p:sp>
          <p:nvSpPr>
            <p:cNvPr id="31762" name="Line 22">
              <a:extLst>
                <a:ext uri="{FF2B5EF4-FFF2-40B4-BE49-F238E27FC236}">
                  <a16:creationId xmlns:a16="http://schemas.microsoft.com/office/drawing/2014/main" xmlns="" id="{A0394D79-8233-42D2-92E8-5BF5947A3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776"/>
              <a:ext cx="960" cy="0"/>
            </a:xfrm>
            <a:prstGeom prst="line">
              <a:avLst/>
            </a:prstGeom>
            <a:noFill/>
            <a:ln w="76200" cmpd="tri">
              <a:solidFill>
                <a:srgbClr val="658C9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Line 26">
              <a:extLst>
                <a:ext uri="{FF2B5EF4-FFF2-40B4-BE49-F238E27FC236}">
                  <a16:creationId xmlns:a16="http://schemas.microsoft.com/office/drawing/2014/main" xmlns="" id="{46FD72FE-5F9A-4B09-ADFD-305CCB4DC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276"/>
              <a:ext cx="0" cy="652"/>
            </a:xfrm>
            <a:prstGeom prst="line">
              <a:avLst/>
            </a:prstGeom>
            <a:noFill/>
            <a:ln w="38100">
              <a:solidFill>
                <a:srgbClr val="658C9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Line 27">
              <a:extLst>
                <a:ext uri="{FF2B5EF4-FFF2-40B4-BE49-F238E27FC236}">
                  <a16:creationId xmlns:a16="http://schemas.microsoft.com/office/drawing/2014/main" xmlns="" id="{DD179A42-2F40-48BE-B6D2-F9A5B6FF0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" y="3552"/>
              <a:ext cx="624" cy="0"/>
            </a:xfrm>
            <a:prstGeom prst="line">
              <a:avLst/>
            </a:prstGeom>
            <a:noFill/>
            <a:ln w="76200" cmpd="tri">
              <a:solidFill>
                <a:srgbClr val="658C9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Line 26">
              <a:extLst>
                <a:ext uri="{FF2B5EF4-FFF2-40B4-BE49-F238E27FC236}">
                  <a16:creationId xmlns:a16="http://schemas.microsoft.com/office/drawing/2014/main" xmlns="" id="{7FBE8EB9-C38F-48C8-93B4-6FAA4F251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9" y="2270"/>
              <a:ext cx="0" cy="652"/>
            </a:xfrm>
            <a:prstGeom prst="line">
              <a:avLst/>
            </a:prstGeom>
            <a:noFill/>
            <a:ln w="38100">
              <a:solidFill>
                <a:srgbClr val="658C9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6" name="Line 26">
              <a:extLst>
                <a:ext uri="{FF2B5EF4-FFF2-40B4-BE49-F238E27FC236}">
                  <a16:creationId xmlns:a16="http://schemas.microsoft.com/office/drawing/2014/main" xmlns="" id="{A6A3F9C2-B3A2-46D7-A50F-F4737F396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2256"/>
              <a:ext cx="0" cy="652"/>
            </a:xfrm>
            <a:prstGeom prst="line">
              <a:avLst/>
            </a:prstGeom>
            <a:noFill/>
            <a:ln w="38100">
              <a:solidFill>
                <a:srgbClr val="658C9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xmlns="" id="{27F437A3-C9E9-44FB-893A-61C560FB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-26988"/>
            <a:ext cx="8642350" cy="1143001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ЗРАЗОК АНАЛІЗУ </a:t>
            </a:r>
            <a:r>
              <a:rPr lang="sr-Latn-B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SWOT</a:t>
            </a:r>
            <a:endParaRPr lang="en-US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8735" name="Group 15">
            <a:extLst>
              <a:ext uri="{FF2B5EF4-FFF2-40B4-BE49-F238E27FC236}">
                <a16:creationId xmlns:a16="http://schemas.microsoft.com/office/drawing/2014/main" xmlns="" id="{1E902340-EEEC-444A-B00F-8C7D97D7EF7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863600"/>
          <a:ext cx="9144000" cy="594995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Можливості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54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Загрози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5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8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Швидше одержання дозволів на будівництво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Реконструкція доріг та інфраструктури для Євро-2012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Підписання угоди про зону вільної торгівлі між Україною та ЄС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Податкові пільги для галузей легкої промисловості та виробництва сільськогосподарської техніки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Спрощення механізмів видобування бурштину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про зелений тариф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Створення ринку землі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Підвищення світових цін на продовольство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Гранти на реалізацію проектів регіонального розвитку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Збільшення популярності сільського, зеленого, культурного та світоглядного туризму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Тіньовий малий бізнес, низькі заробітні плати, тіньова зайнятість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Високі відсоткові ставки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Залежність промисловості від імпорту газу та сировини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Невизначеність державної політики та низький рівень підтримки сільськогосподарських виробників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Посилення фіскального тиску на малий бізнес на національному рівні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Погіршення інвестиційного рейтингу держави та відтік інвестицій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Відтік кваліфікованої робочої сили за межі регіону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Підвищення вартості традиційних джерел енергії (викопного палива)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Зменшення реальних доходів населення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AC73E6D8-8C0B-4C81-B8F5-E5AD803D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927100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ЗРАЗОК АНАЛІЗУ </a:t>
            </a:r>
            <a:r>
              <a:rPr lang="sr-Latn-B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SWOT</a:t>
            </a:r>
            <a:endParaRPr lang="en-US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7710" name="Group 14">
            <a:extLst>
              <a:ext uri="{FF2B5EF4-FFF2-40B4-BE49-F238E27FC236}">
                <a16:creationId xmlns:a16="http://schemas.microsoft.com/office/drawing/2014/main" xmlns="" id="{89E21AEC-0003-411C-AB09-5A59DBE851C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4925" y="765175"/>
          <a:ext cx="9037638" cy="6034570"/>
        </p:xfrm>
        <a:graphic>
          <a:graphicData uri="http://schemas.openxmlformats.org/drawingml/2006/table">
            <a:tbl>
              <a:tblPr/>
              <a:tblGrid>
                <a:gridCol w="4305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2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Сильні сторони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73" marB="456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54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Слабкі сторони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73" marB="456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5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7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Географічне розташування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міжнародні транспортні коридори, інфраструктура, аеропорт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Підтверджені поклади бурштину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Ліс, ягоди, гриби, лікарські трави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Сектор туризму та дозвілля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Водні ресурси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Енергетичні потужності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РАЕС)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Пам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ятки історії, природні парки, культурна спадщина (Полісся, Волинь)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Низький рівень злочинності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Поклади мінеральних ресурсів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граніт, базальт, каолінові глини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Аграрні традиції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73" marB="456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Радіоактивне забруднення в північній частині регіону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Низький рівень застосування сучасних сільськогосподарських технологій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Низька ефективність тваринництва та птахівництва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Низькородючі ґрунти та непродуктивні землі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ємне сальдо зовнішньої торгівлі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Низький рівень диверсифікації економіки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Недостатньо розвинена інфраструктура туризму та дозвілля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Низька якість місцевих доріг та енергетичної інфраструктури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Великий дисбаланс між районами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73" marB="456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3" descr="footer03.jpg">
            <a:extLst>
              <a:ext uri="{FF2B5EF4-FFF2-40B4-BE49-F238E27FC236}">
                <a16:creationId xmlns:a16="http://schemas.microsoft.com/office/drawing/2014/main" xmlns="" id="{F5FA5907-4E57-4CFF-9611-8AEF2BC8B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9144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4" descr="header03.jpg">
            <a:extLst>
              <a:ext uri="{FF2B5EF4-FFF2-40B4-BE49-F238E27FC236}">
                <a16:creationId xmlns:a16="http://schemas.microsoft.com/office/drawing/2014/main" xmlns="" id="{C2AA6639-A095-4571-982E-CB7469A5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19908" r="23250" b="22429"/>
          <a:stretch>
            <a:fillRect/>
          </a:stretch>
        </p:blipFill>
        <p:spPr bwMode="auto">
          <a:xfrm>
            <a:off x="0" y="0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itle 1">
            <a:extLst>
              <a:ext uri="{FF2B5EF4-FFF2-40B4-BE49-F238E27FC236}">
                <a16:creationId xmlns:a16="http://schemas.microsoft.com/office/drawing/2014/main" xmlns="" id="{C2A9847F-712B-4890-9164-6BC5E812A36C}"/>
              </a:ext>
            </a:extLst>
          </p:cNvPr>
          <p:cNvSpPr txBox="1">
            <a:spLocks/>
          </p:cNvSpPr>
          <p:nvPr/>
        </p:nvSpPr>
        <p:spPr bwMode="auto">
          <a:xfrm>
            <a:off x="741363" y="4635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ea typeface="Myriad Pro"/>
                <a:cs typeface="Myriad Pro"/>
              </a:rPr>
              <a:t>SWOT</a:t>
            </a:r>
            <a:r>
              <a:rPr lang="uk-UA" altLang="ru-RU">
                <a:solidFill>
                  <a:schemeClr val="bg1"/>
                </a:solidFill>
                <a:ea typeface="Myriad Pro"/>
                <a:cs typeface="Myriad Pro"/>
              </a:rPr>
              <a:t> Аналіз м. Едмонтон</a:t>
            </a:r>
            <a:endParaRPr lang="en-US" altLang="ru-RU">
              <a:solidFill>
                <a:schemeClr val="bg1"/>
              </a:solidFill>
              <a:ea typeface="Myriad Pro"/>
              <a:cs typeface="Myriad Pro"/>
            </a:endParaRPr>
          </a:p>
        </p:txBody>
      </p:sp>
      <p:sp>
        <p:nvSpPr>
          <p:cNvPr id="34821" name="Content Placeholder 15">
            <a:extLst>
              <a:ext uri="{FF2B5EF4-FFF2-40B4-BE49-F238E27FC236}">
                <a16:creationId xmlns:a16="http://schemas.microsoft.com/office/drawing/2014/main" xmlns="" id="{39E889FC-42F6-4CE0-9427-362CDC530789}"/>
              </a:ext>
            </a:extLst>
          </p:cNvPr>
          <p:cNvSpPr txBox="1">
            <a:spLocks/>
          </p:cNvSpPr>
          <p:nvPr/>
        </p:nvSpPr>
        <p:spPr bwMode="auto">
          <a:xfrm>
            <a:off x="715963" y="1631950"/>
            <a:ext cx="7478712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endParaRPr lang="ru-RU" altLang="ru-RU" sz="2000">
              <a:solidFill>
                <a:srgbClr val="7F7F7F"/>
              </a:solidFill>
              <a:ea typeface="Myriad Pro"/>
              <a:cs typeface="Myriad Pro"/>
            </a:endParaRPr>
          </a:p>
        </p:txBody>
      </p:sp>
      <p:pic>
        <p:nvPicPr>
          <p:cNvPr id="34822" name="Picture 11" descr="NewSquareED logomasterXX.jpg">
            <a:extLst>
              <a:ext uri="{FF2B5EF4-FFF2-40B4-BE49-F238E27FC236}">
                <a16:creationId xmlns:a16="http://schemas.microsoft.com/office/drawing/2014/main" xmlns="" id="{0F5C7F32-3DFF-46D0-A75F-88F2BF466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607050"/>
            <a:ext cx="12509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itle 1">
            <a:extLst>
              <a:ext uri="{FF2B5EF4-FFF2-40B4-BE49-F238E27FC236}">
                <a16:creationId xmlns:a16="http://schemas.microsoft.com/office/drawing/2014/main" xmlns="" id="{9C1B37CA-D497-40B7-9353-E17CA35E3A98}"/>
              </a:ext>
            </a:extLst>
          </p:cNvPr>
          <p:cNvSpPr txBox="1">
            <a:spLocks/>
          </p:cNvSpPr>
          <p:nvPr/>
        </p:nvSpPr>
        <p:spPr bwMode="auto">
          <a:xfrm>
            <a:off x="609600" y="5526088"/>
            <a:ext cx="82296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200">
                <a:solidFill>
                  <a:srgbClr val="FFFFFF"/>
                </a:solidFill>
                <a:ea typeface="Myriad Pro"/>
                <a:cs typeface="Myriad Pro"/>
              </a:rPr>
              <a:t>Відділ фінансів та комунальних послуг</a:t>
            </a:r>
            <a:r>
              <a:rPr lang="en-US" altLang="ru-RU" sz="1200">
                <a:solidFill>
                  <a:srgbClr val="FFFFFF"/>
                </a:solidFill>
                <a:ea typeface="Myriad Pro"/>
                <a:cs typeface="Myriad Pro"/>
              </a:rPr>
              <a:t>  | </a:t>
            </a:r>
            <a:r>
              <a:rPr lang="uk-UA" altLang="ru-RU" sz="1200">
                <a:solidFill>
                  <a:srgbClr val="FFFFFF"/>
                </a:solidFill>
                <a:ea typeface="Myriad Pro"/>
                <a:cs typeface="Myriad Pro"/>
              </a:rPr>
              <a:t>Місяць</a:t>
            </a:r>
            <a:r>
              <a:rPr lang="en-US" altLang="ru-RU" sz="1200">
                <a:solidFill>
                  <a:srgbClr val="FFFFFF"/>
                </a:solidFill>
                <a:ea typeface="Myriad Pro"/>
                <a:cs typeface="Myriad Pro"/>
              </a:rPr>
              <a:t>, 20xx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6497401-2561-4333-8594-1AC62C082C52}"/>
              </a:ext>
            </a:extLst>
          </p:cNvPr>
          <p:cNvCxnSpPr>
            <a:stCxn id="34821" idx="0"/>
          </p:cNvCxnSpPr>
          <p:nvPr/>
        </p:nvCxnSpPr>
        <p:spPr>
          <a:xfrm flipH="1">
            <a:off x="4456113" y="1631950"/>
            <a:ext cx="0" cy="4232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3FD88C0-EE4B-4F5D-B002-E3FF2366D252}"/>
              </a:ext>
            </a:extLst>
          </p:cNvPr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6" name="TextBox 5">
            <a:extLst>
              <a:ext uri="{FF2B5EF4-FFF2-40B4-BE49-F238E27FC236}">
                <a16:creationId xmlns:a16="http://schemas.microsoft.com/office/drawing/2014/main" xmlns="" id="{87DBD7FA-2778-4E22-896A-5BDC669EA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536700"/>
            <a:ext cx="40163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u="sng"/>
              <a:t>Сильні сторони</a:t>
            </a:r>
            <a:endParaRPr lang="en-US" altLang="ru-RU" sz="1400" u="sng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 Зростаюча та стала економіка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Конкурентоздатні умови для ведення бізнесу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Кваліфікована та освічена робоча сила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Зобов'язання щодо сталого розвитку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Диверсифікація бізнесу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Потужна мережа транспортної інфраструктури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Лідерство в сфері освіти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Сприятливі умови для здійснення діяльності</a:t>
            </a:r>
            <a:endParaRPr lang="en-US" altLang="ru-RU" sz="1400"/>
          </a:p>
        </p:txBody>
      </p:sp>
      <p:sp>
        <p:nvSpPr>
          <p:cNvPr id="34827" name="TextBox 12">
            <a:extLst>
              <a:ext uri="{FF2B5EF4-FFF2-40B4-BE49-F238E27FC236}">
                <a16:creationId xmlns:a16="http://schemas.microsoft.com/office/drawing/2014/main" xmlns="" id="{B2029204-B4D6-40C9-81C0-942CD637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33800"/>
            <a:ext cx="4010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u="sng"/>
              <a:t>Загрози</a:t>
            </a:r>
            <a:endParaRPr lang="en-US" altLang="ru-RU" sz="1400" u="sng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Залежність від експорту енергоресурсів до США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Світова економічна невизначеність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Зовнішні обмеження щодо робочої сили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Регіональна конкуренція</a:t>
            </a:r>
            <a:r>
              <a:rPr lang="en-US" altLang="ru-RU" sz="1400"/>
              <a:t> – </a:t>
            </a:r>
            <a:r>
              <a:rPr lang="uk-UA" altLang="ru-RU" sz="1400"/>
              <a:t>капіталовкладення у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uk-UA" altLang="ru-RU" sz="1400"/>
              <a:t>  виробництво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Нові органи влади</a:t>
            </a:r>
            <a:endParaRPr lang="en-US" altLang="ru-RU" sz="1400"/>
          </a:p>
        </p:txBody>
      </p:sp>
      <p:sp>
        <p:nvSpPr>
          <p:cNvPr id="34828" name="TextBox 13">
            <a:extLst>
              <a:ext uri="{FF2B5EF4-FFF2-40B4-BE49-F238E27FC236}">
                <a16:creationId xmlns:a16="http://schemas.microsoft.com/office/drawing/2014/main" xmlns="" id="{DE8B71EA-A96F-4C63-BD8F-502ED608A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39338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u="sng"/>
              <a:t>Можливості</a:t>
            </a:r>
            <a:endParaRPr lang="en-US" altLang="ru-RU" sz="1400" u="sng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Світовий енергетичний центр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Центр екологічно чистих технологій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Інноваційні та перспективні галузі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Приєднання до нових ринків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Молоде та зростаюче населення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Стратегія важливих подій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Сприяння налагодженню зав'язків та взаємодії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Кластерний підхід до залучення інвестицій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Нові органи влади</a:t>
            </a:r>
            <a:endParaRPr lang="en-US" altLang="ru-RU" sz="1400"/>
          </a:p>
        </p:txBody>
      </p:sp>
      <p:sp>
        <p:nvSpPr>
          <p:cNvPr id="34829" name="TextBox 14">
            <a:extLst>
              <a:ext uri="{FF2B5EF4-FFF2-40B4-BE49-F238E27FC236}">
                <a16:creationId xmlns:a16="http://schemas.microsoft.com/office/drawing/2014/main" xmlns="" id="{444B8DFC-6BFF-4C33-92F4-E6AB9720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1524000"/>
            <a:ext cx="46323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 u="sng"/>
              <a:t>Слабкі сторони</a:t>
            </a:r>
            <a:endParaRPr lang="en-US" altLang="ru-RU" sz="1400" u="sng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Обізнаність щодо Едмонтона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Інвестиції  в продуктивність</a:t>
            </a:r>
            <a:r>
              <a:rPr lang="en-US" altLang="ru-RU" sz="1400"/>
              <a:t>, </a:t>
            </a:r>
            <a:r>
              <a:rPr lang="uk-UA" altLang="ru-RU" sz="1400"/>
              <a:t>комерціалізацію розробок </a:t>
            </a:r>
            <a:endParaRPr lang="en-US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/>
              <a:t>   та досліджень і венчурний капітал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Доступність житла та прожитковий мінімум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Фактор зовнішніх витрат </a:t>
            </a:r>
            <a:r>
              <a:rPr lang="en-US" altLang="ru-RU" sz="1400"/>
              <a:t> – </a:t>
            </a:r>
            <a:r>
              <a:rPr lang="uk-UA" altLang="ru-RU" sz="1400"/>
              <a:t>місцевість із високими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/>
              <a:t> виробничими витратами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 Земля для промисловості та ринковий вибір</a:t>
            </a:r>
            <a:endParaRPr lang="en-US" altLang="ru-RU" sz="1400"/>
          </a:p>
          <a:p>
            <a:pPr eaLnBrk="1" hangingPunct="1">
              <a:spcBef>
                <a:spcPct val="0"/>
              </a:spcBef>
            </a:pPr>
            <a:r>
              <a:rPr lang="uk-UA" altLang="ru-RU" sz="1400"/>
              <a:t>Брак робочої сили, особливо за умови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400"/>
              <a:t>зміни попиту на професійні навички</a:t>
            </a:r>
            <a:endParaRPr lang="en-US" altLang="ru-RU" sz="140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DAEA19A0-26FB-4771-90D6-D6074F0F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143000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СОЦІАЛЬНО-ЕКОНОМІЧНИЙ АНАЛІЗ У ПРОЦЕСІ СТРАТЕГІЧНОГО ПЛАНУВАННЯ</a:t>
            </a:r>
            <a:endParaRPr lang="ru-RU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490CDA9E-A77B-44F4-AE1E-A6755EC450D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marL="2420938" lvl="4" indent="0">
              <a:buFont typeface="Arial" panose="020B0604020202020204" pitchFamily="34" charset="0"/>
              <a:buNone/>
            </a:pPr>
            <a:r>
              <a:rPr lang="uk-UA" altLang="ru-RU" sz="2800" i="1">
                <a:latin typeface="Arial" panose="020B0604020202020204" pitchFamily="34" charset="0"/>
                <a:cs typeface="Arial" panose="020B0604020202020204" pitchFamily="34" charset="0"/>
              </a:rPr>
              <a:t>Поширенішими методами аналітичної діяльності в рамках стратегічного планування місцевого розвитку є:</a:t>
            </a:r>
            <a:endParaRPr lang="uk-UA" altLang="ru-RU" sz="28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800" b="1" i="1">
                <a:latin typeface="Arial" panose="020B0604020202020204" pitchFamily="34" charset="0"/>
                <a:cs typeface="Arial" panose="020B0604020202020204" pitchFamily="34" charset="0"/>
              </a:rPr>
              <a:t>Соціально-економічний аналіз</a:t>
            </a:r>
            <a:endParaRPr lang="uk-UA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800" b="1" i="1">
                <a:latin typeface="Arial" panose="020B0604020202020204" pitchFamily="34" charset="0"/>
                <a:cs typeface="Arial" panose="020B0604020202020204" pitchFamily="34" charset="0"/>
              </a:rPr>
              <a:t>Порівняльний аналіз</a:t>
            </a:r>
            <a:endParaRPr lang="uk-UA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800" b="1" i="1">
                <a:latin typeface="Arial" panose="020B0604020202020204" pitchFamily="34" charset="0"/>
                <a:cs typeface="Arial" panose="020B0604020202020204" pitchFamily="34" charset="0"/>
              </a:rPr>
              <a:t>SWOT- аналіз</a:t>
            </a:r>
            <a:endParaRPr lang="uk-UA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800" b="1" i="1">
                <a:latin typeface="Arial" panose="020B0604020202020204" pitchFamily="34" charset="0"/>
                <a:cs typeface="Arial" panose="020B0604020202020204" pitchFamily="34" charset="0"/>
              </a:rPr>
              <a:t>PESTLE-аналіз </a:t>
            </a:r>
            <a:endParaRPr lang="uk-UA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800" b="1" i="1">
                <a:latin typeface="Arial" panose="020B0604020202020204" pitchFamily="34" charset="0"/>
                <a:cs typeface="Arial" panose="020B0604020202020204" pitchFamily="34" charset="0"/>
              </a:rPr>
              <a:t>Соціологічний аналіз </a:t>
            </a:r>
            <a:endParaRPr lang="uk-UA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20AFB05-924B-4669-8753-B74421B7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159719" y="3554420"/>
            <a:ext cx="3817988" cy="25257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xmlns="" id="{F415A21E-ED06-4E7E-86E4-FBC8B9D4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88913"/>
            <a:ext cx="7150100" cy="936625"/>
          </a:xfrm>
        </p:spPr>
        <p:txBody>
          <a:bodyPr>
            <a:noAutofit/>
          </a:bodyPr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ЧОМУ СОЦІАЛЬНО-ЕКОНОМІЧНИЙ АНАЛІЗ</a:t>
            </a:r>
            <a:r>
              <a:rPr lang="sr-Latn-B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sr-Latn-CS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xmlns="" id="{09204D24-6427-4973-85EF-BF25626FA0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06838" y="1773238"/>
            <a:ext cx="5056187" cy="4306887"/>
          </a:xfrm>
        </p:spPr>
        <p:txBody>
          <a:bodyPr/>
          <a:lstStyle/>
          <a:p>
            <a:pPr marL="52070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177800" algn="l"/>
              </a:tabLst>
              <a:defRPr/>
            </a:pP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Гарний аналіз </a:t>
            </a:r>
            <a:r>
              <a:rPr lang="uk-UA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сигналізує</a:t>
            </a: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він показує речі, від яких потрібно відмовитися (витрати, що перевищують вигоди) ...</a:t>
            </a:r>
          </a:p>
          <a:p>
            <a:pPr marL="177800" indent="0">
              <a:spcBef>
                <a:spcPct val="0"/>
              </a:spcBef>
              <a:buFont typeface="Arial" charset="0"/>
              <a:buNone/>
              <a:tabLst>
                <a:tab pos="177800" algn="l"/>
              </a:tabLst>
              <a:defRPr/>
            </a:pP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... але також </a:t>
            </a:r>
            <a:r>
              <a:rPr lang="uk-UA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вказує на нові види діяльності</a:t>
            </a: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організації та практики, які формуються і які мають потенціал, щоб стати лідерами (соціально-економічного) розвитку.</a:t>
            </a:r>
          </a:p>
        </p:txBody>
      </p:sp>
      <p:sp>
        <p:nvSpPr>
          <p:cNvPr id="7" name="Curved Down Arrow 6">
            <a:extLst>
              <a:ext uri="{FF2B5EF4-FFF2-40B4-BE49-F238E27FC236}">
                <a16:creationId xmlns:a16="http://schemas.microsoft.com/office/drawing/2014/main" xmlns="" id="{14AC61DA-43D1-4852-83E2-2046F43BBFB6}"/>
              </a:ext>
            </a:extLst>
          </p:cNvPr>
          <p:cNvSpPr/>
          <p:nvPr/>
        </p:nvSpPr>
        <p:spPr>
          <a:xfrm rot="1009623">
            <a:off x="1898650" y="3571875"/>
            <a:ext cx="1585913" cy="10302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 sz="1200" b="0" i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3AE74A7-6BCC-49AC-A79B-5BACB26440FA}"/>
              </a:ext>
            </a:extLst>
          </p:cNvPr>
          <p:cNvSpPr/>
          <p:nvPr/>
        </p:nvSpPr>
        <p:spPr>
          <a:xfrm>
            <a:off x="547688" y="3887788"/>
            <a:ext cx="714375" cy="1428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BA" sz="13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</a:t>
            </a:r>
            <a:endParaRPr lang="sr-Latn-CS" sz="13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6E4F8B88-0599-41DC-98A0-C6E992E0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062" y="1048726"/>
            <a:ext cx="3823296" cy="2478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D5CE14E1-C33C-4351-94CE-4908C05A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8280400" cy="936625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ДЛЯ ЧОГО ЗАСТОСОВУЄТЬСЯ СЕА</a:t>
            </a:r>
            <a:r>
              <a:rPr lang="sr-Latn-B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sr-Latn-CS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xmlns="" id="{1FE80286-1656-467B-8046-CFD717A6E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1357298"/>
            <a:ext cx="8572560" cy="455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xmlns="" id="{CF4A2AFB-7753-4CCE-B600-8C9FAC325E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8625" y="1628775"/>
            <a:ext cx="8169275" cy="4573588"/>
          </a:xfrm>
        </p:spPr>
        <p:txBody>
          <a:bodyPr/>
          <a:lstStyle/>
          <a:p>
            <a:pPr marL="698500">
              <a:buFont typeface="Wingdings" panose="05000000000000000000" pitchFamily="2" charset="2"/>
              <a:buChar char="§"/>
              <a:tabLst>
                <a:tab pos="534988" algn="l"/>
              </a:tabLst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Щоб визначити </a:t>
            </a:r>
            <a:r>
              <a:rPr lang="uk-UA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ключові питання </a:t>
            </a: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(немає користі від отримання відповіді на неправильні питання)</a:t>
            </a:r>
          </a:p>
          <a:p>
            <a:pPr marL="698500">
              <a:buFont typeface="Wingdings" panose="05000000000000000000" pitchFamily="2" charset="2"/>
              <a:buChar char="§"/>
              <a:tabLst>
                <a:tab pos="534988" algn="l"/>
              </a:tabLst>
            </a:pPr>
            <a:endParaRPr lang="uk-UA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>
              <a:buFont typeface="Wingdings" panose="05000000000000000000" pitchFamily="2" charset="2"/>
              <a:buChar char="§"/>
              <a:tabLst>
                <a:tab pos="534988" algn="l"/>
              </a:tabLst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Для відповідного </a:t>
            </a:r>
            <a:r>
              <a:rPr lang="uk-UA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сигналу</a:t>
            </a: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 місцевим / регіональним зацікавленим сторонам або владі вищого рівня</a:t>
            </a:r>
          </a:p>
          <a:p>
            <a:pPr marL="698500">
              <a:buFont typeface="Wingdings" panose="05000000000000000000" pitchFamily="2" charset="2"/>
              <a:buChar char="§"/>
              <a:tabLst>
                <a:tab pos="534988" algn="l"/>
              </a:tabLst>
            </a:pPr>
            <a:endParaRPr lang="uk-UA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>
              <a:buFont typeface="Wingdings" panose="05000000000000000000" pitchFamily="2" charset="2"/>
              <a:buChar char="§"/>
              <a:tabLst>
                <a:tab pos="534988" algn="l"/>
              </a:tabLst>
            </a:pP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Щоб </a:t>
            </a:r>
            <a:r>
              <a:rPr lang="uk-UA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відкрити </a:t>
            </a:r>
            <a:r>
              <a:rPr lang="uk-UA" altLang="ru-RU" sz="2400">
                <a:latin typeface="Arial" panose="020B0604020202020204" pitchFamily="34" charset="0"/>
                <a:cs typeface="Arial" panose="020B0604020202020204" pitchFamily="34" charset="0"/>
              </a:rPr>
              <a:t>для себе нові оригінальні види діяльності, організації та ініціативи.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37B59A95-428A-4AFE-80AA-8C065ECA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638"/>
            <a:ext cx="82296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АСПЕКТИ СОЦІАЛЬНО-ЕКОНОМІЧНОГО АНАЛІЗУ ТЕРИТОРІЇ</a:t>
            </a:r>
            <a:endParaRPr lang="en-US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480B382F-A3DB-4D7D-9E2C-D94BB8F0B97D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98450" y="1506405"/>
          <a:ext cx="8839200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A7D512-FC0B-45B0-BAFC-D56BE6AB66D2}"/>
              </a:ext>
            </a:extLst>
          </p:cNvPr>
          <p:cNvSpPr txBox="1"/>
          <p:nvPr/>
        </p:nvSpPr>
        <p:spPr>
          <a:xfrm>
            <a:off x="2989263" y="2886075"/>
            <a:ext cx="2735262" cy="2159000"/>
          </a:xfrm>
          <a:prstGeom prst="star8">
            <a:avLst>
              <a:gd name="adj" fmla="val 359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Тренди</a:t>
            </a:r>
            <a:endParaRPr lang="ru-RU" sz="2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uk-UA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endParaRPr lang="ru-RU" sz="2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uk-UA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endParaRPr lang="ru-RU" sz="2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uk-UA" sz="2200" b="0" i="0" dirty="0">
                <a:latin typeface="Arial" panose="020B0604020202020204" pitchFamily="34" charset="0"/>
                <a:cs typeface="Arial" panose="020B0604020202020204" pitchFamily="34" charset="0"/>
              </a:rPr>
              <a:t>Виклики</a:t>
            </a:r>
            <a:endParaRPr lang="sr-Latn-BA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xmlns="" id="{B428FB32-8C65-4E3D-BAA6-48916FBA2A3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3850" y="1485900"/>
            <a:ext cx="8424863" cy="5256213"/>
          </a:xfrm>
          <a:noFill/>
        </p:spPr>
        <p:txBody>
          <a:bodyPr/>
          <a:lstStyle/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генеральний план території, інша існуюча містобудівна документація;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дані управління (відділу) економіки облдержадміністрації та виконавчого комітету місцевої ради;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програми економічного та соціального розвитку та звіти про їх виконання;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дані статистики;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дані галузевих міністерств та відомств;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інформація банків;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результати соціологічних опитувань та анкетувань;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результати наукових досліджень, що стосуються даної території;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матеріали засобів масової інформації;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дані земельного кадастру (форма 6-зем);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соціально-економічний паспорт території;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дані метеостанції;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матеріали краєзнавчого та інших музеїв;</a:t>
            </a:r>
          </a:p>
          <a:p>
            <a:pPr>
              <a:lnSpc>
                <a:spcPct val="80000"/>
              </a:lnSpc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1900">
                <a:latin typeface="Arial" panose="020B0604020202020204" pitchFamily="34" charset="0"/>
                <a:cs typeface="Arial" panose="020B0604020202020204" pitchFamily="34" charset="0"/>
              </a:rPr>
              <a:t>інша інформація, що знаходиться в публічному користуванні.</a:t>
            </a:r>
            <a:r>
              <a:rPr lang="ru-RU" altLang="ru-RU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B56CF0E-F49A-49C8-A847-74E88B56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642350" cy="1143000"/>
          </a:xfrm>
        </p:spPr>
        <p:txBody>
          <a:bodyPr/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ІНФОРМАЦІЙНА БАЗА ПРОВЕДЕННЯ АНАЛІЗУ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15E709DC-654B-4745-A649-C767D839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7924800" cy="1152525"/>
          </a:xfrm>
        </p:spPr>
        <p:txBody>
          <a:bodyPr>
            <a:noAutofit/>
          </a:bodyPr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АНАЛІТИЧНЕ СУПРОВОДЖЕННЯ СТРАТЕГІЧНОГО ПЛАНУВАННЯ:</a:t>
            </a:r>
            <a:endParaRPr lang="ru-RU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3E39DC5E-C4A7-4055-A46D-A31DBBC52E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3850" y="1628775"/>
            <a:ext cx="8496300" cy="5040313"/>
          </a:xfrm>
        </p:spPr>
        <p:txBody>
          <a:bodyPr/>
          <a:lstStyle/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200">
                <a:latin typeface="Arial" panose="020B0604020202020204" pitchFamily="34" charset="0"/>
                <a:cs typeface="Arial" panose="020B0604020202020204" pitchFamily="34" charset="0"/>
              </a:rPr>
              <a:t>характеристика соціально-економічних показників у динаміці (бажано за 10 років);</a:t>
            </a:r>
          </a:p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200">
                <a:latin typeface="Arial" panose="020B0604020202020204" pitchFamily="34" charset="0"/>
                <a:cs typeface="Arial" panose="020B0604020202020204" pitchFamily="34" charset="0"/>
              </a:rPr>
              <a:t>визначення тенденцій соціально-економічного розвитку та ступеню їх прогресивності; </a:t>
            </a:r>
          </a:p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200">
                <a:latin typeface="Arial" panose="020B0604020202020204" pitchFamily="34" charset="0"/>
                <a:cs typeface="Arial" panose="020B0604020202020204" pitchFamily="34" charset="0"/>
              </a:rPr>
              <a:t>характеристика якісних показників сучасного стану території;</a:t>
            </a:r>
          </a:p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200">
                <a:latin typeface="Arial" panose="020B0604020202020204" pitchFamily="34" charset="0"/>
                <a:cs typeface="Arial" panose="020B0604020202020204" pitchFamily="34" charset="0"/>
              </a:rPr>
              <a:t>виявлення та оцінка усіх видів ресурсів території;</a:t>
            </a:r>
          </a:p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200">
                <a:latin typeface="Arial" panose="020B0604020202020204" pitchFamily="34" charset="0"/>
                <a:cs typeface="Arial" panose="020B0604020202020204" pitchFamily="34" charset="0"/>
              </a:rPr>
              <a:t>визначення відповідності сучасного стану території її внутрішньому потенціалу;</a:t>
            </a:r>
          </a:p>
          <a:p>
            <a:pPr>
              <a:buClr>
                <a:srgbClr val="658C91"/>
              </a:buClr>
              <a:buFont typeface="Wingdings" panose="05000000000000000000" pitchFamily="2" charset="2"/>
              <a:buChar char="§"/>
            </a:pPr>
            <a:r>
              <a:rPr lang="uk-UA" altLang="ru-RU" sz="2200">
                <a:latin typeface="Arial" panose="020B0604020202020204" pitchFamily="34" charset="0"/>
                <a:cs typeface="Arial" panose="020B0604020202020204" pitchFamily="34" charset="0"/>
              </a:rPr>
              <a:t>проведення порівняльного аналізу (з аналогічними показниками в середньому по Україні, по регіону, з даними територій – потенціальних конкурентів. </a:t>
            </a:r>
          </a:p>
          <a:p>
            <a:pPr>
              <a:lnSpc>
                <a:spcPct val="90000"/>
              </a:lnSpc>
            </a:pPr>
            <a:endParaRPr lang="uk-UA" altLang="ru-RU" sz="26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E4CEC186-C99D-411D-9908-66499E8C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12241" r="1746" b="2310"/>
          <a:stretch>
            <a:fillRect/>
          </a:stretch>
        </p:blipFill>
        <p:spPr bwMode="auto">
          <a:xfrm>
            <a:off x="1042988" y="1557338"/>
            <a:ext cx="6697662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4DE22DD-D92D-4D13-9FFA-C165D0FC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7924800" cy="1152525"/>
          </a:xfrm>
        </p:spPr>
        <p:txBody>
          <a:bodyPr>
            <a:noAutofit/>
          </a:bodyPr>
          <a:lstStyle/>
          <a:p>
            <a:r>
              <a:rPr lang="uk-UA" altLang="ru-RU" sz="2800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ЩО АНАЛІЗУЄТЬСЯ?</a:t>
            </a:r>
            <a:endParaRPr lang="ru-RU" altLang="ru-RU" sz="2800" cap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LED colors">
      <a:dk1>
        <a:srgbClr val="3B3B3B"/>
      </a:dk1>
      <a:lt1>
        <a:srgbClr val="FFFFFF"/>
      </a:lt1>
      <a:dk2>
        <a:srgbClr val="3B3B3B"/>
      </a:dk2>
      <a:lt2>
        <a:srgbClr val="EEECE1"/>
      </a:lt2>
      <a:accent1>
        <a:srgbClr val="46BCC2"/>
      </a:accent1>
      <a:accent2>
        <a:srgbClr val="C0E8EA"/>
      </a:accent2>
      <a:accent3>
        <a:srgbClr val="355466"/>
      </a:accent3>
      <a:accent4>
        <a:srgbClr val="A5A5A5"/>
      </a:accent4>
      <a:accent5>
        <a:srgbClr val="4BACC6"/>
      </a:accent5>
      <a:accent6>
        <a:srgbClr val="880038"/>
      </a:accent6>
      <a:hlink>
        <a:srgbClr val="658C91"/>
      </a:hlink>
      <a:folHlink>
        <a:srgbClr val="548DD4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1541</TotalTime>
  <Words>1776</Words>
  <Application>Microsoft Office PowerPoint</Application>
  <PresentationFormat>Экран (4:3)</PresentationFormat>
  <Paragraphs>343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ТЕМА 3.  МЕТОДОЛОГІЯ ТА СУЧАСНА ПРАКТИКА СТРАТЕГІЧНОГО ПЛАНУВАННЯ  3.3 СОЦІАЛЬНО-ЕКОНОМІЧНИЙ АНАЛІЗ  У ПРОЦЕСІ СТРАТЕГІЧНОГО ПЛАНУВАННЯ</vt:lpstr>
      <vt:lpstr>ОСНОВНІ КРОКИ / ЕТАПИ ПРОЦЕСУ ПЛАНУВАННЯ</vt:lpstr>
      <vt:lpstr>СОЦІАЛЬНО-ЕКОНОМІЧНИЙ АНАЛІЗ У ПРОЦЕСІ СТРАТЕГІЧНОГО ПЛАНУВАННЯ</vt:lpstr>
      <vt:lpstr>ЧОМУ СОЦІАЛЬНО-ЕКОНОМІЧНИЙ АНАЛІЗ?</vt:lpstr>
      <vt:lpstr>ДЛЯ ЧОГО ЗАСТОСОВУЄТЬСЯ СЕА?</vt:lpstr>
      <vt:lpstr> АСПЕКТИ СОЦІАЛЬНО-ЕКОНОМІЧНОГО АНАЛІЗУ ТЕРИТОРІЇ</vt:lpstr>
      <vt:lpstr>ІНФОРМАЦІЙНА БАЗА ПРОВЕДЕННЯ АНАЛІЗУ</vt:lpstr>
      <vt:lpstr>АНАЛІТИЧНЕ СУПРОВОДЖЕННЯ СТРАТЕГІЧНОГО ПЛАНУВАННЯ:</vt:lpstr>
      <vt:lpstr>ЩО АНАЛІЗУЄТЬСЯ?</vt:lpstr>
      <vt:lpstr>АНАЛІЗ ІНФОРМАЦІЇ ТА ОЦІНКА СТАНУ (ДІАГНОЗ) ТЕРИТОРІЇ</vt:lpstr>
      <vt:lpstr>ДІАГНОЗ ТЕРИТОРІЇ СТОСУЄТЬСЯ:</vt:lpstr>
      <vt:lpstr>СКЛАДОВІ ОПИСОВО-АНАЛІТИЧНОЇ ЧАСТИНИ СТРАТЕГІЧНОГО ПЛАНУ</vt:lpstr>
      <vt:lpstr>СКЛАДОВІ ОПИСОВО-АНАЛІТИЧНОЇ ЧАСТИНИ СТРАТЕГІЧНОГО ПЛАНУ (ПРОДОВЖЕННЯ)</vt:lpstr>
      <vt:lpstr>СОЦІАЛЬНО-ЕКОНОМІЧНИЙ АНАЛІЗ У ПРОЦЕСІ СТРАТЕГІЧНОГО ПЛАНУВАННЯ</vt:lpstr>
      <vt:lpstr>ЗМІСТ ПРОФІЛЮ ТЕРИТОРІАЛЬНОЇ ГРОМАДИ</vt:lpstr>
      <vt:lpstr>ПРИЗНАЧЕННЯ ОПИСОВО-АНАЛІТИЧНОЇ ЧАСТИНИ</vt:lpstr>
      <vt:lpstr>ВЗАЄМОДІЯ З ГРОМАДСЬКІСТЮ </vt:lpstr>
      <vt:lpstr>АНАЛІЗ ЗОВНІШНІХ ФАКТОРІВ  І НАЯВНИХ РЕСУРСІВ </vt:lpstr>
      <vt:lpstr>SWOT-АНАЛІЗ (STRENGTHS, WEAKNESSES, OPPORTUNITIES, THREATS: СИЛЬНІ, СЛАБКІ СТОРОНИ, МОЖЛИВОСТІ ТА ЗАГРОЗИ МАТРИЦЯ </vt:lpstr>
      <vt:lpstr> SWOT - АНАЛІЗ </vt:lpstr>
      <vt:lpstr>ЯК ПРОВОДИТИ SWOT АНАЛІЗ?</vt:lpstr>
      <vt:lpstr>ПЕСТ – ЗОВНІШНІ ФАКТОРИ</vt:lpstr>
      <vt:lpstr> SWOT АНАЛІЗ (стратегічні звязки)</vt:lpstr>
      <vt:lpstr>СТРАТЕГІЧНІ ЗВ’ЯЗКИ</vt:lpstr>
      <vt:lpstr>АНАЛІЗ-ВИСНОВКИ</vt:lpstr>
      <vt:lpstr>ЗРАЗОК АНАЛІЗУ SWOT</vt:lpstr>
      <vt:lpstr>ЗРАЗОК АНАЛІЗУ SWOT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 Mazurenko MLED UA</dc:creator>
  <cp:lastModifiedBy>Владелец</cp:lastModifiedBy>
  <cp:revision>147</cp:revision>
  <cp:lastPrinted>2013-04-15T13:03:07Z</cp:lastPrinted>
  <dcterms:created xsi:type="dcterms:W3CDTF">2012-03-21T09:12:19Z</dcterms:created>
  <dcterms:modified xsi:type="dcterms:W3CDTF">2022-01-25T16:43:30Z</dcterms:modified>
</cp:coreProperties>
</file>