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85" r:id="rId5"/>
    <p:sldId id="268" r:id="rId6"/>
    <p:sldId id="277" r:id="rId7"/>
    <p:sldId id="275" r:id="rId8"/>
    <p:sldId id="281" r:id="rId9"/>
    <p:sldId id="278" r:id="rId10"/>
    <p:sldId id="280" r:id="rId11"/>
    <p:sldId id="282" r:id="rId12"/>
    <p:sldId id="279" r:id="rId13"/>
    <p:sldId id="283" r:id="rId14"/>
    <p:sldId id="284" r:id="rId15"/>
    <p:sldId id="265" r:id="rId16"/>
    <p:sldId id="266" r:id="rId17"/>
    <p:sldId id="269" r:id="rId18"/>
    <p:sldId id="270" r:id="rId19"/>
    <p:sldId id="271" r:id="rId20"/>
    <p:sldId id="272" r:id="rId21"/>
    <p:sldId id="259" r:id="rId22"/>
    <p:sldId id="261" r:id="rId23"/>
    <p:sldId id="263" r:id="rId24"/>
    <p:sldId id="262" r:id="rId25"/>
    <p:sldId id="264" r:id="rId26"/>
    <p:sldId id="276" r:id="rId27"/>
    <p:sldId id="273" r:id="rId28"/>
    <p:sldId id="27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818" autoAdjust="0"/>
  </p:normalViewPr>
  <p:slideViewPr>
    <p:cSldViewPr>
      <p:cViewPr varScale="1">
        <p:scale>
          <a:sx n="55" d="100"/>
          <a:sy n="55" d="100"/>
        </p:scale>
        <p:origin x="18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B8F5E2-7DAD-427E-876F-23AA32799DF3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CED94-F350-4388-919B-645540959B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75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5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873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8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3980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07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759B3-8F91-4AB4-9CEC-7ECA99C09B78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655417-3F21-4408-B76C-EDF1DF2E9B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80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7169E-B184-4F61-AEDB-35639B3EC6E0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4E4F16-2D6C-4E2C-B626-4230899A15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37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80E592-A82C-4F29-BA67-481FEF4DFF43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06AC0-D68C-4257-84AF-01949AC7BF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53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320FFE-0544-4181-8BCC-0EC7D871C3A5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A477-6407-4899-A88A-0EA18802CA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574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BC9D7-F0B8-4823-8F57-DDEDCE4652AF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03A43-A185-4B4D-9994-63B310888B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1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7C41C1-2B61-41FE-B3D7-B7E04E105B3C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7ED62-FB2D-4B12-8F31-489D4BF2C5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7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F368BB-8A14-4F00-B641-5734F3476B60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4A15D-C08E-4E57-B702-D09BF7ED53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63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956695-0BFA-49AE-B605-83BB9A2DB3C4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FADB2-910A-4FCA-8066-0A41355461A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7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6C7D91-3993-42F2-B1BF-68C349281009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40A89-7241-4C3C-A6E9-092AC2D501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94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F01B7-7B5C-4A04-B0B8-4EDF4CF606BD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F3DEE4-648F-46CE-B85C-F2C4A9AA30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52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7469D4-9753-4595-ADAA-6B879D1E51EA}" type="datetimeFigureOut">
              <a:rPr lang="ru-RU" smtClean="0"/>
              <a:pPr>
                <a:defRPr/>
              </a:pPr>
              <a:t>17.02.2022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EEF4261-3BC6-4894-BB9C-6263DC1963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6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2565400"/>
            <a:ext cx="9361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ПРЕЗЕНТАЦІЯ</a:t>
            </a:r>
            <a:endParaRPr lang="ru-RU" b="1" dirty="0"/>
          </a:p>
          <a:p>
            <a:pPr algn="ctr"/>
            <a:endParaRPr lang="ru-RU" b="1" dirty="0"/>
          </a:p>
          <a:p>
            <a:pPr algn="ctr"/>
            <a:endParaRPr lang="ru-RU" dirty="0"/>
          </a:p>
          <a:p>
            <a:pPr algn="ctr"/>
            <a:r>
              <a:rPr lang="ru-RU" dirty="0"/>
              <a:t>На тему </a:t>
            </a:r>
            <a:r>
              <a:rPr lang="ru-RU" b="1" dirty="0" smtClean="0"/>
              <a:t>«</a:t>
            </a:r>
            <a:r>
              <a:rPr lang="ru-RU" b="1" dirty="0" err="1" smtClean="0"/>
              <a:t>Місцеве</a:t>
            </a:r>
            <a:r>
              <a:rPr lang="ru-RU" b="1" dirty="0" smtClean="0"/>
              <a:t> </a:t>
            </a:r>
            <a:r>
              <a:rPr lang="ru-RU" b="1" dirty="0" err="1" smtClean="0"/>
              <a:t>самоврядування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соціальна</a:t>
            </a:r>
            <a:r>
              <a:rPr lang="ru-RU" b="1" dirty="0" smtClean="0"/>
              <a:t> робота»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714375" y="357188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Основною формою </a:t>
            </a:r>
            <a:r>
              <a:rPr lang="ru-RU" sz="2200" dirty="0" err="1">
                <a:latin typeface="Corbel" pitchFamily="34" charset="0"/>
              </a:rPr>
              <a:t>діяльності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є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проведення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законодавством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низових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територіальних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підрозділах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часто (в США - один - два рази на </a:t>
            </a:r>
            <a:r>
              <a:rPr lang="ru-RU" sz="2200" dirty="0" err="1">
                <a:latin typeface="Corbel" pitchFamily="34" charset="0"/>
              </a:rPr>
              <a:t>місяць</a:t>
            </a:r>
            <a:r>
              <a:rPr lang="ru-RU" sz="2200" dirty="0">
                <a:latin typeface="Corbel" pitchFamily="34" charset="0"/>
              </a:rPr>
              <a:t>, у </a:t>
            </a:r>
            <a:r>
              <a:rPr lang="ru-RU" sz="2200" dirty="0" err="1">
                <a:latin typeface="Corbel" pitchFamily="34" charset="0"/>
              </a:rPr>
              <a:t>Великобританії</a:t>
            </a:r>
            <a:r>
              <a:rPr lang="ru-RU" sz="2200" dirty="0">
                <a:latin typeface="Corbel" pitchFamily="34" charset="0"/>
              </a:rPr>
              <a:t> - </a:t>
            </a:r>
            <a:r>
              <a:rPr lang="ru-RU" sz="2200" dirty="0" err="1">
                <a:latin typeface="Corbel" pitchFamily="34" charset="0"/>
              </a:rPr>
              <a:t>щомісяця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вищестоящих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проводяться</a:t>
            </a:r>
            <a:r>
              <a:rPr lang="ru-RU" sz="2200" dirty="0">
                <a:latin typeface="Corbel" pitchFamily="34" charset="0"/>
              </a:rPr>
              <a:t> 1 раз в квартал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півріччя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Можуть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проводитися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позачергові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сесії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певного</a:t>
            </a:r>
            <a:r>
              <a:rPr lang="ru-RU" sz="2200" dirty="0">
                <a:latin typeface="Corbel" pitchFamily="34" charset="0"/>
              </a:rPr>
              <a:t> числа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представницького</a:t>
            </a:r>
            <a:r>
              <a:rPr lang="ru-RU" sz="2200" dirty="0">
                <a:latin typeface="Corbel" pitchFamily="34" charset="0"/>
              </a:rPr>
              <a:t> органу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вимогу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0063" y="383758"/>
            <a:ext cx="8501062" cy="31393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Компетенція органів місцевого самоврядування поширюється насамперед на керівництво та розвиток комунального господарства, охорону навколишнього середовища, планування розміщення і будівництва населених пунктів, загальний нагляд за містобудуванням, розвиток системи місцевого транспорту і встановлення порядку регулювання його руху, місцеве дорожнє будівництво, каналізацію, водо- - і газопостачання, енергозабезпечення, очищення вулиць, боротьбу із забрудненням водойм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500063" y="4072147"/>
            <a:ext cx="8572500" cy="212365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Значні повноваження органів місцевого самоврядування у соціальній сфері, зокрема, з надання соціальної допомоги малозабезпеченим. Вони включають в себе будівництво і утримання будинків для людей похилого віку, нічліжок, будівництво дешевого житла, муніципальних шкіл, лікарень, пологових будинків за рахунок муніципальних доходів і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571500" y="428625"/>
            <a:ext cx="66436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i="1" dirty="0" err="1">
                <a:latin typeface="Corbel" pitchFamily="34" charset="0"/>
              </a:rPr>
              <a:t>Дуже</a:t>
            </a:r>
            <a:r>
              <a:rPr lang="ru-RU" sz="2200" i="1" dirty="0">
                <a:latin typeface="Corbel" pitchFamily="34" charset="0"/>
              </a:rPr>
              <a:t> часто </a:t>
            </a:r>
            <a:r>
              <a:rPr lang="ru-RU" sz="2200" i="1" dirty="0" err="1">
                <a:latin typeface="Corbel" pitchFamily="34" charset="0"/>
              </a:rPr>
              <a:t>чисельний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органів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місцевого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самоврядування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може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визначатися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мінімальному</a:t>
            </a:r>
            <a:r>
              <a:rPr lang="ru-RU" sz="2200" i="1" dirty="0">
                <a:latin typeface="Corbel" pitchFamily="34" charset="0"/>
              </a:rPr>
              <a:t> і максимальному </a:t>
            </a:r>
            <a:r>
              <a:rPr lang="ru-RU" sz="2200" i="1" dirty="0" err="1">
                <a:latin typeface="Corbel" pitchFamily="34" charset="0"/>
              </a:rPr>
              <a:t>обчисленні</a:t>
            </a:r>
            <a:r>
              <a:rPr lang="ru-RU" sz="2200" i="1" dirty="0">
                <a:latin typeface="Corbel" pitchFamily="34" charset="0"/>
              </a:rPr>
              <a:t>, а </a:t>
            </a:r>
            <a:r>
              <a:rPr lang="ru-RU" sz="2200" i="1" dirty="0" err="1">
                <a:latin typeface="Corbel" pitchFamily="34" charset="0"/>
              </a:rPr>
              <a:t>постійний</a:t>
            </a:r>
            <a:r>
              <a:rPr lang="ru-RU" sz="2200" i="1" dirty="0">
                <a:latin typeface="Corbel" pitchFamily="34" charset="0"/>
              </a:rPr>
              <a:t> склад </a:t>
            </a:r>
            <a:r>
              <a:rPr lang="ru-RU" sz="2200" i="1" dirty="0" err="1">
                <a:latin typeface="Corbel" pitchFamily="34" charset="0"/>
              </a:rPr>
              <a:t>визначається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населення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даного</a:t>
            </a:r>
            <a:r>
              <a:rPr lang="ru-RU" sz="2200" i="1" dirty="0">
                <a:latin typeface="Corbel" pitchFamily="34" charset="0"/>
              </a:rPr>
              <a:t> району.</a:t>
            </a:r>
          </a:p>
          <a:p>
            <a:endParaRPr lang="ru-RU" sz="2200" i="1" dirty="0">
              <a:latin typeface="Corbel" pitchFamily="34" charset="0"/>
            </a:endParaRPr>
          </a:p>
          <a:p>
            <a:r>
              <a:rPr lang="ru-RU" sz="2200" i="1" dirty="0">
                <a:latin typeface="Corbel" pitchFamily="34" charset="0"/>
              </a:rPr>
              <a:t>У </a:t>
            </a:r>
            <a:r>
              <a:rPr lang="ru-RU" sz="2200" i="1" dirty="0" err="1">
                <a:latin typeface="Corbel" pitchFamily="34" charset="0"/>
              </a:rPr>
              <a:t>Республіці</a:t>
            </a:r>
            <a:r>
              <a:rPr lang="ru-RU" sz="2200" i="1" dirty="0">
                <a:latin typeface="Corbel" pitchFamily="34" charset="0"/>
              </a:rPr>
              <a:t> Перу, </a:t>
            </a:r>
            <a:r>
              <a:rPr lang="ru-RU" sz="2200" i="1" dirty="0" err="1">
                <a:latin typeface="Corbel" pitchFamily="34" charset="0"/>
              </a:rPr>
              <a:t>наприклад</a:t>
            </a:r>
            <a:r>
              <a:rPr lang="ru-RU" sz="2200" i="1" dirty="0">
                <a:latin typeface="Corbel" pitchFamily="34" charset="0"/>
              </a:rPr>
              <a:t>, прямо </a:t>
            </a:r>
            <a:r>
              <a:rPr lang="ru-RU" sz="2200" i="1" dirty="0" err="1">
                <a:latin typeface="Corbel" pitchFamily="34" charset="0"/>
              </a:rPr>
              <a:t>встановлено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що</a:t>
            </a:r>
            <a:r>
              <a:rPr lang="ru-RU" sz="2200" i="1" dirty="0">
                <a:latin typeface="Corbel" pitchFamily="34" charset="0"/>
              </a:rPr>
              <a:t> в </a:t>
            </a:r>
            <a:r>
              <a:rPr lang="ru-RU" sz="2200" i="1" dirty="0" err="1">
                <a:latin typeface="Corbel" pitchFamily="34" charset="0"/>
              </a:rPr>
              <a:t>муніципалітетах</a:t>
            </a:r>
            <a:r>
              <a:rPr lang="ru-RU" sz="2200" i="1" dirty="0">
                <a:latin typeface="Corbel" pitchFamily="34" charset="0"/>
              </a:rPr>
              <a:t> з </a:t>
            </a:r>
            <a:r>
              <a:rPr lang="ru-RU" sz="2200" i="1" dirty="0" err="1">
                <a:latin typeface="Corbel" pitchFamily="34" charset="0"/>
              </a:rPr>
              <a:t>чисельністю</a:t>
            </a:r>
            <a:r>
              <a:rPr lang="ru-RU" sz="2200" i="1" dirty="0">
                <a:latin typeface="Corbel" pitchFamily="34" charset="0"/>
              </a:rPr>
              <a:t> до 500 </a:t>
            </a:r>
            <a:r>
              <a:rPr lang="ru-RU" sz="2200" i="1" dirty="0" err="1">
                <a:latin typeface="Corbel" pitchFamily="34" charset="0"/>
              </a:rPr>
              <a:t>осіб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5 </a:t>
            </a:r>
            <a:r>
              <a:rPr lang="ru-RU" sz="2200" i="1" dirty="0" err="1">
                <a:latin typeface="Corbel" pitchFamily="34" charset="0"/>
              </a:rPr>
              <a:t>муніципальних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, </a:t>
            </a:r>
            <a:r>
              <a:rPr lang="ru-RU" sz="2200" i="1" dirty="0" err="1">
                <a:latin typeface="Corbel" pitchFamily="34" charset="0"/>
              </a:rPr>
              <a:t>від</a:t>
            </a:r>
            <a:r>
              <a:rPr lang="ru-RU" sz="2200" i="1" dirty="0">
                <a:latin typeface="Corbel" pitchFamily="34" charset="0"/>
              </a:rPr>
              <a:t> 500 до 1000 </a:t>
            </a:r>
            <a:r>
              <a:rPr lang="ru-RU" sz="2200" i="1" dirty="0" err="1">
                <a:latin typeface="Corbel" pitchFamily="34" charset="0"/>
              </a:rPr>
              <a:t>чоловік</a:t>
            </a:r>
            <a:r>
              <a:rPr lang="ru-RU" sz="2200" i="1" dirty="0">
                <a:latin typeface="Corbel" pitchFamily="34" charset="0"/>
              </a:rPr>
              <a:t> </a:t>
            </a:r>
            <a:r>
              <a:rPr lang="ru-RU" sz="2200" i="1" dirty="0" err="1">
                <a:latin typeface="Corbel" pitchFamily="34" charset="0"/>
              </a:rPr>
              <a:t>обирається</a:t>
            </a:r>
            <a:r>
              <a:rPr lang="ru-RU" sz="2200" i="1" dirty="0">
                <a:latin typeface="Corbel" pitchFamily="34" charset="0"/>
              </a:rPr>
              <a:t> алькальд і 8 </a:t>
            </a:r>
            <a:r>
              <a:rPr lang="ru-RU" sz="2200" i="1" dirty="0" err="1">
                <a:latin typeface="Corbel" pitchFamily="34" charset="0"/>
              </a:rPr>
              <a:t>радників</a:t>
            </a:r>
            <a:r>
              <a:rPr lang="ru-RU" sz="2200" i="1" dirty="0">
                <a:latin typeface="Corbel" pitchFamily="34" charset="0"/>
              </a:rPr>
              <a:t> і т.д.</a:t>
            </a:r>
          </a:p>
        </p:txBody>
      </p:sp>
      <p:sp>
        <p:nvSpPr>
          <p:cNvPr id="29699" name="Прямоугольник 2"/>
          <p:cNvSpPr>
            <a:spLocks noChangeArrowheads="1"/>
          </p:cNvSpPr>
          <p:nvPr/>
        </p:nvSpPr>
        <p:spPr bwMode="auto">
          <a:xfrm>
            <a:off x="720003" y="4625975"/>
            <a:ext cx="82153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За структурою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, як правило, </a:t>
            </a:r>
            <a:r>
              <a:rPr lang="ru-RU" sz="2200" dirty="0" err="1">
                <a:latin typeface="Corbel" pitchFamily="34" charset="0"/>
              </a:rPr>
              <a:t>однопалатні</a:t>
            </a:r>
            <a:r>
              <a:rPr lang="ru-RU" sz="2200" dirty="0">
                <a:latin typeface="Corbel" pitchFamily="34" charset="0"/>
              </a:rPr>
              <a:t>. </a:t>
            </a:r>
            <a:r>
              <a:rPr lang="ru-RU" sz="2200" dirty="0" err="1">
                <a:latin typeface="Corbel" pitchFamily="34" charset="0"/>
              </a:rPr>
              <a:t>Двопалатні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побудова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надзвичайно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рідко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наприклад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муніципальна</a:t>
            </a:r>
            <a:r>
              <a:rPr lang="ru-RU" sz="2200" dirty="0">
                <a:latin typeface="Corbel" pitchFamily="34" charset="0"/>
              </a:rPr>
              <a:t> рада Нью-Йорка).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63" y="2143125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95536" y="361733"/>
            <a:ext cx="4143375" cy="3477875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управляють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муніципальної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власністю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. Вони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здійснюють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діяльність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сфері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господарства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(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видача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дозволів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на право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відкриття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магазинів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видовищних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підприємств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встановлення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правил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забудови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err="1">
                <a:latin typeface="Arial" pitchFamily="34" charset="0"/>
                <a:cs typeface="Arial" pitchFamily="34" charset="0"/>
              </a:rPr>
              <a:t>міст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 і т.д.).</a:t>
            </a: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857750" y="356870"/>
            <a:ext cx="4071938" cy="5909310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Повноваження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галузі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охорони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порядку,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захисту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 і свобод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громадян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включають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себе: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встановлення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правил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поведінки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громадських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місцях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дачу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дозволів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накладення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заборони на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проведення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мітингів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зборів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походів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>
              <a:defRPr/>
            </a:pPr>
            <a:endParaRPr lang="ru-RU" sz="21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defRPr/>
            </a:pP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видання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розпоряджень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щодо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здійснення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санітарно-епідеміологічного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нагляду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медичного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обслуговування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1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населення</a:t>
            </a:r>
            <a:r>
              <a:rPr lang="ru-RU" sz="21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і т.д.</a:t>
            </a:r>
            <a:endParaRPr lang="ru-RU" sz="2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500063" y="285582"/>
            <a:ext cx="82153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smtClean="0">
                <a:ea typeface="Times New Roman" pitchFamily="18" charset="0"/>
              </a:rPr>
              <a:t>ряді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(США, Канада, 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 та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) у </a:t>
            </a:r>
            <a:r>
              <a:rPr lang="ru-RU" sz="2200" dirty="0" err="1">
                <a:ea typeface="Times New Roman" pitchFamily="18" charset="0"/>
              </a:rPr>
              <a:t>віданні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органів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перебувають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сили</a:t>
            </a:r>
            <a:r>
              <a:rPr lang="ru-RU" sz="2200" dirty="0">
                <a:ea typeface="Times New Roman" pitchFamily="18" charset="0"/>
              </a:rPr>
              <a:t>, на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покладається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несення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патрульної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охоронної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служби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інші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види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поліцейської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діяльності</a:t>
            </a:r>
            <a:r>
              <a:rPr lang="ru-RU" sz="2200" dirty="0">
                <a:ea typeface="Times New Roman" pitchFamily="18" charset="0"/>
              </a:rPr>
              <a:t>.</a:t>
            </a:r>
          </a:p>
        </p:txBody>
      </p:sp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428625" y="2000250"/>
            <a:ext cx="84296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Найважливіші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повноваження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органів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представлені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в бюджетно-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фінансовій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200" b="1" dirty="0" err="1">
                <a:solidFill>
                  <a:srgbClr val="FFFF00"/>
                </a:solidFill>
                <a:latin typeface="Corbel" pitchFamily="34" charset="0"/>
              </a:rPr>
              <a:t>сфері</a:t>
            </a:r>
            <a:r>
              <a:rPr lang="ru-RU" sz="2200" b="1" dirty="0">
                <a:solidFill>
                  <a:srgbClr val="FFFF00"/>
                </a:solidFill>
                <a:latin typeface="Corbel" pitchFamily="34" charset="0"/>
              </a:rPr>
              <a:t>. </a:t>
            </a: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643188" y="3670092"/>
            <a:ext cx="6286500" cy="2800767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Конституція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Іспанії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прямо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закріплює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положення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про те,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фінанси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повинні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достатніми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виконання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функцій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покладених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законів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відповідні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органи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самоврядування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для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використовуються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переважно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місцеві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а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участі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податкові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збори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держави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і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регіональних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автономних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200" dirty="0" err="1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об'єднань</a:t>
            </a:r>
            <a:r>
              <a:rPr lang="ru-RU" sz="22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000625" y="2714625"/>
            <a:ext cx="714375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482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4000500"/>
            <a:ext cx="2214562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72517" y="243820"/>
            <a:ext cx="8001000" cy="52387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 err="1">
                <a:ea typeface="Times New Roman" pitchFamily="18" charset="0"/>
              </a:rPr>
              <a:t>Муніципальні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системи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зарубіжних</a:t>
            </a:r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err="1">
                <a:ea typeface="Times New Roman" pitchFamily="18" charset="0"/>
              </a:rPr>
              <a:t>країн</a:t>
            </a:r>
            <a:endParaRPr lang="ru-RU" sz="2800" dirty="0">
              <a:ea typeface="Times New Roman" pitchFamily="18" charset="0"/>
            </a:endParaRPr>
          </a:p>
        </p:txBody>
      </p:sp>
      <p:sp>
        <p:nvSpPr>
          <p:cNvPr id="16387" name="Прямоугольник 2"/>
          <p:cNvSpPr>
            <a:spLocks noChangeArrowheads="1"/>
          </p:cNvSpPr>
          <p:nvPr/>
        </p:nvSpPr>
        <p:spPr bwMode="auto">
          <a:xfrm>
            <a:off x="2500313" y="1071563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latin typeface="Corbel" pitchFamily="34" charset="0"/>
              </a:rPr>
              <a:t>Чотири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базові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моделі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00438" y="2214563"/>
            <a:ext cx="2653355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Англосаксонска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4088" y="3244850"/>
            <a:ext cx="2758512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+mn-lt"/>
                <a:cs typeface="+mn-cs"/>
              </a:rPr>
              <a:t>Континентальна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9063" y="4214813"/>
            <a:ext cx="1487908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Змішана</a:t>
            </a:r>
            <a:endParaRPr lang="ru-RU" sz="2800" dirty="0"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500" y="5214938"/>
            <a:ext cx="1817549" cy="523220"/>
          </a:xfrm>
          <a:prstGeom prst="rect">
            <a:avLst/>
          </a:prstGeom>
          <a:solidFill>
            <a:schemeClr val="accent4"/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 smtClean="0">
                <a:latin typeface="+mn-lt"/>
                <a:cs typeface="+mn-cs"/>
              </a:rPr>
              <a:t>Радянська</a:t>
            </a: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28625" y="214461"/>
            <a:ext cx="8715375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Англосаксонска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класична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ru-RU" sz="24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Прямоугольник 2"/>
          <p:cNvSpPr>
            <a:spLocks noChangeArrowheads="1"/>
          </p:cNvSpPr>
          <p:nvPr/>
        </p:nvSpPr>
        <p:spPr bwMode="auto">
          <a:xfrm>
            <a:off x="785813" y="1214438"/>
            <a:ext cx="80724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 smtClean="0">
                <a:latin typeface="Corbel" pitchFamily="34" charset="0"/>
              </a:rPr>
              <a:t>Існує</a:t>
            </a:r>
            <a:r>
              <a:rPr lang="ru-RU" sz="2400" dirty="0" smtClean="0">
                <a:latin typeface="Corbel" pitchFamily="34" charset="0"/>
              </a:rPr>
              <a:t> в </a:t>
            </a:r>
            <a:r>
              <a:rPr lang="ru-RU" sz="2400" dirty="0" err="1" smtClean="0">
                <a:latin typeface="Corbel" pitchFamily="34" charset="0"/>
              </a:rPr>
              <a:t>Великобританії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>
                <a:latin typeface="Corbel" pitchFamily="34" charset="0"/>
              </a:rPr>
              <a:t>США, </a:t>
            </a:r>
            <a:r>
              <a:rPr lang="ru-RU" sz="2400" dirty="0" err="1" smtClean="0">
                <a:latin typeface="Corbel" pitchFamily="34" charset="0"/>
              </a:rPr>
              <a:t>Канаді</a:t>
            </a:r>
            <a:r>
              <a:rPr lang="ru-RU" sz="2400" dirty="0" smtClean="0">
                <a:latin typeface="Corbel" pitchFamily="34" charset="0"/>
              </a:rPr>
              <a:t>, </a:t>
            </a:r>
            <a:r>
              <a:rPr lang="ru-RU" sz="2400" dirty="0" err="1" smtClean="0">
                <a:latin typeface="Corbel" pitchFamily="34" charset="0"/>
              </a:rPr>
              <a:t>Австралії</a:t>
            </a:r>
            <a:r>
              <a:rPr lang="ru-RU" sz="2400" dirty="0" smtClean="0">
                <a:latin typeface="Corbel" pitchFamily="34" charset="0"/>
              </a:rPr>
              <a:t> і </a:t>
            </a:r>
            <a:r>
              <a:rPr lang="ru-RU" sz="2400" dirty="0" err="1" smtClean="0">
                <a:latin typeface="Corbel" pitchFamily="34" charset="0"/>
              </a:rPr>
              <a:t>ряді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інших</a:t>
            </a:r>
            <a:r>
              <a:rPr lang="ru-RU" sz="2400" dirty="0" smtClean="0">
                <a:latin typeface="Corbel" pitchFamily="34" charset="0"/>
              </a:rPr>
              <a:t> </a:t>
            </a:r>
            <a:r>
              <a:rPr lang="ru-RU" sz="2400" dirty="0" err="1" smtClean="0">
                <a:latin typeface="Corbel" pitchFamily="34" charset="0"/>
              </a:rPr>
              <a:t>країн</a:t>
            </a:r>
            <a:r>
              <a:rPr lang="ru-RU" sz="2400" dirty="0">
                <a:latin typeface="Corbel" pitchFamily="34" charset="0"/>
              </a:rPr>
              <a:t>. </a:t>
            </a:r>
          </a:p>
        </p:txBody>
      </p:sp>
      <p:sp>
        <p:nvSpPr>
          <p:cNvPr id="17412" name="Rectangle 2"/>
          <p:cNvSpPr>
            <a:spLocks noChangeArrowheads="1"/>
          </p:cNvSpPr>
          <p:nvPr/>
        </p:nvSpPr>
        <p:spPr bwMode="auto">
          <a:xfrm>
            <a:off x="357188" y="2285216"/>
            <a:ext cx="8572500" cy="3970318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Основні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ознаки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англосаксонскої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муніципальної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ea typeface="Times New Roman" pitchFamily="18" charset="0"/>
              </a:rPr>
              <a:t>системи</a:t>
            </a:r>
            <a:r>
              <a:rPr lang="ru-RU" sz="2400" b="1" dirty="0" smtClean="0">
                <a:solidFill>
                  <a:srgbClr val="000000"/>
                </a:solidFill>
                <a:ea typeface="Times New Roman" pitchFamily="18" charset="0"/>
              </a:rPr>
              <a:t>: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мають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робити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тільки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 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ті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дії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які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прямо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дозволені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їм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законом. У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разі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порушення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цього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правила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акти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органів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будуть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визнані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судом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нечинними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,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оскільки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видані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з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перевищенням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повноважень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 smtClean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 smtClean="0">
                <a:solidFill>
                  <a:srgbClr val="000000"/>
                </a:solidFill>
                <a:ea typeface="Times New Roman" pitchFamily="18" charset="0"/>
              </a:rPr>
              <a:t>органи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безпосередньо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не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підпорядковані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органам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державної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влади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ru-RU" sz="2000" b="1" dirty="0">
              <a:solidFill>
                <a:srgbClr val="000000"/>
              </a:solidFill>
              <a:ea typeface="Times New Roman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основна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одиниця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місцевого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самоврядування</a:t>
            </a:r>
            <a:r>
              <a:rPr lang="ru-RU" sz="2000" b="1" dirty="0">
                <a:solidFill>
                  <a:srgbClr val="000000"/>
                </a:solidFill>
                <a:ea typeface="Times New Roman" pitchFamily="18" charset="0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ea typeface="Times New Roman" pitchFamily="18" charset="0"/>
              </a:rPr>
              <a:t>прихід</a:t>
            </a:r>
            <a:r>
              <a:rPr lang="ru-RU" sz="2400" b="1" dirty="0">
                <a:solidFill>
                  <a:srgbClr val="000000"/>
                </a:solidFill>
                <a:ea typeface="Times New Roman" pitchFamily="18" charset="0"/>
              </a:rPr>
              <a:t>;</a:t>
            </a:r>
            <a:endParaRPr lang="ru-RU" sz="2400" b="1" dirty="0" smtClean="0">
              <a:solidFill>
                <a:srgbClr val="000000"/>
              </a:solidFill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428625" y="285750"/>
            <a:ext cx="8572500" cy="954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Французська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континентальна) </a:t>
            </a:r>
            <a:r>
              <a:rPr lang="ru-RU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муніципальна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система</a:t>
            </a:r>
            <a:r>
              <a:rPr lang="ru-RU" sz="13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740353" y="1580982"/>
            <a:ext cx="792956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Times New Roman" pitchFamily="18" charset="0"/>
              </a:rPr>
              <a:t>Набула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поширення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країнах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континентальної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Європи</a:t>
            </a:r>
            <a:r>
              <a:rPr lang="ru-RU" sz="2200" dirty="0">
                <a:ea typeface="Times New Roman" pitchFamily="18" charset="0"/>
              </a:rPr>
              <a:t> (</a:t>
            </a:r>
            <a:r>
              <a:rPr lang="ru-RU" sz="2200" dirty="0" err="1">
                <a:ea typeface="Times New Roman" pitchFamily="18" charset="0"/>
              </a:rPr>
              <a:t>Франція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Італія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Іспанія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Бельгія</a:t>
            </a:r>
            <a:r>
              <a:rPr lang="ru-RU" sz="2200" dirty="0">
                <a:ea typeface="Times New Roman" pitchFamily="18" charset="0"/>
              </a:rPr>
              <a:t>) і в </a:t>
            </a:r>
            <a:r>
              <a:rPr lang="ru-RU" sz="2200" dirty="0" err="1">
                <a:ea typeface="Times New Roman" pitchFamily="18" charset="0"/>
              </a:rPr>
              <a:t>більшості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країн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Латинської</a:t>
            </a:r>
            <a:r>
              <a:rPr lang="ru-RU" sz="2200" dirty="0">
                <a:ea typeface="Times New Roman" pitchFamily="18" charset="0"/>
              </a:rPr>
              <a:t> Америки, </a:t>
            </a:r>
            <a:r>
              <a:rPr lang="ru-RU" sz="2200" dirty="0" err="1">
                <a:ea typeface="Times New Roman" pitchFamily="18" charset="0"/>
              </a:rPr>
              <a:t>Близького</a:t>
            </a:r>
            <a:r>
              <a:rPr lang="ru-RU" sz="2200" dirty="0">
                <a:ea typeface="Times New Roman" pitchFamily="18" charset="0"/>
              </a:rPr>
              <a:t> Сходу, </a:t>
            </a:r>
            <a:r>
              <a:rPr lang="ru-RU" sz="2200" dirty="0" err="1">
                <a:ea typeface="Times New Roman" pitchFamily="18" charset="0"/>
              </a:rPr>
              <a:t>франкомовної</a:t>
            </a:r>
            <a:r>
              <a:rPr lang="ru-RU" sz="2200" dirty="0">
                <a:ea typeface="Times New Roman" pitchFamily="18" charset="0"/>
              </a:rPr>
              <a:t> Африки.</a:t>
            </a:r>
            <a:endParaRPr lang="ru-RU" sz="2200" dirty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785813" y="3312359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>
                <a:ea typeface="Calibri" pitchFamily="34" charset="0"/>
              </a:rPr>
              <a:t>Родоначальниця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континентальної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моделі</a:t>
            </a:r>
            <a:r>
              <a:rPr lang="ru-RU" sz="2200" dirty="0">
                <a:ea typeface="Calibri" pitchFamily="34" charset="0"/>
              </a:rPr>
              <a:t> - </a:t>
            </a:r>
            <a:r>
              <a:rPr lang="ru-RU" sz="2200" dirty="0" err="1">
                <a:ea typeface="Calibri" pitchFamily="34" charset="0"/>
              </a:rPr>
              <a:t>Франція</a:t>
            </a:r>
            <a:r>
              <a:rPr lang="ru-RU" sz="2200" dirty="0">
                <a:ea typeface="Calibri" pitchFamily="34" charset="0"/>
              </a:rPr>
              <a:t>, для </a:t>
            </a:r>
            <a:r>
              <a:rPr lang="ru-RU" sz="2200" dirty="0" err="1">
                <a:ea typeface="Calibri" pitchFamily="34" charset="0"/>
              </a:rPr>
              <a:t>якої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висока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ступінь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централізації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місцевого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управління</a:t>
            </a:r>
            <a:r>
              <a:rPr lang="ru-RU" sz="2200" dirty="0">
                <a:ea typeface="Calibri" pitchFamily="34" charset="0"/>
              </a:rPr>
              <a:t> і </a:t>
            </a:r>
            <a:r>
              <a:rPr lang="ru-RU" sz="2200" dirty="0" err="1">
                <a:ea typeface="Calibri" pitchFamily="34" charset="0"/>
              </a:rPr>
              <a:t>самоврядування</a:t>
            </a:r>
            <a:r>
              <a:rPr lang="ru-RU" sz="2200" dirty="0">
                <a:ea typeface="Calibri" pitchFamily="34" charset="0"/>
              </a:rPr>
              <a:t> є </a:t>
            </a:r>
            <a:r>
              <a:rPr lang="ru-RU" sz="2200" dirty="0" err="1">
                <a:ea typeface="Calibri" pitchFamily="34" charset="0"/>
              </a:rPr>
              <a:t>історично</a:t>
            </a:r>
            <a:r>
              <a:rPr lang="ru-RU" sz="2200" dirty="0">
                <a:ea typeface="Calibri" pitchFamily="34" charset="0"/>
              </a:rPr>
              <a:t> </a:t>
            </a:r>
            <a:r>
              <a:rPr lang="ru-RU" sz="2200" dirty="0" err="1">
                <a:ea typeface="Calibri" pitchFamily="34" charset="0"/>
              </a:rPr>
              <a:t>традиційною</a:t>
            </a:r>
            <a:r>
              <a:rPr lang="ru-RU" sz="2200" dirty="0">
                <a:ea typeface="Calibri" pitchFamily="34" charset="0"/>
              </a:rPr>
              <a:t>.</a:t>
            </a:r>
          </a:p>
        </p:txBody>
      </p:sp>
      <p:pic>
        <p:nvPicPr>
          <p:cNvPr id="1946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4357688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571500" y="813415"/>
            <a:ext cx="8572500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Основні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риси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французьскої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муніципальної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FFFF00"/>
                </a:solidFill>
                <a:ea typeface="Times New Roman" pitchFamily="18" charset="0"/>
              </a:rPr>
              <a:t>системи</a:t>
            </a:r>
            <a:r>
              <a:rPr lang="ru-RU" sz="2400" dirty="0" smtClean="0">
                <a:solidFill>
                  <a:srgbClr val="FFFF00"/>
                </a:solidFill>
                <a:ea typeface="Times New Roman" pitchFamily="18" charset="0"/>
              </a:rPr>
              <a:t>:</a:t>
            </a:r>
            <a:endParaRPr lang="ru-RU" sz="2400" dirty="0">
              <a:solidFill>
                <a:srgbClr val="FFFF00"/>
              </a:solidFill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основною </a:t>
            </a:r>
            <a:r>
              <a:rPr lang="ru-RU" sz="2200" dirty="0" err="1">
                <a:ea typeface="Times New Roman" pitchFamily="18" charset="0"/>
              </a:rPr>
              <a:t>одиницею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самоврядування</a:t>
            </a:r>
            <a:r>
              <a:rPr lang="ru-RU" sz="2200" dirty="0">
                <a:ea typeface="Times New Roman" pitchFamily="18" charset="0"/>
              </a:rPr>
              <a:t> є </a:t>
            </a:r>
            <a:r>
              <a:rPr lang="ru-RU" sz="2200" dirty="0" err="1">
                <a:ea typeface="Times New Roman" pitchFamily="18" charset="0"/>
              </a:rPr>
              <a:t>комуна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населення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якої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обирає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муніципальна</a:t>
            </a:r>
            <a:r>
              <a:rPr lang="ru-RU" sz="2200" dirty="0">
                <a:ea typeface="Times New Roman" pitchFamily="18" charset="0"/>
              </a:rPr>
              <a:t> рада </a:t>
            </a:r>
            <a:r>
              <a:rPr lang="ru-RU" sz="2200" dirty="0" err="1">
                <a:ea typeface="Times New Roman" pitchFamily="18" charset="0"/>
              </a:rPr>
              <a:t>строком</a:t>
            </a:r>
            <a:r>
              <a:rPr lang="ru-RU" sz="2200" dirty="0">
                <a:ea typeface="Times New Roman" pitchFamily="18" charset="0"/>
              </a:rPr>
              <a:t> на 6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виборче</a:t>
            </a:r>
            <a:r>
              <a:rPr lang="ru-RU" sz="2200" dirty="0">
                <a:ea typeface="Times New Roman" pitchFamily="18" charset="0"/>
              </a:rPr>
              <a:t> право </a:t>
            </a:r>
            <a:r>
              <a:rPr lang="ru-RU" sz="2200" dirty="0" err="1">
                <a:ea typeface="Times New Roman" pitchFamily="18" charset="0"/>
              </a:rPr>
              <a:t>мають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громадяни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Франції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досягли</a:t>
            </a:r>
            <a:r>
              <a:rPr lang="ru-RU" sz="2200" dirty="0">
                <a:ea typeface="Times New Roman" pitchFamily="18" charset="0"/>
              </a:rPr>
              <a:t> 18 </a:t>
            </a:r>
            <a:r>
              <a:rPr lang="ru-RU" sz="2200" dirty="0" err="1">
                <a:ea typeface="Times New Roman" pitchFamily="18" charset="0"/>
              </a:rPr>
              <a:t>років</a:t>
            </a:r>
            <a:r>
              <a:rPr lang="ru-RU" sz="2200" dirty="0">
                <a:ea typeface="Times New Roman" pitchFamily="18" charset="0"/>
              </a:rPr>
              <a:t>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>
                <a:ea typeface="Times New Roman" pitchFamily="18" charset="0"/>
              </a:rPr>
              <a:t>до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муніципальної</a:t>
            </a:r>
            <a:r>
              <a:rPr lang="ru-RU" sz="2200" dirty="0">
                <a:ea typeface="Times New Roman" pitchFamily="18" charset="0"/>
              </a:rPr>
              <a:t> ради </a:t>
            </a:r>
            <a:r>
              <a:rPr lang="ru-RU" sz="2200" dirty="0" err="1">
                <a:ea typeface="Times New Roman" pitchFamily="18" charset="0"/>
              </a:rPr>
              <a:t>належить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вирішення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всіх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питань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місцевого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значення</a:t>
            </a:r>
            <a:r>
              <a:rPr lang="ru-RU" sz="2200" dirty="0">
                <a:ea typeface="Times New Roman" pitchFamily="18" charset="0"/>
              </a:rPr>
              <a:t>, за </a:t>
            </a:r>
            <a:r>
              <a:rPr lang="ru-RU" sz="2200" dirty="0" err="1">
                <a:ea typeface="Times New Roman" pitchFamily="18" charset="0"/>
              </a:rPr>
              <a:t>винятком</a:t>
            </a:r>
            <a:r>
              <a:rPr lang="ru-RU" sz="2200" dirty="0">
                <a:ea typeface="Times New Roman" pitchFamily="18" charset="0"/>
              </a:rPr>
              <a:t> тих, </a:t>
            </a:r>
            <a:r>
              <a:rPr lang="ru-RU" sz="2200" dirty="0" err="1">
                <a:ea typeface="Times New Roman" pitchFamily="18" charset="0"/>
              </a:rPr>
              <a:t>які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представляють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безпосередньо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повноваження</a:t>
            </a:r>
            <a:r>
              <a:rPr lang="ru-RU" sz="2200" dirty="0">
                <a:ea typeface="Times New Roman" pitchFamily="18" charset="0"/>
              </a:rPr>
              <a:t> мера;</a:t>
            </a:r>
          </a:p>
          <a:p>
            <a:pPr>
              <a:buFontTx/>
              <a:buChar char="•"/>
              <a:tabLst>
                <a:tab pos="457200" algn="l"/>
              </a:tabLst>
            </a:pPr>
            <a:endParaRPr lang="ru-RU" sz="2200" dirty="0">
              <a:ea typeface="Times New Roman" pitchFamily="18" charset="0"/>
            </a:endParaRPr>
          </a:p>
          <a:p>
            <a:pPr>
              <a:buFontTx/>
              <a:buChar char="•"/>
              <a:tabLst>
                <a:tab pos="457200" algn="l"/>
              </a:tabLst>
            </a:pPr>
            <a:r>
              <a:rPr lang="ru-RU" sz="2200" dirty="0" err="1">
                <a:ea typeface="Times New Roman" pitchFamily="18" charset="0"/>
              </a:rPr>
              <a:t>рішення</a:t>
            </a:r>
            <a:r>
              <a:rPr lang="ru-RU" sz="2200" dirty="0">
                <a:ea typeface="Times New Roman" pitchFamily="18" charset="0"/>
              </a:rPr>
              <a:t> ради, </a:t>
            </a:r>
            <a:r>
              <a:rPr lang="ru-RU" sz="2200" dirty="0" err="1">
                <a:ea typeface="Times New Roman" pitchFamily="18" charset="0"/>
              </a:rPr>
              <a:t>прийняті</a:t>
            </a:r>
            <a:r>
              <a:rPr lang="ru-RU" sz="2200" dirty="0">
                <a:ea typeface="Times New Roman" pitchFamily="18" charset="0"/>
              </a:rPr>
              <a:t> в межах </a:t>
            </a:r>
            <a:r>
              <a:rPr lang="ru-RU" sz="2200" dirty="0" err="1">
                <a:ea typeface="Times New Roman" pitchFamily="18" charset="0"/>
              </a:rPr>
              <a:t>його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компетенції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набувають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обов'язкову</a:t>
            </a:r>
            <a:r>
              <a:rPr lang="ru-RU" sz="2200" dirty="0">
                <a:ea typeface="Times New Roman" pitchFamily="18" charset="0"/>
              </a:rPr>
              <a:t> силу за </a:t>
            </a:r>
            <a:r>
              <a:rPr lang="ru-RU" sz="2200" dirty="0" err="1">
                <a:ea typeface="Times New Roman" pitchFamily="18" charset="0"/>
              </a:rPr>
              <a:t>умови</a:t>
            </a:r>
            <a:r>
              <a:rPr lang="ru-RU" sz="2200" dirty="0">
                <a:ea typeface="Times New Roman" pitchFamily="18" charset="0"/>
              </a:rPr>
              <a:t>, </a:t>
            </a:r>
            <a:r>
              <a:rPr lang="ru-RU" sz="2200" dirty="0" err="1">
                <a:ea typeface="Times New Roman" pitchFamily="18" charset="0"/>
              </a:rPr>
              <a:t>що</a:t>
            </a:r>
            <a:r>
              <a:rPr lang="ru-RU" sz="2200" dirty="0">
                <a:ea typeface="Times New Roman" pitchFamily="18" charset="0"/>
              </a:rPr>
              <a:t> вони </a:t>
            </a:r>
            <a:r>
              <a:rPr lang="ru-RU" sz="2200" dirty="0" err="1">
                <a:ea typeface="Times New Roman" pitchFamily="18" charset="0"/>
              </a:rPr>
              <a:t>передані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представнику</a:t>
            </a:r>
            <a:r>
              <a:rPr lang="ru-RU" sz="2200" dirty="0">
                <a:ea typeface="Times New Roman" pitchFamily="18" charset="0"/>
              </a:rPr>
              <a:t> </a:t>
            </a:r>
            <a:r>
              <a:rPr lang="ru-RU" sz="2200" dirty="0" err="1">
                <a:ea typeface="Times New Roman" pitchFamily="18" charset="0"/>
              </a:rPr>
              <a:t>держави</a:t>
            </a:r>
            <a:r>
              <a:rPr lang="ru-RU" sz="2200" dirty="0">
                <a:ea typeface="Times New Roman" pitchFamily="18" charset="0"/>
              </a:rPr>
              <a:t> в </a:t>
            </a:r>
            <a:r>
              <a:rPr lang="ru-RU" sz="2200" dirty="0" err="1">
                <a:ea typeface="Times New Roman" pitchFamily="18" charset="0"/>
              </a:rPr>
              <a:t>департаменті</a:t>
            </a:r>
            <a:r>
              <a:rPr lang="ru-RU" sz="2200" dirty="0">
                <a:ea typeface="Times New Roman" pitchFamily="18" charset="0"/>
              </a:rPr>
              <a:t> і </a:t>
            </a:r>
            <a:r>
              <a:rPr lang="ru-RU" sz="2200" dirty="0" err="1">
                <a:ea typeface="Times New Roman" pitchFamily="18" charset="0"/>
              </a:rPr>
              <a:t>опубліковані</a:t>
            </a:r>
            <a:endParaRPr lang="ru-RU" sz="2200" dirty="0"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642938" y="1071563"/>
            <a:ext cx="81438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муніципальна</a:t>
            </a:r>
            <a:r>
              <a:rPr lang="ru-RU" sz="2200" dirty="0">
                <a:cs typeface="Times New Roman" pitchFamily="18" charset="0"/>
              </a:rPr>
              <a:t> рада на </a:t>
            </a:r>
            <a:r>
              <a:rPr lang="ru-RU" sz="2200" dirty="0" err="1">
                <a:cs typeface="Times New Roman" pitchFamily="18" charset="0"/>
              </a:rPr>
              <a:t>своїй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першій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обирає</a:t>
            </a:r>
            <a:r>
              <a:rPr lang="ru-RU" sz="2200" dirty="0">
                <a:cs typeface="Times New Roman" pitchFamily="18" charset="0"/>
              </a:rPr>
              <a:t> мера, </a:t>
            </a:r>
            <a:r>
              <a:rPr lang="ru-RU" sz="2200" dirty="0" err="1">
                <a:cs typeface="Times New Roman" pitchFamily="18" charset="0"/>
              </a:rPr>
              <a:t>який</a:t>
            </a:r>
            <a:r>
              <a:rPr lang="ru-RU" sz="2200" dirty="0">
                <a:cs typeface="Times New Roman" pitchFamily="18" charset="0"/>
              </a:rPr>
              <a:t> є головою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готує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сесії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муніципальної</a:t>
            </a:r>
            <a:r>
              <a:rPr lang="ru-RU" sz="2200" dirty="0">
                <a:cs typeface="Times New Roman" pitchFamily="18" charset="0"/>
              </a:rPr>
              <a:t> ради і </a:t>
            </a:r>
            <a:r>
              <a:rPr lang="ru-RU" sz="2200" dirty="0" err="1">
                <a:cs typeface="Times New Roman" pitchFamily="18" charset="0"/>
              </a:rPr>
              <a:t>виконує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його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управляє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майном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має</a:t>
            </a:r>
            <a:r>
              <a:rPr lang="ru-RU" sz="2200" dirty="0">
                <a:cs typeface="Times New Roman" pitchFamily="18" charset="0"/>
              </a:rPr>
              <a:t> право </a:t>
            </a:r>
            <a:r>
              <a:rPr lang="ru-RU" sz="2200" dirty="0" err="1">
                <a:cs typeface="Times New Roman" pitchFamily="18" charset="0"/>
              </a:rPr>
              <a:t>здійснення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цивільно-правових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угод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представляє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інтереси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комуни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судових</a:t>
            </a:r>
            <a:r>
              <a:rPr lang="ru-RU" sz="2200" dirty="0">
                <a:cs typeface="Times New Roman" pitchFamily="18" charset="0"/>
              </a:rPr>
              <a:t> органах; </a:t>
            </a:r>
            <a:r>
              <a:rPr lang="ru-RU" sz="2200" dirty="0" err="1">
                <a:cs typeface="Times New Roman" pitchFamily="18" charset="0"/>
              </a:rPr>
              <a:t>призначає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службовців</a:t>
            </a:r>
            <a:r>
              <a:rPr lang="ru-RU" sz="2200" dirty="0">
                <a:cs typeface="Times New Roman" pitchFamily="18" charset="0"/>
              </a:rPr>
              <a:t> і </a:t>
            </a:r>
            <a:r>
              <a:rPr lang="ru-RU" sz="2200" dirty="0" err="1">
                <a:cs typeface="Times New Roman" pitchFamily="18" charset="0"/>
              </a:rPr>
              <a:t>приймає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рішення</a:t>
            </a:r>
            <a:r>
              <a:rPr lang="ru-RU" sz="2200" dirty="0">
                <a:cs typeface="Times New Roman" pitchFamily="18" charset="0"/>
              </a:rPr>
              <a:t> про </a:t>
            </a:r>
            <a:r>
              <a:rPr lang="ru-RU" sz="2200" dirty="0" err="1">
                <a:cs typeface="Times New Roman" pitchFamily="18" charset="0"/>
              </a:rPr>
              <a:t>адміністративні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внутрішнього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розпорядку</a:t>
            </a:r>
            <a:r>
              <a:rPr lang="ru-RU" sz="2200" dirty="0">
                <a:cs typeface="Times New Roman" pitchFamily="18" charset="0"/>
              </a:rPr>
              <a:t>;</a:t>
            </a: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endParaRPr lang="ru-RU" sz="2200" dirty="0"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  <a:tabLst>
                <a:tab pos="457200" algn="l"/>
              </a:tabLst>
            </a:pPr>
            <a:r>
              <a:rPr lang="ru-RU" sz="2200" dirty="0" err="1">
                <a:cs typeface="Times New Roman" pitchFamily="18" charset="0"/>
              </a:rPr>
              <a:t>головує</a:t>
            </a:r>
            <a:r>
              <a:rPr lang="ru-RU" sz="2200" dirty="0">
                <a:cs typeface="Times New Roman" pitchFamily="18" charset="0"/>
              </a:rPr>
              <a:t> в </a:t>
            </a:r>
            <a:r>
              <a:rPr lang="ru-RU" sz="2200" dirty="0" err="1">
                <a:cs typeface="Times New Roman" pitchFamily="18" charset="0"/>
              </a:rPr>
              <a:t>адміністративних</a:t>
            </a:r>
            <a:r>
              <a:rPr lang="ru-RU" sz="2200" dirty="0">
                <a:cs typeface="Times New Roman" pitchFamily="18" charset="0"/>
              </a:rPr>
              <a:t> </a:t>
            </a:r>
            <a:r>
              <a:rPr lang="ru-RU" sz="2200" dirty="0" err="1">
                <a:cs typeface="Times New Roman" pitchFamily="18" charset="0"/>
              </a:rPr>
              <a:t>комісіях</a:t>
            </a:r>
            <a:r>
              <a:rPr lang="ru-RU" sz="2200" dirty="0">
                <a:cs typeface="Times New Roman" pitchFamily="18" charset="0"/>
              </a:rPr>
              <a:t> та </a:t>
            </a:r>
            <a:r>
              <a:rPr lang="ru-RU" sz="2200" dirty="0" err="1">
                <a:cs typeface="Times New Roman" pitchFamily="18" charset="0"/>
              </a:rPr>
              <a:t>ін</a:t>
            </a:r>
            <a:r>
              <a:rPr lang="ru-RU" sz="2200" dirty="0">
                <a:cs typeface="Times New Roman" pitchFamily="18" charset="0"/>
              </a:rPr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500063" y="214313"/>
            <a:ext cx="821531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err="1">
                <a:latin typeface="Corbel" pitchFamily="34" charset="0"/>
              </a:rPr>
              <a:t>Місцеве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або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муніципальне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самоврядування</a:t>
            </a:r>
            <a:r>
              <a:rPr lang="ru-RU" sz="2600" dirty="0">
                <a:latin typeface="Corbel" pitchFamily="34" charset="0"/>
              </a:rPr>
              <a:t> - </a:t>
            </a:r>
            <a:r>
              <a:rPr lang="ru-RU" sz="2600" dirty="0" err="1">
                <a:latin typeface="Corbel" pitchFamily="34" charset="0"/>
              </a:rPr>
              <a:t>це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така</a:t>
            </a:r>
            <a:r>
              <a:rPr lang="ru-RU" sz="2600" dirty="0">
                <a:latin typeface="Corbel" pitchFamily="34" charset="0"/>
              </a:rPr>
              <a:t> система </a:t>
            </a:r>
            <a:r>
              <a:rPr lang="ru-RU" sz="2600" dirty="0" err="1">
                <a:latin typeface="Corbel" pitchFamily="34" charset="0"/>
              </a:rPr>
              <a:t>управління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місцевими</a:t>
            </a:r>
            <a:r>
              <a:rPr lang="ru-RU" sz="2600" dirty="0">
                <a:latin typeface="Corbel" pitchFamily="34" charset="0"/>
              </a:rPr>
              <a:t> справами, яка </a:t>
            </a:r>
            <a:r>
              <a:rPr lang="ru-RU" sz="2600" dirty="0" err="1">
                <a:latin typeface="Corbel" pitchFamily="34" charset="0"/>
              </a:rPr>
              <a:t>здійснюється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спеціальними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виборними</a:t>
            </a:r>
            <a:r>
              <a:rPr lang="ru-RU" sz="2600" dirty="0">
                <a:latin typeface="Corbel" pitchFamily="34" charset="0"/>
              </a:rPr>
              <a:t> органами, </a:t>
            </a:r>
            <a:r>
              <a:rPr lang="ru-RU" sz="2600" dirty="0" err="1" smtClean="0">
                <a:latin typeface="Corbel" pitchFamily="34" charset="0"/>
              </a:rPr>
              <a:t>що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 smtClean="0">
                <a:latin typeface="Corbel" pitchFamily="34" charset="0"/>
              </a:rPr>
              <a:t>безпосередньо</a:t>
            </a:r>
            <a:r>
              <a:rPr lang="ru-RU" sz="2600" dirty="0" smtClean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представляють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населення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тієї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чи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іншої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адміністративно-територіальної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одиниці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даної</a:t>
            </a:r>
            <a:r>
              <a:rPr lang="ru-RU" sz="2600" dirty="0">
                <a:latin typeface="Corbel" pitchFamily="34" charset="0"/>
              </a:rPr>
              <a:t> </a:t>
            </a:r>
            <a:r>
              <a:rPr lang="ru-RU" sz="2600" dirty="0" err="1">
                <a:latin typeface="Corbel" pitchFamily="34" charset="0"/>
              </a:rPr>
              <a:t>країни</a:t>
            </a:r>
            <a:r>
              <a:rPr lang="ru-RU" sz="2600" dirty="0">
                <a:latin typeface="Corbel" pitchFamily="34" charset="0"/>
              </a:rPr>
              <a:t>.</a:t>
            </a:r>
          </a:p>
        </p:txBody>
      </p:sp>
      <p:sp>
        <p:nvSpPr>
          <p:cNvPr id="7171" name="Прямоугольник 2"/>
          <p:cNvSpPr>
            <a:spLocks noChangeArrowheads="1"/>
          </p:cNvSpPr>
          <p:nvPr/>
        </p:nvSpPr>
        <p:spPr bwMode="auto">
          <a:xfrm>
            <a:off x="1214439" y="2636913"/>
            <a:ext cx="68859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Європейська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хартія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про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прийнята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Радою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Європи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15 </a:t>
            </a:r>
            <a:r>
              <a:rPr lang="ru-RU" sz="2400" b="1" dirty="0" err="1">
                <a:solidFill>
                  <a:schemeClr val="bg1"/>
                </a:solidFill>
                <a:latin typeface="Corbel" pitchFamily="34" charset="0"/>
              </a:rPr>
              <a:t>жовтня</a:t>
            </a:r>
            <a:r>
              <a:rPr lang="ru-RU" sz="2400" b="1" dirty="0">
                <a:solidFill>
                  <a:schemeClr val="bg1"/>
                </a:solidFill>
                <a:latin typeface="Corbel" pitchFamily="34" charset="0"/>
              </a:rPr>
              <a:t> 1985 року: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714375" y="4399152"/>
            <a:ext cx="8215313" cy="1569660"/>
          </a:xfrm>
          <a:prstGeom prst="rect">
            <a:avLst/>
          </a:prstGeom>
          <a:solidFill>
            <a:schemeClr val="accent4">
              <a:lumMod val="75000"/>
              <a:alpha val="74117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dirty="0" err="1">
                <a:latin typeface="+mn-lt"/>
              </a:rPr>
              <a:t>Місцеве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самоврядування</a:t>
            </a:r>
            <a:r>
              <a:rPr lang="ru-RU" sz="2400" dirty="0">
                <a:latin typeface="+mn-lt"/>
              </a:rPr>
              <a:t>-право, </a:t>
            </a:r>
            <a:r>
              <a:rPr lang="ru-RU" sz="2400" dirty="0" err="1">
                <a:latin typeface="+mn-lt"/>
              </a:rPr>
              <a:t>дійсна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здатність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місцевих</a:t>
            </a:r>
            <a:r>
              <a:rPr lang="ru-RU" sz="2400" dirty="0">
                <a:latin typeface="+mn-lt"/>
              </a:rPr>
              <a:t> громад </a:t>
            </a:r>
            <a:r>
              <a:rPr lang="ru-RU" sz="2400" dirty="0" err="1">
                <a:latin typeface="+mn-lt"/>
              </a:rPr>
              <a:t>контролювати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значну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частину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суспільних</a:t>
            </a:r>
            <a:r>
              <a:rPr lang="ru-RU" sz="2400" dirty="0">
                <a:latin typeface="+mn-lt"/>
              </a:rPr>
              <a:t> справ, </a:t>
            </a:r>
            <a:r>
              <a:rPr lang="ru-RU" sz="2400" dirty="0" err="1">
                <a:latin typeface="+mn-lt"/>
              </a:rPr>
              <a:t>управляти</a:t>
            </a:r>
            <a:r>
              <a:rPr lang="ru-RU" sz="2400" dirty="0">
                <a:latin typeface="+mn-lt"/>
              </a:rPr>
              <a:t> нею в рамках закону </a:t>
            </a:r>
            <a:r>
              <a:rPr lang="ru-RU" sz="2400" dirty="0" err="1">
                <a:latin typeface="+mn-lt"/>
              </a:rPr>
              <a:t>під</a:t>
            </a:r>
            <a:r>
              <a:rPr lang="ru-RU" sz="2400" dirty="0">
                <a:latin typeface="+mn-lt"/>
              </a:rPr>
              <a:t> свою </a:t>
            </a:r>
            <a:r>
              <a:rPr lang="ru-RU" sz="2400" dirty="0" err="1">
                <a:latin typeface="+mn-lt"/>
              </a:rPr>
              <a:t>відповідальність</a:t>
            </a:r>
            <a:r>
              <a:rPr lang="ru-RU" sz="2400" dirty="0">
                <a:latin typeface="+mn-lt"/>
              </a:rPr>
              <a:t> і на благо </a:t>
            </a:r>
            <a:r>
              <a:rPr lang="ru-RU" sz="2400" dirty="0" err="1">
                <a:latin typeface="+mn-lt"/>
              </a:rPr>
              <a:t>населення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785938" y="285750"/>
            <a:ext cx="5049331" cy="52322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Змішана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Corbel" pitchFamily="34" charset="0"/>
              </a:rPr>
              <a:t>муніципальна</a:t>
            </a:r>
            <a:r>
              <a:rPr lang="ru-RU" sz="2800" dirty="0" smtClean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система</a:t>
            </a: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571500" y="1628566"/>
            <a:ext cx="8143875" cy="2800767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До таких моделей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віднести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місцеве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Німеччині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Австрії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Японії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, в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деяких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постсоціалістичних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і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країнах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  <a:p>
            <a:endParaRPr lang="ru-RU" sz="2200" dirty="0">
              <a:solidFill>
                <a:srgbClr val="FFFF00"/>
              </a:solidFill>
              <a:ea typeface="Times New Roman" pitchFamily="18" charset="0"/>
            </a:endParaRPr>
          </a:p>
          <a:p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Характерною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ознакою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змішаної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моделі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можна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вважати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поєднання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досить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автономного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місцевого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самоврядування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низовому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територіальному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рівні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з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державним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управлінням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на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більш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 </a:t>
            </a:r>
            <a:r>
              <a:rPr lang="ru-RU" sz="2200" dirty="0" err="1">
                <a:solidFill>
                  <a:srgbClr val="FFFF00"/>
                </a:solidFill>
                <a:ea typeface="Times New Roman" pitchFamily="18" charset="0"/>
              </a:rPr>
              <a:t>високому</a:t>
            </a:r>
            <a:r>
              <a:rPr lang="ru-RU" sz="2200" dirty="0">
                <a:solidFill>
                  <a:srgbClr val="FFFF00"/>
                </a:solidFill>
                <a:ea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642938" y="214313"/>
            <a:ext cx="82153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Найбільш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характерні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принципи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системи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європейських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(на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прикладі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Німеччини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):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143116"/>
            <a:ext cx="8215370" cy="30469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 err="1" smtClean="0"/>
              <a:t>самостійне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незалежне</a:t>
            </a:r>
            <a:r>
              <a:rPr lang="ru-RU" sz="2400" dirty="0" smtClean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органів</a:t>
            </a:r>
            <a:r>
              <a:rPr lang="ru-RU" sz="2400" dirty="0"/>
              <a:t>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комунальних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 </a:t>
            </a:r>
            <a:r>
              <a:rPr lang="ru-RU" sz="2400" dirty="0" err="1"/>
              <a:t>власна</a:t>
            </a:r>
            <a:r>
              <a:rPr lang="ru-RU" sz="2400" dirty="0"/>
              <a:t> </a:t>
            </a:r>
            <a:r>
              <a:rPr lang="ru-RU" sz="2400" dirty="0" err="1"/>
              <a:t>відповідальність</a:t>
            </a:r>
            <a:r>
              <a:rPr lang="ru-RU" sz="2400" dirty="0"/>
              <a:t> у </a:t>
            </a:r>
            <a:r>
              <a:rPr lang="ru-RU" sz="2400" dirty="0" err="1"/>
              <a:t>вирішенні</a:t>
            </a:r>
            <a:r>
              <a:rPr lang="ru-RU" sz="2400" dirty="0"/>
              <a:t> </a:t>
            </a:r>
            <a:r>
              <a:rPr lang="ru-RU" sz="2400" dirty="0" err="1"/>
              <a:t>місцевих</a:t>
            </a:r>
            <a:r>
              <a:rPr lang="ru-RU" sz="2400" dirty="0"/>
              <a:t> </a:t>
            </a:r>
            <a:r>
              <a:rPr lang="ru-RU" sz="2400" dirty="0" err="1"/>
              <a:t>громадських</a:t>
            </a:r>
            <a:r>
              <a:rPr lang="ru-RU" sz="2400" dirty="0"/>
              <a:t> </a:t>
            </a:r>
            <a:r>
              <a:rPr lang="ru-RU" sz="2400" dirty="0" err="1"/>
              <a:t>завдань</a:t>
            </a:r>
            <a:r>
              <a:rPr lang="ru-RU" sz="2400" dirty="0"/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endParaRPr lang="ru-RU" sz="2400" dirty="0"/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150000"/>
              <a:buFont typeface="Wingdings" pitchFamily="2" charset="2"/>
              <a:buChar char="v"/>
              <a:defRPr/>
            </a:pPr>
            <a:r>
              <a:rPr lang="ru-RU" sz="2400" dirty="0"/>
              <a:t>  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службовців</a:t>
            </a:r>
            <a:r>
              <a:rPr lang="ru-RU" sz="2400" dirty="0"/>
              <a:t> в </a:t>
            </a:r>
            <a:r>
              <a:rPr lang="ru-RU" sz="2400" dirty="0" err="1"/>
              <a:t>комунальному</a:t>
            </a:r>
            <a:r>
              <a:rPr lang="ru-RU" sz="2400" dirty="0"/>
              <a:t> </a:t>
            </a:r>
            <a:r>
              <a:rPr lang="ru-RU" sz="2400" dirty="0" err="1"/>
              <a:t>представництві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на </a:t>
            </a:r>
            <a:r>
              <a:rPr lang="ru-RU" sz="2400" dirty="0" err="1"/>
              <a:t>непрофесійною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683568" y="476672"/>
            <a:ext cx="8246120" cy="5314662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Юридична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фактична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ряді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сучасних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 носить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особливий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специфічний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характер.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Їх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інша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ніж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самостійність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автономних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утворень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так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повноваженнями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вони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діяти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тільки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основі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і в рамках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актів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виданих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центральними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законодавчими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органами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країни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або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суб'єкта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якщо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це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федеративну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державу.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У ФРН,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наприклад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виділяють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три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рівня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правового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регулювання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:</a:t>
            </a:r>
          </a:p>
          <a:p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1.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федеральне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2.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законодавство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окремих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земель</a:t>
            </a:r>
          </a:p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 3.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прийняті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самими громадами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правові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286125" y="725457"/>
            <a:ext cx="5429250" cy="532453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Міським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муніципалітетам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надавалося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майно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власність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право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вирішення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питань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зборів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податків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і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видання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нормативно-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правових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актів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Однак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керівники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муніципальних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органів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головні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алькальд (мери)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коррехідори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(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радники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) -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вважалися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службовцями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властей.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latin typeface="Corbel" pitchFamily="34" charset="0"/>
                <a:ea typeface="Times New Roman" pitchFamily="18" charset="0"/>
              </a:rPr>
              <a:t>Так,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вперше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була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введена система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адміністративної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автономії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тобто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значної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самостійності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місцевих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установ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рамках закону, але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під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жорстким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контролем з боку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центральної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влади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через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їх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представників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на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місцях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Цей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принцип,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що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став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основоположним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законодавстві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про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місцеве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самоврядування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дотепер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застосовується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в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Латинській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000" dirty="0" err="1">
                <a:latin typeface="Corbel" pitchFamily="34" charset="0"/>
                <a:ea typeface="Times New Roman" pitchFamily="18" charset="0"/>
              </a:rPr>
              <a:t>Америці</a:t>
            </a:r>
            <a:r>
              <a:rPr lang="ru-RU" sz="2000" dirty="0">
                <a:latin typeface="Corbel" pitchFamily="34" charset="0"/>
                <a:ea typeface="Times New Roman" pitchFamily="18" charset="0"/>
              </a:rPr>
              <a:t>.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5000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714375" y="142875"/>
            <a:ext cx="8143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Загальна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характеристика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в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країнах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Corbel" pitchFamily="34" charset="0"/>
              </a:rPr>
              <a:t>Латинської</a:t>
            </a:r>
            <a:r>
              <a:rPr lang="ru-RU" sz="2400" b="1" dirty="0">
                <a:solidFill>
                  <a:srgbClr val="FFFF00"/>
                </a:solidFill>
                <a:latin typeface="Corbel" pitchFamily="34" charset="0"/>
              </a:rPr>
              <a:t> Америки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71500" y="1143000"/>
            <a:ext cx="82867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Законодавство</a:t>
            </a:r>
            <a:r>
              <a:rPr lang="ru-RU" sz="2200" dirty="0">
                <a:latin typeface="Corbel" pitchFamily="34" charset="0"/>
              </a:rPr>
              <a:t> про </a:t>
            </a:r>
            <a:r>
              <a:rPr lang="ru-RU" sz="2200" dirty="0" err="1">
                <a:latin typeface="Corbel" pitchFamily="34" charset="0"/>
              </a:rPr>
              <a:t>місцеве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управління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було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обумовлено</a:t>
            </a:r>
            <a:r>
              <a:rPr lang="ru-RU" sz="2200" dirty="0">
                <a:latin typeface="Corbel" pitchFamily="34" charset="0"/>
              </a:rPr>
              <a:t> низкою </a:t>
            </a:r>
            <a:r>
              <a:rPr lang="ru-RU" sz="2200" dirty="0" err="1">
                <a:latin typeface="Corbel" pitchFamily="34" charset="0"/>
              </a:rPr>
              <a:t>факторів</a:t>
            </a:r>
            <a:r>
              <a:rPr lang="ru-RU" sz="2200" dirty="0">
                <a:latin typeface="Corbel" pitchFamily="34" charset="0"/>
              </a:rPr>
              <a:t>, в тому </a:t>
            </a:r>
            <a:r>
              <a:rPr lang="ru-RU" sz="2200" dirty="0" err="1">
                <a:latin typeface="Corbel" pitchFamily="34" charset="0"/>
              </a:rPr>
              <a:t>числі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впливом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іспанського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колоніального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законодавства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3316" name="Прямоугольник 3"/>
          <p:cNvSpPr>
            <a:spLocks noChangeArrowheads="1"/>
          </p:cNvSpPr>
          <p:nvPr/>
        </p:nvSpPr>
        <p:spPr bwMode="auto">
          <a:xfrm>
            <a:off x="785813" y="2500313"/>
            <a:ext cx="7786687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Органам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місцях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надавалися</a:t>
            </a:r>
            <a:r>
              <a:rPr lang="ru-RU" sz="2200" dirty="0">
                <a:latin typeface="Corbel" pitchFamily="34" charset="0"/>
              </a:rPr>
              <a:t>, з одного боку, </a:t>
            </a:r>
            <a:r>
              <a:rPr lang="ru-RU" sz="2200" dirty="0" err="1">
                <a:latin typeface="Corbel" pitchFamily="34" charset="0"/>
              </a:rPr>
              <a:t>досить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широкі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повноваження</a:t>
            </a:r>
            <a:r>
              <a:rPr lang="ru-RU" sz="2200" dirty="0">
                <a:latin typeface="Corbel" pitchFamily="34" charset="0"/>
              </a:rPr>
              <a:t>, а з </a:t>
            </a:r>
            <a:r>
              <a:rPr lang="ru-RU" sz="2200" dirty="0" err="1">
                <a:latin typeface="Corbel" pitchFamily="34" charset="0"/>
              </a:rPr>
              <a:t>іншого</a:t>
            </a:r>
            <a:r>
              <a:rPr lang="ru-RU" sz="2200" dirty="0">
                <a:latin typeface="Corbel" pitchFamily="34" charset="0"/>
              </a:rPr>
              <a:t> - вони </a:t>
            </a:r>
            <a:r>
              <a:rPr lang="ru-RU" sz="2200" dirty="0" err="1">
                <a:latin typeface="Corbel" pitchFamily="34" charset="0"/>
              </a:rPr>
              <a:t>знаходилися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жорстким</a:t>
            </a:r>
            <a:r>
              <a:rPr lang="ru-RU" sz="2200" dirty="0">
                <a:latin typeface="Corbel" pitchFamily="34" charset="0"/>
              </a:rPr>
              <a:t> контролем з боку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sp>
        <p:nvSpPr>
          <p:cNvPr id="13317" name="Прямоугольник 4"/>
          <p:cNvSpPr>
            <a:spLocks noChangeArrowheads="1"/>
          </p:cNvSpPr>
          <p:nvPr/>
        </p:nvSpPr>
        <p:spPr bwMode="auto">
          <a:xfrm>
            <a:off x="3786188" y="4583113"/>
            <a:ext cx="5072062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Перші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подібні</a:t>
            </a:r>
            <a:r>
              <a:rPr lang="ru-RU" sz="2000" dirty="0">
                <a:latin typeface="Corbel" pitchFamily="34" charset="0"/>
              </a:rPr>
              <a:t> установи </a:t>
            </a:r>
            <a:r>
              <a:rPr lang="ru-RU" sz="2000" dirty="0" err="1">
                <a:latin typeface="Corbel" pitchFamily="34" charset="0"/>
              </a:rPr>
              <a:t>виникли</a:t>
            </a:r>
            <a:r>
              <a:rPr lang="ru-RU" sz="2000" dirty="0">
                <a:latin typeface="Corbel" pitchFamily="34" charset="0"/>
              </a:rPr>
              <a:t> в </a:t>
            </a:r>
            <a:r>
              <a:rPr lang="ru-RU" sz="2000" dirty="0" err="1">
                <a:latin typeface="Corbel" pitchFamily="34" charset="0"/>
              </a:rPr>
              <a:t>Мексиці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ще</a:t>
            </a:r>
            <a:r>
              <a:rPr lang="ru-RU" sz="2000" dirty="0">
                <a:latin typeface="Corbel" pitchFamily="34" charset="0"/>
              </a:rPr>
              <a:t> в 1519 </a:t>
            </a:r>
            <a:r>
              <a:rPr lang="ru-RU" sz="2000" dirty="0" err="1">
                <a:latin typeface="Corbel" pitchFamily="34" charset="0"/>
              </a:rPr>
              <a:t>році</a:t>
            </a:r>
            <a:r>
              <a:rPr lang="ru-RU" sz="2000" dirty="0">
                <a:latin typeface="Corbel" pitchFamily="34" charset="0"/>
              </a:rPr>
              <a:t>, і </a:t>
            </a:r>
            <a:r>
              <a:rPr lang="ru-RU" sz="2000" dirty="0" err="1">
                <a:latin typeface="Corbel" pitchFamily="34" charset="0"/>
              </a:rPr>
              <a:t>їх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діяльність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регулювалася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спеціальними</a:t>
            </a:r>
            <a:r>
              <a:rPr lang="ru-RU" sz="2000" dirty="0">
                <a:latin typeface="Corbel" pitchFamily="34" charset="0"/>
              </a:rPr>
              <a:t> ордонансами, </a:t>
            </a:r>
            <a:r>
              <a:rPr lang="ru-RU" sz="2000" dirty="0" err="1">
                <a:latin typeface="Corbel" pitchFamily="34" charset="0"/>
              </a:rPr>
              <a:t>прийнятими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іспанським</a:t>
            </a:r>
            <a:r>
              <a:rPr lang="ru-RU" sz="2000" dirty="0">
                <a:latin typeface="Corbel" pitchFamily="34" charset="0"/>
              </a:rPr>
              <a:t> парламентом - Кортесами.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786438" y="3571875"/>
            <a:ext cx="642937" cy="1000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3857625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857250" y="357188"/>
            <a:ext cx="74295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Бразилія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включає</a:t>
            </a:r>
            <a:r>
              <a:rPr lang="ru-RU" sz="2200" dirty="0">
                <a:latin typeface="Corbel" pitchFamily="34" charset="0"/>
              </a:rPr>
              <a:t> в себе </a:t>
            </a:r>
            <a:r>
              <a:rPr lang="ru-RU" sz="2200" dirty="0" err="1">
                <a:latin typeface="Corbel" pitchFamily="34" charset="0"/>
              </a:rPr>
              <a:t>понад</a:t>
            </a:r>
            <a:r>
              <a:rPr lang="ru-RU" sz="2200" dirty="0">
                <a:latin typeface="Corbel" pitchFamily="34" charset="0"/>
              </a:rPr>
              <a:t> 4300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42938" y="1071563"/>
            <a:ext cx="78581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У </a:t>
            </a:r>
            <a:r>
              <a:rPr lang="ru-RU" sz="2200" dirty="0" err="1">
                <a:latin typeface="Corbel" pitchFamily="34" charset="0"/>
              </a:rPr>
              <a:t>Федеративній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Республіці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Бразилії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існує</a:t>
            </a:r>
            <a:r>
              <a:rPr lang="ru-RU" sz="2200" dirty="0">
                <a:latin typeface="Corbel" pitchFamily="34" charset="0"/>
              </a:rPr>
              <a:t> право </a:t>
            </a:r>
            <a:r>
              <a:rPr lang="ru-RU" sz="2200" dirty="0" err="1">
                <a:latin typeface="Corbel" pitchFamily="34" charset="0"/>
              </a:rPr>
              <a:t>центральної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найширше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втручання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справи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муніципалітетів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714375" y="2286000"/>
            <a:ext cx="785812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Підстави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втручання</a:t>
            </a:r>
            <a:r>
              <a:rPr lang="ru-RU" sz="2400" dirty="0">
                <a:latin typeface="Corbel" pitchFamily="34" charset="0"/>
              </a:rPr>
              <a:t>: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муніципальної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автономії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>
                <a:latin typeface="Corbel" pitchFamily="34" charset="0"/>
              </a:rPr>
              <a:t>  </a:t>
            </a:r>
            <a:r>
              <a:rPr lang="ru-RU" sz="2400" dirty="0" err="1">
                <a:latin typeface="Corbel" pitchFamily="34" charset="0"/>
              </a:rPr>
              <a:t>заборгованість</a:t>
            </a:r>
            <a:r>
              <a:rPr lang="ru-RU" sz="2400" dirty="0">
                <a:latin typeface="Corbel" pitchFamily="34" charset="0"/>
              </a:rPr>
              <a:t> по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платежах,</a:t>
            </a:r>
          </a:p>
          <a:p>
            <a:r>
              <a:rPr lang="ru-RU" sz="2400" dirty="0" err="1">
                <a:latin typeface="Corbel" pitchFamily="34" charset="0"/>
              </a:rPr>
              <a:t>невиконання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федеральних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або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судових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рішень</a:t>
            </a:r>
            <a:r>
              <a:rPr lang="ru-RU" sz="2400" dirty="0">
                <a:latin typeface="Corbel" pitchFamily="34" charset="0"/>
              </a:rPr>
              <a:t>,</a:t>
            </a:r>
          </a:p>
          <a:p>
            <a:r>
              <a:rPr lang="ru-RU" sz="2400" dirty="0" err="1">
                <a:latin typeface="Corbel" pitchFamily="34" charset="0"/>
              </a:rPr>
              <a:t>порушення</a:t>
            </a:r>
            <a:r>
              <a:rPr lang="ru-RU" sz="2400" dirty="0">
                <a:latin typeface="Corbel" pitchFamily="34" charset="0"/>
              </a:rPr>
              <a:t> прав </a:t>
            </a:r>
            <a:r>
              <a:rPr lang="ru-RU" sz="2400" dirty="0" err="1">
                <a:latin typeface="Corbel" pitchFamily="34" charset="0"/>
              </a:rPr>
              <a:t>людини</a:t>
            </a:r>
            <a:r>
              <a:rPr lang="ru-RU" sz="2400" dirty="0">
                <a:latin typeface="Corbel" pitchFamily="34" charset="0"/>
              </a:rPr>
              <a:t> і т.д.</a:t>
            </a:r>
          </a:p>
        </p:txBody>
      </p:sp>
      <p:pic>
        <p:nvPicPr>
          <p:cNvPr id="153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4071938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642938" y="383550"/>
            <a:ext cx="8072437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ряді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країн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Латинської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Америки, для того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щоб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обраним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алькальдом (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мером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)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радником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згідно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із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законом про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муніципалітетах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необхідно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володіти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:</a:t>
            </a:r>
          </a:p>
          <a:p>
            <a:endParaRPr lang="ru-RU" sz="2200" dirty="0">
              <a:latin typeface="Corbel" pitchFamily="34" charset="0"/>
              <a:ea typeface="Times New Roman" pitchFamily="18" charset="0"/>
            </a:endParaRPr>
          </a:p>
          <a:p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правом,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народженим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відповідному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муніципалітеті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проживати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там не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менше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двох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років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які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передують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виборам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внесеним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до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виборчого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громадян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або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у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виборчий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регістр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для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іноземців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,</a:t>
            </a:r>
          </a:p>
          <a:p>
            <a:r>
              <a:rPr lang="ru-RU" sz="2200" dirty="0">
                <a:latin typeface="Corbel" pitchFamily="34" charset="0"/>
                <a:ea typeface="Times New Roman" pitchFamily="18" charset="0"/>
              </a:rPr>
              <a:t>  же не бути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засудженим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</a:t>
            </a:r>
            <a:r>
              <a:rPr lang="ru-RU" sz="2200" dirty="0" err="1">
                <a:latin typeface="Corbel" pitchFamily="34" charset="0"/>
                <a:ea typeface="Times New Roman" pitchFamily="18" charset="0"/>
              </a:rPr>
              <a:t>кримінальним</a:t>
            </a:r>
            <a:r>
              <a:rPr lang="ru-RU" sz="2200" dirty="0">
                <a:latin typeface="Corbel" pitchFamily="34" charset="0"/>
                <a:ea typeface="Times New Roman" pitchFamily="18" charset="0"/>
              </a:rPr>
              <a:t> судом.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3643313"/>
            <a:ext cx="20574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071563" y="214313"/>
            <a:ext cx="623144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ea typeface="Times New Roman" pitchFamily="18" charset="0"/>
              </a:rPr>
              <a:t>Радянська</a:t>
            </a:r>
            <a:r>
              <a:rPr lang="ru-RU" sz="2800" b="1" dirty="0" smtClean="0">
                <a:ea typeface="Times New Roman" pitchFamily="18" charset="0"/>
              </a:rPr>
              <a:t> </a:t>
            </a:r>
            <a:r>
              <a:rPr lang="ru-RU" sz="2800" b="1" dirty="0" err="1" smtClean="0">
                <a:ea typeface="Times New Roman" pitchFamily="18" charset="0"/>
              </a:rPr>
              <a:t>муніципальна</a:t>
            </a:r>
            <a:r>
              <a:rPr lang="ru-RU" sz="2800" b="1" dirty="0" smtClean="0">
                <a:ea typeface="Times New Roman" pitchFamily="18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ea typeface="Times New Roman" pitchFamily="18" charset="0"/>
              </a:rPr>
              <a:t>система</a:t>
            </a:r>
            <a:endParaRPr lang="ru-RU" sz="2800" dirty="0">
              <a:latin typeface="Corbel" pitchFamily="34" charset="0"/>
              <a:ea typeface="Times New Roman" pitchFamily="18" charset="0"/>
            </a:endParaRPr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642938" y="929065"/>
            <a:ext cx="807243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 err="1"/>
              <a:t>Радянська</a:t>
            </a:r>
            <a:r>
              <a:rPr lang="ru-RU" sz="2200" dirty="0"/>
              <a:t> модель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влади</a:t>
            </a:r>
            <a:r>
              <a:rPr lang="ru-RU" sz="2200" dirty="0"/>
              <a:t> на </a:t>
            </a:r>
            <a:r>
              <a:rPr lang="ru-RU" sz="2200" dirty="0" err="1"/>
              <a:t>місцях</a:t>
            </a:r>
            <a:r>
              <a:rPr lang="ru-RU" sz="2200" dirty="0"/>
              <a:t> </a:t>
            </a:r>
            <a:r>
              <a:rPr lang="ru-RU" sz="2200" dirty="0" err="1"/>
              <a:t>була</a:t>
            </a:r>
            <a:r>
              <a:rPr lang="ru-RU" sz="2200" dirty="0"/>
              <a:t> </a:t>
            </a:r>
            <a:r>
              <a:rPr lang="ru-RU" sz="2200" dirty="0" err="1"/>
              <a:t>ще</a:t>
            </a:r>
            <a:r>
              <a:rPr lang="ru-RU" sz="2200" dirty="0"/>
              <a:t> недавно широко </a:t>
            </a:r>
            <a:r>
              <a:rPr lang="ru-RU" sz="2200" dirty="0" err="1"/>
              <a:t>поширена</a:t>
            </a:r>
            <a:r>
              <a:rPr lang="ru-RU" sz="2200" dirty="0"/>
              <a:t> в </a:t>
            </a:r>
            <a:r>
              <a:rPr lang="ru-RU" sz="2200" dirty="0" err="1"/>
              <a:t>країнах</a:t>
            </a:r>
            <a:r>
              <a:rPr lang="ru-RU" sz="2200" dirty="0"/>
              <a:t> «</a:t>
            </a:r>
            <a:r>
              <a:rPr lang="ru-RU" sz="2200" dirty="0" err="1"/>
              <a:t>світової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соціалізму</a:t>
            </a:r>
            <a:r>
              <a:rPr lang="ru-RU" sz="2200" dirty="0"/>
              <a:t>.</a:t>
            </a:r>
          </a:p>
          <a:p>
            <a:endParaRPr lang="ru-RU" sz="2200" dirty="0"/>
          </a:p>
          <a:p>
            <a:r>
              <a:rPr lang="ru-RU" sz="2200" dirty="0"/>
              <a:t>Зараз в </a:t>
            </a:r>
            <a:r>
              <a:rPr lang="ru-RU" sz="2200" dirty="0" err="1"/>
              <a:t>тій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іншій</a:t>
            </a:r>
            <a:r>
              <a:rPr lang="ru-RU" sz="2200" dirty="0"/>
              <a:t> </a:t>
            </a:r>
            <a:r>
              <a:rPr lang="ru-RU" sz="2200" dirty="0" err="1"/>
              <a:t>формі</a:t>
            </a:r>
            <a:r>
              <a:rPr lang="ru-RU" sz="2200" dirty="0"/>
              <a:t> вона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місце</a:t>
            </a:r>
            <a:r>
              <a:rPr lang="ru-RU" sz="2200" dirty="0"/>
              <a:t> </a:t>
            </a:r>
            <a:r>
              <a:rPr lang="ru-RU" sz="2200" dirty="0" err="1"/>
              <a:t>лише</a:t>
            </a:r>
            <a:r>
              <a:rPr lang="ru-RU" sz="2200" dirty="0"/>
              <a:t> в </a:t>
            </a:r>
            <a:r>
              <a:rPr lang="ru-RU" sz="2200" dirty="0" err="1"/>
              <a:t>небагатьох</a:t>
            </a:r>
            <a:r>
              <a:rPr lang="ru-RU" sz="2200" dirty="0"/>
              <a:t> </a:t>
            </a:r>
            <a:r>
              <a:rPr lang="ru-RU" sz="2200" dirty="0" err="1"/>
              <a:t>країнах</a:t>
            </a:r>
            <a:r>
              <a:rPr lang="ru-RU" sz="2200" dirty="0"/>
              <a:t>, все </a:t>
            </a:r>
            <a:r>
              <a:rPr lang="ru-RU" sz="2200" dirty="0" err="1"/>
              <a:t>ще</a:t>
            </a:r>
            <a:r>
              <a:rPr lang="ru-RU" sz="2200" dirty="0"/>
              <a:t> </a:t>
            </a:r>
            <a:r>
              <a:rPr lang="ru-RU" sz="2200" dirty="0" err="1"/>
              <a:t>зберегли</a:t>
            </a:r>
            <a:r>
              <a:rPr lang="ru-RU" sz="2200" dirty="0"/>
              <a:t> </a:t>
            </a:r>
            <a:r>
              <a:rPr lang="ru-RU" sz="2200" dirty="0" err="1"/>
              <a:t>соціалістичну</a:t>
            </a:r>
            <a:r>
              <a:rPr lang="ru-RU" sz="2200" dirty="0"/>
              <a:t> </a:t>
            </a:r>
            <a:r>
              <a:rPr lang="ru-RU" sz="2200" dirty="0" err="1"/>
              <a:t>орієнтацію</a:t>
            </a:r>
            <a:r>
              <a:rPr lang="ru-RU" sz="2200" dirty="0"/>
              <a:t> (Китай, Куба), а </a:t>
            </a:r>
            <a:r>
              <a:rPr lang="ru-RU" sz="2200" dirty="0" err="1"/>
              <a:t>також</a:t>
            </a:r>
            <a:r>
              <a:rPr lang="ru-RU" sz="2200" dirty="0"/>
              <a:t> в </a:t>
            </a:r>
            <a:r>
              <a:rPr lang="ru-RU" sz="2200" dirty="0" err="1"/>
              <a:t>деяких</a:t>
            </a:r>
            <a:r>
              <a:rPr lang="ru-RU" sz="2200" dirty="0"/>
              <a:t> державах </a:t>
            </a:r>
            <a:r>
              <a:rPr lang="ru-RU" sz="2200" dirty="0" err="1"/>
              <a:t>колишнього</a:t>
            </a:r>
            <a:r>
              <a:rPr lang="ru-RU" sz="2200" dirty="0"/>
              <a:t> </a:t>
            </a:r>
            <a:r>
              <a:rPr lang="ru-RU" sz="2200" dirty="0" err="1"/>
              <a:t>Радянського</a:t>
            </a:r>
            <a:r>
              <a:rPr lang="ru-RU" sz="2200" dirty="0"/>
              <a:t> Союзу, в тому </a:t>
            </a:r>
            <a:r>
              <a:rPr lang="ru-RU" sz="2200" dirty="0" err="1"/>
              <a:t>числі</a:t>
            </a:r>
            <a:r>
              <a:rPr lang="ru-RU" sz="2200" dirty="0"/>
              <a:t> в </a:t>
            </a:r>
            <a:r>
              <a:rPr lang="ru-RU" sz="2200" dirty="0" err="1"/>
              <a:t>Республіці</a:t>
            </a:r>
            <a:r>
              <a:rPr lang="ru-RU" sz="2200" dirty="0"/>
              <a:t> </a:t>
            </a:r>
            <a:r>
              <a:rPr lang="ru-RU" sz="2200" dirty="0" err="1"/>
              <a:t>Білорусь</a:t>
            </a:r>
            <a:r>
              <a:rPr lang="ru-RU" sz="2200" dirty="0"/>
              <a:t>.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3786188"/>
            <a:ext cx="4786313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571500" y="214313"/>
            <a:ext cx="835818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dirty="0" err="1">
                <a:latin typeface="Corbel" pitchFamily="34" charset="0"/>
              </a:rPr>
              <a:t>Основні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ознаки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даної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моделі</a:t>
            </a:r>
            <a:r>
              <a:rPr lang="ru-RU" sz="2200" dirty="0">
                <a:latin typeface="Corbel" pitchFamily="34" charset="0"/>
              </a:rPr>
              <a:t>:</a:t>
            </a:r>
          </a:p>
          <a:p>
            <a:pPr algn="ctr"/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єдиновладдя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знизу</a:t>
            </a:r>
            <a:r>
              <a:rPr lang="ru-RU" sz="2200" dirty="0">
                <a:latin typeface="Corbel" pitchFamily="34" charset="0"/>
              </a:rPr>
              <a:t> доверху,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жорстка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централізація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системи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,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ru-RU" sz="2200" dirty="0">
              <a:latin typeface="Corbe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200" dirty="0" err="1">
                <a:latin typeface="Corbel" pitchFamily="34" charset="0"/>
              </a:rPr>
              <a:t>ієрархічна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підпорядкованість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всіх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її</a:t>
            </a:r>
            <a:r>
              <a:rPr lang="ru-RU" sz="2200" dirty="0">
                <a:latin typeface="Corbel" pitchFamily="34" charset="0"/>
              </a:rPr>
              <a:t> ланок.</a:t>
            </a:r>
          </a:p>
        </p:txBody>
      </p:sp>
      <p:sp>
        <p:nvSpPr>
          <p:cNvPr id="24579" name="Прямоугольник 2"/>
          <p:cNvSpPr>
            <a:spLocks noChangeArrowheads="1"/>
          </p:cNvSpPr>
          <p:nvPr/>
        </p:nvSpPr>
        <p:spPr bwMode="auto">
          <a:xfrm>
            <a:off x="2643188" y="3357563"/>
            <a:ext cx="614362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Будь-яка </a:t>
            </a:r>
            <a:r>
              <a:rPr lang="ru-RU" sz="2200" dirty="0" err="1">
                <a:latin typeface="Corbel" pitchFamily="34" charset="0"/>
              </a:rPr>
              <a:t>порада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починаючи</a:t>
            </a:r>
            <a:r>
              <a:rPr lang="ru-RU" sz="2200" dirty="0">
                <a:latin typeface="Corbel" pitchFamily="34" charset="0"/>
              </a:rPr>
              <a:t> з самого </a:t>
            </a:r>
            <a:r>
              <a:rPr lang="ru-RU" sz="2200" dirty="0" err="1">
                <a:latin typeface="Corbel" pitchFamily="34" charset="0"/>
              </a:rPr>
              <a:t>низової</a:t>
            </a:r>
            <a:r>
              <a:rPr lang="ru-RU" sz="2200" dirty="0">
                <a:latin typeface="Corbel" pitchFamily="34" charset="0"/>
              </a:rPr>
              <a:t> ланки, - </a:t>
            </a:r>
            <a:r>
              <a:rPr lang="ru-RU" sz="2200" dirty="0" err="1">
                <a:latin typeface="Corbel" pitchFamily="34" charset="0"/>
              </a:rPr>
              <a:t>сільського</a:t>
            </a:r>
            <a:r>
              <a:rPr lang="ru-RU" sz="2200" dirty="0">
                <a:latin typeface="Corbel" pitchFamily="34" charset="0"/>
              </a:rPr>
              <a:t>, </a:t>
            </a:r>
            <a:r>
              <a:rPr lang="ru-RU" sz="2200" dirty="0" err="1">
                <a:latin typeface="Corbel" pitchFamily="34" charset="0"/>
              </a:rPr>
              <a:t>селищного</a:t>
            </a:r>
            <a:r>
              <a:rPr lang="ru-RU" sz="2200" dirty="0">
                <a:latin typeface="Corbel" pitchFamily="34" charset="0"/>
              </a:rPr>
              <a:t> - є органом </a:t>
            </a:r>
            <a:r>
              <a:rPr lang="ru-RU" sz="2200" dirty="0" err="1">
                <a:latin typeface="Corbel" pitchFamily="34" charset="0"/>
              </a:rPr>
              <a:t>державної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на </a:t>
            </a:r>
            <a:r>
              <a:rPr lang="ru-RU" sz="2200" dirty="0" err="1">
                <a:latin typeface="Corbel" pitchFamily="34" charset="0"/>
              </a:rPr>
              <a:t>відповідній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території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навіть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якщо</a:t>
            </a:r>
            <a:r>
              <a:rPr lang="ru-RU" sz="2200" dirty="0">
                <a:latin typeface="Corbel" pitchFamily="34" charset="0"/>
              </a:rPr>
              <a:t> формально і </a:t>
            </a:r>
            <a:r>
              <a:rPr lang="ru-RU" sz="2200" dirty="0" err="1">
                <a:latin typeface="Corbel" pitchFamily="34" charset="0"/>
              </a:rPr>
              <a:t>вважається</a:t>
            </a:r>
            <a:r>
              <a:rPr lang="ru-RU" sz="2200" dirty="0">
                <a:latin typeface="Corbel" pitchFamily="34" charset="0"/>
              </a:rPr>
              <a:t> органом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).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Фактично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самоврядувальні</a:t>
            </a:r>
            <a:r>
              <a:rPr lang="ru-RU" sz="2200" dirty="0">
                <a:latin typeface="Corbel" pitchFamily="34" charset="0"/>
              </a:rPr>
              <a:t> початку </a:t>
            </a:r>
            <a:r>
              <a:rPr lang="ru-RU" sz="2200" dirty="0" err="1">
                <a:latin typeface="Corbel" pitchFamily="34" charset="0"/>
              </a:rPr>
              <a:t>обмежуються</a:t>
            </a:r>
            <a:r>
              <a:rPr lang="ru-RU" sz="2200" dirty="0">
                <a:latin typeface="Corbel" pitchFamily="34" charset="0"/>
              </a:rPr>
              <a:t> правом </a:t>
            </a:r>
            <a:r>
              <a:rPr lang="ru-RU" sz="2200" dirty="0" err="1">
                <a:latin typeface="Corbel" pitchFamily="34" charset="0"/>
              </a:rPr>
              <a:t>населення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вибирати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членів</a:t>
            </a:r>
            <a:r>
              <a:rPr lang="ru-RU" sz="2200" dirty="0">
                <a:latin typeface="Corbel" pitchFamily="34" charset="0"/>
              </a:rPr>
              <a:t> (</a:t>
            </a:r>
            <a:r>
              <a:rPr lang="ru-RU" sz="2200" dirty="0" err="1">
                <a:latin typeface="Corbel" pitchFamily="34" charset="0"/>
              </a:rPr>
              <a:t>депутатів</a:t>
            </a:r>
            <a:r>
              <a:rPr lang="ru-RU" sz="2200" dirty="0">
                <a:latin typeface="Corbel" pitchFamily="34" charset="0"/>
              </a:rPr>
              <a:t>) </a:t>
            </a:r>
            <a:r>
              <a:rPr lang="ru-RU" sz="2200" dirty="0" err="1">
                <a:latin typeface="Corbel" pitchFamily="34" charset="0"/>
              </a:rPr>
              <a:t>представницьких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. 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6188"/>
            <a:ext cx="257175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ЗАГАЛЬНА ХАРАКТЕРИСТИКА ТА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ОСНОВНІ ПРИНЦИПИ МІСЦЕВОГО САМОВРЯДУВАННЯ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ЗАРУБІЖНИХ  </a:t>
            </a:r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КРАЇН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714375" y="1214438"/>
            <a:ext cx="80724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latin typeface="Corbel" pitchFamily="34" charset="0"/>
              </a:rPr>
              <a:t>Сила і </a:t>
            </a:r>
            <a:r>
              <a:rPr lang="ru-RU" sz="2200" dirty="0" err="1">
                <a:latin typeface="Corbel" pitchFamily="34" charset="0"/>
              </a:rPr>
              <a:t>вплив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різних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країнах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відображає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ступінь</a:t>
            </a:r>
            <a:r>
              <a:rPr lang="ru-RU" sz="2200" dirty="0">
                <a:latin typeface="Corbel" pitchFamily="34" charset="0"/>
              </a:rPr>
              <a:t> демократизму </a:t>
            </a:r>
            <a:r>
              <a:rPr lang="ru-RU" sz="2200" dirty="0" err="1">
                <a:latin typeface="Corbel" pitchFamily="34" charset="0"/>
              </a:rPr>
              <a:t>існуючого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політичного</a:t>
            </a:r>
            <a:r>
              <a:rPr lang="ru-RU" sz="2200" dirty="0">
                <a:latin typeface="Corbel" pitchFamily="34" charset="0"/>
              </a:rPr>
              <a:t> режиму.</a:t>
            </a:r>
          </a:p>
          <a:p>
            <a:r>
              <a:rPr lang="ru-RU" sz="2200" dirty="0" err="1">
                <a:latin typeface="Corbel" pitchFamily="34" charset="0"/>
              </a:rPr>
              <a:t>Ці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виникли</a:t>
            </a:r>
            <a:r>
              <a:rPr lang="ru-RU" sz="2200" dirty="0">
                <a:latin typeface="Corbel" pitchFamily="34" charset="0"/>
              </a:rPr>
              <a:t> і </a:t>
            </a:r>
            <a:r>
              <a:rPr lang="ru-RU" sz="2200" dirty="0" err="1">
                <a:latin typeface="Corbel" pitchFamily="34" charset="0"/>
              </a:rPr>
              <a:t>розвивалися</a:t>
            </a:r>
            <a:r>
              <a:rPr lang="ru-RU" sz="2200" dirty="0">
                <a:latin typeface="Corbel" pitchFamily="34" charset="0"/>
              </a:rPr>
              <a:t> як </a:t>
            </a:r>
            <a:r>
              <a:rPr lang="ru-RU" sz="2200" dirty="0" err="1">
                <a:latin typeface="Corbel" pitchFamily="34" charset="0"/>
              </a:rPr>
              <a:t>прямий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противагу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абсолютної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влади</a:t>
            </a:r>
            <a:r>
              <a:rPr lang="ru-RU" sz="2200" dirty="0">
                <a:latin typeface="Corbel" pitchFamily="34" charset="0"/>
              </a:rPr>
              <a:t> центру. В силу </a:t>
            </a:r>
            <a:r>
              <a:rPr lang="ru-RU" sz="2200" dirty="0" err="1">
                <a:latin typeface="Corbel" pitchFamily="34" charset="0"/>
              </a:rPr>
              <a:t>цього</a:t>
            </a:r>
            <a:r>
              <a:rPr lang="ru-RU" sz="2200" dirty="0">
                <a:latin typeface="Corbel" pitchFamily="34" charset="0"/>
              </a:rPr>
              <a:t> вони </a:t>
            </a:r>
            <a:r>
              <a:rPr lang="ru-RU" sz="2200" dirty="0" err="1">
                <a:latin typeface="Corbel" pitchFamily="34" charset="0"/>
              </a:rPr>
              <a:t>дуже</a:t>
            </a:r>
            <a:r>
              <a:rPr lang="ru-RU" sz="2200" dirty="0">
                <a:latin typeface="Corbel" pitchFamily="34" charset="0"/>
              </a:rPr>
              <a:t> часто </a:t>
            </a:r>
            <a:r>
              <a:rPr lang="ru-RU" sz="2200" dirty="0" err="1">
                <a:latin typeface="Corbel" pitchFamily="34" charset="0"/>
              </a:rPr>
              <a:t>опинялися</a:t>
            </a:r>
            <a:r>
              <a:rPr lang="ru-RU" sz="2200" dirty="0">
                <a:latin typeface="Corbel" pitchFamily="34" charset="0"/>
              </a:rPr>
              <a:t> в </a:t>
            </a:r>
            <a:r>
              <a:rPr lang="ru-RU" sz="2200" dirty="0" err="1">
                <a:latin typeface="Corbel" pitchFamily="34" charset="0"/>
              </a:rPr>
              <a:t>опозиції</a:t>
            </a:r>
            <a:r>
              <a:rPr lang="ru-RU" sz="2200" dirty="0">
                <a:latin typeface="Corbel" pitchFamily="34" charset="0"/>
              </a:rPr>
              <a:t> центральному уряду.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714375" y="3630336"/>
            <a:ext cx="8072438" cy="230832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FFFF00"/>
                </a:solidFill>
              </a:rPr>
              <a:t>ДО КОМПЕТЕНЦІЇ ОРГАНІВ МІСЦЕВОГО САМОВРЯДУВАННЯ ВХОДЯТЬ:</a:t>
            </a:r>
          </a:p>
          <a:p>
            <a:pPr algn="just"/>
            <a:r>
              <a:rPr lang="uk-UA" dirty="0" smtClean="0"/>
              <a:t>управління </a:t>
            </a:r>
            <a:r>
              <a:rPr lang="uk-UA" dirty="0"/>
              <a:t>поліцією і соціальними службами;</a:t>
            </a:r>
          </a:p>
          <a:p>
            <a:pPr algn="just"/>
            <a:r>
              <a:rPr lang="uk-UA" dirty="0"/>
              <a:t>пожежна охорона;</a:t>
            </a:r>
          </a:p>
          <a:p>
            <a:pPr algn="just"/>
            <a:r>
              <a:rPr lang="uk-UA" dirty="0"/>
              <a:t>місцеві дороги;</a:t>
            </a:r>
          </a:p>
          <a:p>
            <a:pPr algn="just"/>
            <a:r>
              <a:rPr lang="uk-UA" dirty="0"/>
              <a:t>будівництво та експлуатація житла;</a:t>
            </a:r>
          </a:p>
          <a:p>
            <a:pPr algn="just"/>
            <a:r>
              <a:rPr lang="uk-UA" dirty="0"/>
              <a:t>спортивні споруди;</a:t>
            </a:r>
          </a:p>
          <a:p>
            <a:pPr algn="just"/>
            <a:r>
              <a:rPr lang="uk-UA" dirty="0"/>
              <a:t>громадський транспорт і ін.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385" y="2204285"/>
            <a:ext cx="7821096" cy="37449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 flipV="1">
            <a:off x="2195736" y="404664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МММ</a:t>
            </a: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699792" y="1196753"/>
            <a:ext cx="4608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latin typeface="+mn-lt"/>
              </a:rPr>
              <a:t>Міжнародні правові акти</a:t>
            </a:r>
            <a:endParaRPr lang="uk-UA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4281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Прямоугольник 3"/>
          <p:cNvSpPr>
            <a:spLocks noChangeArrowheads="1"/>
          </p:cNvSpPr>
          <p:nvPr/>
        </p:nvSpPr>
        <p:spPr bwMode="auto">
          <a:xfrm>
            <a:off x="1000125" y="1714500"/>
            <a:ext cx="5572125" cy="178510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 smtClean="0">
                <a:solidFill>
                  <a:schemeClr val="bg1"/>
                </a:solidFill>
                <a:latin typeface="Corbel" pitchFamily="34" charset="0"/>
              </a:rPr>
              <a:t>органи</a:t>
            </a:r>
            <a:r>
              <a:rPr lang="ru-RU" sz="2200" dirty="0" smtClean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самоврядування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повинні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вирішувати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оскільки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рішення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політичних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питань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зачіпає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інтереси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всієї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держави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і,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отже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, не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суто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місцеве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значення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</a:p>
        </p:txBody>
      </p:sp>
      <p:sp>
        <p:nvSpPr>
          <p:cNvPr id="9221" name="Прямоугольник 4"/>
          <p:cNvSpPr>
            <a:spLocks noChangeArrowheads="1"/>
          </p:cNvSpPr>
          <p:nvPr/>
        </p:nvSpPr>
        <p:spPr bwMode="auto">
          <a:xfrm>
            <a:off x="4572000" y="4929188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 err="1">
                <a:latin typeface="Corbel" pitchFamily="34" charset="0"/>
              </a:rPr>
              <a:t>Це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звичайно</a:t>
            </a:r>
            <a:r>
              <a:rPr lang="ru-RU" sz="2000" dirty="0">
                <a:latin typeface="Corbel" pitchFamily="34" charset="0"/>
              </a:rPr>
              <a:t>, не </a:t>
            </a:r>
            <a:r>
              <a:rPr lang="ru-RU" sz="2000" dirty="0" err="1">
                <a:latin typeface="Corbel" pitchFamily="34" charset="0"/>
              </a:rPr>
              <a:t>означає</a:t>
            </a:r>
            <a:r>
              <a:rPr lang="ru-RU" sz="2000" dirty="0">
                <a:latin typeface="Corbel" pitchFamily="34" charset="0"/>
              </a:rPr>
              <a:t>, </a:t>
            </a:r>
            <a:r>
              <a:rPr lang="ru-RU" sz="2000" dirty="0" err="1">
                <a:latin typeface="Corbel" pitchFamily="34" charset="0"/>
              </a:rPr>
              <a:t>що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органи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місцевого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самоврядування</a:t>
            </a:r>
            <a:r>
              <a:rPr lang="ru-RU" sz="2000" dirty="0">
                <a:latin typeface="Corbel" pitchFamily="34" charset="0"/>
              </a:rPr>
              <a:t> не </a:t>
            </a:r>
            <a:r>
              <a:rPr lang="ru-RU" sz="2000" dirty="0" err="1">
                <a:latin typeface="Corbel" pitchFamily="34" charset="0"/>
              </a:rPr>
              <a:t>схильні</a:t>
            </a:r>
            <a:r>
              <a:rPr lang="ru-RU" sz="2000" dirty="0">
                <a:latin typeface="Corbel" pitchFamily="34" charset="0"/>
              </a:rPr>
              <a:t> до </a:t>
            </a:r>
            <a:r>
              <a:rPr lang="ru-RU" sz="2000" dirty="0" err="1">
                <a:latin typeface="Corbel" pitchFamily="34" charset="0"/>
              </a:rPr>
              <a:t>політичного</a:t>
            </a:r>
            <a:r>
              <a:rPr lang="ru-RU" sz="2000" dirty="0">
                <a:latin typeface="Corbel" pitchFamily="34" charset="0"/>
              </a:rPr>
              <a:t> </a:t>
            </a:r>
            <a:r>
              <a:rPr lang="ru-RU" sz="2000" dirty="0" err="1">
                <a:latin typeface="Corbel" pitchFamily="34" charset="0"/>
              </a:rPr>
              <a:t>впливу</a:t>
            </a:r>
            <a:r>
              <a:rPr lang="ru-RU" sz="2000" dirty="0">
                <a:latin typeface="Corbel" pitchFamily="34" charset="0"/>
              </a:rPr>
              <a:t>.</a:t>
            </a: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572250" y="1214438"/>
            <a:ext cx="1285875" cy="13573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25" y="116632"/>
            <a:ext cx="5857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У демократичних державах щодо ролі органів місцевого самоврядування діє доктрина «муніципальна влада - поза політикою».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714375" y="28575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Способи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висування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кандидатів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у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виборні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органи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місцевого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ru-RU" sz="2800" dirty="0" err="1">
                <a:solidFill>
                  <a:srgbClr val="FFFF00"/>
                </a:solidFill>
                <a:latin typeface="Corbel" pitchFamily="34" charset="0"/>
              </a:rPr>
              <a:t>самоврядування</a:t>
            </a:r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 :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1643063" y="1714500"/>
            <a:ext cx="7072312" cy="76944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шляхом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подачі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петиції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підписами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встановленого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законом числа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жителів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даного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виборчого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округу</a:t>
            </a:r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1643063" y="2857500"/>
            <a:ext cx="7143750" cy="110799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можуть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балотуватися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за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партійними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списками,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спираючись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на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підтримку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певної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політичної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партії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27653" name="Прямоугольник 4"/>
          <p:cNvSpPr>
            <a:spLocks noChangeArrowheads="1"/>
          </p:cNvSpPr>
          <p:nvPr/>
        </p:nvSpPr>
        <p:spPr bwMode="auto">
          <a:xfrm>
            <a:off x="1643063" y="4429125"/>
            <a:ext cx="4411592" cy="430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виступати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як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незалежні</a:t>
            </a:r>
            <a:r>
              <a:rPr lang="ru-RU" sz="2200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ru-RU" sz="2200" dirty="0" err="1">
                <a:solidFill>
                  <a:schemeClr val="bg1"/>
                </a:solidFill>
                <a:latin typeface="Corbel" pitchFamily="34" charset="0"/>
              </a:rPr>
              <a:t>кандидати</a:t>
            </a:r>
            <a:endParaRPr lang="ru-RU" sz="2200" dirty="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500063" y="1714500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00063" y="3000375"/>
            <a:ext cx="857250" cy="642938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063" y="4357688"/>
            <a:ext cx="857250" cy="64293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643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latin typeface="Corbel" pitchFamily="34" charset="0"/>
              </a:rPr>
              <a:t>ПОРЯДОК </a:t>
            </a:r>
            <a:r>
              <a:rPr lang="ru-RU" sz="2000" b="1" dirty="0" smtClean="0">
                <a:solidFill>
                  <a:srgbClr val="FFFF00"/>
                </a:solidFill>
                <a:latin typeface="Corbel" pitchFamily="34" charset="0"/>
              </a:rPr>
              <a:t>ФОРМУВАННЯ ОРГАНІВ МІСЦЕВОГО САМОУПРАВЛІННЯ</a:t>
            </a:r>
            <a:endParaRPr lang="ru-RU" sz="2000" dirty="0">
              <a:solidFill>
                <a:srgbClr val="FFFF00"/>
              </a:solidFill>
              <a:latin typeface="Corbel" pitchFamily="34" charset="0"/>
            </a:endParaRP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571500" y="785813"/>
            <a:ext cx="828675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місцевого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самоврядування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включають</a:t>
            </a:r>
            <a:r>
              <a:rPr lang="ru-RU" sz="2200" dirty="0">
                <a:latin typeface="Corbel" pitchFamily="34" charset="0"/>
              </a:rPr>
              <a:t> в себе:</a:t>
            </a:r>
          </a:p>
          <a:p>
            <a:r>
              <a:rPr lang="ru-RU" sz="2200" dirty="0" err="1">
                <a:latin typeface="Corbel" pitchFamily="34" charset="0"/>
              </a:rPr>
              <a:t>виборні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муніципальні</a:t>
            </a:r>
            <a:r>
              <a:rPr lang="ru-RU" sz="2200" dirty="0">
                <a:latin typeface="Corbel" pitchFamily="34" charset="0"/>
              </a:rPr>
              <a:t> ради </a:t>
            </a:r>
            <a:r>
              <a:rPr lang="ru-RU" sz="2200" dirty="0" err="1">
                <a:latin typeface="Corbel" pitchFamily="34" charset="0"/>
              </a:rPr>
              <a:t>або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комісії</a:t>
            </a:r>
            <a:r>
              <a:rPr lang="ru-RU" sz="2200" dirty="0">
                <a:latin typeface="Corbel" pitchFamily="34" charset="0"/>
              </a:rPr>
              <a:t> і</a:t>
            </a:r>
          </a:p>
          <a:p>
            <a:r>
              <a:rPr lang="ru-RU" sz="2200" dirty="0" err="1">
                <a:latin typeface="Corbel" pitchFamily="34" charset="0"/>
              </a:rPr>
              <a:t>утворені</a:t>
            </a:r>
            <a:r>
              <a:rPr lang="ru-RU" sz="2200" dirty="0">
                <a:latin typeface="Corbel" pitchFamily="34" charset="0"/>
              </a:rPr>
              <a:t> ними </a:t>
            </a:r>
            <a:r>
              <a:rPr lang="ru-RU" sz="2200" dirty="0" err="1">
                <a:latin typeface="Corbel" pitchFamily="34" charset="0"/>
              </a:rPr>
              <a:t>виконавчі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органи</a:t>
            </a:r>
            <a:r>
              <a:rPr lang="ru-RU" sz="2200" dirty="0">
                <a:latin typeface="Corbel" pitchFamily="34" charset="0"/>
              </a:rPr>
              <a:t>.</a:t>
            </a:r>
          </a:p>
          <a:p>
            <a:endParaRPr lang="ru-RU" sz="2200" dirty="0">
              <a:latin typeface="Corbel" pitchFamily="34" charset="0"/>
            </a:endParaRPr>
          </a:p>
          <a:p>
            <a:r>
              <a:rPr lang="ru-RU" sz="2200" dirty="0" err="1">
                <a:latin typeface="Corbel" pitchFamily="34" charset="0"/>
              </a:rPr>
              <a:t>Загальний</a:t>
            </a:r>
            <a:r>
              <a:rPr lang="ru-RU" sz="2200" dirty="0">
                <a:latin typeface="Corbel" pitchFamily="34" charset="0"/>
              </a:rPr>
              <a:t> порядок </a:t>
            </a:r>
            <a:r>
              <a:rPr lang="ru-RU" sz="2200" dirty="0" err="1">
                <a:latin typeface="Corbel" pitchFamily="34" charset="0"/>
              </a:rPr>
              <a:t>формування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муніципальних</a:t>
            </a:r>
            <a:r>
              <a:rPr lang="ru-RU" sz="2200" dirty="0">
                <a:latin typeface="Corbel" pitchFamily="34" charset="0"/>
              </a:rPr>
              <a:t> рад та </a:t>
            </a:r>
            <a:r>
              <a:rPr lang="ru-RU" sz="2200" dirty="0" err="1">
                <a:latin typeface="Corbel" pitchFamily="34" charset="0"/>
              </a:rPr>
              <a:t>виконавчих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органів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регулюється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спеціальними</a:t>
            </a:r>
            <a:r>
              <a:rPr lang="ru-RU" sz="2200" dirty="0">
                <a:latin typeface="Corbel" pitchFamily="34" charset="0"/>
              </a:rPr>
              <a:t> </a:t>
            </a:r>
            <a:r>
              <a:rPr lang="ru-RU" sz="2200" dirty="0" err="1">
                <a:latin typeface="Corbel" pitchFamily="34" charset="0"/>
              </a:rPr>
              <a:t>виборчими</a:t>
            </a:r>
            <a:r>
              <a:rPr lang="ru-RU" sz="2200" dirty="0">
                <a:latin typeface="Corbel" pitchFamily="34" charset="0"/>
              </a:rPr>
              <a:t> законами і законами про </a:t>
            </a:r>
            <a:r>
              <a:rPr lang="ru-RU" sz="2200" dirty="0" err="1">
                <a:latin typeface="Corbel" pitchFamily="34" charset="0"/>
              </a:rPr>
              <a:t>муніципалітетах</a:t>
            </a:r>
            <a:r>
              <a:rPr lang="ru-RU" sz="2200" dirty="0">
                <a:latin typeface="Corbel" pitchFamily="34" charset="0"/>
              </a:rPr>
              <a:t>.</a:t>
            </a: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28662" y="3749906"/>
            <a:ext cx="7643866" cy="2246769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У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більшості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демократичних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країн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органи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місцевого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самоврядування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здійснюється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загального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рівного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прямого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виборчого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права при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таємному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голосуванні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Пасивне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виборче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право (право бути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обраним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)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зазвичай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рамках 18 - 25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років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Одночасно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встановлюється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цілий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ряд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цензових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вимог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- ценз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осілості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несумісність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заняття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інших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посад на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державній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службі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виборних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органах, в </a:t>
            </a:r>
            <a:r>
              <a:rPr lang="ru-RU" sz="2000" dirty="0" err="1">
                <a:solidFill>
                  <a:schemeClr val="tx1"/>
                </a:solidFill>
                <a:cs typeface="Arial" pitchFamily="34" charset="0"/>
              </a:rPr>
              <a:t>суді</a:t>
            </a:r>
            <a:r>
              <a:rPr lang="ru-RU" sz="2000" dirty="0">
                <a:solidFill>
                  <a:schemeClr val="tx1"/>
                </a:solidFill>
                <a:cs typeface="Arial" pitchFamily="34" charset="0"/>
              </a:rPr>
              <a:t> і т.д.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642938" y="214313"/>
            <a:ext cx="82153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FFFF00"/>
                </a:solidFill>
                <a:latin typeface="Corbel" pitchFamily="34" charset="0"/>
              </a:rPr>
              <a:t>КОМПЕТЕНЦІЯ ОРГАНІВ МІСЦЕВОГО САМОВРЯДУВАННЯ</a:t>
            </a:r>
          </a:p>
        </p:txBody>
      </p:sp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571500" y="1500188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 err="1">
                <a:latin typeface="Corbel" pitchFamily="34" charset="0"/>
              </a:rPr>
              <a:t>Основний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обсяг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органів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місцевого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самоврядування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визначається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національним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законодавством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може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відрізнятися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навіть</a:t>
            </a:r>
            <a:r>
              <a:rPr lang="ru-RU" sz="2400" dirty="0">
                <a:latin typeface="Corbel" pitchFamily="34" charset="0"/>
              </a:rPr>
              <a:t> в рамках </a:t>
            </a:r>
            <a:r>
              <a:rPr lang="ru-RU" sz="2400" dirty="0" err="1">
                <a:latin typeface="Corbel" pitchFamily="34" charset="0"/>
              </a:rPr>
              <a:t>однієї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країни</a:t>
            </a:r>
            <a:r>
              <a:rPr lang="ru-RU" sz="2400" dirty="0">
                <a:latin typeface="Corbel" pitchFamily="34" charset="0"/>
              </a:rPr>
              <a:t>.</a:t>
            </a:r>
          </a:p>
          <a:p>
            <a:r>
              <a:rPr lang="ru-RU" sz="2400" dirty="0">
                <a:latin typeface="Corbel" pitchFamily="34" charset="0"/>
              </a:rPr>
              <a:t> </a:t>
            </a:r>
          </a:p>
          <a:p>
            <a:r>
              <a:rPr lang="ru-RU" sz="2400" dirty="0" err="1">
                <a:latin typeface="Corbel" pitchFamily="34" charset="0"/>
              </a:rPr>
              <a:t>Загальне</a:t>
            </a:r>
            <a:r>
              <a:rPr lang="ru-RU" sz="2400" dirty="0">
                <a:latin typeface="Corbel" pitchFamily="34" charset="0"/>
              </a:rPr>
              <a:t> правило, яке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повноважень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громад, </a:t>
            </a:r>
            <a:r>
              <a:rPr lang="ru-RU" sz="2400" dirty="0" err="1">
                <a:latin typeface="Corbel" pitchFamily="34" charset="0"/>
              </a:rPr>
              <a:t>полягає</a:t>
            </a:r>
            <a:r>
              <a:rPr lang="ru-RU" sz="2400" dirty="0">
                <a:latin typeface="Corbel" pitchFamily="34" charset="0"/>
              </a:rPr>
              <a:t> в тому,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ці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повноваження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повинні</a:t>
            </a:r>
            <a:r>
              <a:rPr lang="ru-RU" sz="2400" dirty="0">
                <a:latin typeface="Corbel" pitchFamily="34" charset="0"/>
              </a:rPr>
              <a:t> бути </a:t>
            </a:r>
            <a:r>
              <a:rPr lang="ru-RU" sz="2400" dirty="0" err="1">
                <a:latin typeface="Corbel" pitchFamily="34" charset="0"/>
              </a:rPr>
              <a:t>цілісними</a:t>
            </a:r>
            <a:r>
              <a:rPr lang="ru-RU" sz="2400" dirty="0">
                <a:latin typeface="Corbel" pitchFamily="34" charset="0"/>
              </a:rPr>
              <a:t> і </a:t>
            </a:r>
            <a:r>
              <a:rPr lang="ru-RU" sz="2400" dirty="0" err="1">
                <a:latin typeface="Corbel" pitchFamily="34" charset="0"/>
              </a:rPr>
              <a:t>всеосяжними</a:t>
            </a:r>
            <a:r>
              <a:rPr lang="ru-RU" sz="2400" dirty="0">
                <a:latin typeface="Corbel" pitchFamily="34" charset="0"/>
              </a:rPr>
              <a:t> в </a:t>
            </a:r>
            <a:r>
              <a:rPr lang="ru-RU" sz="2400" dirty="0" err="1">
                <a:latin typeface="Corbel" pitchFamily="34" charset="0"/>
              </a:rPr>
              <a:t>усьому</a:t>
            </a:r>
            <a:r>
              <a:rPr lang="ru-RU" sz="2400" dirty="0">
                <a:latin typeface="Corbel" pitchFamily="34" charset="0"/>
              </a:rPr>
              <a:t>, </a:t>
            </a:r>
            <a:r>
              <a:rPr lang="ru-RU" sz="2400" dirty="0" err="1">
                <a:latin typeface="Corbel" pitchFamily="34" charset="0"/>
              </a:rPr>
              <a:t>що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стосується</a:t>
            </a:r>
            <a:r>
              <a:rPr lang="ru-RU" sz="2400" dirty="0">
                <a:latin typeface="Corbel" pitchFamily="34" charset="0"/>
              </a:rPr>
              <a:t> </a:t>
            </a:r>
            <a:r>
              <a:rPr lang="ru-RU" sz="2400" dirty="0" err="1">
                <a:latin typeface="Corbel" pitchFamily="34" charset="0"/>
              </a:rPr>
              <a:t>місцевих</a:t>
            </a:r>
            <a:r>
              <a:rPr lang="ru-RU" sz="2400" dirty="0">
                <a:latin typeface="Corbel" pitchFamily="34" charset="0"/>
              </a:rPr>
              <a:t> справ.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447804"/>
            <a:ext cx="3929062" cy="4832092"/>
          </a:xfrm>
          <a:prstGeom prst="rect">
            <a:avLst/>
          </a:prstGeom>
          <a:noFill/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Муніципальні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формуються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певні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терміни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ru-RU" sz="2200" i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200" i="1" dirty="0">
                <a:latin typeface="Arial" pitchFamily="34" charset="0"/>
                <a:cs typeface="Arial" pitchFamily="34" charset="0"/>
              </a:rPr>
              <a:t>У США,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органи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залежності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рівня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обираються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на 2 - 4 роки, в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Великобританії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- на 4 роки,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причому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склад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муніципалітетів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оновлюватися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по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частинах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переобиратися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200" i="1" dirty="0" err="1">
                <a:latin typeface="Arial" pitchFamily="34" charset="0"/>
                <a:cs typeface="Arial" pitchFamily="34" charset="0"/>
              </a:rPr>
              <a:t>повністю</a:t>
            </a:r>
            <a:r>
              <a:rPr lang="ru-RU" sz="22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57750" y="500063"/>
            <a:ext cx="3857625" cy="3477875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 err="1">
                <a:latin typeface="+mn-lt"/>
                <a:cs typeface="+mn-cs"/>
              </a:rPr>
              <a:t>Чисельний</a:t>
            </a:r>
            <a:r>
              <a:rPr lang="ru-RU" sz="2200" dirty="0">
                <a:latin typeface="+mn-lt"/>
                <a:cs typeface="+mn-cs"/>
              </a:rPr>
              <a:t> склад </a:t>
            </a:r>
            <a:r>
              <a:rPr lang="ru-RU" sz="2200" dirty="0" err="1">
                <a:latin typeface="+mn-lt"/>
                <a:cs typeface="+mn-cs"/>
              </a:rPr>
              <a:t>органів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місцевого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самоврядування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також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різний</a:t>
            </a:r>
            <a:r>
              <a:rPr lang="ru-RU" sz="2200" dirty="0">
                <a:latin typeface="+mn-lt"/>
                <a:cs typeface="+mn-cs"/>
              </a:rPr>
              <a:t>, як правило, </a:t>
            </a:r>
            <a:r>
              <a:rPr lang="ru-RU" sz="2200" dirty="0" err="1">
                <a:latin typeface="+mn-lt"/>
                <a:cs typeface="+mn-cs"/>
              </a:rPr>
              <a:t>від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депутатів</a:t>
            </a:r>
            <a:r>
              <a:rPr lang="ru-RU" sz="2200" dirty="0">
                <a:latin typeface="+mn-lt"/>
                <a:cs typeface="+mn-cs"/>
              </a:rPr>
              <a:t> до </a:t>
            </a:r>
            <a:r>
              <a:rPr lang="ru-RU" sz="2200" dirty="0" err="1">
                <a:latin typeface="+mn-lt"/>
                <a:cs typeface="+mn-cs"/>
              </a:rPr>
              <a:t>декількох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десятків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  <a:cs typeface="+mn-cs"/>
              </a:rPr>
              <a:t>В </a:t>
            </a:r>
            <a:r>
              <a:rPr lang="ru-RU" sz="2200" dirty="0" err="1">
                <a:latin typeface="+mn-lt"/>
                <a:cs typeface="+mn-cs"/>
              </a:rPr>
              <a:t>муніципальні</a:t>
            </a:r>
            <a:r>
              <a:rPr lang="ru-RU" sz="2200" dirty="0">
                <a:latin typeface="+mn-lt"/>
                <a:cs typeface="+mn-cs"/>
              </a:rPr>
              <a:t> ради </a:t>
            </a:r>
            <a:r>
              <a:rPr lang="ru-RU" sz="2200" dirty="0" err="1">
                <a:latin typeface="+mn-lt"/>
                <a:cs typeface="+mn-cs"/>
              </a:rPr>
              <a:t>столиць</a:t>
            </a:r>
            <a:r>
              <a:rPr lang="ru-RU" sz="2200" dirty="0">
                <a:latin typeface="+mn-lt"/>
                <a:cs typeface="+mn-cs"/>
              </a:rPr>
              <a:t> держав, як правило, </a:t>
            </a:r>
            <a:r>
              <a:rPr lang="ru-RU" sz="2200" dirty="0" err="1">
                <a:latin typeface="+mn-lt"/>
                <a:cs typeface="+mn-cs"/>
              </a:rPr>
              <a:t>обирається</a:t>
            </a:r>
            <a:r>
              <a:rPr lang="ru-RU" sz="2200" dirty="0">
                <a:latin typeface="+mn-lt"/>
                <a:cs typeface="+mn-cs"/>
              </a:rPr>
              <a:t> </a:t>
            </a:r>
            <a:r>
              <a:rPr lang="ru-RU" sz="2200" dirty="0" err="1">
                <a:latin typeface="+mn-lt"/>
                <a:cs typeface="+mn-cs"/>
              </a:rPr>
              <a:t>більш</a:t>
            </a:r>
            <a:r>
              <a:rPr lang="ru-RU" sz="2200" dirty="0">
                <a:latin typeface="+mn-lt"/>
                <a:cs typeface="+mn-cs"/>
              </a:rPr>
              <a:t> ста </a:t>
            </a:r>
            <a:r>
              <a:rPr lang="ru-RU" sz="2200" dirty="0" err="1">
                <a:latin typeface="+mn-lt"/>
                <a:cs typeface="+mn-cs"/>
              </a:rPr>
              <a:t>радників</a:t>
            </a:r>
            <a:r>
              <a:rPr lang="ru-RU" sz="2200" dirty="0">
                <a:latin typeface="+mn-lt"/>
                <a:cs typeface="+mn-cs"/>
              </a:rPr>
              <a:t>.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6072188" y="4143375"/>
            <a:ext cx="1571625" cy="2000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1707</Words>
  <Application>Microsoft Office PowerPoint</Application>
  <PresentationFormat>Экран (4:3)</PresentationFormat>
  <Paragraphs>155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Calibri</vt:lpstr>
      <vt:lpstr>Corbel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Валерія Заїка</cp:lastModifiedBy>
  <cp:revision>68</cp:revision>
  <dcterms:created xsi:type="dcterms:W3CDTF">2011-09-09T11:11:19Z</dcterms:created>
  <dcterms:modified xsi:type="dcterms:W3CDTF">2022-02-17T16:29:54Z</dcterms:modified>
</cp:coreProperties>
</file>