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9" r:id="rId3"/>
    <p:sldId id="333" r:id="rId4"/>
    <p:sldId id="334" r:id="rId5"/>
    <p:sldId id="335" r:id="rId6"/>
    <p:sldId id="345" r:id="rId7"/>
    <p:sldId id="337" r:id="rId8"/>
    <p:sldId id="346" r:id="rId9"/>
    <p:sldId id="34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2238" autoAdjust="0"/>
  </p:normalViewPr>
  <p:slideViewPr>
    <p:cSldViewPr snapToGrid="0">
      <p:cViewPr>
        <p:scale>
          <a:sx n="70" d="100"/>
          <a:sy n="70" d="100"/>
        </p:scale>
        <p:origin x="-936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2My_HOP-bw" TargetMode="External"/><Relationship Id="rId2" Type="http://schemas.openxmlformats.org/officeDocument/2006/relationships/hyperlink" Target="https://www.youtube.com/watch?v=g7WjrvG1GM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bvtJj6HoYH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4tjodLtjxk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zeJkMnsT3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p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acpeds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068" y="235131"/>
            <a:ext cx="9746180" cy="1773973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Info-media Literacy and critical thinking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95" y="2690212"/>
            <a:ext cx="9875890" cy="21147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10</a:t>
            </a:r>
            <a:r>
              <a:rPr 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“Mechanisms of Fact-Checking”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map2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183" y="3730118"/>
            <a:ext cx="3017519" cy="2870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2847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532586" y="415988"/>
            <a:ext cx="8693239" cy="9927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915" y="158842"/>
            <a:ext cx="10032642" cy="150706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your own news story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578" y="1486038"/>
            <a:ext cx="11513712" cy="512082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600" b="1" i="1" dirty="0" smtClean="0">
                <a:solidFill>
                  <a:schemeClr val="tx1"/>
                </a:solidFill>
              </a:rPr>
              <a:t>Work in groups: </a:t>
            </a:r>
            <a:r>
              <a:rPr lang="en-US" sz="2600" b="1" dirty="0" smtClean="0">
                <a:solidFill>
                  <a:schemeClr val="tx1"/>
                </a:solidFill>
              </a:rPr>
              <a:t>Change the news report your group will receive and create your own fake news on its basis. You are allowed to make 10 changes only!!! 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Answer </a:t>
            </a:r>
            <a:r>
              <a:rPr lang="en-US" sz="2600" b="1" dirty="0">
                <a:solidFill>
                  <a:schemeClr val="tx1"/>
                </a:solidFill>
              </a:rPr>
              <a:t>these </a:t>
            </a:r>
            <a:r>
              <a:rPr lang="en-US" sz="2600" b="1" dirty="0" smtClean="0">
                <a:solidFill>
                  <a:schemeClr val="tx1"/>
                </a:solidFill>
              </a:rPr>
              <a:t>questions </a:t>
            </a:r>
            <a:r>
              <a:rPr lang="en-US" sz="2600" b="1" dirty="0">
                <a:solidFill>
                  <a:schemeClr val="tx1"/>
                </a:solidFill>
              </a:rPr>
              <a:t>before </a:t>
            </a:r>
            <a:r>
              <a:rPr lang="en-US" sz="2600" b="1" dirty="0" smtClean="0">
                <a:solidFill>
                  <a:schemeClr val="tx1"/>
                </a:solidFill>
              </a:rPr>
              <a:t>you prepare your piece of news. </a:t>
            </a:r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What are ALL of the facts in this story</a:t>
            </a:r>
            <a:r>
              <a:rPr lang="en-US" sz="26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What is your point of view?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What facts are you going to include?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What </a:t>
            </a:r>
            <a:r>
              <a:rPr lang="en-US" sz="2600" b="1" dirty="0" smtClean="0">
                <a:solidFill>
                  <a:schemeClr val="tx1"/>
                </a:solidFill>
              </a:rPr>
              <a:t>10 facts </a:t>
            </a:r>
            <a:r>
              <a:rPr lang="en-US" sz="2600" b="1" dirty="0">
                <a:solidFill>
                  <a:schemeClr val="tx1"/>
                </a:solidFill>
              </a:rPr>
              <a:t>might you </a:t>
            </a:r>
            <a:r>
              <a:rPr lang="en-US" sz="2600" b="1" dirty="0" smtClean="0">
                <a:solidFill>
                  <a:schemeClr val="tx1"/>
                </a:solidFill>
              </a:rPr>
              <a:t>exclude or change? 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What emotions do you want your readers to feel?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What vocabulary might you use to express your bias?</a:t>
            </a:r>
            <a:endParaRPr lang="en-US" sz="2600" b="1" dirty="0">
              <a:solidFill>
                <a:schemeClr val="tx1"/>
              </a:solidFill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724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532586" y="415988"/>
            <a:ext cx="8693239" cy="9927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915" y="158842"/>
            <a:ext cx="10032642" cy="150706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initial news report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821" y="1408765"/>
            <a:ext cx="11513712" cy="512082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600" b="1" dirty="0" err="1">
                <a:solidFill>
                  <a:schemeClr val="tx1"/>
                </a:solidFill>
              </a:rPr>
              <a:t>SpaceX</a:t>
            </a:r>
            <a:r>
              <a:rPr lang="en-US" sz="2600" b="1" dirty="0">
                <a:solidFill>
                  <a:schemeClr val="tx1"/>
                </a:solidFill>
              </a:rPr>
              <a:t> launched four astronauts to the International Space Station on Sunday on the first full-fledged taxi flight for NASA by a private </a:t>
            </a:r>
            <a:r>
              <a:rPr lang="en-US" sz="2600" b="1" dirty="0" smtClean="0">
                <a:solidFill>
                  <a:schemeClr val="tx1"/>
                </a:solidFill>
              </a:rPr>
              <a:t>company.</a:t>
            </a:r>
            <a:r>
              <a:rPr lang="uk-UA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The </a:t>
            </a:r>
            <a:r>
              <a:rPr lang="en-US" sz="2600" b="1" dirty="0">
                <a:solidFill>
                  <a:schemeClr val="tx1"/>
                </a:solidFill>
              </a:rPr>
              <a:t>Falcon rocket thundered into the night from Kennedy Space Center with three Americans and one Japanese, the second crew to be launched by </a:t>
            </a:r>
            <a:r>
              <a:rPr lang="en-US" sz="2600" b="1" dirty="0" err="1">
                <a:solidFill>
                  <a:schemeClr val="tx1"/>
                </a:solidFill>
              </a:rPr>
              <a:t>SpaceX</a:t>
            </a:r>
            <a:r>
              <a:rPr lang="en-US" sz="2600" b="1" dirty="0">
                <a:solidFill>
                  <a:schemeClr val="tx1"/>
                </a:solidFill>
              </a:rPr>
              <a:t>. The Dragon capsule on top </a:t>
            </a:r>
            <a:r>
              <a:rPr lang="en-US" sz="2600" b="1" dirty="0" smtClean="0">
                <a:solidFill>
                  <a:schemeClr val="tx1"/>
                </a:solidFill>
              </a:rPr>
              <a:t>named </a:t>
            </a:r>
            <a:r>
              <a:rPr lang="en-US" sz="2600" b="1" dirty="0">
                <a:solidFill>
                  <a:schemeClr val="tx1"/>
                </a:solidFill>
              </a:rPr>
              <a:t>Resilience </a:t>
            </a:r>
            <a:r>
              <a:rPr lang="en-US" sz="2600" b="1" dirty="0" smtClean="0">
                <a:solidFill>
                  <a:schemeClr val="tx1"/>
                </a:solidFill>
              </a:rPr>
              <a:t>reached </a:t>
            </a:r>
            <a:r>
              <a:rPr lang="en-US" sz="2600" b="1" dirty="0">
                <a:solidFill>
                  <a:schemeClr val="tx1"/>
                </a:solidFill>
              </a:rPr>
              <a:t>orbit nine minutes later. It is due to reach the space station late Monday and remain there until spring.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Sidelined by the coronavirus himself, </a:t>
            </a:r>
            <a:r>
              <a:rPr lang="en-US" sz="2600" b="1" dirty="0" err="1">
                <a:solidFill>
                  <a:schemeClr val="tx1"/>
                </a:solidFill>
              </a:rPr>
              <a:t>SpaceX</a:t>
            </a:r>
            <a:r>
              <a:rPr lang="en-US" sz="2600" b="1" dirty="0">
                <a:solidFill>
                  <a:schemeClr val="tx1"/>
                </a:solidFill>
              </a:rPr>
              <a:t> founder and chief executive Elon Musk was forced to monitor the action from afar. </a:t>
            </a:r>
            <a:r>
              <a:rPr lang="en-US" sz="2600" b="1" dirty="0" smtClean="0">
                <a:solidFill>
                  <a:schemeClr val="tx1"/>
                </a:solidFill>
              </a:rPr>
              <a:t>Cheers </a:t>
            </a:r>
            <a:r>
              <a:rPr lang="en-US" sz="2600" b="1" dirty="0">
                <a:solidFill>
                  <a:schemeClr val="tx1"/>
                </a:solidFill>
              </a:rPr>
              <a:t>and applause erupted at </a:t>
            </a:r>
            <a:r>
              <a:rPr lang="en-US" sz="2600" b="1" dirty="0" err="1">
                <a:solidFill>
                  <a:schemeClr val="tx1"/>
                </a:solidFill>
              </a:rPr>
              <a:t>SpaceX</a:t>
            </a:r>
            <a:r>
              <a:rPr lang="en-US" sz="2600" b="1" dirty="0">
                <a:solidFill>
                  <a:schemeClr val="tx1"/>
                </a:solidFill>
              </a:rPr>
              <a:t> Mission Control in Hawthorne, California, after the capsule reached </a:t>
            </a:r>
            <a:r>
              <a:rPr lang="en-US" sz="2600" b="1" dirty="0" smtClean="0">
                <a:solidFill>
                  <a:schemeClr val="tx1"/>
                </a:solidFill>
              </a:rPr>
              <a:t>orbit. </a:t>
            </a:r>
            <a:endParaRPr lang="uk-UA" sz="2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Musk </a:t>
            </a:r>
            <a:r>
              <a:rPr lang="en-US" sz="2600" b="1" dirty="0">
                <a:solidFill>
                  <a:schemeClr val="tx1"/>
                </a:solidFill>
              </a:rPr>
              <a:t>tweeted a single red heart</a:t>
            </a:r>
            <a:r>
              <a:rPr lang="en-US" sz="2600" b="1" dirty="0" smtClean="0">
                <a:solidFill>
                  <a:schemeClr val="tx1"/>
                </a:solidFill>
              </a:rPr>
              <a:t>.</a:t>
            </a:r>
            <a:r>
              <a:rPr lang="uk-UA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(AP News, Nov. </a:t>
            </a:r>
            <a:r>
              <a:rPr lang="uk-UA" sz="2600" b="1" dirty="0" smtClean="0">
                <a:solidFill>
                  <a:srgbClr val="0070C0"/>
                </a:solidFill>
              </a:rPr>
              <a:t>16</a:t>
            </a:r>
            <a:r>
              <a:rPr lang="en-US" sz="2600" b="1" dirty="0" smtClean="0">
                <a:solidFill>
                  <a:srgbClr val="0070C0"/>
                </a:solidFill>
              </a:rPr>
              <a:t>, 2020)</a:t>
            </a: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409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532586" y="415988"/>
            <a:ext cx="8693239" cy="9927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915" y="158842"/>
            <a:ext cx="10032642" cy="150706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News are created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668" y="1486038"/>
            <a:ext cx="11629622" cy="512082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Watch the following videos (in groups). </a:t>
            </a:r>
            <a:r>
              <a:rPr lang="en-US" sz="2800" b="1" dirty="0">
                <a:solidFill>
                  <a:schemeClr val="tx1"/>
                </a:solidFill>
              </a:rPr>
              <a:t>Describe your impressions and emotions after watching each video.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	  PIG </a:t>
            </a:r>
            <a:r>
              <a:rPr lang="en-US" sz="2800" b="1" dirty="0">
                <a:solidFill>
                  <a:schemeClr val="tx1"/>
                </a:solidFill>
              </a:rPr>
              <a:t>RESCUES BABY GOAT! </a:t>
            </a:r>
            <a:r>
              <a:rPr lang="en-US" sz="2800" b="1" dirty="0" smtClean="0">
                <a:solidFill>
                  <a:schemeClr val="tx1"/>
                </a:solidFill>
              </a:rPr>
              <a:t>(10.4 mln hits on </a:t>
            </a:r>
            <a:r>
              <a:rPr lang="en-US" sz="2800" b="1" dirty="0" err="1" smtClean="0">
                <a:solidFill>
                  <a:schemeClr val="tx1"/>
                </a:solidFill>
              </a:rPr>
              <a:t>Youtube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Video 1</a:t>
            </a:r>
          </a:p>
          <a:p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2400" b="1" dirty="0">
                <a:solidFill>
                  <a:schemeClr val="tx1"/>
                </a:solidFill>
                <a:hlinkClick r:id="rId2"/>
              </a:rPr>
              <a:t>://www.youtube.com/watch?v=g7WjrvG1GMk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Video 2</a:t>
            </a:r>
          </a:p>
          <a:p>
            <a:r>
              <a:rPr lang="en-US" sz="2400" b="1" dirty="0">
                <a:solidFill>
                  <a:schemeClr val="tx1"/>
                </a:solidFill>
                <a:hlinkClick r:id="rId3"/>
              </a:rPr>
              <a:t>https://www.youtube.com/watch?v=_2My_HOP-bw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Video 3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sz="2400" b="1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2400" b="1" dirty="0" smtClean="0">
                <a:solidFill>
                  <a:schemeClr val="tx1"/>
                </a:solidFill>
                <a:hlinkClick r:id="rId4"/>
              </a:rPr>
              <a:t>www.youtube.com/watch?v=bvtJj6HoYHg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      </a:t>
            </a: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87" y="2547778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866987"/>
            <a:ext cx="3511242" cy="263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015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933303" y="222069"/>
            <a:ext cx="8203474" cy="872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7840" y="419498"/>
            <a:ext cx="8534400" cy="10185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FAKE or REAL?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1094704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	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9558" y="1150704"/>
            <a:ext cx="112503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Define whether the video is real or a hoax. Give your arguments: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          "Snowboarder Girl Chased by Bear“</a:t>
            </a:r>
            <a:r>
              <a:rPr lang="uk-UA" sz="2800" b="1" dirty="0" smtClean="0"/>
              <a:t> (</a:t>
            </a:r>
            <a:r>
              <a:rPr lang="en-US" sz="2800" b="1" dirty="0" smtClean="0"/>
              <a:t>13 mln hits):      				</a:t>
            </a:r>
            <a:r>
              <a:rPr lang="en-US" sz="2800" b="1" dirty="0" smtClean="0">
                <a:hlinkClick r:id="rId2"/>
              </a:rPr>
              <a:t>https</a:t>
            </a:r>
            <a:r>
              <a:rPr lang="en-US" sz="2800" b="1" dirty="0">
                <a:hlinkClick r:id="rId2"/>
              </a:rPr>
              <a:t>://</a:t>
            </a:r>
            <a:r>
              <a:rPr lang="en-US" sz="2800" b="1" dirty="0" smtClean="0">
                <a:hlinkClick r:id="rId2"/>
              </a:rPr>
              <a:t>www.youtube.com/watch?v=4tjodLtjxkQ</a:t>
            </a:r>
            <a:r>
              <a:rPr lang="en-US" sz="2800" b="1" dirty="0" smtClean="0"/>
              <a:t> </a:t>
            </a:r>
          </a:p>
          <a:p>
            <a:endParaRPr lang="en-US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944" y="2057394"/>
            <a:ext cx="5064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505" y="3198598"/>
            <a:ext cx="4739425" cy="32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0118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933303" y="222069"/>
            <a:ext cx="8203474" cy="872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7840" y="419498"/>
            <a:ext cx="8534400" cy="10185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FAKE or REAL?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1094704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	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062" y="1150704"/>
            <a:ext cx="118722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"Snowboarder Girl Chased by Bear“. Analysis: </a:t>
            </a:r>
          </a:p>
          <a:p>
            <a:r>
              <a:rPr lang="en-US" sz="2800" b="1" dirty="0" smtClean="0">
                <a:hlinkClick r:id="rId2"/>
              </a:rPr>
              <a:t>https</a:t>
            </a:r>
            <a:r>
              <a:rPr lang="en-US" sz="2800" b="1" dirty="0">
                <a:hlinkClick r:id="rId2"/>
              </a:rPr>
              <a:t>://</a:t>
            </a:r>
            <a:r>
              <a:rPr lang="en-US" sz="2800" b="1" dirty="0" smtClean="0">
                <a:hlinkClick r:id="rId2"/>
              </a:rPr>
              <a:t>www.youtube.com/watch?v=9zeJkMnsT30</a:t>
            </a:r>
            <a:endParaRPr lang="en-US" sz="2800" b="1" dirty="0" smtClean="0"/>
          </a:p>
          <a:p>
            <a:r>
              <a:rPr lang="en-US" sz="2800" b="1" u="sng" dirty="0"/>
              <a:t>F</a:t>
            </a:r>
            <a:r>
              <a:rPr lang="en-US" sz="2800" b="1" u="sng" dirty="0" smtClean="0"/>
              <a:t>ake</a:t>
            </a:r>
            <a:r>
              <a:rPr lang="en-US" sz="2800" b="1" u="sng" dirty="0"/>
              <a:t>. </a:t>
            </a:r>
            <a:endParaRPr lang="en-US" sz="2800" b="1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Even </a:t>
            </a:r>
            <a:r>
              <a:rPr lang="en-US" sz="2800" b="1" dirty="0"/>
              <a:t>hoax bears hibernate during the </a:t>
            </a:r>
            <a:r>
              <a:rPr lang="en-US" sz="2800" b="1" dirty="0" smtClean="0"/>
              <a:t>winter</a:t>
            </a:r>
            <a:r>
              <a:rPr lang="en-US" sz="2800" b="1" dirty="0"/>
              <a:t>.</a:t>
            </a:r>
            <a:r>
              <a:rPr lang="en-US" sz="2800" b="1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</a:t>
            </a:r>
            <a:r>
              <a:rPr lang="en-US" sz="2800" b="1" dirty="0" smtClean="0"/>
              <a:t>he </a:t>
            </a:r>
            <a:r>
              <a:rPr lang="en-US" sz="2800" b="1" dirty="0"/>
              <a:t>bear would have caught up to the snowboard </a:t>
            </a:r>
            <a:r>
              <a:rPr lang="en-US" sz="2800" b="1" dirty="0" smtClean="0"/>
              <a:t>within approximately </a:t>
            </a:r>
            <a:r>
              <a:rPr lang="en-US" sz="2800" b="1" dirty="0"/>
              <a:t>15 </a:t>
            </a:r>
            <a:r>
              <a:rPr lang="en-US" sz="2800" b="1" dirty="0" smtClean="0"/>
              <a:t>sec.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CGI effects are terrible. </a:t>
            </a: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bear disappears out of the frame at 0:50. </a:t>
            </a: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audio does not correspond with the </a:t>
            </a:r>
            <a:r>
              <a:rPr lang="en-US" sz="2800" b="1" dirty="0" smtClean="0"/>
              <a:t>video: </a:t>
            </a:r>
            <a:r>
              <a:rPr lang="en-US" sz="2800" b="1" dirty="0"/>
              <a:t>there is no interference like wind and the growl stays the same volume throughout the whole video.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59226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944894" y="222069"/>
            <a:ext cx="8203474" cy="872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7840" y="419498"/>
            <a:ext cx="8534400" cy="10185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is more credible?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577" y="1213701"/>
            <a:ext cx="115781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Activity: </a:t>
            </a:r>
            <a:r>
              <a:rPr lang="en-US" sz="2800" b="1" dirty="0"/>
              <a:t>Comparing two different </a:t>
            </a:r>
            <a:r>
              <a:rPr lang="en-US" sz="2800" b="1" dirty="0" smtClean="0"/>
              <a:t>web-sites of pediatricians’ professional organizations.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Which site is more credible?</a:t>
            </a:r>
            <a:r>
              <a:rPr lang="en-US" sz="2800" b="1" dirty="0"/>
              <a:t> </a:t>
            </a:r>
            <a:r>
              <a:rPr lang="en-US" sz="2800" b="1" dirty="0" smtClean="0"/>
              <a:t>Give reasons.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77" y="3537757"/>
            <a:ext cx="6007663" cy="2617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8086" y="2883390"/>
            <a:ext cx="49138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5080" indent="-228600">
              <a:lnSpc>
                <a:spcPts val="3030"/>
              </a:lnSpc>
              <a:spcBef>
                <a:spcPts val="47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  <a:tab pos="5346065" algn="l"/>
              </a:tabLst>
            </a:pPr>
            <a:r>
              <a:rPr lang="fr-FR" sz="2800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https://</a:t>
            </a:r>
            <a:r>
              <a:rPr lang="fr-FR" sz="2800" u="heavy" spc="-1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www.aap.org/</a:t>
            </a:r>
            <a:endParaRPr lang="fr-FR" sz="2800" u="heavy" spc="-15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latin typeface="Calibri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29611" y="2891432"/>
            <a:ext cx="40976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0665" marR="5080" indent="-228600">
              <a:lnSpc>
                <a:spcPts val="3030"/>
              </a:lnSpc>
              <a:spcBef>
                <a:spcPts val="47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  <a:tab pos="5346065" algn="l"/>
              </a:tabLst>
            </a:pPr>
            <a:r>
              <a:rPr lang="fr-FR" sz="2800" spc="-15" dirty="0">
                <a:solidFill>
                  <a:srgbClr val="0563C1"/>
                </a:solidFill>
                <a:latin typeface="Calibri"/>
                <a:cs typeface="Calibri"/>
              </a:rPr>
              <a:t>	</a:t>
            </a:r>
            <a:r>
              <a:rPr lang="fr-FR" sz="2800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https://www.acpeds.org/</a:t>
            </a:r>
            <a:endParaRPr lang="fr-FR" sz="2800" dirty="0">
              <a:latin typeface="Calibri"/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2023" y="3537756"/>
            <a:ext cx="5083662" cy="261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4895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933303" y="222069"/>
            <a:ext cx="8203474" cy="129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8637" y="15345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Quotation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931" y="1713132"/>
            <a:ext cx="5344733" cy="48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1434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213" y="4484146"/>
            <a:ext cx="9707563" cy="198966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Thank you for attention </a:t>
            </a:r>
            <a:br>
              <a:rPr lang="en-US" sz="4800" b="1" dirty="0" smtClean="0"/>
            </a:br>
            <a:r>
              <a:rPr lang="en-US" sz="4800" b="1" dirty="0" smtClean="0"/>
              <a:t>and participation!</a:t>
            </a:r>
            <a:endParaRPr lang="uk-UA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4371" y="6473814"/>
            <a:ext cx="10586434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5080" lvl="0" indent="-228600" defTabSz="9144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  <a:defRPr/>
            </a:pPr>
            <a:r>
              <a:rPr lang="en-US" sz="2200" spc="-5" dirty="0">
                <a:solidFill>
                  <a:prstClr val="black"/>
                </a:solidFill>
                <a:latin typeface="Calibri"/>
                <a:cs typeface="Calibri"/>
              </a:rPr>
              <a:t>Based on </a:t>
            </a:r>
            <a:r>
              <a:rPr lang="en-US" sz="2200" spc="-10" dirty="0">
                <a:solidFill>
                  <a:prstClr val="black"/>
                </a:solidFill>
                <a:latin typeface="Calibri"/>
                <a:cs typeface="Calibri"/>
              </a:rPr>
              <a:t>materials developed by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Calibri"/>
              </a:rPr>
              <a:t>IREX, </a:t>
            </a:r>
            <a:r>
              <a:rPr lang="en-US" sz="2200" spc="-15" dirty="0">
                <a:solidFill>
                  <a:prstClr val="black"/>
                </a:solidFill>
                <a:latin typeface="Calibri"/>
                <a:cs typeface="Calibri"/>
              </a:rPr>
              <a:t>Academy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lang="en-US" sz="2200" spc="-10" dirty="0">
                <a:solidFill>
                  <a:prstClr val="black"/>
                </a:solidFill>
                <a:latin typeface="Calibri"/>
                <a:cs typeface="Calibri"/>
              </a:rPr>
              <a:t>Ukrainian Press </a:t>
            </a:r>
            <a:r>
              <a:rPr lang="en-US" sz="2200" spc="-15" dirty="0">
                <a:solidFill>
                  <a:prstClr val="black"/>
                </a:solidFill>
                <a:latin typeface="Calibri"/>
                <a:cs typeface="Calibri"/>
              </a:rPr>
              <a:t>(AUP)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Calibri"/>
              </a:rPr>
              <a:t>and  </a:t>
            </a:r>
            <a:r>
              <a:rPr lang="en-US" sz="2200" spc="-25" dirty="0" err="1">
                <a:solidFill>
                  <a:prstClr val="black"/>
                </a:solidFill>
                <a:latin typeface="Calibri"/>
                <a:cs typeface="Calibri"/>
              </a:rPr>
              <a:t>StopFake</a:t>
            </a:r>
            <a:r>
              <a:rPr lang="en-US" sz="2200" spc="-2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356" y="444200"/>
            <a:ext cx="5421446" cy="4060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1602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3907</TotalTime>
  <Words>447</Words>
  <Application>Microsoft Office PowerPoint</Application>
  <PresentationFormat>Произвольный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Slice</vt:lpstr>
      <vt:lpstr>Introduction to Info-media Literacy and critical thinking</vt:lpstr>
      <vt:lpstr>Creating your own news story</vt:lpstr>
      <vt:lpstr>The initial news report</vt:lpstr>
      <vt:lpstr>How News are created</vt:lpstr>
      <vt:lpstr>FAKE or REAL? </vt:lpstr>
      <vt:lpstr>FAKE or REAL? </vt:lpstr>
      <vt:lpstr>Which site is more credible? </vt:lpstr>
      <vt:lpstr>Quotation</vt:lpstr>
      <vt:lpstr>Thank you for attention  and participation!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Ученик</dc:creator>
  <cp:lastModifiedBy>Admin</cp:lastModifiedBy>
  <cp:revision>211</cp:revision>
  <dcterms:created xsi:type="dcterms:W3CDTF">2014-09-12T02:12:56Z</dcterms:created>
  <dcterms:modified xsi:type="dcterms:W3CDTF">2021-08-31T19:15:20Z</dcterms:modified>
</cp:coreProperties>
</file>