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Fraunces Extra Bold"/>
      <p:regular r:id="rId27"/>
    </p:embeddedFont>
    <p:embeddedFont>
      <p:font typeface="Fraunces Extra Bold"/>
      <p:regular r:id="rId28"/>
    </p:embeddedFont>
    <p:embeddedFont>
      <p:font typeface="Nobile"/>
      <p:regular r:id="rId29"/>
    </p:embeddedFont>
    <p:embeddedFont>
      <p:font typeface="Nobile"/>
      <p:regular r:id="rId30"/>
    </p:embeddedFont>
    <p:embeddedFont>
      <p:font typeface="Nobile"/>
      <p:regular r:id="rId31"/>
    </p:embeddedFont>
    <p:embeddedFont>
      <p:font typeface="Nobile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svg"/><Relationship Id="rId4" Type="http://schemas.openxmlformats.org/officeDocument/2006/relationships/image" Target="../media/image-12-4.png"/><Relationship Id="rId5" Type="http://schemas.openxmlformats.org/officeDocument/2006/relationships/image" Target="../media/image-12-5.svg"/><Relationship Id="rId6" Type="http://schemas.openxmlformats.org/officeDocument/2006/relationships/image" Target="../media/image-12-6.png"/><Relationship Id="rId7" Type="http://schemas.openxmlformats.org/officeDocument/2006/relationships/image" Target="../media/image-12-7.svg"/><Relationship Id="rId8" Type="http://schemas.openxmlformats.org/officeDocument/2006/relationships/image" Target="../media/image-12-8.png"/><Relationship Id="rId9" Type="http://schemas.openxmlformats.org/officeDocument/2006/relationships/image" Target="../media/image-12-9.svg"/><Relationship Id="rId10" Type="http://schemas.openxmlformats.org/officeDocument/2006/relationships/image" Target="../media/image-12-10.png"/><Relationship Id="rId11" Type="http://schemas.openxmlformats.org/officeDocument/2006/relationships/image" Target="../media/image-12-11.svg"/><Relationship Id="rId12" Type="http://schemas.openxmlformats.org/officeDocument/2006/relationships/slideLayout" Target="../slideLayouts/slideLayout13.xml"/><Relationship Id="rId1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sv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sv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image" Target="../media/image-16-9.svg"/><Relationship Id="rId10" Type="http://schemas.openxmlformats.org/officeDocument/2006/relationships/image" Target="../media/image-16-10.png"/><Relationship Id="rId11" Type="http://schemas.openxmlformats.org/officeDocument/2006/relationships/image" Target="../media/image-16-11.png"/><Relationship Id="rId12" Type="http://schemas.openxmlformats.org/officeDocument/2006/relationships/image" Target="../media/image-16-12.svg"/><Relationship Id="rId13" Type="http://schemas.openxmlformats.org/officeDocument/2006/relationships/slideLayout" Target="../slideLayouts/slideLayout17.xml"/><Relationship Id="rId1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image" Target="../media/image-19-4.png"/><Relationship Id="rId5" Type="http://schemas.openxmlformats.org/officeDocument/2006/relationships/image" Target="../media/image-19-5.svg"/><Relationship Id="rId6" Type="http://schemas.openxmlformats.org/officeDocument/2006/relationships/image" Target="../media/image-19-6.png"/><Relationship Id="rId7" Type="http://schemas.openxmlformats.org/officeDocument/2006/relationships/image" Target="../media/image-19-7.svg"/><Relationship Id="rId8" Type="http://schemas.openxmlformats.org/officeDocument/2006/relationships/image" Target="../media/image-19-8.png"/><Relationship Id="rId9" Type="http://schemas.openxmlformats.org/officeDocument/2006/relationships/image" Target="../media/image-19-9.svg"/><Relationship Id="rId10" Type="http://schemas.openxmlformats.org/officeDocument/2006/relationships/slideLayout" Target="../slideLayouts/slideLayout20.xml"/><Relationship Id="rId11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image" Target="../media/image-8-9.png"/><Relationship Id="rId10" Type="http://schemas.openxmlformats.org/officeDocument/2006/relationships/image" Target="../media/image-8-10.svg"/><Relationship Id="rId11" Type="http://schemas.openxmlformats.org/officeDocument/2006/relationships/image" Target="../media/image-8-11.png"/><Relationship Id="rId12" Type="http://schemas.openxmlformats.org/officeDocument/2006/relationships/image" Target="../media/image-8-12.svg"/><Relationship Id="rId13" Type="http://schemas.openxmlformats.org/officeDocument/2006/relationships/image" Target="../media/image-8-13.png"/><Relationship Id="rId14" Type="http://schemas.openxmlformats.org/officeDocument/2006/relationships/slideLayout" Target="../slideLayouts/slideLayout9.xml"/><Relationship Id="rId1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1244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Цифрові інструменти реалізації електронного навчання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7033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Тема 3 — Веб 2.0, Google, Вікі-технології, LearningApps, чат-боти та штучний інтелект в освіті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436275"/>
            <a:ext cx="1113473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495806"/>
            <a:ext cx="87534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ОСВІТА 4.0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2006441" y="5428655"/>
            <a:ext cx="867132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133124" y="5495806"/>
            <a:ext cx="61376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EDTECH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2972753" y="5428655"/>
            <a:ext cx="1524595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099435" y="5495806"/>
            <a:ext cx="127123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ШІ В НАВЧАННІ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917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Гейміфікація та віртуальні навчальні середовища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3698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Необхідно чітко розрізняти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ігрові механіки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та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імерсивні середовища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077766"/>
            <a:ext cx="7556421" cy="4152662"/>
          </a:xfrm>
          <a:prstGeom prst="roundRect">
            <a:avLst>
              <a:gd name="adj" fmla="val 4302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3077766"/>
            <a:ext cx="7556421" cy="2076331"/>
          </a:xfrm>
          <a:prstGeom prst="roundRect">
            <a:avLst>
              <a:gd name="adj" fmla="val 8603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478548" y="32761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Ігрові елементи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478548" y="3705344"/>
            <a:ext cx="715970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Бали, лідерборди та значки (бейджи) підвищують зовнішню мотивацію. Приклади: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Duolingo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Classcraft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системи нагород і прогресу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280190" y="5154097"/>
            <a:ext cx="7556421" cy="2076331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0" name="Shape 7"/>
          <p:cNvSpPr/>
          <p:nvPr/>
        </p:nvSpPr>
        <p:spPr>
          <a:xfrm>
            <a:off x="6280190" y="5154097"/>
            <a:ext cx="7556421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9810274" y="4917460"/>
            <a:ext cx="496133" cy="496133"/>
          </a:xfrm>
          <a:prstGeom prst="roundRect">
            <a:avLst>
              <a:gd name="adj" fmla="val 3600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4337" y="5041404"/>
            <a:ext cx="248007" cy="24800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6478548" y="5650230"/>
            <a:ext cx="41212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Імерсивні середовища (VR/AR)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6478548" y="6079450"/>
            <a:ext cx="715970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Симуляції для глибокого занурення.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Minecraft: Education Edition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моделювання історичних подій, хімічні експерименти у безпечному цифровому просторі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27434"/>
            <a:ext cx="91314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Штучний інтелект в сучасній освіті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34434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ШІ є фундаментом адаптивного навчання, що формує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персоналізовані траєкторії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(Knewton, ALEKS, DreamBox). ШІ-грамотність вчителя включає промпт-інжиніринг, критичний аналіз «галюцинацій» ШІ та етичне використання даних.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202668"/>
            <a:ext cx="919996" cy="91999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61793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Diffit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61793" y="4631888"/>
            <a:ext cx="301418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Адаптація текстів під різні рівні читабельності для диференційованого навчання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4202668"/>
            <a:ext cx="919996" cy="91999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91989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MagicSchool.ai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391989" y="4631888"/>
            <a:ext cx="301430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Диференційоване планування уроків та автоматичне створення рубрик оцінювання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4202668"/>
            <a:ext cx="919996" cy="91999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22305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Gamma / Alayna AI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822305" y="4631888"/>
            <a:ext cx="30143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Генерація структурованих мультимедійних презентацій для освітнього контенту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8434"/>
            <a:ext cx="102240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Як ШІ персоналізує навчальний процес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25" y="1825347"/>
            <a:ext cx="12625030" cy="473749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4546" y="3032073"/>
            <a:ext cx="652135" cy="6521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203535" y="5229360"/>
            <a:ext cx="1904234" cy="73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Прогноз ризиків</a:t>
            </a:r>
            <a:endParaRPr lang="en-US" sz="23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120" y="3033295"/>
            <a:ext cx="652135" cy="65213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803678" y="5045947"/>
            <a:ext cx="1904234" cy="1100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Адаптація в реальному часі</a:t>
            </a:r>
            <a:endParaRPr lang="en-US" sz="23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0307" y="3033295"/>
            <a:ext cx="652135" cy="65213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16864" y="5045947"/>
            <a:ext cx="1904234" cy="1100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Персоналізований план</a:t>
            </a:r>
            <a:endParaRPr lang="en-US" sz="23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3493" y="3033295"/>
            <a:ext cx="652135" cy="65213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030050" y="5045947"/>
            <a:ext cx="1904234" cy="1100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Аналіз алгоритмами</a:t>
            </a:r>
            <a:endParaRPr lang="en-US" sz="2300" dirty="0"/>
          </a:p>
        </p:txBody>
      </p:sp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23636" y="3033295"/>
            <a:ext cx="652135" cy="65213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591065" y="5412773"/>
            <a:ext cx="1904234" cy="366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Збір даних</a:t>
            </a:r>
            <a:endParaRPr lang="en-US" sz="2300" dirty="0"/>
          </a:p>
        </p:txBody>
      </p:sp>
      <p:sp>
        <p:nvSpPr>
          <p:cNvPr id="14" name="Text 6"/>
          <p:cNvSpPr/>
          <p:nvPr/>
        </p:nvSpPr>
        <p:spPr>
          <a:xfrm>
            <a:off x="793790" y="678608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Завдяки адаптивним алгоритмам кожен студент отримує саме ту підтримку та рівень виклику, які відповідають його можливостям. Викладачі бачать цілісну картину прогресу і вчасно коригують педагогічний процес.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4238" y="1176933"/>
            <a:ext cx="7995523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Цифрові інструменти для підготовки ІТ-фахівців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74238" y="2229922"/>
            <a:ext cx="7995523" cy="395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Підготовка фахівців комп'ютерних спеціальностей вимагає інструментів, що максимально наближують навчання до реальних умов розробки ПЗ та адміністрування інфраструктури.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574238" y="2742486"/>
            <a:ext cx="7995523" cy="999649"/>
          </a:xfrm>
          <a:prstGeom prst="roundRect">
            <a:avLst>
              <a:gd name="adj" fmla="val 1292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89478" y="2757726"/>
            <a:ext cx="574238" cy="969169"/>
          </a:xfrm>
          <a:prstGeom prst="roundRect">
            <a:avLst>
              <a:gd name="adj" fmla="val 19317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768906" y="3107769"/>
            <a:ext cx="21526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267539" y="2901196"/>
            <a:ext cx="3329226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Хмарні технології (IaaS/PaaS/SaaS)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1267539" y="3187660"/>
            <a:ext cx="7143512" cy="395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Heroku, Vercel, Firebase, GitHub, GitLab — для інженерії ПЗ. AWS EC2, Docker, Kubernetes, Terraform — для DevOps. Google Colab, Amazon SageMaker — для ШІ та ML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574238" y="3845957"/>
            <a:ext cx="7995523" cy="999649"/>
          </a:xfrm>
          <a:prstGeom prst="roundRect">
            <a:avLst>
              <a:gd name="adj" fmla="val 1292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89478" y="3861197"/>
            <a:ext cx="574238" cy="969169"/>
          </a:xfrm>
          <a:prstGeom prst="roundRect">
            <a:avLst>
              <a:gd name="adj" fmla="val 19317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768906" y="4211241"/>
            <a:ext cx="21526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267539" y="4004667"/>
            <a:ext cx="3300055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ШІ-платформи для програмування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1267539" y="4291132"/>
            <a:ext cx="7143512" cy="395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VirtualLaboratories</a:t>
            </a:r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аналіз коду через GPT-4 Code, CodeBERT, OpenAI Codex. </a:t>
            </a:r>
            <a:pPr algn="l" indent="0" marL="0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GitHub Copilot</a:t>
            </a:r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автодоповнення та оптимізація коду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574238" y="4949428"/>
            <a:ext cx="7995523" cy="999649"/>
          </a:xfrm>
          <a:prstGeom prst="roundRect">
            <a:avLst>
              <a:gd name="adj" fmla="val 1292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589478" y="4964668"/>
            <a:ext cx="574238" cy="969169"/>
          </a:xfrm>
          <a:prstGeom prst="roundRect">
            <a:avLst>
              <a:gd name="adj" fmla="val 19317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768906" y="5314712"/>
            <a:ext cx="21526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267539" y="5108138"/>
            <a:ext cx="2057162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ЕНМК та мультимедіа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1267539" y="5394603"/>
            <a:ext cx="7143512" cy="395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Тренажери (Adobe Captivate), відеоуроки (Camtasia Studio), інтелект-карти (XMind) для аналітичного мислення</a:t>
            </a:r>
            <a:endParaRPr lang="en-US" sz="1100" dirty="0"/>
          </a:p>
        </p:txBody>
      </p:sp>
      <p:sp>
        <p:nvSpPr>
          <p:cNvPr id="20" name="Shape 17"/>
          <p:cNvSpPr/>
          <p:nvPr/>
        </p:nvSpPr>
        <p:spPr>
          <a:xfrm>
            <a:off x="574238" y="6052899"/>
            <a:ext cx="7995523" cy="999649"/>
          </a:xfrm>
          <a:prstGeom prst="roundRect">
            <a:avLst>
              <a:gd name="adj" fmla="val 12926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589478" y="6068139"/>
            <a:ext cx="574238" cy="969169"/>
          </a:xfrm>
          <a:prstGeom prst="roundRect">
            <a:avLst>
              <a:gd name="adj" fmla="val 19317"/>
            </a:avLst>
          </a:prstGeom>
          <a:solidFill>
            <a:srgbClr val="E8F3E8"/>
          </a:solidFill>
          <a:ln/>
        </p:spPr>
      </p:sp>
      <p:sp>
        <p:nvSpPr>
          <p:cNvPr id="22" name="Text 19"/>
          <p:cNvSpPr/>
          <p:nvPr/>
        </p:nvSpPr>
        <p:spPr>
          <a:xfrm>
            <a:off x="768906" y="6418183"/>
            <a:ext cx="215265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1267539" y="6211610"/>
            <a:ext cx="2661166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Кіберсистеми та M-Learning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1267539" y="6498074"/>
            <a:ext cx="7143512" cy="395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Емулятори кібергри для налаштування маршрутизаторів і фаєрволів. Мобільне навчання 24/7 через адаптовані платформи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088" y="962382"/>
            <a:ext cx="10404991" cy="55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Чат-бот як інноваційний освітній інструмент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05088" y="1826181"/>
            <a:ext cx="13220224" cy="532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Чат-боти створюються на основі машинного навчання та обробки природної мови (NLP) і здатні імітувати людську розмову. Вони докорінно змінюють комунікацію між студентом, викладачем та навчальним матеріалом.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705088" y="2534960"/>
            <a:ext cx="396597" cy="396597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771168" y="2567940"/>
            <a:ext cx="26431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1258133" y="2595443"/>
            <a:ext cx="2623185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Цілодобова підтримка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258133" y="2964656"/>
            <a:ext cx="126671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Відповіді на FAQ, роз'яснення складних тем і допомога з домашніми завданнями 24/7 — значне розвантаження викладачів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705088" y="3544014"/>
            <a:ext cx="396597" cy="396597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771168" y="3576995"/>
            <a:ext cx="26431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1258133" y="3604498"/>
            <a:ext cx="4022646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Персоналізація та самоорганізація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1258133" y="3973711"/>
            <a:ext cx="126671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Нагадування про дедлайни, підтримка темпу, миттєвий зворотний зв'язок — розвиток навичок самостійного навчання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705088" y="4553069"/>
            <a:ext cx="396597" cy="396597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771168" y="4586049"/>
            <a:ext cx="26431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1258133" y="4613553"/>
            <a:ext cx="2913697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Вивчення іноземних мов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1258133" y="4982766"/>
            <a:ext cx="126671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Duolingo Max, Memrise, Andy English Bot — практика лексики, граматики, імітація реальних ситуацій, виправлення помилок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705088" y="5562124"/>
            <a:ext cx="396597" cy="396597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17" name="Text 15"/>
          <p:cNvSpPr/>
          <p:nvPr/>
        </p:nvSpPr>
        <p:spPr>
          <a:xfrm>
            <a:off x="771168" y="5595104"/>
            <a:ext cx="26431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1258133" y="5622607"/>
            <a:ext cx="3730823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Емоційна підтримка та інклюзія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1258133" y="5991820"/>
            <a:ext cx="126671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Психологічна стабілізація в кризових ситуаціях (зокрема під час війни), боти для дітей з ООП та ШІ-компаньйони для малюків</a:t>
            </a:r>
            <a:endParaRPr lang="en-US" sz="1350" dirty="0"/>
          </a:p>
        </p:txBody>
      </p:sp>
      <p:sp>
        <p:nvSpPr>
          <p:cNvPr id="20" name="Shape 18"/>
          <p:cNvSpPr/>
          <p:nvPr/>
        </p:nvSpPr>
        <p:spPr>
          <a:xfrm>
            <a:off x="705088" y="6571178"/>
            <a:ext cx="396597" cy="396597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21" name="Text 19"/>
          <p:cNvSpPr/>
          <p:nvPr/>
        </p:nvSpPr>
        <p:spPr>
          <a:xfrm>
            <a:off x="771168" y="6604159"/>
            <a:ext cx="26431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2050" dirty="0"/>
          </a:p>
        </p:txBody>
      </p:sp>
      <p:sp>
        <p:nvSpPr>
          <p:cNvPr id="22" name="Text 20"/>
          <p:cNvSpPr/>
          <p:nvPr/>
        </p:nvSpPr>
        <p:spPr>
          <a:xfrm>
            <a:off x="1258133" y="6631662"/>
            <a:ext cx="3528536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Автоматизація для викладача</a:t>
            </a:r>
            <a:endParaRPr lang="en-US" sz="1700" dirty="0"/>
          </a:p>
        </p:txBody>
      </p:sp>
      <p:sp>
        <p:nvSpPr>
          <p:cNvPr id="23" name="Text 21"/>
          <p:cNvSpPr/>
          <p:nvPr/>
        </p:nvSpPr>
        <p:spPr>
          <a:xfrm>
            <a:off x="1258133" y="7000875"/>
            <a:ext cx="126671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SchoolAI, MagicSchoolAI, Mizou — генерація планів уроків, моніторинг учнів, автоматичний збір зворотного зв'язку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8378"/>
            <a:ext cx="103279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Ризики використання чат-ботів в освіті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32529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325291"/>
            <a:ext cx="91440" cy="150673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546509"/>
            <a:ext cx="41287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Підміна людського спілкування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297572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ШІ не відтворює глибоке залучення та емпатію, критично важливі для соціального розвитку дітей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32529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1519" y="2325291"/>
            <a:ext cx="91440" cy="150673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704177" y="2546509"/>
            <a:ext cx="41865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Зниження когнітивних навичок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297572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Учні отримують готові відповіді замість самостійного аналізу — ризик деградації навичок критичного мислення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030385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70930" y="4030385"/>
            <a:ext cx="91440" cy="150673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83588" y="4251603"/>
            <a:ext cx="31551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Сліпа довіра до машини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4680823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Діти сприймають «галюцинації» ШІ як істину — необхідний цілеспрямований розвиток ШІ-грамотності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030385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1519" y="4030385"/>
            <a:ext cx="91440" cy="1506736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7" name="Text 15"/>
          <p:cNvSpPr/>
          <p:nvPr/>
        </p:nvSpPr>
        <p:spPr>
          <a:xfrm>
            <a:off x="7704177" y="4251603"/>
            <a:ext cx="34145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Загрози конфіденційності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4680823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Суворе дотримання законодавства про захист персональних даних при використанні чат-ботів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93790" y="5760363"/>
            <a:ext cx="13042821" cy="1160740"/>
          </a:xfrm>
          <a:prstGeom prst="roundRect">
            <a:avLst>
              <a:gd name="adj" fmla="val 15389"/>
            </a:avLst>
          </a:prstGeom>
          <a:solidFill>
            <a:srgbClr val="CCE6D1"/>
          </a:solidFill>
          <a:ln/>
        </p:spPr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048018"/>
            <a:ext cx="248007" cy="198358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438513" y="6008251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Зростання рівня автоматизації через чат-боти покликане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 замінити викладача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а дати йому додатковий ресурс часу та інтелектуального простору для креативних рішень. Інтеграція має залишатися під контролем людини.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4245"/>
            <a:ext cx="110267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Трансформація ролі педагога в еру EdTech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4115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еру EdTech вчитель перестає бути «джерелом знань», набуваючи нових ролей.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27165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Фасилітатор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145750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Організатор самостійного пошуку знань</a:t>
            </a:r>
            <a:endParaRPr lang="en-US" sz="15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181939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6766" y="3186053"/>
            <a:ext cx="296942" cy="2969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27165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Наставник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145750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Супровід індивідуального розвитку кожного учня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81939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6335" y="3186053"/>
            <a:ext cx="296942" cy="2969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1479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Модератор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577126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Керівник дискусій у цифровому просторі</a:t>
            </a:r>
            <a:endParaRPr lang="en-US" sz="15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81939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96335" y="5445621"/>
            <a:ext cx="296942" cy="29694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757243" y="5147905"/>
            <a:ext cx="29777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Дизайнер середовища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5577126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Проєктування простору на основі UDL (Універсального дизайну навчання)</a:t>
            </a:r>
            <a:endParaRPr lang="en-US" sz="155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181939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36766" y="5445621"/>
            <a:ext cx="296942" cy="296942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93790" y="697015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Стратегії розвитку: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90-денні плани циклічних змін, мікронавчання та ведення цифрового портфоліо як доказової бази професійного зростання.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2377"/>
            <a:ext cx="123155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Вплив Web 2.0 та Google на навчальний процес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3929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Сервіси Веб 2.0 та цифрові інструменти Google докорінно трансформують навчання, особливо в умовах пандемії та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повномасштабної війни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забезпечуючи повноцінне дистанційне та змішане навчання.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97612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789759"/>
            <a:ext cx="36759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Єдиний цифровий організм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218980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Workspace об'єднує Drive, Docs, Sheets, Meet під одним обліковим записом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797612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3789759"/>
            <a:ext cx="42258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Гейміфікація та інтерактивність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4218980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LearningApps — вікторини, кросворди, пазли з вищими когнітивними вимогами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052417"/>
            <a:ext cx="6521410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2148" y="6044565"/>
            <a:ext cx="28336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Колективна розробка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92148" y="6473785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Вікі-технології — спільне створення баз знань без знань програмування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52417"/>
            <a:ext cx="6521410" cy="7937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13558" y="6044565"/>
            <a:ext cx="29333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Соціалізація навчання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513558" y="6473785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Тематичні спільноти, блоги, обмін мультимедіа між студентами та викладачами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4171"/>
            <a:ext cx="94248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Виклики та перспективи: Освіта 4.0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0108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Перехід до моделі «Освіта 4.0» передбачає, що технології стають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інтелектуальним асистентом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для реалізації інклюзії. Однак існують суттєві ризики.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59405"/>
            <a:ext cx="4215289" cy="1786176"/>
          </a:xfrm>
          <a:prstGeom prst="roundRect">
            <a:avLst>
              <a:gd name="adj" fmla="val 10001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057763"/>
            <a:ext cx="2958108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⚠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Цифрова нерівність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494603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Нерівномірний доступ до пристроїв та інтернету серед учнів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859405"/>
            <a:ext cx="4215408" cy="1786176"/>
          </a:xfrm>
          <a:prstGeom prst="roundRect">
            <a:avLst>
              <a:gd name="adj" fmla="val 10001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5405795" y="3057763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⚠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Правові ризики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05795" y="3494603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Необхідність суворого відповідності стандарту GDPR щодо захисту персональних даних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2859405"/>
            <a:ext cx="4215289" cy="1786176"/>
          </a:xfrm>
          <a:prstGeom prst="roundRect">
            <a:avLst>
              <a:gd name="adj" fmla="val 10001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9819561" y="3057763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⚠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Етичні ризики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19561" y="3494603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Загрози академічній доброчесності та «алгоритмічна упередженість» систем ШІ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496800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8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1090613" y="58709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Принципів EdTech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630019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Науково обґрунтованих засад якісної інтеграції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4116467" y="496800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5150" dirty="0"/>
          </a:p>
        </p:txBody>
      </p:sp>
      <p:sp>
        <p:nvSpPr>
          <p:cNvPr id="17" name="Text 15"/>
          <p:cNvSpPr/>
          <p:nvPr/>
        </p:nvSpPr>
        <p:spPr>
          <a:xfrm>
            <a:off x="4413290" y="58709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Провідні LMS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4116467" y="630019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Moodle, Canvas, Google Classroom, Open edX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439144" y="496800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30+</a:t>
            </a:r>
            <a:endParaRPr lang="en-US" sz="5150" dirty="0"/>
          </a:p>
        </p:txBody>
      </p:sp>
      <p:sp>
        <p:nvSpPr>
          <p:cNvPr id="20" name="Text 18"/>
          <p:cNvSpPr/>
          <p:nvPr/>
        </p:nvSpPr>
        <p:spPr>
          <a:xfrm>
            <a:off x="7439144" y="5870972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Шаблонів LearningApps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439144" y="6610350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Для створення інтерактивних вправ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10761821" y="4968002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5150" dirty="0"/>
          </a:p>
        </p:txBody>
      </p:sp>
      <p:sp>
        <p:nvSpPr>
          <p:cNvPr id="23" name="Text 21"/>
          <p:cNvSpPr/>
          <p:nvPr/>
        </p:nvSpPr>
        <p:spPr>
          <a:xfrm>
            <a:off x="11058763" y="58709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Нові ролі вчителя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10761821" y="6300192"/>
            <a:ext cx="3074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Фасилітатор, наставник, модератор, дизайнер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657" y="683181"/>
            <a:ext cx="4495562" cy="561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Висновки</a:t>
            </a:r>
            <a:endParaRPr lang="en-US" sz="3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3046" y="1494949"/>
            <a:ext cx="269677" cy="26967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90015" y="1489472"/>
            <a:ext cx="3178135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Технологія — засіб, не мета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790015" y="1868210"/>
            <a:ext cx="712112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Педагогічна доцільність залишається головним критерієм вибору будь-якого цифрового інструменту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3046" y="2747605"/>
            <a:ext cx="269677" cy="26967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790015" y="2742128"/>
            <a:ext cx="2247781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Людина в контурі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790015" y="3120866"/>
            <a:ext cx="712112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Учитель — головний стратегічний контролер; ШІ та чат-боти підсилюють, але не замінюють педагога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3046" y="4000262"/>
            <a:ext cx="269677" cy="26967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90015" y="3994785"/>
            <a:ext cx="325266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Персоналізація як стандарт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790015" y="4373523"/>
            <a:ext cx="712112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Адаптивні системи (ALEKS, Knewton, VirtualLaboratories) роблять індивідуальну траєкторію нормою, а не винятком</a:t>
            </a:r>
            <a:endParaRPr lang="en-US" sz="14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3046" y="5252918"/>
            <a:ext cx="269677" cy="26967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790015" y="5247442"/>
            <a:ext cx="2978825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Відповідальна інтеграція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6790015" y="5626179"/>
            <a:ext cx="712112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Цифрова нерівність, GDPR та академічна доброчесність — виклики, що потребують системних відповідей</a:t>
            </a:r>
            <a:endParaRPr lang="en-US" sz="1400" dirty="0"/>
          </a:p>
        </p:txBody>
      </p:sp>
      <p:sp>
        <p:nvSpPr>
          <p:cNvPr id="16" name="Text 9"/>
          <p:cNvSpPr/>
          <p:nvPr/>
        </p:nvSpPr>
        <p:spPr>
          <a:xfrm>
            <a:off x="6475333" y="6540818"/>
            <a:ext cx="7435810" cy="822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Зростання рівня автоматизації покликане дати вчителю та студентам додатковий ресурс часу та інтелектуального простору для </a:t>
            </a:r>
            <a:pPr algn="l" indent="0" marL="0">
              <a:lnSpc>
                <a:spcPts val="215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креативних рішень</a:t>
            </a:r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400" dirty="0"/>
          </a:p>
        </p:txBody>
      </p:sp>
      <p:sp>
        <p:nvSpPr>
          <p:cNvPr id="17" name="Shape 10"/>
          <p:cNvSpPr/>
          <p:nvPr/>
        </p:nvSpPr>
        <p:spPr>
          <a:xfrm>
            <a:off x="6205657" y="6357580"/>
            <a:ext cx="22860" cy="1188720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96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Структура теми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07906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Що ми розглянемо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9968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311128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456027"/>
            <a:ext cx="36862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Принципи інтеграції EdTech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885247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8 науково обґрунтованих засад якісного впровадження цифрових інструментів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29968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311128"/>
            <a:ext cx="4215408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4560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LMS-платформи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3885247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Moodle, Canvas, Google Classroom, Open edX — порівняльний аналіз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29968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311128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4560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Веб 2.0 та Google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3885247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Сервіси для візуалізації, співпраці та інтерактивного навчання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486751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181838"/>
            <a:ext cx="6422112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326737"/>
            <a:ext cx="39225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Оцінювання, гейміфікація, ШІ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5755958"/>
            <a:ext cx="64221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Адаптивні системи, VR/AR, чат-боти та персоналізовані траєкторії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414260" y="486751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260" y="5181838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2" name="Text 20"/>
          <p:cNvSpPr/>
          <p:nvPr/>
        </p:nvSpPr>
        <p:spPr>
          <a:xfrm>
            <a:off x="7414260" y="5326737"/>
            <a:ext cx="33845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Роль педагога та виклики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414260" y="5755958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Трансформація компетентностей і ризики цифрової освіти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79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Тема 3 — Підсумок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110740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Дякуємо за увагу!</a:t>
            </a:r>
            <a:endParaRPr lang="en-US" sz="3900" dirty="0"/>
          </a:p>
        </p:txBody>
      </p:sp>
      <p:sp>
        <p:nvSpPr>
          <p:cNvPr id="5" name="Shape 2"/>
          <p:cNvSpPr/>
          <p:nvPr/>
        </p:nvSpPr>
        <p:spPr>
          <a:xfrm>
            <a:off x="793790" y="2025134"/>
            <a:ext cx="7556421" cy="1143476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992148" y="22234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Веб 2.0 та Google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2652713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LearningApps, Вікі, Google Workspace — інтерактивність і співпраця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3366968"/>
            <a:ext cx="7556421" cy="1143476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992148" y="35653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LMS-платформи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92148" y="3994547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Moodle, Canvas, Classroom, Open edX — структурування та моніторинг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4708803"/>
            <a:ext cx="7556421" cy="1461016"/>
          </a:xfrm>
          <a:prstGeom prst="roundRect">
            <a:avLst>
              <a:gd name="adj" fmla="val 32603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992148" y="49071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ШІ та чат-боти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2148" y="5336381"/>
            <a:ext cx="71597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Персоналізація, адаптивність, цілодобова підтримка під контролем людини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93790" y="6368177"/>
            <a:ext cx="7556421" cy="1143476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/>
        </p:spPr>
      </p:sp>
      <p:sp>
        <p:nvSpPr>
          <p:cNvPr id="15" name="Text 12"/>
          <p:cNvSpPr/>
          <p:nvPr/>
        </p:nvSpPr>
        <p:spPr>
          <a:xfrm>
            <a:off x="992148" y="65665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Роль педагога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92148" y="6995755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Фасилітатор, наставник, модератор, дизайнер освітнього середовища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7342" y="1243846"/>
            <a:ext cx="7869198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Фундаментальні принципи інтеграції цифрових інструментів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37342" y="1942505"/>
            <a:ext cx="7869198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Якісна інтеграція EdTech базується на </a:t>
            </a:r>
            <a:pPr algn="l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восьми науково обґрунтованих принципах</a:t>
            </a:r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де технологія є засобом, а не самоціллю.</a:t>
            </a:r>
            <a:endParaRPr lang="en-US" sz="750" dirty="0"/>
          </a:p>
        </p:txBody>
      </p:sp>
      <p:sp>
        <p:nvSpPr>
          <p:cNvPr id="5" name="Shape 2"/>
          <p:cNvSpPr/>
          <p:nvPr/>
        </p:nvSpPr>
        <p:spPr>
          <a:xfrm>
            <a:off x="637342" y="2118836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737116" y="2218611"/>
            <a:ext cx="1595318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Педагогічна доцільність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737116" y="2404586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Інструменти обираються під конкретні дидактичні цілі</a:t>
            </a:r>
            <a:endParaRPr lang="en-US" sz="750" dirty="0"/>
          </a:p>
        </p:txBody>
      </p:sp>
      <p:sp>
        <p:nvSpPr>
          <p:cNvPr id="8" name="Shape 5"/>
          <p:cNvSpPr/>
          <p:nvPr/>
        </p:nvSpPr>
        <p:spPr>
          <a:xfrm>
            <a:off x="637342" y="2674382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737116" y="2774156"/>
            <a:ext cx="1938814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Доступність та інклюзивність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737116" y="2960132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Рівні можливості через асистивні технології</a:t>
            </a:r>
            <a:endParaRPr lang="en-US" sz="750" dirty="0"/>
          </a:p>
        </p:txBody>
      </p:sp>
      <p:sp>
        <p:nvSpPr>
          <p:cNvPr id="11" name="Shape 8"/>
          <p:cNvSpPr/>
          <p:nvPr/>
        </p:nvSpPr>
        <p:spPr>
          <a:xfrm>
            <a:off x="637342" y="3229928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737116" y="3329702"/>
            <a:ext cx="1247299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Інтерактивність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737116" y="3515677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Активна участь учнів через залучаючі цифрові формати</a:t>
            </a:r>
            <a:endParaRPr lang="en-US" sz="750" dirty="0"/>
          </a:p>
        </p:txBody>
      </p:sp>
      <p:sp>
        <p:nvSpPr>
          <p:cNvPr id="14" name="Shape 11"/>
          <p:cNvSpPr/>
          <p:nvPr/>
        </p:nvSpPr>
        <p:spPr>
          <a:xfrm>
            <a:off x="637342" y="3785473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15" name="Text 12"/>
          <p:cNvSpPr/>
          <p:nvPr/>
        </p:nvSpPr>
        <p:spPr>
          <a:xfrm>
            <a:off x="737116" y="3885247"/>
            <a:ext cx="1247299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Адаптивність</a:t>
            </a:r>
            <a:endParaRPr lang="en-US" sz="950" dirty="0"/>
          </a:p>
        </p:txBody>
      </p:sp>
      <p:sp>
        <p:nvSpPr>
          <p:cNvPr id="16" name="Text 13"/>
          <p:cNvSpPr/>
          <p:nvPr/>
        </p:nvSpPr>
        <p:spPr>
          <a:xfrm>
            <a:off x="737116" y="4071223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Підлаштування під індивідуальний темп і стиль сприйняття</a:t>
            </a:r>
            <a:endParaRPr lang="en-US" sz="750" dirty="0"/>
          </a:p>
        </p:txBody>
      </p:sp>
      <p:sp>
        <p:nvSpPr>
          <p:cNvPr id="17" name="Shape 14"/>
          <p:cNvSpPr/>
          <p:nvPr/>
        </p:nvSpPr>
        <p:spPr>
          <a:xfrm>
            <a:off x="637342" y="4347329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18" name="Text 15"/>
          <p:cNvSpPr/>
          <p:nvPr/>
        </p:nvSpPr>
        <p:spPr>
          <a:xfrm>
            <a:off x="737116" y="4447103"/>
            <a:ext cx="1247299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Співпраця</a:t>
            </a:r>
            <a:endParaRPr lang="en-US" sz="950" dirty="0"/>
          </a:p>
        </p:txBody>
      </p:sp>
      <p:sp>
        <p:nvSpPr>
          <p:cNvPr id="19" name="Text 16"/>
          <p:cNvSpPr/>
          <p:nvPr/>
        </p:nvSpPr>
        <p:spPr>
          <a:xfrm>
            <a:off x="737116" y="4633079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Хмарні сервіси для командної роботи та комунікації</a:t>
            </a:r>
            <a:endParaRPr lang="en-US" sz="750" dirty="0"/>
          </a:p>
        </p:txBody>
      </p:sp>
      <p:sp>
        <p:nvSpPr>
          <p:cNvPr id="20" name="Shape 17"/>
          <p:cNvSpPr/>
          <p:nvPr/>
        </p:nvSpPr>
        <p:spPr>
          <a:xfrm>
            <a:off x="637342" y="4902875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21" name="Text 18"/>
          <p:cNvSpPr/>
          <p:nvPr/>
        </p:nvSpPr>
        <p:spPr>
          <a:xfrm>
            <a:off x="737116" y="5002649"/>
            <a:ext cx="1884878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Безпека та конфіденційність</a:t>
            </a:r>
            <a:endParaRPr lang="en-US" sz="950" dirty="0"/>
          </a:p>
        </p:txBody>
      </p:sp>
      <p:sp>
        <p:nvSpPr>
          <p:cNvPr id="22" name="Text 19"/>
          <p:cNvSpPr/>
          <p:nvPr/>
        </p:nvSpPr>
        <p:spPr>
          <a:xfrm>
            <a:off x="737116" y="5188625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Дотримання етичних норм і захист персональних даних</a:t>
            </a:r>
            <a:endParaRPr lang="en-US" sz="750" dirty="0"/>
          </a:p>
        </p:txBody>
      </p:sp>
      <p:sp>
        <p:nvSpPr>
          <p:cNvPr id="23" name="Shape 20"/>
          <p:cNvSpPr/>
          <p:nvPr/>
        </p:nvSpPr>
        <p:spPr>
          <a:xfrm>
            <a:off x="637342" y="5458420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24" name="Text 21"/>
          <p:cNvSpPr/>
          <p:nvPr/>
        </p:nvSpPr>
        <p:spPr>
          <a:xfrm>
            <a:off x="737116" y="5558195"/>
            <a:ext cx="1520785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Професійний розвиток</a:t>
            </a:r>
            <a:endParaRPr lang="en-US" sz="950" dirty="0"/>
          </a:p>
        </p:txBody>
      </p:sp>
      <p:sp>
        <p:nvSpPr>
          <p:cNvPr id="25" name="Text 22"/>
          <p:cNvSpPr/>
          <p:nvPr/>
        </p:nvSpPr>
        <p:spPr>
          <a:xfrm>
            <a:off x="737116" y="5744170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Системна зміна ставлення вчителів до нових методологій</a:t>
            </a:r>
            <a:endParaRPr lang="en-US" sz="750" dirty="0"/>
          </a:p>
        </p:txBody>
      </p:sp>
      <p:sp>
        <p:nvSpPr>
          <p:cNvPr id="26" name="Shape 23"/>
          <p:cNvSpPr/>
          <p:nvPr/>
        </p:nvSpPr>
        <p:spPr>
          <a:xfrm>
            <a:off x="637342" y="6013966"/>
            <a:ext cx="7869198" cy="505420"/>
          </a:xfrm>
          <a:prstGeom prst="roundRect">
            <a:avLst>
              <a:gd name="adj" fmla="val 17770"/>
            </a:avLst>
          </a:prstGeom>
          <a:solidFill>
            <a:srgbClr val="E8F3E8"/>
          </a:solidFill>
          <a:ln/>
        </p:spPr>
      </p:sp>
      <p:sp>
        <p:nvSpPr>
          <p:cNvPr id="27" name="Text 24"/>
          <p:cNvSpPr/>
          <p:nvPr/>
        </p:nvSpPr>
        <p:spPr>
          <a:xfrm>
            <a:off x="737116" y="6113740"/>
            <a:ext cx="1247299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Сталість</a:t>
            </a:r>
            <a:endParaRPr lang="en-US" sz="950" dirty="0"/>
          </a:p>
        </p:txBody>
      </p:sp>
      <p:sp>
        <p:nvSpPr>
          <p:cNvPr id="28" name="Text 25"/>
          <p:cNvSpPr/>
          <p:nvPr/>
        </p:nvSpPr>
        <p:spPr>
          <a:xfrm>
            <a:off x="737116" y="6299716"/>
            <a:ext cx="7669649" cy="11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Довгострокова підтримка та оновлення цифрової інфраструктури</a:t>
            </a:r>
            <a:endParaRPr lang="en-US" sz="750" dirty="0"/>
          </a:p>
        </p:txBody>
      </p:sp>
      <p:sp>
        <p:nvSpPr>
          <p:cNvPr id="29" name="Shape 26"/>
          <p:cNvSpPr/>
          <p:nvPr/>
        </p:nvSpPr>
        <p:spPr>
          <a:xfrm>
            <a:off x="637342" y="6575822"/>
            <a:ext cx="7869198" cy="409813"/>
          </a:xfrm>
          <a:prstGeom prst="roundRect">
            <a:avLst>
              <a:gd name="adj" fmla="val 21915"/>
            </a:avLst>
          </a:prstGeom>
          <a:solidFill>
            <a:srgbClr val="CCE6D1"/>
          </a:solidFill>
          <a:ln/>
        </p:spPr>
      </p:sp>
      <p:pic>
        <p:nvPicPr>
          <p:cNvPr id="3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16" y="6700480"/>
            <a:ext cx="124658" cy="99774"/>
          </a:xfrm>
          <a:prstGeom prst="rect">
            <a:avLst/>
          </a:prstGeom>
        </p:spPr>
      </p:pic>
      <p:sp>
        <p:nvSpPr>
          <p:cNvPr id="31" name="Text 27"/>
          <p:cNvSpPr/>
          <p:nvPr/>
        </p:nvSpPr>
        <p:spPr>
          <a:xfrm>
            <a:off x="961549" y="6650831"/>
            <a:ext cx="7445216" cy="239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Принцип «людина в контурі» (human-in-the-loop):</a:t>
            </a:r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Учитель залишається головним стратегічним контролером та відповідальною особою за алгоритмічні рішення ШІ.</a:t>
            </a:r>
            <a:endParaRPr lang="en-US" sz="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7162"/>
            <a:ext cx="99799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Системи управління навчанням (LMS)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240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LMS виступають базовими екосистемами для структурування контенту та моніторингу прогресу. Основний функціонал: управління курсами (LTI-інтеграції), аналітика даних, комунікаційні модулі та інтеграція із зовнішніми сервісами через API.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82397"/>
            <a:ext cx="13042821" cy="4139922"/>
          </a:xfrm>
          <a:prstGeom prst="roundRect">
            <a:avLst>
              <a:gd name="adj" fmla="val 431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990017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00006" y="3116699"/>
            <a:ext cx="246542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Платформа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3869769" y="3116699"/>
            <a:ext cx="32433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Призначення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17487" y="3116699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Ключові переваги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2077105" y="3116699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Складність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01410" y="3560921"/>
            <a:ext cx="13027581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00006" y="3687604"/>
            <a:ext cx="246542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Moodle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3869769" y="3687604"/>
            <a:ext cx="32433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Універсальне управління навчанням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17487" y="3687604"/>
            <a:ext cx="415528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Open Source, гнучкість, потужна аналітика, багатомовність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2077105" y="3687604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Висока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01410" y="4449366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1000006" y="4576048"/>
            <a:ext cx="246542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Canvas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3869769" y="4576048"/>
            <a:ext cx="32433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Школи та коледжі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517487" y="4576048"/>
            <a:ext cx="415528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Інтуїтивний інтерфейс, мобільне навчання, простота оцінювання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12077105" y="4576048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Середня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801410" y="5337810"/>
            <a:ext cx="13027581" cy="8884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00006" y="5464493"/>
            <a:ext cx="246542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Classroom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3869769" y="5464493"/>
            <a:ext cx="32433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Документообіг та комунікація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517487" y="5464493"/>
            <a:ext cx="415528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Безкоштовність, повна інтеграція з Google Workspace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12077105" y="5464493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Низька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801410" y="6226254"/>
            <a:ext cx="130275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1000006" y="6352937"/>
            <a:ext cx="246542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Open edX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3869769" y="6352937"/>
            <a:ext cx="32433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Масові онлайн-курси (MOOC)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7517487" y="6352937"/>
            <a:ext cx="415528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Масштабованість, підтримка мультимедійних симуляцій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12077105" y="6352937"/>
            <a:ext cx="15535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Висока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2941" y="701754"/>
            <a:ext cx="7798117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Сервіси Web 2.0 та інструменти Google в освіті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72941" y="1967151"/>
            <a:ext cx="7798117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Сервіси Web 2.0 стимулюють перехід від репродуктивного навчання до </a:t>
            </a:r>
            <a:pPr algn="l" indent="0" marL="0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творчого дослідження</a:t>
            </a:r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3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941" y="2624733"/>
            <a:ext cx="420529" cy="4205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2941" y="3223498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Візуалізація знань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672941" y="3571756"/>
            <a:ext cx="7798117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Карти знань (MindMeister, Bubbl.us) та хмари слів (WordCloud) для структурування ідей і виділення ключових термінів</a:t>
            </a:r>
            <a:endParaRPr lang="en-US" sz="13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941" y="4354116"/>
            <a:ext cx="420529" cy="42052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72941" y="4952881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Спільна діяльність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672941" y="5301139"/>
            <a:ext cx="7798117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Workspace (Docs, Sheets) — редагування в реальному часі. Вікі-сервіси — колективні бази знань та «віртуальні екскурсії»</a:t>
            </a:r>
            <a:endParaRPr lang="en-US" sz="13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941" y="6083498"/>
            <a:ext cx="420529" cy="42052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72941" y="6682264"/>
            <a:ext cx="2253258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Інтерактивні модулі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672941" y="7030522"/>
            <a:ext cx="7798117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LearningApps.org — ігрові вправи. Jigsaw Planet — розвиток уваги та дрібної моторики у початковій школі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2046"/>
            <a:ext cx="121696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Цифрові інструменти Google: детальний огляд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049780"/>
            <a:ext cx="6565106" cy="3663672"/>
          </a:xfrm>
          <a:prstGeom prst="roundRect">
            <a:avLst>
              <a:gd name="adj" fmla="val 7801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248138"/>
            <a:ext cx="50022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Управління навчанням та комунікація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2756654"/>
            <a:ext cx="6168390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Classroom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LMS: курси, завдання, оцінки, прогрес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Meet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відеоконференції, демонстрація екрану, чат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Calendar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розклад, автопосилання на Meet, запис на консультації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Gmail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корпоративна пошта з власним доменом закладу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248138"/>
            <a:ext cx="43244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Контент, зберігання та аналітика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2756654"/>
            <a:ext cx="6279356" cy="2887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Drive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хмарне сховище від 15 ГБ до безліміту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Docs / Sheets / Slides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спільне редагування в реальному часі, історія версій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Forms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тести з автооцінюванням, результати у Sheets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Sites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конструктор сайтів без програмування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Google Keep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нотатки, схеми, онлайн-зошит для учнів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Looker Studio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візуалізація даних, дашборди, графіки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5936694"/>
            <a:ext cx="13042821" cy="1160740"/>
          </a:xfrm>
          <a:prstGeom prst="roundRect">
            <a:avLst>
              <a:gd name="adj" fmla="val 15389"/>
            </a:avLst>
          </a:prstGeom>
          <a:solidFill>
            <a:srgbClr val="CCE6D1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224349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38513" y="6184583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Admin Panel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дозволяє адміністраторам централізовано керувати обліковими записами, налаштовувати безпеку та аналізувати якість онлайн-процесів через Meet Quality Tool.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955" y="1211461"/>
            <a:ext cx="4323398" cy="464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Вікі-технології в освіті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594955" y="1843326"/>
            <a:ext cx="7954089" cy="624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Вікі — технологія колективного створення, редагування та структурування гіпертекстових баз знань. Першу вікі-систему </a:t>
            </a:r>
            <a:pPr algn="l" indent="0" marL="0">
              <a:lnSpc>
                <a:spcPts val="1600"/>
              </a:lnSpc>
              <a:buNone/>
            </a:pPr>
            <a:r>
              <a:rPr lang="en-US" sz="11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WikiWikiWeb</a:t>
            </a:r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розробив Ворд Каннінгем у 1994–1995 рр. Назва походить від гавайського «вікі» — «швидкий».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594955" y="2593062"/>
            <a:ext cx="7954089" cy="835223"/>
          </a:xfrm>
          <a:prstGeom prst="roundRect">
            <a:avLst>
              <a:gd name="adj" fmla="val 8758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79715" y="2593062"/>
            <a:ext cx="60960" cy="835223"/>
          </a:xfrm>
          <a:prstGeom prst="roundRect">
            <a:avLst>
              <a:gd name="adj" fmla="val 219615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804624" y="2757011"/>
            <a:ext cx="2181344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Простота редагування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804624" y="3056215"/>
            <a:ext cx="7580471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 потрібно знати HTML — використовується проста вікі-розмітка та онлайн-редактор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594955" y="3539728"/>
            <a:ext cx="7954089" cy="835223"/>
          </a:xfrm>
          <a:prstGeom prst="roundRect">
            <a:avLst>
              <a:gd name="adj" fmla="val 8758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79715" y="3539728"/>
            <a:ext cx="60960" cy="835223"/>
          </a:xfrm>
          <a:prstGeom prst="roundRect">
            <a:avLst>
              <a:gd name="adj" fmla="val 219615"/>
            </a:avLst>
          </a:prstGeom>
          <a:solidFill>
            <a:srgbClr val="438951"/>
          </a:solidFill>
          <a:ln/>
        </p:spPr>
      </p:sp>
      <p:sp>
        <p:nvSpPr>
          <p:cNvPr id="11" name="Text 8"/>
          <p:cNvSpPr/>
          <p:nvPr/>
        </p:nvSpPr>
        <p:spPr>
          <a:xfrm>
            <a:off x="804624" y="3703677"/>
            <a:ext cx="1859399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Гіпертекстовість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804624" y="4002881"/>
            <a:ext cx="7580471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Посилання на ще не існуючі статті — унікальний підхід до нарощування бази знань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594955" y="4486394"/>
            <a:ext cx="7954089" cy="835223"/>
          </a:xfrm>
          <a:prstGeom prst="roundRect">
            <a:avLst>
              <a:gd name="adj" fmla="val 8758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79715" y="4486394"/>
            <a:ext cx="60960" cy="835223"/>
          </a:xfrm>
          <a:prstGeom prst="roundRect">
            <a:avLst>
              <a:gd name="adj" fmla="val 219615"/>
            </a:avLst>
          </a:prstGeom>
          <a:solidFill>
            <a:srgbClr val="438951"/>
          </a:solidFill>
          <a:ln/>
        </p:spPr>
      </p:sp>
      <p:sp>
        <p:nvSpPr>
          <p:cNvPr id="15" name="Text 12"/>
          <p:cNvSpPr/>
          <p:nvPr/>
        </p:nvSpPr>
        <p:spPr>
          <a:xfrm>
            <a:off x="804624" y="4650343"/>
            <a:ext cx="1859399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Контроль версій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804624" y="4949547"/>
            <a:ext cx="7580471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Автоматичне збереження всіх редакцій; миттєве «відкочування» до попередньої версії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594955" y="5433060"/>
            <a:ext cx="7954089" cy="1043345"/>
          </a:xfrm>
          <a:prstGeom prst="roundRect">
            <a:avLst>
              <a:gd name="adj" fmla="val 701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79715" y="5433060"/>
            <a:ext cx="60960" cy="1043345"/>
          </a:xfrm>
          <a:prstGeom prst="roundRect">
            <a:avLst>
              <a:gd name="adj" fmla="val 219615"/>
            </a:avLst>
          </a:prstGeom>
          <a:solidFill>
            <a:srgbClr val="438951"/>
          </a:solidFill>
          <a:ln/>
        </p:spPr>
      </p:sp>
      <p:sp>
        <p:nvSpPr>
          <p:cNvPr id="19" name="Text 16"/>
          <p:cNvSpPr/>
          <p:nvPr/>
        </p:nvSpPr>
        <p:spPr>
          <a:xfrm>
            <a:off x="804624" y="5597009"/>
            <a:ext cx="1859399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Полілог в навчанні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804624" y="5896213"/>
            <a:ext cx="7580471" cy="416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Поєднання різних трактувань поняття спонукає до самостійного порівняння та осмислення матеріалу</a:t>
            </a:r>
            <a:endParaRPr lang="en-US" sz="1150" dirty="0"/>
          </a:p>
        </p:txBody>
      </p:sp>
      <p:sp>
        <p:nvSpPr>
          <p:cNvPr id="21" name="Text 18"/>
          <p:cNvSpPr/>
          <p:nvPr/>
        </p:nvSpPr>
        <p:spPr>
          <a:xfrm>
            <a:off x="594955" y="6601778"/>
            <a:ext cx="7954089" cy="416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Найвідоміший приклад — </a:t>
            </a:r>
            <a:pPr algn="l" indent="0" marL="0">
              <a:lnSpc>
                <a:spcPts val="1600"/>
              </a:lnSpc>
              <a:buNone/>
            </a:pPr>
            <a:r>
              <a:rPr lang="en-US" sz="11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Вікіпедія</a:t>
            </a:r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та споріднені проєкти (Вікісловник, Вікіпідручник, Вікісховище) на базі рушія MediaWiki.</a:t>
            </a:r>
            <a:endParaRPr lang="en-US" sz="11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06441" y="1124426"/>
            <a:ext cx="889373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LearningApps.org — інтерактивний освітній сервіс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2006441" y="1727716"/>
            <a:ext cx="10617518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Безкоштовний сервіс Веб 2.0 для створення мультимедійних навчальних модулів. Розроблений європейськими університетами; ефективний для дистанційного, змішаного та інклюзивного навчання.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2006441" y="2191941"/>
            <a:ext cx="5263039" cy="1390888"/>
          </a:xfrm>
          <a:prstGeom prst="roundRect">
            <a:avLst>
              <a:gd name="adj" fmla="val 8712"/>
            </a:avLst>
          </a:prstGeom>
          <a:solidFill>
            <a:srgbClr val="E8F3E8"/>
          </a:solidFill>
          <a:ln/>
        </p:spPr>
      </p:sp>
      <p:sp>
        <p:nvSpPr>
          <p:cNvPr id="5" name="Shape 3"/>
          <p:cNvSpPr/>
          <p:nvPr/>
        </p:nvSpPr>
        <p:spPr>
          <a:xfrm>
            <a:off x="2140982" y="2326481"/>
            <a:ext cx="403860" cy="403860"/>
          </a:xfrm>
          <a:prstGeom prst="roundRect">
            <a:avLst>
              <a:gd name="adj" fmla="val 22639245"/>
            </a:avLst>
          </a:prstGeom>
          <a:solidFill>
            <a:srgbClr val="438951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52067" y="2437567"/>
            <a:ext cx="181689" cy="18168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140982" y="2821662"/>
            <a:ext cx="168294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30+ шаблонів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2140982" y="3086814"/>
            <a:ext cx="4993958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Вікторини, пазли, кросворди, хронологічні лінійки, класифікації, багатокористувацькі ігри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7360801" y="2191941"/>
            <a:ext cx="5263158" cy="1390888"/>
          </a:xfrm>
          <a:prstGeom prst="roundRect">
            <a:avLst>
              <a:gd name="adj" fmla="val 8712"/>
            </a:avLst>
          </a:prstGeom>
          <a:solidFill>
            <a:srgbClr val="E8F3E8"/>
          </a:solidFill>
          <a:ln/>
        </p:spPr>
      </p:sp>
      <p:sp>
        <p:nvSpPr>
          <p:cNvPr id="10" name="Shape 7"/>
          <p:cNvSpPr/>
          <p:nvPr/>
        </p:nvSpPr>
        <p:spPr>
          <a:xfrm>
            <a:off x="7495342" y="2326481"/>
            <a:ext cx="403860" cy="403860"/>
          </a:xfrm>
          <a:prstGeom prst="roundRect">
            <a:avLst>
              <a:gd name="adj" fmla="val 22639245"/>
            </a:avLst>
          </a:prstGeom>
          <a:solidFill>
            <a:srgbClr val="438951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6427" y="2437567"/>
            <a:ext cx="181689" cy="18168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95342" y="2821662"/>
            <a:ext cx="168294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Мультимедійність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7495342" y="3086814"/>
            <a:ext cx="4994077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Текст, зображення, аудіо та відео в одній вправі</a:t>
            </a:r>
            <a:endParaRPr lang="en-US" sz="1050" dirty="0"/>
          </a:p>
        </p:txBody>
      </p:sp>
      <p:sp>
        <p:nvSpPr>
          <p:cNvPr id="14" name="Shape 10"/>
          <p:cNvSpPr/>
          <p:nvPr/>
        </p:nvSpPr>
        <p:spPr>
          <a:xfrm>
            <a:off x="2006441" y="3674150"/>
            <a:ext cx="5263039" cy="1390888"/>
          </a:xfrm>
          <a:prstGeom prst="roundRect">
            <a:avLst>
              <a:gd name="adj" fmla="val 8712"/>
            </a:avLst>
          </a:prstGeom>
          <a:solidFill>
            <a:srgbClr val="E8F3E8"/>
          </a:solidFill>
          <a:ln/>
        </p:spPr>
      </p:sp>
      <p:sp>
        <p:nvSpPr>
          <p:cNvPr id="15" name="Shape 11"/>
          <p:cNvSpPr/>
          <p:nvPr/>
        </p:nvSpPr>
        <p:spPr>
          <a:xfrm>
            <a:off x="2140982" y="3808690"/>
            <a:ext cx="403860" cy="403860"/>
          </a:xfrm>
          <a:prstGeom prst="roundRect">
            <a:avLst>
              <a:gd name="adj" fmla="val 22639245"/>
            </a:avLst>
          </a:prstGeom>
          <a:solidFill>
            <a:srgbClr val="438951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2067" y="3919776"/>
            <a:ext cx="181689" cy="18168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2140982" y="4303871"/>
            <a:ext cx="168294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Функція «ремікс»</a:t>
            </a:r>
            <a:endParaRPr lang="en-US" sz="1300" dirty="0"/>
          </a:p>
        </p:txBody>
      </p:sp>
      <p:sp>
        <p:nvSpPr>
          <p:cNvPr id="18" name="Text 13"/>
          <p:cNvSpPr/>
          <p:nvPr/>
        </p:nvSpPr>
        <p:spPr>
          <a:xfrm>
            <a:off x="2140982" y="4569023"/>
            <a:ext cx="4993958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Велика бібліотека готових вправ; будь-яку можна скопіювати й адаптувати під свої потреби</a:t>
            </a:r>
            <a:endParaRPr lang="en-US" sz="1050" dirty="0"/>
          </a:p>
        </p:txBody>
      </p:sp>
      <p:sp>
        <p:nvSpPr>
          <p:cNvPr id="19" name="Shape 14"/>
          <p:cNvSpPr/>
          <p:nvPr/>
        </p:nvSpPr>
        <p:spPr>
          <a:xfrm>
            <a:off x="7360801" y="3674150"/>
            <a:ext cx="5263158" cy="1390888"/>
          </a:xfrm>
          <a:prstGeom prst="roundRect">
            <a:avLst>
              <a:gd name="adj" fmla="val 8712"/>
            </a:avLst>
          </a:prstGeom>
          <a:solidFill>
            <a:srgbClr val="E8F3E8"/>
          </a:solidFill>
          <a:ln/>
        </p:spPr>
      </p:sp>
      <p:sp>
        <p:nvSpPr>
          <p:cNvPr id="20" name="Shape 15"/>
          <p:cNvSpPr/>
          <p:nvPr/>
        </p:nvSpPr>
        <p:spPr>
          <a:xfrm>
            <a:off x="7495342" y="3808690"/>
            <a:ext cx="403860" cy="403860"/>
          </a:xfrm>
          <a:prstGeom prst="roundRect">
            <a:avLst>
              <a:gd name="adj" fmla="val 22639245"/>
            </a:avLst>
          </a:prstGeom>
          <a:solidFill>
            <a:srgbClr val="438951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6427" y="3919776"/>
            <a:ext cx="181689" cy="18168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495342" y="4303871"/>
            <a:ext cx="1699379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Управління класом</a:t>
            </a:r>
            <a:endParaRPr lang="en-US" sz="1300" dirty="0"/>
          </a:p>
        </p:txBody>
      </p:sp>
      <p:sp>
        <p:nvSpPr>
          <p:cNvPr id="23" name="Text 17"/>
          <p:cNvSpPr/>
          <p:nvPr/>
        </p:nvSpPr>
        <p:spPr>
          <a:xfrm>
            <a:off x="7495342" y="4569023"/>
            <a:ext cx="4994077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Віртуальні класи, індивідуальні логіни, статистика виконання завдань</a:t>
            </a:r>
            <a:endParaRPr lang="en-US" sz="1050" dirty="0"/>
          </a:p>
        </p:txBody>
      </p:sp>
      <p:sp>
        <p:nvSpPr>
          <p:cNvPr id="24" name="Shape 18"/>
          <p:cNvSpPr/>
          <p:nvPr/>
        </p:nvSpPr>
        <p:spPr>
          <a:xfrm>
            <a:off x="2006441" y="5156359"/>
            <a:ext cx="5263039" cy="1210151"/>
          </a:xfrm>
          <a:prstGeom prst="roundRect">
            <a:avLst>
              <a:gd name="adj" fmla="val 10014"/>
            </a:avLst>
          </a:prstGeom>
          <a:solidFill>
            <a:srgbClr val="E8F3E8"/>
          </a:solidFill>
          <a:ln/>
        </p:spPr>
      </p:sp>
      <p:sp>
        <p:nvSpPr>
          <p:cNvPr id="25" name="Shape 19"/>
          <p:cNvSpPr/>
          <p:nvPr/>
        </p:nvSpPr>
        <p:spPr>
          <a:xfrm>
            <a:off x="2140982" y="5290899"/>
            <a:ext cx="403860" cy="403860"/>
          </a:xfrm>
          <a:prstGeom prst="roundRect">
            <a:avLst>
              <a:gd name="adj" fmla="val 22639245"/>
            </a:avLst>
          </a:prstGeom>
          <a:solidFill>
            <a:srgbClr val="438951"/>
          </a:solidFill>
          <a:ln/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2067" y="5401985"/>
            <a:ext cx="181689" cy="181689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2140982" y="5786080"/>
            <a:ext cx="168294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Легка інтеграція</a:t>
            </a:r>
            <a:endParaRPr lang="en-US" sz="1300" dirty="0"/>
          </a:p>
        </p:txBody>
      </p:sp>
      <p:sp>
        <p:nvSpPr>
          <p:cNvPr id="28" name="Text 21"/>
          <p:cNvSpPr/>
          <p:nvPr/>
        </p:nvSpPr>
        <p:spPr>
          <a:xfrm>
            <a:off x="2140982" y="6051233"/>
            <a:ext cx="4993958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Посилання, QR-код, HTML-вбудовування, SCORM для Moodle</a:t>
            </a:r>
            <a:endParaRPr lang="en-US" sz="1050" dirty="0"/>
          </a:p>
        </p:txBody>
      </p:sp>
      <p:sp>
        <p:nvSpPr>
          <p:cNvPr id="29" name="Shape 22"/>
          <p:cNvSpPr/>
          <p:nvPr/>
        </p:nvSpPr>
        <p:spPr>
          <a:xfrm>
            <a:off x="7360801" y="5156359"/>
            <a:ext cx="5263158" cy="1210151"/>
          </a:xfrm>
          <a:prstGeom prst="roundRect">
            <a:avLst>
              <a:gd name="adj" fmla="val 10014"/>
            </a:avLst>
          </a:prstGeom>
          <a:solidFill>
            <a:srgbClr val="E8F3E8"/>
          </a:solidFill>
          <a:ln/>
        </p:spPr>
      </p:sp>
      <p:sp>
        <p:nvSpPr>
          <p:cNvPr id="30" name="Shape 23"/>
          <p:cNvSpPr/>
          <p:nvPr/>
        </p:nvSpPr>
        <p:spPr>
          <a:xfrm>
            <a:off x="7495342" y="5290899"/>
            <a:ext cx="403860" cy="403860"/>
          </a:xfrm>
          <a:prstGeom prst="roundRect">
            <a:avLst>
              <a:gd name="adj" fmla="val 22639245"/>
            </a:avLst>
          </a:prstGeom>
          <a:solidFill>
            <a:srgbClr val="438951"/>
          </a:solidFill>
          <a:ln/>
        </p:spPr>
      </p:sp>
      <p:pic>
        <p:nvPicPr>
          <p:cNvPr id="31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06427" y="5401985"/>
            <a:ext cx="181689" cy="181689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7495342" y="5786080"/>
            <a:ext cx="168294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Інклюзивність</a:t>
            </a:r>
            <a:endParaRPr lang="en-US" sz="1300" dirty="0"/>
          </a:p>
        </p:txBody>
      </p:sp>
      <p:sp>
        <p:nvSpPr>
          <p:cNvPr id="33" name="Text 25"/>
          <p:cNvSpPr/>
          <p:nvPr/>
        </p:nvSpPr>
        <p:spPr>
          <a:xfrm>
            <a:off x="7495342" y="6051233"/>
            <a:ext cx="4994077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Масштабування, звуковий супровід, власний темп для дітей з ООП</a:t>
            </a:r>
            <a:endParaRPr lang="en-US" sz="1050" dirty="0"/>
          </a:p>
        </p:txBody>
      </p:sp>
      <p:sp>
        <p:nvSpPr>
          <p:cNvPr id="34" name="Shape 26"/>
          <p:cNvSpPr/>
          <p:nvPr/>
        </p:nvSpPr>
        <p:spPr>
          <a:xfrm>
            <a:off x="2006441" y="6469261"/>
            <a:ext cx="10617518" cy="635794"/>
          </a:xfrm>
          <a:prstGeom prst="roundRect">
            <a:avLst>
              <a:gd name="adj" fmla="val 19059"/>
            </a:avLst>
          </a:prstGeom>
          <a:solidFill>
            <a:srgbClr val="CCE6D1"/>
          </a:solidFill>
          <a:ln/>
        </p:spPr>
      </p:sp>
      <p:pic>
        <p:nvPicPr>
          <p:cNvPr id="35" name="Image 6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0982" y="6641544"/>
            <a:ext cx="168235" cy="134541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2443758" y="6594158"/>
            <a:ext cx="10045660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Недоліки:</a:t>
            </a:r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потрібен стабільний інтернет; окремі шаблони мають технічні помилки або не підтримують кирилицю; ефект новизни з часом знижується.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3511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Автоматизоване оцінювання та діагностика результатів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59681"/>
            <a:ext cx="34286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Еволюція тестових систем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668197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 вибіркових тестів (TOEFL) до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адаптивних систем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(ALEKS, Knewton), які динамічно змінюють складність питань. Сучасні АСО використовують ШІ для аналізу логіки навіть у відкритих тестах.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1367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Переваги АСО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5645229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Об'єктивність оцінювання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Масштабованість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Швидкість зворотного зв'язку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21999" y="2961323"/>
            <a:ext cx="6565106" cy="3844766"/>
          </a:xfrm>
          <a:prstGeom prst="roundRect">
            <a:avLst>
              <a:gd name="adj" fmla="val 7434"/>
            </a:avLst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7620357" y="3159681"/>
            <a:ext cx="27818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інструменти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3668197"/>
            <a:ext cx="6168390" cy="2361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Kahoot! та Quizizz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гейміфіковані вікторини для миттєвої діагностики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Formative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вчитель бачить роботу учня в реальному часі; стратегія скаффолдингу безпосередньо в процесі виконання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ALEKS / Knewton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адаптивні платформи з персоналізованими траєкторіями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2026-02-27T21:49:32Z</dcterms:created>
  <dcterms:modified xsi:type="dcterms:W3CDTF">2026-02-27T21:49:32Z</dcterms:modified>
</cp:coreProperties>
</file>