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9933"/>
    <a:srgbClr val="CC00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98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401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1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59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152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18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8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27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7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3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0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91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0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2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8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6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5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5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5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61458-5E61-CEC5-318A-F3A2C6DB8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477">
            <a:off x="447582" y="703803"/>
            <a:ext cx="9755187" cy="2766528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339933"/>
                </a:solidFill>
              </a:rPr>
              <a:t>Ідентифікація</a:t>
            </a:r>
            <a:r>
              <a:rPr lang="ru-RU" dirty="0">
                <a:solidFill>
                  <a:srgbClr val="339933"/>
                </a:solidFill>
              </a:rPr>
              <a:t> </a:t>
            </a:r>
            <a:r>
              <a:rPr lang="ru-RU" dirty="0" err="1">
                <a:solidFill>
                  <a:srgbClr val="339933"/>
                </a:solidFill>
              </a:rPr>
              <a:t>полімері</a:t>
            </a:r>
            <a:r>
              <a:rPr lang="ru-UA" dirty="0">
                <a:solidFill>
                  <a:srgbClr val="339933"/>
                </a:solidFill>
              </a:rPr>
              <a:t>в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B7361D7-D397-65F9-FE90-EC5812C09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52856" y="134111"/>
            <a:ext cx="318840" cy="55033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U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771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85DBD8BA-B50D-56E7-0619-FC0F61473674}"/>
              </a:ext>
            </a:extLst>
          </p:cNvPr>
          <p:cNvSpPr txBox="1">
            <a:spLocks/>
          </p:cNvSpPr>
          <p:nvPr/>
        </p:nvSpPr>
        <p:spPr>
          <a:xfrm>
            <a:off x="11144816" y="135467"/>
            <a:ext cx="520803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FB5829B-2F2D-D660-B3F6-5E644E3E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850003"/>
              </p:ext>
            </p:extLst>
          </p:nvPr>
        </p:nvGraphicFramePr>
        <p:xfrm>
          <a:off x="1386119" y="135467"/>
          <a:ext cx="8841802" cy="656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479200" imgH="4067280" progId="PBrush">
                  <p:embed/>
                </p:oleObj>
              </mc:Choice>
              <mc:Fallback>
                <p:oleObj name="Bitmap Image" r:id="rId2" imgW="5479200" imgH="40672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6119" y="135467"/>
                        <a:ext cx="8841802" cy="6564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59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8805B4D-EA27-9EBE-EC57-5E371FB15FDF}"/>
              </a:ext>
            </a:extLst>
          </p:cNvPr>
          <p:cNvSpPr txBox="1">
            <a:spLocks/>
          </p:cNvSpPr>
          <p:nvPr/>
        </p:nvSpPr>
        <p:spPr>
          <a:xfrm>
            <a:off x="11144816" y="135467"/>
            <a:ext cx="520803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CCFCCD6-0620-5A64-09FB-AC4A69FAF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241717"/>
              </p:ext>
            </p:extLst>
          </p:nvPr>
        </p:nvGraphicFramePr>
        <p:xfrm>
          <a:off x="1285593" y="135467"/>
          <a:ext cx="9243064" cy="612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032800" imgH="3335760" progId="PBrush">
                  <p:embed/>
                </p:oleObj>
              </mc:Choice>
              <mc:Fallback>
                <p:oleObj name="Bitmap Image" r:id="rId2" imgW="5032800" imgH="33357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5593" y="135467"/>
                        <a:ext cx="9243064" cy="6126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8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0C2AAC4-79C1-2351-E3D5-1BBB928115D5}"/>
              </a:ext>
            </a:extLst>
          </p:cNvPr>
          <p:cNvSpPr txBox="1">
            <a:spLocks/>
          </p:cNvSpPr>
          <p:nvPr/>
        </p:nvSpPr>
        <p:spPr>
          <a:xfrm>
            <a:off x="11144816" y="135467"/>
            <a:ext cx="520803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A4F43C3-0D11-1E9A-BCC1-E36F3CC6A4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77249"/>
              </p:ext>
            </p:extLst>
          </p:nvPr>
        </p:nvGraphicFramePr>
        <p:xfrm>
          <a:off x="2616451" y="0"/>
          <a:ext cx="6434263" cy="6652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186520" imgH="5362200" progId="PBrush">
                  <p:embed/>
                </p:oleObj>
              </mc:Choice>
              <mc:Fallback>
                <p:oleObj name="Bitmap Image" r:id="rId2" imgW="5186520" imgH="53622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6451" y="0"/>
                        <a:ext cx="6434263" cy="6652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978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D25303C-C4C1-B296-4442-74BF80282F53}"/>
              </a:ext>
            </a:extLst>
          </p:cNvPr>
          <p:cNvSpPr txBox="1">
            <a:spLocks/>
          </p:cNvSpPr>
          <p:nvPr/>
        </p:nvSpPr>
        <p:spPr>
          <a:xfrm>
            <a:off x="11144816" y="135467"/>
            <a:ext cx="520803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C28BEE7-9AF5-E2B2-67C2-320982D035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693597"/>
              </p:ext>
            </p:extLst>
          </p:nvPr>
        </p:nvGraphicFramePr>
        <p:xfrm>
          <a:off x="2534971" y="165846"/>
          <a:ext cx="6844419" cy="6526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362200" imgH="5113440" progId="PBrush">
                  <p:embed/>
                </p:oleObj>
              </mc:Choice>
              <mc:Fallback>
                <p:oleObj name="Bitmap Image" r:id="rId2" imgW="5362200" imgH="51134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4971" y="165846"/>
                        <a:ext cx="6844419" cy="6526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00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53F4978-9C0F-43C5-1B7D-F0F527823B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13" y="4239416"/>
            <a:ext cx="6654298" cy="13276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UA" sz="44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D29742C-639E-5861-1B66-47942BE4DE5D}"/>
              </a:ext>
            </a:extLst>
          </p:cNvPr>
          <p:cNvSpPr txBox="1">
            <a:spLocks/>
          </p:cNvSpPr>
          <p:nvPr/>
        </p:nvSpPr>
        <p:spPr>
          <a:xfrm>
            <a:off x="11144816" y="135467"/>
            <a:ext cx="520803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1026" name="Picture 2" descr="Полімери - Хімія. Рівень стандарту. 10 клас. Ярошенко">
            <a:extLst>
              <a:ext uri="{FF2B5EF4-FFF2-40B4-BE49-F238E27FC236}">
                <a16:creationId xmlns:a16="http://schemas.microsoft.com/office/drawing/2014/main" id="{0AA9810D-3C9E-1D9D-C67E-AE500EC08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544" y="420165"/>
            <a:ext cx="49053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интетичні високомолекулярні речовини. Полімери - Хімія. Рівень стандарту.  10 клас. Савчин">
            <a:extLst>
              <a:ext uri="{FF2B5EF4-FFF2-40B4-BE49-F238E27FC236}">
                <a16:creationId xmlns:a16="http://schemas.microsoft.com/office/drawing/2014/main" id="{8A306FD7-CE81-1B68-6C16-915AC6F6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55807" cy="39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интетичні високомолекулярні речовини. Полімери. Реакції полімеризації та  поліконденсації - Хімія. Рівень стандарту. 10 клас. Лашевська">
            <a:extLst>
              <a:ext uri="{FF2B5EF4-FFF2-40B4-BE49-F238E27FC236}">
                <a16:creationId xmlns:a16="http://schemas.microsoft.com/office/drawing/2014/main" id="{719E9CEE-89AE-5B6B-5EE7-FBE3A401A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32" y="3186975"/>
            <a:ext cx="4532768" cy="367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5052251-E43F-6BB8-AED3-FEF189EC640F}"/>
              </a:ext>
            </a:extLst>
          </p:cNvPr>
          <p:cNvSpPr txBox="1">
            <a:spLocks/>
          </p:cNvSpPr>
          <p:nvPr/>
        </p:nvSpPr>
        <p:spPr>
          <a:xfrm>
            <a:off x="11227755" y="0"/>
            <a:ext cx="318840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3B3EECB-1D0F-5C00-F06D-241979A68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644527"/>
              </p:ext>
            </p:extLst>
          </p:nvPr>
        </p:nvGraphicFramePr>
        <p:xfrm>
          <a:off x="302715" y="502467"/>
          <a:ext cx="6925210" cy="3000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767400" imgH="1631160" progId="PBrush">
                  <p:embed/>
                </p:oleObj>
              </mc:Choice>
              <mc:Fallback>
                <p:oleObj name="Bitmap Image" r:id="rId2" imgW="3767400" imgH="16311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2715" y="502467"/>
                        <a:ext cx="6925210" cy="3000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0D7932A-BB7E-9D2B-9DD9-3C43D2CC65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088619"/>
              </p:ext>
            </p:extLst>
          </p:nvPr>
        </p:nvGraphicFramePr>
        <p:xfrm>
          <a:off x="2435971" y="3731018"/>
          <a:ext cx="9202308" cy="2624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310720" imgH="1514160" progId="PBrush">
                  <p:embed/>
                </p:oleObj>
              </mc:Choice>
              <mc:Fallback>
                <p:oleObj name="Bitmap Image" r:id="rId4" imgW="5310720" imgH="15141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5971" y="3731018"/>
                        <a:ext cx="9202308" cy="2624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916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5611A-CF13-4CDB-6A7F-28CC5C6F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" y="282634"/>
            <a:ext cx="11249511" cy="15551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800" b="1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дентифікація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встановлення</a:t>
            </a:r>
            <a:r>
              <a:rPr lang="ru-RU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ідентичності</a:t>
            </a:r>
            <a:r>
              <a:rPr lang="ru-RU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тотожності</a:t>
            </a:r>
            <a:r>
              <a:rPr lang="ru-RU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досліджується</a:t>
            </a:r>
            <a:r>
              <a:rPr lang="ru-RU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відомою</a:t>
            </a:r>
            <a:r>
              <a:rPr lang="ru-RU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високомолекулярною</a:t>
            </a:r>
            <a:r>
              <a:rPr lang="ru-RU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сполукою</a:t>
            </a:r>
            <a:r>
              <a:rPr lang="ru-UA" sz="2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UA" sz="28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D97E50-E0CA-B4A4-8D28-9F8A57AC72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7083" y="1584356"/>
            <a:ext cx="11249511" cy="379022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арактеристика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ідентифікація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ВМС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здійснюється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хімічних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поділити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першому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випадку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макромолекули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піддаються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руйнуванню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отриманими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продуктами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деструкції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вивчаються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методами,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відомими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низькомолекулярних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сполук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роблять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висновки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будову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молекул. </a:t>
            </a:r>
            <a:b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другому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випадку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контрольні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здійснюють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умови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збереження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макромолекул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при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утворюються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похідні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досліджуваних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полімерів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вивчаються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певними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методами</a:t>
            </a: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92C6616-9786-AD3F-CA5A-8F0F12684BB1}"/>
              </a:ext>
            </a:extLst>
          </p:cNvPr>
          <p:cNvSpPr txBox="1">
            <a:spLocks/>
          </p:cNvSpPr>
          <p:nvPr/>
        </p:nvSpPr>
        <p:spPr>
          <a:xfrm>
            <a:off x="11227755" y="0"/>
            <a:ext cx="318840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577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AC0CF-F001-2571-445B-330EFFF2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69" y="331450"/>
            <a:ext cx="11070930" cy="1479243"/>
          </a:xfrm>
        </p:spPr>
        <p:txBody>
          <a:bodyPr>
            <a:noAutofit/>
          </a:bodyPr>
          <a:lstStyle/>
          <a:p>
            <a:pPr algn="ctr"/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якісному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аналізі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полімерів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використовується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наявність</a:t>
            </a:r>
            <a:r>
              <a:rPr lang="ru-RU" sz="1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них </a:t>
            </a:r>
            <a:r>
              <a:rPr lang="ru-RU" sz="1800" b="1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певних</a:t>
            </a:r>
            <a:r>
              <a:rPr lang="ru-RU" sz="1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атомів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1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атомів</a:t>
            </a:r>
            <a:r>
              <a:rPr lang="ru-RU" sz="1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схильних</a:t>
            </a:r>
            <a:r>
              <a:rPr lang="ru-RU" sz="1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800" b="1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специфічних</a:t>
            </a:r>
            <a:r>
              <a:rPr lang="ru-RU" sz="1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UA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UA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UA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изначення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властивостей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встановлення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природи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полімерної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UA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UA" sz="1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UA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досліджу</a:t>
            </a:r>
            <a:r>
              <a:rPr lang="ru-UA" sz="1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ють</a:t>
            </a:r>
            <a:r>
              <a:rPr lang="ru-UA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проводять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b="1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певній</a:t>
            </a:r>
            <a:r>
              <a:rPr lang="ru-RU" sz="1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послідовності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b="1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вивчають</a:t>
            </a:r>
            <a:r>
              <a:rPr lang="ru-RU" sz="1800" b="1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розчинність</a:t>
            </a:r>
            <a:r>
              <a:rPr lang="ru-RU" sz="1800" b="1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поведінку</a:t>
            </a:r>
            <a:r>
              <a:rPr lang="ru-RU" sz="1800" b="1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sz="1800" b="1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b="1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полум’ї</a:t>
            </a:r>
            <a:r>
              <a:rPr lang="ru-RU" sz="1800" b="1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т.п</a:t>
            </a:r>
            <a:r>
              <a:rPr lang="ru-UA" sz="18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B97E5-3784-4C60-50A5-49490433B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642" y="2063396"/>
            <a:ext cx="11483220" cy="349543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Приклади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ідентифікації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U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b="1" cap="none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Прозора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пластмаса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внесенні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полум’я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плавиться,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полум’я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коптить,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відчувається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солодкуватий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запах, </a:t>
            </a:r>
            <a:endParaRPr lang="ru-U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нагадує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запах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гіацинтів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пролізу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виділяються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пари мономеру. </a:t>
            </a:r>
            <a:br>
              <a:rPr lang="ru-UA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Реакція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Шторха-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Моравського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негативна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. Добре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розчиняється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кімнатній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температурі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бензені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хлороформі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розчиняються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спирті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Висновок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зразок</a:t>
            </a:r>
            <a:r>
              <a:rPr lang="ru-RU" b="1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полістирен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b="1" cap="none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Шматочок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смоли при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внесенні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полум’я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загорається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відчувається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запах фенолу та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формальдегіду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Реакція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піролізу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лужна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реакція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Нітроген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позитивна.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Розчиняється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ацетоні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та спиртах; </a:t>
            </a:r>
            <a:endParaRPr lang="ru-U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еакці</a:t>
            </a:r>
            <a:r>
              <a:rPr lang="ru-UA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Шторха-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Моравського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проявляється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червоно-фіолетове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Висновок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b="1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зразок</a:t>
            </a:r>
            <a:r>
              <a:rPr lang="ru-RU" b="1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феноло-формальдегідна</a:t>
            </a:r>
            <a:r>
              <a:rPr lang="ru-RU" b="1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смола. </a:t>
            </a:r>
            <a:endParaRPr lang="ru-UA" b="1" cap="none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більш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повної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характеристики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проводять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якісний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елементний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аналіз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дозволяють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встановити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будову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досліджуваної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визначають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молекулярну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масу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фракційний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склад і т.п</a:t>
            </a:r>
            <a:r>
              <a:rPr lang="ru-UA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FE4200B-A0C9-E24C-EC1E-87D40D508199}"/>
              </a:ext>
            </a:extLst>
          </p:cNvPr>
          <p:cNvSpPr txBox="1">
            <a:spLocks/>
          </p:cNvSpPr>
          <p:nvPr/>
        </p:nvSpPr>
        <p:spPr>
          <a:xfrm>
            <a:off x="11273022" y="0"/>
            <a:ext cx="318840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6223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B80A25-BBFF-27B0-6AF2-52C46344A0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6338" y="172016"/>
            <a:ext cx="10854170" cy="520256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розчинності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1 г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досліджуваного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(добре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подрібненого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вміщують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пробірку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притертим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корком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приливають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мл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розчинника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залишають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стояти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кімнатній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температурі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час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часу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струшуючи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вміст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пробірки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Через 2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відмічають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розчинності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розчиняється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нерозчинний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Реакція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Шторха-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Моравського</a:t>
            </a:r>
            <a:r>
              <a:rPr lang="ru-RU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Невеликий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шматочок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вміщують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суху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пробірку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мл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оцтового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ангідриду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нагрівають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охолоджують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приливають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краплини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концентрованої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ru-UA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ульфатної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Відмічають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виникло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спостерігають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послідовністю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протязі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ru-RU" sz="24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хвилин</a:t>
            </a:r>
            <a:r>
              <a:rPr lang="ru-RU" sz="24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див. </a:t>
            </a:r>
            <a:r>
              <a:rPr lang="ru-R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табл. 1)</a:t>
            </a:r>
            <a:r>
              <a:rPr lang="ru-UA" sz="24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D15198F-8046-6F40-13B7-B14D21384940}"/>
              </a:ext>
            </a:extLst>
          </p:cNvPr>
          <p:cNvSpPr txBox="1">
            <a:spLocks/>
          </p:cNvSpPr>
          <p:nvPr/>
        </p:nvSpPr>
        <p:spPr>
          <a:xfrm>
            <a:off x="11273022" y="0"/>
            <a:ext cx="318840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396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6D56CF-4A8A-1F08-77C7-2AD15DC234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8986" y="-5491"/>
            <a:ext cx="11253456" cy="581232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Горіння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5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Невеличкий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шматочок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закріплюють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на платиновому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дроті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вносять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полум’я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газового пальника на 5-10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хвилин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Відмічають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полум’я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ступінь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горючості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зразка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, топиться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запах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горіння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(див. табл. 1). </a:t>
            </a:r>
            <a:endParaRPr lang="ru-UA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Піроліз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5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суху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тугоплавку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пробірку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відводною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трубкою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вміщують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1-2 г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нагрівають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полум’ям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газового пальника </a:t>
            </a:r>
            <a:endParaRPr lang="ru-UA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синім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конусом).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Газуваті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піролізу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пропускають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пробірку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5-10 мл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дистильованої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води. </a:t>
            </a:r>
            <a:endParaRPr lang="ru-UA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закінчення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піролізу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стінки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тугоплавкої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пробірки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обмивають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кількома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мл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дистильованої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води і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приєднують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дистиляту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. При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проведенні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піролізу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визначають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запах, характер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пари,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появу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дистиляту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реакцію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за лакмусом 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(див. табл. 1).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Одержаний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піролізу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поділяють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кілька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частин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UA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реакція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кисла, то до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однієї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краплину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5%-го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500" cap="none" dirty="0">
                <a:latin typeface="Arial" panose="020B0604020202020204" pitchFamily="34" charset="0"/>
                <a:cs typeface="Arial" panose="020B0604020202020204" pitchFamily="34" charset="0"/>
              </a:rPr>
              <a:t>аргентум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нітрату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білого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осаду буде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свідчити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присутність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хлору </a:t>
            </a:r>
            <a:endParaRPr lang="ru-UA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наявність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полівінілхлориду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співполімерів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endParaRPr lang="ru-UA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реакція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лужна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, то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підкислюють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5 %-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ою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500" cap="none" dirty="0">
                <a:latin typeface="Arial" panose="020B0604020202020204" pitchFamily="34" charset="0"/>
                <a:cs typeface="Arial" panose="020B0604020202020204" pitchFamily="34" charset="0"/>
              </a:rPr>
              <a:t>сульфатною 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кислотою (за лакмусом) і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кілька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крапель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фуксиносульфатної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Поява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синьо-фіолетового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свідчить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наявність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формальдегіду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UA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500" cap="none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елінгову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рідину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випадку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присутності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альдегіду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випадає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r>
              <a:rPr lang="ru-RU" sz="15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sz="1500" cap="none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cap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5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Реакцію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альдегіди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дають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конденсації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альдегідів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з фенолами,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амінами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амідами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15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альдегідів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полівінілацеталі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.; </a:t>
            </a:r>
            <a:endParaRPr lang="ru-UA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кілька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мл 1%-го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cap="none" dirty="0">
                <a:latin typeface="Arial" panose="020B0604020202020204" pitchFamily="34" charset="0"/>
                <a:cs typeface="Arial" panose="020B0604020202020204" pitchFamily="34" charset="0"/>
              </a:rPr>
              <a:t>FeCl</a:t>
            </a:r>
            <a:r>
              <a:rPr lang="en-US" sz="15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5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присутності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фенолу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забарвлюється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фіолетовий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колір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UA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д)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частини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додати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подвійну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об’ємом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етилового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спирту і 2-3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краплини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концентрованої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сульфатної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, то в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присутності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оцтової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з’являється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характерний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запах </a:t>
            </a:r>
            <a:r>
              <a:rPr lang="ru-RU" sz="15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оцтовоетилового</a:t>
            </a:r>
            <a:r>
              <a:rPr lang="ru-RU" sz="15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естеру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Реакцію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оцтову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кислоту </a:t>
            </a:r>
            <a:r>
              <a:rPr lang="ru-RU" sz="15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дають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співполімери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вінілацетату</a:t>
            </a:r>
            <a:r>
              <a:rPr lang="ru-RU" sz="1500" b="1" cap="none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5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ацетилцелюлози</a:t>
            </a:r>
            <a:r>
              <a:rPr lang="ru-RU" sz="15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15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6DD1488-5409-53DC-8FDF-71AD8066C1B3}"/>
              </a:ext>
            </a:extLst>
          </p:cNvPr>
          <p:cNvSpPr txBox="1">
            <a:spLocks/>
          </p:cNvSpPr>
          <p:nvPr/>
        </p:nvSpPr>
        <p:spPr>
          <a:xfrm>
            <a:off x="11273022" y="0"/>
            <a:ext cx="318840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3828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15AA1C-6580-B7D7-E3D8-7CC1A7A2C9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925" y="63374"/>
            <a:ext cx="11126709" cy="5311211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Відкриття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естерів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карбонових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кислот. </a:t>
            </a:r>
            <a:endParaRPr lang="ru-UA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пробірку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вміщують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шматочок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 спиртового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краплину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спиртового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солянокислого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гідроксиламіну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струшують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залишають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стояти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хвилин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вміст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пробірки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кип’ятять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півхвилини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краплину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1%-го водного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FeCl</a:t>
            </a:r>
            <a:r>
              <a:rPr lang="en-US" cap="none" baseline="-25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  <a:t>Fe(OH)</a:t>
            </a:r>
            <a:r>
              <a:rPr lang="en-US" b="1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випадає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в осад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розчиняють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в 10%-й </a:t>
            </a:r>
            <a:r>
              <a:rPr lang="ru-UA" cap="none" dirty="0" err="1">
                <a:latin typeface="Arial" panose="020B0604020202020204" pitchFamily="34" charset="0"/>
                <a:cs typeface="Arial" panose="020B0604020202020204" pitchFamily="34" charset="0"/>
              </a:rPr>
              <a:t>хлоридній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кислоті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Інтенсивне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вказує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присутність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ефірів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карбонових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кислот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інтенсивним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тому для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виявлення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фіолетового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кольору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необхідне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розведення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водою. </a:t>
            </a:r>
            <a:endParaRPr lang="ru-U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UA" cap="none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ожна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ідентифікувати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поліефірні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смоли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полівінілацеталі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полівінілацетат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UA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Відкриття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полівінілового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спирту. </a:t>
            </a:r>
            <a:endParaRPr lang="ru-UA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водного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додати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кілька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краплин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йоду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в водному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розчині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калію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йодиду</a:t>
            </a:r>
            <a:r>
              <a:rPr lang="ru-UA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трохи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підкислити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хлоридною</a:t>
            </a:r>
            <a:r>
              <a:rPr lang="ru-RU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кислотою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то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з’явиться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синє</a:t>
            </a:r>
            <a:r>
              <a:rPr lang="ru-RU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поступово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темнішає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стоянні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Реакцію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ведуть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кімнатній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температурі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нагріванні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зникає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присутності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cap="none" dirty="0" err="1">
                <a:latin typeface="Arial" panose="020B0604020202020204" pitchFamily="34" charset="0"/>
                <a:cs typeface="Arial" panose="020B0604020202020204" pitchFamily="34" charset="0"/>
              </a:rPr>
              <a:t>хлоридної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зелене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E54D88E-B1B6-FE40-F8EC-0910367D9DAD}"/>
              </a:ext>
            </a:extLst>
          </p:cNvPr>
          <p:cNvSpPr txBox="1">
            <a:spLocks/>
          </p:cNvSpPr>
          <p:nvPr/>
        </p:nvSpPr>
        <p:spPr>
          <a:xfrm>
            <a:off x="11273022" y="0"/>
            <a:ext cx="318840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0921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1C6164-1EDD-0CCD-EFFA-BA18E90933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0658" y="135467"/>
            <a:ext cx="11066121" cy="520607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фталевого </a:t>
            </a: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ангідриду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фталятів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кількості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г </a:t>
            </a: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нагрівають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тугоплавкій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пробірці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800" cap="none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полум’ї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г </a:t>
            </a:r>
            <a:r>
              <a:rPr lang="ru-RU" sz="18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хімічно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чистого фенолу 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 с</a:t>
            </a:r>
            <a:r>
              <a:rPr lang="ru-UA" sz="18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ульфатної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800" cap="none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ru-UA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= 1,84</a:t>
            </a:r>
            <a:r>
              <a:rPr lang="ru-UA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г/см</a:t>
            </a:r>
            <a:r>
              <a:rPr lang="ru-UA" sz="1800" cap="none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) до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коричневого </a:t>
            </a:r>
            <a:r>
              <a:rPr lang="ru-UA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кольору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охолодження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вміст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пробірки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розбавляють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дистильованою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водою і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нейтралізують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розчином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NaOH </a:t>
            </a:r>
            <a:endParaRPr lang="ru-UA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слаболужної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Внаслідок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фенолфталеїну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спостерігається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рожеве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Відкриття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поліамідів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шматочок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діють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лужним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розчином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фуксину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Поява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червоного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нагріванні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свідчить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наявність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поліаміду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Відкриття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поліуретанів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Приблизно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г </a:t>
            </a:r>
            <a:r>
              <a:rPr lang="ru-RU" sz="18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полімерного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зразка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позчиняють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5-10 мл </a:t>
            </a:r>
            <a:r>
              <a:rPr lang="ru-RU" sz="18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льодяної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оцтової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кімнатній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0,1 г п</a:t>
            </a:r>
            <a:r>
              <a:rPr lang="ru-UA" sz="1800" cap="none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диметиламінобензальдегіду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зразку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ізоціанатна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N=C=O, </a:t>
            </a:r>
            <a:endParaRPr lang="ru-UA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то через 20- 30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хвилин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з’являється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інтенсивне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жовте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Відкриття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епоксидної</a:t>
            </a:r>
            <a:r>
              <a:rPr lang="ru-RU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 смоли.</a:t>
            </a:r>
            <a:endParaRPr lang="ru-UA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пробірку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вміщують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приблизно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мг п</a:t>
            </a:r>
            <a:r>
              <a:rPr lang="ru-UA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фенілендиаміну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розчиняють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мл </a:t>
            </a:r>
            <a:r>
              <a:rPr lang="ru-RU" sz="18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дистильованої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UA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0,5-1 г тонко </a:t>
            </a:r>
            <a:r>
              <a:rPr lang="ru-RU" sz="18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подрібненої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полімерної</a:t>
            </a:r>
            <a:r>
              <a:rPr lang="ru-RU" sz="18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проби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присутності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епоксидної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смоли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з’являється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рожеве</a:t>
            </a:r>
            <a:r>
              <a:rPr lang="ru-RU" sz="1800" b="1" cap="none" dirty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cap="none" dirty="0" err="1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інтенсивність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плином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часу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поступово</a:t>
            </a:r>
            <a:r>
              <a:rPr lang="ru-RU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посилюється</a:t>
            </a:r>
            <a:r>
              <a:rPr lang="ru-UA" sz="18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09A94FC-EB15-E5DB-5677-497E0379CF39}"/>
              </a:ext>
            </a:extLst>
          </p:cNvPr>
          <p:cNvSpPr txBox="1">
            <a:spLocks/>
          </p:cNvSpPr>
          <p:nvPr/>
        </p:nvSpPr>
        <p:spPr>
          <a:xfrm>
            <a:off x="11346779" y="135467"/>
            <a:ext cx="318840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7564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B6312C-030F-E847-6346-2F07954010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35390"/>
            <a:ext cx="11080507" cy="528722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Відкриття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ацетату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целюлози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присутності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ацетату </a:t>
            </a:r>
            <a:r>
              <a:rPr lang="ru-RU" sz="16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целюлози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омиленні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зразка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спиртовим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розчином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лугу 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нагріванні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виділяється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осад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гідратцелюлози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нагріванні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розведеним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розчином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6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хлоридної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гідролізується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у глюкозу, </a:t>
            </a:r>
            <a:endParaRPr lang="ru-U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яку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помітити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з 2 %-м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спиртовим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розчином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cap="none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-нафтолу в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присутності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концентрованої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ru-UA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ульфатної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 Про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наявність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свідчить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поява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фіолетового</a:t>
            </a:r>
            <a:r>
              <a:rPr lang="ru-RU" sz="1600" b="1" cap="none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кільця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U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Відкриття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нітрогену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сульфуру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галогенів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Полімерну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пробу (0,2-0,5 г)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вміщують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суху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пробірку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з тугоплавкого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скла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стоплюють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металічним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натрієм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калієм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) при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нагріванні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червоного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жару.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Гарячу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пробірку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обережно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занурюють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фарфорову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чашку </a:t>
            </a:r>
            <a:endParaRPr lang="ru-U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з невеликою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кількістю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води (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пробірка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тріскається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розбивають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UA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продукти</a:t>
            </a:r>
            <a:r>
              <a:rPr lang="ru-UA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сплаву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розчиняють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воді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фільтрування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одержаний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поділяють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декілька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частин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відкриття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відповідних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елементів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а) для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відкриття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нітрогену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кілька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крапель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5%-го </a:t>
            </a:r>
            <a:r>
              <a:rPr lang="en-US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FeSO</a:t>
            </a:r>
            <a:r>
              <a:rPr lang="en-US" sz="1600" cap="none" baseline="-25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декілька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краплин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свіже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приготованого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FeCl</a:t>
            </a:r>
            <a:r>
              <a:rPr lang="en-US" sz="1600" cap="none" baseline="-25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підкислюють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хлоридною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кислотою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прогрівання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пробірки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пальником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берлінської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блакиті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U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б) для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відкриття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сульфуру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декілька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краплин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1%-го </a:t>
            </a:r>
            <a:r>
              <a:rPr lang="ru-RU" sz="16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розчину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натрію</a:t>
            </a:r>
            <a:r>
              <a:rPr lang="ru-UA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нітропрусиду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наявності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сульфуру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набуває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фіолетово-червоного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забарвлення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U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в) для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відкриття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галогенів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частину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фільтрату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підкислюють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10%-</a:t>
            </a:r>
            <a:r>
              <a:rPr lang="ru-RU" sz="16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ою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6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нітратною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кислотою 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і по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краплинах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16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5%-</a:t>
            </a:r>
            <a:r>
              <a:rPr lang="ru-RU" sz="16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cap="none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AgNO</a:t>
            </a:r>
            <a:r>
              <a:rPr lang="en-US" sz="1600" cap="none" baseline="-250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Поява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білого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осаду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помутніння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свідчать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присутність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хлору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осад </a:t>
            </a:r>
            <a:r>
              <a:rPr lang="ru-RU" sz="1600" b="1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слабко-жовтого</a:t>
            </a:r>
            <a:r>
              <a:rPr lang="ru-RU" sz="16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кольору</a:t>
            </a:r>
            <a:r>
              <a:rPr lang="ru-RU" sz="16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присутній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бром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cap="none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яскраво-жовтий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колір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осаду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вказує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наявність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йоду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U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частину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фільтрату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підкислюють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оцтовою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кислотою і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додають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насичений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розчин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кальціюхлориду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присутності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іонів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фтору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з’являються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пластівці</a:t>
            </a:r>
            <a:r>
              <a:rPr lang="ru-RU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білого</a:t>
            </a:r>
            <a:r>
              <a:rPr lang="ru-RU" sz="1600" b="1" cap="none" dirty="0">
                <a:latin typeface="Arial" panose="020B0604020202020204" pitchFamily="34" charset="0"/>
                <a:cs typeface="Arial" panose="020B0604020202020204" pitchFamily="34" charset="0"/>
              </a:rPr>
              <a:t> осаду 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CaF</a:t>
            </a:r>
            <a:r>
              <a:rPr lang="en-US" sz="1600" cap="none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UA" sz="160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196C116C-52B0-80B2-C06E-2D5EE05F2B12}"/>
              </a:ext>
            </a:extLst>
          </p:cNvPr>
          <p:cNvSpPr txBox="1">
            <a:spLocks/>
          </p:cNvSpPr>
          <p:nvPr/>
        </p:nvSpPr>
        <p:spPr>
          <a:xfrm>
            <a:off x="11346779" y="135467"/>
            <a:ext cx="318840" cy="550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00181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223</TotalTime>
  <Words>1343</Words>
  <Application>Microsoft Office PowerPoint</Application>
  <PresentationFormat>Широкоэкранный</PresentationFormat>
  <Paragraphs>101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Impact</vt:lpstr>
      <vt:lpstr>Главное мероприятие</vt:lpstr>
      <vt:lpstr>Bitmap Image</vt:lpstr>
      <vt:lpstr>Ідентифікація полімерів</vt:lpstr>
      <vt:lpstr>Презентация PowerPoint</vt:lpstr>
      <vt:lpstr>Ідентифікація – встановлення ідентичності (тотожності) речовини, що досліджується  з відомою високомолекулярною сполукою. </vt:lpstr>
      <vt:lpstr>У якісному аналізі полімерів використовується  наявність у них певних атомів або груп атомів схильних до специфічних реакцій.   Визначення властивостей для встановлення природи полімерної речовини, що досліджують, проводять у певній послідовності: вивчають розчинність, поведінку полімеру у полум’ї і т.п.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Ідентифікація полімерів</dc:title>
  <dc:creator>Viktoriia Gencheva</dc:creator>
  <cp:lastModifiedBy>Viktoriia Gencheva</cp:lastModifiedBy>
  <cp:revision>5</cp:revision>
  <dcterms:created xsi:type="dcterms:W3CDTF">2022-12-04T20:27:27Z</dcterms:created>
  <dcterms:modified xsi:type="dcterms:W3CDTF">2023-11-26T21:20:53Z</dcterms:modified>
</cp:coreProperties>
</file>