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58" r:id="rId4"/>
    <p:sldId id="259" r:id="rId5"/>
    <p:sldId id="279" r:id="rId6"/>
    <p:sldId id="265" r:id="rId7"/>
    <p:sldId id="267" r:id="rId8"/>
    <p:sldId id="280" r:id="rId9"/>
    <p:sldId id="281" r:id="rId10"/>
    <p:sldId id="260" r:id="rId11"/>
    <p:sldId id="264" r:id="rId12"/>
    <p:sldId id="282" r:id="rId13"/>
    <p:sldId id="284" r:id="rId14"/>
    <p:sldId id="263" r:id="rId15"/>
    <p:sldId id="285" r:id="rId16"/>
    <p:sldId id="269" r:id="rId17"/>
    <p:sldId id="286" r:id="rId18"/>
    <p:sldId id="287" r:id="rId19"/>
    <p:sldId id="270" r:id="rId20"/>
    <p:sldId id="271" r:id="rId21"/>
    <p:sldId id="272" r:id="rId22"/>
    <p:sldId id="273" r:id="rId23"/>
    <p:sldId id="274" r:id="rId24"/>
    <p:sldId id="278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52C583-7453-4235-ADA1-0047832C501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13" y="332656"/>
            <a:ext cx="8541289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4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9" y="260648"/>
            <a:ext cx="8533134" cy="6192540"/>
          </a:xfrm>
        </p:spPr>
        <p:txBody>
          <a:bodyPr/>
          <a:lstStyle/>
          <a:p>
            <a:pPr marL="0" indent="0" algn="l">
              <a:buNone/>
            </a:pPr>
            <a:r>
              <a:rPr lang="uk-UA" sz="340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</a:t>
            </a:r>
            <a:r>
              <a:rPr lang="uk-UA" sz="3400" u="sng" dirty="0" smtClean="0">
                <a:solidFill>
                  <a:srgbClr val="C00000"/>
                </a:solidFill>
                <a:effectLst/>
              </a:rPr>
              <a:t>Соціально-професійна </a:t>
            </a:r>
            <a:r>
              <a:rPr lang="uk-UA" sz="3400" u="sng" dirty="0">
                <a:solidFill>
                  <a:srgbClr val="C00000"/>
                </a:solidFill>
                <a:effectLst/>
              </a:rPr>
              <a:t>структура</a:t>
            </a:r>
            <a:r>
              <a:rPr lang="uk-UA" sz="3400" dirty="0">
                <a:solidFill>
                  <a:srgbClr val="C00000"/>
                </a:solidFill>
                <a:effectLst/>
              </a:rPr>
              <a:t> </a:t>
            </a:r>
            <a:r>
              <a:rPr lang="uk-UA" sz="3400" dirty="0">
                <a:solidFill>
                  <a:schemeClr val="accent1">
                    <a:lumMod val="50000"/>
                  </a:schemeClr>
                </a:solidFill>
                <a:effectLst/>
              </a:rPr>
              <a:t>- це сукупність існуючих у суспільстві професійних груп і відносин між ними. В її основі лежить поділ на окремі види професій, які потребують спеціальних знань та трудових навичок.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</a:t>
            </a:r>
            <a:r>
              <a:rPr lang="uk-UA" sz="3400" u="sng" dirty="0" smtClean="0">
                <a:solidFill>
                  <a:srgbClr val="C00000"/>
                </a:solidFill>
                <a:effectLst/>
              </a:rPr>
              <a:t>Соціально-професійна </a:t>
            </a:r>
            <a:r>
              <a:rPr lang="uk-UA" sz="3400" u="sng" dirty="0">
                <a:solidFill>
                  <a:srgbClr val="C00000"/>
                </a:solidFill>
                <a:effectLst/>
              </a:rPr>
              <a:t>структура</a:t>
            </a:r>
            <a:r>
              <a:rPr lang="uk-UA" sz="3400" dirty="0">
                <a:solidFill>
                  <a:srgbClr val="C00000"/>
                </a:solidFill>
                <a:effectLst/>
              </a:rPr>
              <a:t> </a:t>
            </a:r>
            <a:r>
              <a:rPr lang="uk-UA" sz="3400" dirty="0">
                <a:solidFill>
                  <a:schemeClr val="accent1">
                    <a:lumMod val="50000"/>
                  </a:schemeClr>
                </a:solidFill>
                <a:effectLst/>
              </a:rPr>
              <a:t>відображає технічні відносини щодо раціонального використання виробничих сил суспільства.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uk-UA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79512" y="5157192"/>
            <a:ext cx="8677151" cy="12959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4400" dirty="0" smtClean="0">
                <a:solidFill>
                  <a:srgbClr val="C00000"/>
                </a:solidFill>
              </a:rPr>
              <a:t> </a:t>
            </a:r>
            <a:endParaRPr lang="uk-UA" sz="44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996952"/>
            <a:ext cx="8282780" cy="740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8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7" cy="6120680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Належність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до тієї чи іншої </a:t>
            </a:r>
            <a:r>
              <a:rPr lang="uk-UA" sz="3600" dirty="0">
                <a:solidFill>
                  <a:srgbClr val="C00000"/>
                </a:solidFill>
                <a:effectLst/>
              </a:rPr>
              <a:t>професійної групи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,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та рівня кваліфікації в ній (</a:t>
            </a:r>
            <a:r>
              <a:rPr lang="uk-UA" sz="360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технічний, спеціальний, вищий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) визначає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структуру і рівень доходу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індивіду, включеного до даної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групи,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зумовлює його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належність </a:t>
            </a:r>
            <a:r>
              <a:rPr lang="uk-UA" sz="3600" dirty="0">
                <a:solidFill>
                  <a:srgbClr val="C00000"/>
                </a:solidFill>
                <a:effectLst/>
              </a:rPr>
              <a:t>до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певної соціальної верстви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і, як правило, повністю визначає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соціальне </a:t>
            </a:r>
            <a:r>
              <a:rPr lang="uk-UA" sz="3600" dirty="0">
                <a:solidFill>
                  <a:srgbClr val="C00000"/>
                </a:solidFill>
                <a:effectLst/>
              </a:rPr>
              <a:t>становище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(статус) працівника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.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5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5976664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</a:rPr>
              <a:t>Отже, </a:t>
            </a:r>
            <a:r>
              <a:rPr lang="uk-UA" sz="4400" dirty="0">
                <a:solidFill>
                  <a:srgbClr val="C00000"/>
                </a:solidFill>
                <a:effectLst/>
              </a:rPr>
              <a:t>професійні ознаки стали одним з основних критеріїв со­ціальної </a:t>
            </a:r>
            <a:r>
              <a:rPr lang="uk-UA" sz="4400" dirty="0" smtClean="0">
                <a:solidFill>
                  <a:srgbClr val="C00000"/>
                </a:solidFill>
                <a:effectLst/>
              </a:rPr>
              <a:t>диференціації і нерівності.</a:t>
            </a:r>
            <a:r>
              <a:rPr lang="ru-RU" sz="4400" dirty="0">
                <a:solidFill>
                  <a:srgbClr val="C00000"/>
                </a:solidFill>
                <a:effectLst/>
              </a:rPr>
              <a:t/>
            </a:r>
            <a:br>
              <a:rPr lang="ru-RU" sz="4400" dirty="0">
                <a:solidFill>
                  <a:srgbClr val="C00000"/>
                </a:solidFill>
                <a:effectLst/>
              </a:rPr>
            </a:br>
            <a:endParaRPr lang="uk-UA" sz="4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01008"/>
            <a:ext cx="2952328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01009"/>
            <a:ext cx="273630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3501008"/>
            <a:ext cx="244827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88640"/>
            <a:ext cx="5472608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100" dirty="0" smtClean="0"/>
              <a:t>Чинники соціального становища індивіда у професійній структурі </a:t>
            </a:r>
            <a:endParaRPr lang="uk-UA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266429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100" dirty="0" smtClean="0"/>
              <a:t>Роль професії на ринку праці</a:t>
            </a:r>
            <a:endParaRPr lang="uk-UA" sz="2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268760"/>
            <a:ext cx="266429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100"/>
              <a:t>Кваліфікація</a:t>
            </a:r>
            <a:endParaRPr lang="uk-UA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268760"/>
            <a:ext cx="2736304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100" dirty="0" smtClean="0"/>
          </a:p>
          <a:p>
            <a:pPr algn="ctr"/>
            <a:r>
              <a:rPr lang="uk-UA" sz="2100" dirty="0" smtClean="0"/>
              <a:t>Вид </a:t>
            </a:r>
            <a:r>
              <a:rPr lang="uk-UA" sz="2100" dirty="0"/>
              <a:t>діяльності в професії</a:t>
            </a:r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564904"/>
            <a:ext cx="2808312" cy="2304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Висококонкурентна</a:t>
            </a:r>
          </a:p>
          <a:p>
            <a:pPr algn="ctr"/>
            <a:r>
              <a:rPr lang="uk-UA" sz="2200" dirty="0" smtClean="0"/>
              <a:t>престижна</a:t>
            </a:r>
          </a:p>
          <a:p>
            <a:pPr algn="ctr"/>
            <a:r>
              <a:rPr lang="uk-UA" sz="2200" dirty="0" smtClean="0"/>
              <a:t>високооплачувана </a:t>
            </a:r>
          </a:p>
          <a:p>
            <a:pPr algn="ctr"/>
            <a:r>
              <a:rPr lang="uk-UA" sz="2200" dirty="0"/>
              <a:t>п</a:t>
            </a:r>
            <a:r>
              <a:rPr lang="uk-UA" sz="2200" dirty="0" smtClean="0"/>
              <a:t>ерспективна </a:t>
            </a:r>
            <a:endParaRPr lang="uk-UA" sz="2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2420888"/>
            <a:ext cx="2592288" cy="26642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Некваліфікований працівник (виконує найпростіші операції)</a:t>
            </a:r>
          </a:p>
          <a:p>
            <a:pPr algn="ctr"/>
            <a:r>
              <a:rPr lang="uk-UA" dirty="0" smtClean="0"/>
              <a:t>Кваліфікований (володіє професійними вміннями і навичками)</a:t>
            </a:r>
          </a:p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564904"/>
            <a:ext cx="2762537" cy="2304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Простий виконавець, </a:t>
            </a:r>
            <a:r>
              <a:rPr lang="uk-UA" dirty="0"/>
              <a:t>П</a:t>
            </a:r>
            <a:r>
              <a:rPr lang="uk-UA" dirty="0" smtClean="0"/>
              <a:t>риймає рішення згідно своїх повноважень,</a:t>
            </a:r>
          </a:p>
          <a:p>
            <a:pPr algn="ctr"/>
            <a:r>
              <a:rPr lang="uk-UA" dirty="0" smtClean="0"/>
              <a:t>Керує усією діяльністю</a:t>
            </a:r>
            <a:endParaRPr lang="uk-UA" dirty="0"/>
          </a:p>
        </p:txBody>
      </p: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>
            <a:off x="1583668" y="4869160"/>
            <a:ext cx="277230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2"/>
          </p:cNvCxnSpPr>
          <p:nvPr/>
        </p:nvCxnSpPr>
        <p:spPr>
          <a:xfrm flipH="1">
            <a:off x="4716016" y="4869160"/>
            <a:ext cx="2821429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03648" y="5733256"/>
            <a:ext cx="6768752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Соціальний статус у професійній структурі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024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5904656"/>
          </a:xfrm>
        </p:spPr>
        <p:txBody>
          <a:bodyPr/>
          <a:lstStyle/>
          <a:p>
            <a:pPr marL="0" indent="0" algn="l">
              <a:buNone/>
            </a:pPr>
            <a:r>
              <a:rPr lang="uk-UA" sz="3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Досліджуючи </a:t>
            </a:r>
            <a:r>
              <a:rPr lang="uk-UA" sz="3300" dirty="0" smtClean="0">
                <a:solidFill>
                  <a:srgbClr val="C00000"/>
                </a:solidFill>
                <a:effectLst/>
              </a:rPr>
              <a:t>соціально-професійну структуру </a:t>
            </a:r>
            <a:r>
              <a:rPr lang="uk-UA" sz="3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важливо звернути увагу на:</a:t>
            </a:r>
            <a:r>
              <a:rPr lang="uk-UA" sz="3300" dirty="0" smtClean="0">
                <a:solidFill>
                  <a:srgbClr val="C00000"/>
                </a:solidFill>
                <a:effectLst/>
              </a:rPr>
              <a:t/>
            </a:r>
            <a:br>
              <a:rPr lang="uk-UA" sz="3300" dirty="0" smtClean="0">
                <a:solidFill>
                  <a:srgbClr val="C00000"/>
                </a:solidFill>
                <a:effectLst/>
              </a:rPr>
            </a:br>
            <a:r>
              <a:rPr lang="uk-UA" sz="3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3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■ </a:t>
            </a:r>
            <a:r>
              <a:rPr lang="uk-UA" sz="3300" dirty="0">
                <a:solidFill>
                  <a:schemeClr val="accent1">
                    <a:lumMod val="50000"/>
                  </a:schemeClr>
                </a:solidFill>
                <a:effectLst/>
              </a:rPr>
              <a:t>місце і роль </a:t>
            </a:r>
            <a:r>
              <a:rPr lang="uk-UA" sz="3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професії у суспільному поділі праці, її значимість, престижність тощо;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3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300" dirty="0">
                <a:solidFill>
                  <a:schemeClr val="accent1">
                    <a:lumMod val="50000"/>
                  </a:schemeClr>
                </a:solidFill>
                <a:effectLst/>
              </a:rPr>
              <a:t>■ </a:t>
            </a:r>
            <a:r>
              <a:rPr lang="uk-UA" sz="3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рід </a:t>
            </a:r>
            <a:r>
              <a:rPr lang="uk-UA" sz="3300" dirty="0">
                <a:solidFill>
                  <a:schemeClr val="accent1">
                    <a:lumMod val="50000"/>
                  </a:schemeClr>
                </a:solidFill>
                <a:effectLst/>
              </a:rPr>
              <a:t>занять </a:t>
            </a:r>
            <a:r>
              <a:rPr lang="uk-UA" sz="3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 професійному поділі;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3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300" dirty="0">
                <a:solidFill>
                  <a:schemeClr val="accent1">
                    <a:lumMod val="50000"/>
                  </a:schemeClr>
                </a:solidFill>
                <a:effectLst/>
              </a:rPr>
              <a:t>■ професійні групи та їх характеристики</a:t>
            </a:r>
            <a:r>
              <a:rPr lang="uk-UA" sz="3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; їх інтереси;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3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300" dirty="0">
                <a:solidFill>
                  <a:schemeClr val="accent1">
                    <a:lumMod val="50000"/>
                  </a:schemeClr>
                </a:solidFill>
                <a:effectLst/>
              </a:rPr>
              <a:t>■ спосіб життя професійної групи;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3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300" dirty="0">
                <a:solidFill>
                  <a:schemeClr val="accent1">
                    <a:lumMod val="50000"/>
                  </a:schemeClr>
                </a:solidFill>
                <a:effectLst/>
              </a:rPr>
              <a:t>■ </a:t>
            </a:r>
            <a:r>
              <a:rPr lang="uk-UA" sz="3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трансформаційні процеси у професійній сфері, пов'язані із НТР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3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uk-UA" sz="3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8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3" cy="6264696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</a:t>
            </a:r>
            <a:r>
              <a:rPr lang="uk-UA" sz="2900" u="sng" dirty="0" smtClean="0">
                <a:solidFill>
                  <a:srgbClr val="C00000"/>
                </a:solidFill>
                <a:effectLst/>
              </a:rPr>
              <a:t>Професія</a:t>
            </a:r>
            <a:r>
              <a:rPr lang="uk-UA" sz="2900" u="sng" dirty="0">
                <a:solidFill>
                  <a:srgbClr val="C00000"/>
                </a:solidFill>
                <a:effectLst/>
              </a:rPr>
              <a:t>,</a:t>
            </a:r>
            <a:r>
              <a:rPr lang="uk-UA" sz="2900" dirty="0">
                <a:solidFill>
                  <a:schemeClr val="accent1">
                    <a:lumMod val="50000"/>
                  </a:schemeClr>
                </a:solidFill>
                <a:effectLst/>
              </a:rPr>
              <a:t> в її економічних та соціальних вимірах диктує людині міру відповідальності за ви­конання трудових обов’язків, стає основою формування сти­лю життя.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</a:t>
            </a:r>
            <a:r>
              <a:rPr lang="uk-UA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Дослідження </a:t>
            </a:r>
            <a:r>
              <a:rPr lang="uk-UA" sz="2900" dirty="0">
                <a:solidFill>
                  <a:schemeClr val="accent1">
                    <a:lumMod val="50000"/>
                  </a:schemeClr>
                </a:solidFill>
                <a:effectLst/>
              </a:rPr>
              <a:t>показують, що для формування про­фесійної моралі та стилю життя велике значення має </a:t>
            </a:r>
            <a:r>
              <a:rPr lang="uk-UA" sz="2900" dirty="0">
                <a:solidFill>
                  <a:srgbClr val="C00000"/>
                </a:solidFill>
                <a:effectLst/>
              </a:rPr>
              <a:t>статус професії</a:t>
            </a:r>
            <a:r>
              <a:rPr lang="uk-UA" sz="2900" dirty="0">
                <a:solidFill>
                  <a:schemeClr val="accent1">
                    <a:lumMod val="50000"/>
                  </a:schemeClr>
                </a:solidFill>
                <a:effectLst/>
              </a:rPr>
              <a:t>, тобто її суспільна оцінка.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</a:t>
            </a:r>
            <a:r>
              <a:rPr lang="uk-UA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З </a:t>
            </a:r>
            <a:r>
              <a:rPr lang="uk-UA" sz="2900" dirty="0">
                <a:solidFill>
                  <a:schemeClr val="accent1">
                    <a:lumMod val="50000"/>
                  </a:schemeClr>
                </a:solidFill>
                <a:effectLst/>
              </a:rPr>
              <a:t>цим пов’язані такі соціологічні проблеми дослідження професійних структур, як: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1) </a:t>
            </a:r>
            <a:r>
              <a:rPr lang="uk-UA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привабливість </a:t>
            </a:r>
            <a:r>
              <a:rPr lang="uk-UA" sz="2900" dirty="0">
                <a:solidFill>
                  <a:schemeClr val="accent1">
                    <a:lumMod val="50000"/>
                  </a:schemeClr>
                </a:solidFill>
                <a:effectLst/>
              </a:rPr>
              <a:t>професій (престиж),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2) </a:t>
            </a:r>
            <a:r>
              <a:rPr lang="uk-UA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попит </a:t>
            </a:r>
            <a:r>
              <a:rPr lang="uk-UA" sz="2900" dirty="0">
                <a:solidFill>
                  <a:schemeClr val="accent1">
                    <a:lumMod val="50000"/>
                  </a:schemeClr>
                </a:solidFill>
                <a:effectLst/>
              </a:rPr>
              <a:t>на ринку праці,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3) </a:t>
            </a:r>
            <a:r>
              <a:rPr lang="uk-UA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професійні </a:t>
            </a:r>
            <a:r>
              <a:rPr lang="uk-UA" sz="2900" dirty="0">
                <a:solidFill>
                  <a:schemeClr val="accent1">
                    <a:lumMod val="50000"/>
                  </a:schemeClr>
                </a:solidFill>
                <a:effectLst/>
              </a:rPr>
              <a:t>орієнтації </a:t>
            </a:r>
            <a:r>
              <a:rPr lang="uk-UA" sz="2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молоді.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9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uk-UA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0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612068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600" b="1" dirty="0">
                <a:solidFill>
                  <a:srgbClr val="C00000"/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Класифікація професій</a:t>
            </a:r>
            <a:endParaRPr lang="ru-RU" sz="3600" b="1" dirty="0">
              <a:solidFill>
                <a:srgbClr val="C00000"/>
              </a:solidFill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indent="450215" algn="just">
              <a:spcAft>
                <a:spcPts val="0"/>
              </a:spcAft>
            </a:pP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В соціології використовуються різні підходи до класифіка­ції професій і побудови їх ієрархії у межах соціально-профе­сійних структур.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    Наприклад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, американські дослідники такі класифікації будують на основі «</a:t>
            </a:r>
            <a:r>
              <a:rPr lang="uk-UA" sz="3600" b="1" dirty="0">
                <a:solidFill>
                  <a:srgbClr val="C00000"/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індексу соціально-економіч­ної оцінки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», який об’єднує такі ознаки: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1) дохід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,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2) рівень 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освіти,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3) престиж 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haroni" panose="02010803020104030203" pitchFamily="2" charset="-79"/>
              </a:rPr>
              <a:t>професії.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956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1" y="1988840"/>
            <a:ext cx="8640960" cy="4608512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олягає в тому, що вона 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визначає </a:t>
            </a:r>
            <a:r>
              <a:rPr lang="uk-UA" sz="4000" b="1" i="1" dirty="0">
                <a:solidFill>
                  <a:srgbClr val="C00000"/>
                </a:solidFill>
              </a:rPr>
              <a:t>характер зв’язків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 між людьми під час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процесів праці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1" y="260649"/>
            <a:ext cx="8640960" cy="936104"/>
          </a:xfrm>
        </p:spPr>
        <p:txBody>
          <a:bodyPr/>
          <a:lstStyle/>
          <a:p>
            <a:pPr marL="182880" indent="0">
              <a:buNone/>
            </a:pPr>
            <a:r>
              <a:rPr lang="uk-UA" sz="4400" dirty="0" smtClean="0">
                <a:solidFill>
                  <a:srgbClr val="C00000"/>
                </a:solidFill>
              </a:rPr>
              <a:t>Особливість професійної структури</a:t>
            </a:r>
            <a:endParaRPr lang="uk-UA" sz="4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7072"/>
            <a:ext cx="3152775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007" y="4077072"/>
            <a:ext cx="3312368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375" y="4077073"/>
            <a:ext cx="2884486" cy="26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1" cy="5904656"/>
          </a:xfrm>
        </p:spPr>
        <p:txBody>
          <a:bodyPr/>
          <a:lstStyle/>
          <a:p>
            <a:pPr marL="0" indent="0" algn="l">
              <a:buNone/>
            </a:pPr>
            <a:r>
              <a:rPr lang="uk-UA" sz="3200" dirty="0" smtClean="0">
                <a:solidFill>
                  <a:srgbClr val="C00000"/>
                </a:solidFill>
              </a:rPr>
              <a:t>    Соціально-професійна </a:t>
            </a:r>
            <a:r>
              <a:rPr lang="uk-UA" sz="3200" dirty="0">
                <a:solidFill>
                  <a:srgbClr val="C00000"/>
                </a:solidFill>
              </a:rPr>
              <a:t>структура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має вигляд ієрархічної системи, що утворена </a:t>
            </a:r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</a:rPr>
              <a:t>прорангованими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 соціальними позиціями працівників, між якими форму­ються певні системи соціальних зв’язків.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    Ці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зв’язки фіксують єдність типу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професійної діяльності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та професійні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відмінності. </a:t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    На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цій основі формують­ся </a:t>
            </a:r>
            <a:r>
              <a:rPr lang="uk-UA" sz="3200" u="sng" dirty="0">
                <a:solidFill>
                  <a:srgbClr val="C00000"/>
                </a:solidFill>
              </a:rPr>
              <a:t>якісно різні системи моральних та культурних цінностей професійної діяльності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3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5" cy="6120680"/>
          </a:xfrm>
        </p:spPr>
        <p:txBody>
          <a:bodyPr/>
          <a:lstStyle/>
          <a:p>
            <a:pPr marL="0" indent="0" algn="l">
              <a:buNone/>
            </a:pPr>
            <a:r>
              <a:rPr lang="uk-UA" sz="3200" dirty="0" smtClean="0">
                <a:solidFill>
                  <a:srgbClr val="C00000"/>
                </a:solidFill>
                <a:effectLst/>
              </a:rPr>
              <a:t>    Соціологія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досліджує проблему соціального відтворення </a:t>
            </a:r>
            <a:r>
              <a:rPr lang="uk-UA" sz="3200" dirty="0">
                <a:solidFill>
                  <a:srgbClr val="C00000"/>
                </a:solidFill>
                <a:effectLst/>
              </a:rPr>
              <a:t>соціально-професійної структури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суспільства, яке є умовою його існування та розвитку.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Основу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відтворення про­фесійних структур становить </a:t>
            </a:r>
            <a:r>
              <a:rPr lang="uk-UA" sz="3200" dirty="0">
                <a:solidFill>
                  <a:srgbClr val="C00000"/>
                </a:solidFill>
                <a:effectLst/>
              </a:rPr>
              <a:t>система професійної підготовки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, що є одним з основних елементів системи освіти, хоч набути професії можна і без навчання у професійних навчальних за­кладах (наприклад, учнівство на виробництві, самоосвіта).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5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20889"/>
            <a:ext cx="8066757" cy="4032447"/>
          </a:xfrm>
        </p:spPr>
        <p:txBody>
          <a:bodyPr>
            <a:noAutofit/>
          </a:bodyPr>
          <a:lstStyle/>
          <a:p>
            <a:r>
              <a:rPr lang="ru-RU" sz="2400" b="1" dirty="0"/>
              <a:t>План</a:t>
            </a:r>
            <a:endParaRPr lang="ru-RU" sz="2400" dirty="0"/>
          </a:p>
          <a:p>
            <a:r>
              <a:rPr lang="uk-UA" sz="2400" dirty="0" smtClean="0"/>
              <a:t>1. </a:t>
            </a:r>
            <a:r>
              <a:rPr lang="uk-UA" sz="2400" dirty="0"/>
              <a:t>Фактори загострення інтересу до вивчення соціально-професійної структури суспільства</a:t>
            </a:r>
            <a:endParaRPr lang="ru-RU" sz="2400" dirty="0"/>
          </a:p>
          <a:p>
            <a:pPr lvl="0"/>
            <a:r>
              <a:rPr lang="uk-UA" sz="2400" dirty="0" smtClean="0"/>
              <a:t>2. </a:t>
            </a:r>
            <a:r>
              <a:rPr lang="uk-UA" sz="2400" dirty="0"/>
              <a:t>Розуміння соціально-професійної структури суспільства, причини поділу</a:t>
            </a:r>
            <a:endParaRPr lang="ru-RU" sz="2400" dirty="0"/>
          </a:p>
          <a:p>
            <a:pPr lvl="0"/>
            <a:r>
              <a:rPr lang="uk-UA" sz="2400" dirty="0" smtClean="0"/>
              <a:t>3. Особливості соціально-професійної структури</a:t>
            </a:r>
            <a:endParaRPr lang="ru-RU" sz="2400" dirty="0"/>
          </a:p>
          <a:p>
            <a:pPr lvl="0"/>
            <a:r>
              <a:rPr lang="uk-UA" sz="2400" dirty="0" smtClean="0"/>
              <a:t>4. Класифікація професій як основа виділення соціально-професійної структури</a:t>
            </a:r>
          </a:p>
          <a:p>
            <a:pPr lvl="0"/>
            <a:r>
              <a:rPr lang="uk-UA" sz="2400" dirty="0" smtClean="0"/>
              <a:t>5. Особливості соціально-професійної структури сучасного українського суспільства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088233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6000" dirty="0" smtClean="0">
                <a:solidFill>
                  <a:schemeClr val="bg2">
                    <a:lumMod val="50000"/>
                  </a:schemeClr>
                </a:solidFill>
              </a:rPr>
              <a:t>Соціально-професійна структура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8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19" cy="6192688"/>
          </a:xfrm>
        </p:spPr>
        <p:txBody>
          <a:bodyPr/>
          <a:lstStyle/>
          <a:p>
            <a:pPr marL="0" indent="0" algn="l">
              <a:buNone/>
            </a:pP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    Дослідження умов, у яких зараз відбувається </a:t>
            </a:r>
            <a:r>
              <a:rPr lang="uk-UA" sz="3000" dirty="0" smtClean="0">
                <a:solidFill>
                  <a:srgbClr val="C00000"/>
                </a:solidFill>
              </a:rPr>
              <a:t>еволюція професійної структури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 населення, характеризується перш за все аналізом </a:t>
            </a:r>
            <a:r>
              <a:rPr lang="uk-UA" sz="3000" dirty="0" smtClean="0">
                <a:solidFill>
                  <a:srgbClr val="C00000"/>
                </a:solidFill>
              </a:rPr>
              <a:t>ролі знань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в сучасному світі. </a:t>
            </a:r>
            <a:b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    Так, починаючи з 1970-х </a:t>
            </a:r>
            <a:r>
              <a:rPr lang="uk-UA" sz="3000" dirty="0" err="1" smtClean="0">
                <a:solidFill>
                  <a:schemeClr val="accent1">
                    <a:lumMod val="50000"/>
                  </a:schemeClr>
                </a:solidFill>
              </a:rPr>
              <a:t>р.р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ослідники звертають увагу на особливу </a:t>
            </a:r>
            <a:r>
              <a:rPr lang="uk-UA" sz="3000" dirty="0" smtClean="0">
                <a:solidFill>
                  <a:srgbClr val="C00000"/>
                </a:solidFill>
              </a:rPr>
              <a:t>роль кваліфікації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у визначенні соціально-економічного розвитку суспільства.</a:t>
            </a:r>
            <a:b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    У дослідженнях глобальної економіки з'являється термін «</a:t>
            </a:r>
            <a:r>
              <a:rPr lang="uk-UA" sz="3000" dirty="0" smtClean="0">
                <a:solidFill>
                  <a:srgbClr val="C00000"/>
                </a:solidFill>
              </a:rPr>
              <a:t>степінь кваліфікованості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», який засвідчує про високий (або низький) рівень розвитку суспільства.</a:t>
            </a:r>
            <a:endParaRPr lang="ru-RU" sz="3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249491" y="1700808"/>
            <a:ext cx="8496945" cy="482453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700" b="1" dirty="0" smtClean="0">
                <a:solidFill>
                  <a:schemeClr val="accent1">
                    <a:lumMod val="50000"/>
                  </a:schemeClr>
                </a:solidFill>
              </a:rPr>
              <a:t>До галузей з </a:t>
            </a:r>
            <a:r>
              <a:rPr lang="uk-UA" sz="2700" b="1" dirty="0" smtClean="0">
                <a:solidFill>
                  <a:srgbClr val="C00000"/>
                </a:solidFill>
              </a:rPr>
              <a:t>висококваліфікованою працею </a:t>
            </a:r>
            <a:r>
              <a:rPr lang="uk-UA" sz="2700" b="1" dirty="0" smtClean="0">
                <a:solidFill>
                  <a:schemeClr val="accent1">
                    <a:lumMod val="50000"/>
                  </a:schemeClr>
                </a:solidFill>
              </a:rPr>
              <a:t>належать: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700" b="1" dirty="0" smtClean="0">
                <a:solidFill>
                  <a:schemeClr val="accent1">
                    <a:lumMod val="50000"/>
                  </a:schemeClr>
                </a:solidFill>
              </a:rPr>
              <a:t>1) паливна, 2) хімічна, 3) машинобудівна і виробництво обладнання 4) виробництво інформаційних технологій,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700" b="1" dirty="0" smtClean="0">
                <a:solidFill>
                  <a:schemeClr val="accent1">
                    <a:lumMod val="50000"/>
                  </a:schemeClr>
                </a:solidFill>
              </a:rPr>
              <a:t>5) бізнес-консалтинг, 6) наука, 7) державне управління,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700" b="1" dirty="0" smtClean="0">
                <a:solidFill>
                  <a:schemeClr val="accent1">
                    <a:lumMod val="50000"/>
                  </a:schemeClr>
                </a:solidFill>
              </a:rPr>
              <a:t>8) сфера соціальних та індивідуальних послуг та деякі інші</a:t>
            </a:r>
          </a:p>
          <a:p>
            <a:r>
              <a:rPr lang="uk-UA" sz="3500" b="1" dirty="0" smtClean="0">
                <a:solidFill>
                  <a:srgbClr val="7030A0"/>
                </a:solidFill>
              </a:rPr>
              <a:t>  Характеристика </a:t>
            </a:r>
            <a:r>
              <a:rPr lang="uk-UA" sz="3500" b="1" dirty="0">
                <a:solidFill>
                  <a:srgbClr val="7030A0"/>
                </a:solidFill>
              </a:rPr>
              <a:t>галузей з </a:t>
            </a:r>
            <a:r>
              <a:rPr lang="uk-UA" sz="3500" b="1" dirty="0" smtClean="0">
                <a:solidFill>
                  <a:srgbClr val="7030A0"/>
                </a:solidFill>
              </a:rPr>
              <a:t>низьким    рівнем </a:t>
            </a:r>
            <a:r>
              <a:rPr lang="uk-UA" sz="3500" b="1" dirty="0">
                <a:solidFill>
                  <a:srgbClr val="7030A0"/>
                </a:solidFill>
              </a:rPr>
              <a:t>кваліфікації професій </a:t>
            </a:r>
            <a:endParaRPr lang="uk-UA" sz="35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</a:rPr>
              <a:t>До галузей з </a:t>
            </a:r>
            <a:r>
              <a:rPr lang="uk-UA" sz="2600" b="1" dirty="0" smtClean="0">
                <a:solidFill>
                  <a:srgbClr val="C00000"/>
                </a:solidFill>
              </a:rPr>
              <a:t>низькокваліфікованою </a:t>
            </a:r>
            <a:r>
              <a:rPr lang="uk-UA" sz="2600" b="1" dirty="0">
                <a:solidFill>
                  <a:srgbClr val="C00000"/>
                </a:solidFill>
              </a:rPr>
              <a:t>працею </a:t>
            </a: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</a:rPr>
              <a:t>належать: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</a:rPr>
              <a:t>1) Сільське господарство, 2) виробництво їжі і тютюнових виробів, 3) текстильну промисловість, 4) лісову промисловість, 5) </a:t>
            </a:r>
            <a:r>
              <a:rPr lang="uk-UA" sz="2600" b="1" dirty="0" err="1" smtClean="0">
                <a:solidFill>
                  <a:schemeClr val="accent1">
                    <a:lumMod val="50000"/>
                  </a:schemeClr>
                </a:solidFill>
              </a:rPr>
              <a:t>горновидобувну</a:t>
            </a:r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</a:rPr>
              <a:t> промисловість, 6) виробництво одягу та виробів </a:t>
            </a: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</a:rPr>
              <a:t>з шкіри, 7) будівництво тощо (див. детально (</a:t>
            </a:r>
            <a:r>
              <a:rPr lang="uk-UA" sz="2600" b="1" dirty="0" err="1" smtClean="0">
                <a:solidFill>
                  <a:srgbClr val="C00000"/>
                </a:solidFill>
              </a:rPr>
              <a:t>World</a:t>
            </a:r>
            <a:r>
              <a:rPr lang="uk-UA" sz="2600" b="1" dirty="0" smtClean="0">
                <a:solidFill>
                  <a:srgbClr val="C00000"/>
                </a:solidFill>
              </a:rPr>
              <a:t> </a:t>
            </a:r>
            <a:r>
              <a:rPr lang="uk-UA" sz="2600" b="1" dirty="0" err="1" smtClean="0">
                <a:solidFill>
                  <a:srgbClr val="C00000"/>
                </a:solidFill>
              </a:rPr>
              <a:t>economic</a:t>
            </a:r>
            <a:r>
              <a:rPr lang="uk-UA" sz="2600" b="1" dirty="0" smtClean="0">
                <a:solidFill>
                  <a:srgbClr val="C00000"/>
                </a:solidFill>
              </a:rPr>
              <a:t> </a:t>
            </a:r>
            <a:r>
              <a:rPr lang="uk-UA" sz="2600" b="1" dirty="0" err="1" smtClean="0">
                <a:solidFill>
                  <a:srgbClr val="C00000"/>
                </a:solidFill>
              </a:rPr>
              <a:t>outlook</a:t>
            </a:r>
            <a:r>
              <a:rPr lang="uk-UA" sz="2600" b="1" dirty="0" smtClean="0">
                <a:solidFill>
                  <a:srgbClr val="C00000"/>
                </a:solidFill>
              </a:rPr>
              <a:t>, 2007. P. 182</a:t>
            </a:r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uk-UA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5" cy="720079"/>
          </a:xfrm>
        </p:spPr>
        <p:txBody>
          <a:bodyPr/>
          <a:lstStyle/>
          <a:p>
            <a:pPr marL="182880" indent="0" algn="l">
              <a:buNone/>
            </a:pPr>
            <a:r>
              <a:rPr lang="uk-UA" sz="3200" dirty="0" smtClean="0">
                <a:solidFill>
                  <a:srgbClr val="7030A0"/>
                </a:solidFill>
              </a:rPr>
              <a:t>Характеристика галузей з високим рівнем кваліфікації професій </a:t>
            </a:r>
            <a:endParaRPr lang="uk-UA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9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3" cy="6120680"/>
          </a:xfrm>
        </p:spPr>
        <p:txBody>
          <a:bodyPr/>
          <a:lstStyle/>
          <a:p>
            <a:pPr marL="0" indent="0" algn="l">
              <a:buNone/>
            </a:pP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У розвинутих країнах починаючи з 1980-х рр., спостерігається невпинне зростання зайнятих у галузях з високим рівнем кваліфікації (</a:t>
            </a:r>
            <a:r>
              <a:rPr lang="uk-UA" sz="3200" dirty="0" smtClean="0">
                <a:solidFill>
                  <a:srgbClr val="C00000"/>
                </a:solidFill>
              </a:rPr>
              <a:t>зростання на 45% з 1980 по 2000 рр.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), а також ріст у структурі ВВП частки оплати праці зайнятих у цих галузях (</a:t>
            </a:r>
            <a:r>
              <a:rPr lang="uk-UA" sz="3200" dirty="0" smtClean="0">
                <a:solidFill>
                  <a:srgbClr val="C00000"/>
                </a:solidFill>
              </a:rPr>
              <a:t>з 30 до 35%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     Наприкінці XX ст. доля робітників високої кваліфікації у структурі зайнятого населення розширюється по мірі освоєння нових технологій (головним чином – інформаційних)</a:t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62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84976" cy="532859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Кінець ХХ – початок ХХІ ст. ознаменувався формуванням нового типу суспільства – </a:t>
            </a:r>
            <a:r>
              <a:rPr lang="uk-UA" b="1" dirty="0" smtClean="0">
                <a:solidFill>
                  <a:srgbClr val="C00000"/>
                </a:solidFill>
              </a:rPr>
              <a:t>інформаційного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. У ньому переважна частина професійної діяльності трансформується у бік </a:t>
            </a:r>
            <a:r>
              <a:rPr lang="uk-UA" b="1" dirty="0" smtClean="0">
                <a:solidFill>
                  <a:srgbClr val="C00000"/>
                </a:solidFill>
              </a:rPr>
              <a:t>різкого збільшення висококваліфікованих професіоналів і технічного персоналу.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Поступово зменшується кількість традиційних робочих місць, які обслуговують нужди фізичного виробництва і прості послуги. А у якості сировини починає виступати </a:t>
            </a:r>
            <a:r>
              <a:rPr lang="uk-UA" b="1" dirty="0" smtClean="0">
                <a:solidFill>
                  <a:srgbClr val="C00000"/>
                </a:solidFill>
              </a:rPr>
              <a:t>інформація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, а не речі і матеріали. 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Ідеї, знання, нові навички, талант і креативність відіграють провідну роль у формуванні доданої вартості і стають провідним фактором добробуту і особистого успіху тих, хто ними володіють.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Отже в професійній структурі зростає частка людей, які починають працювати з інформацією, аналізувати її, створювати, систематизувати і розповсюджувати.</a:t>
            </a:r>
          </a:p>
          <a:p>
            <a:r>
              <a:rPr lang="uk-UA" sz="23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"/>
            <a:ext cx="8568952" cy="980728"/>
          </a:xfrm>
        </p:spPr>
        <p:txBody>
          <a:bodyPr/>
          <a:lstStyle/>
          <a:p>
            <a:pPr marL="182880" indent="0">
              <a:buNone/>
            </a:pPr>
            <a:r>
              <a:rPr lang="uk-UA" sz="3200" dirty="0" smtClean="0">
                <a:solidFill>
                  <a:srgbClr val="C00000"/>
                </a:solidFill>
              </a:rPr>
              <a:t>Новий тип суспільства – новий тип професійної структури</a:t>
            </a:r>
            <a:endParaRPr lang="uk-UA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28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1" cy="5688632"/>
          </a:xfrm>
        </p:spPr>
        <p:txBody>
          <a:bodyPr/>
          <a:lstStyle/>
          <a:p>
            <a:pPr marL="0" indent="0" algn="l">
              <a:buNone/>
            </a:pP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Ви уважно переглянули надану інформацію?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Сподіваюсь, що засвоїли її добре</a:t>
            </a:r>
            <a:r>
              <a:rPr lang="uk-UA" sz="4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Тоді </a:t>
            </a:r>
            <a:r>
              <a:rPr lang="uk-UA" sz="4800" dirty="0">
                <a:solidFill>
                  <a:schemeClr val="accent6">
                    <a:lumMod val="75000"/>
                  </a:schemeClr>
                </a:solidFill>
              </a:rPr>
              <a:t>ви </a:t>
            </a: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зможете виконати </a:t>
            </a:r>
            <a:r>
              <a:rPr lang="uk-UA" sz="4800" smtClean="0">
                <a:solidFill>
                  <a:schemeClr val="accent6">
                    <a:lumMod val="75000"/>
                  </a:schemeClr>
                </a:solidFill>
              </a:rPr>
              <a:t>наступне завдання</a:t>
            </a: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800" smtClean="0">
                <a:solidFill>
                  <a:schemeClr val="accent6">
                    <a:lumMod val="75000"/>
                  </a:schemeClr>
                </a:solidFill>
              </a:rPr>
              <a:t>Бажаю успіху!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44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1" cy="6120680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smtClean="0">
                <a:solidFill>
                  <a:srgbClr val="C00000"/>
                </a:solidFill>
              </a:rPr>
              <a:t>Виконайте завдання</a:t>
            </a:r>
            <a:r>
              <a:rPr lang="uk-UA" sz="3600" dirty="0" smtClean="0"/>
              <a:t>:</a:t>
            </a:r>
            <a:br>
              <a:rPr lang="uk-UA" sz="3600" dirty="0" smtClean="0"/>
            </a:b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1) підберіть декілька прикладів, які б засвідчили про наявність особливого стилю життя, моральних і культурних цінностей професійної діяльності представників різних професій;</a:t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2) спробуйте відтворити професійну структуру сучасного українського суспільства. За даною структурою до якого типу економіки належить українське суспільство?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66384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6120680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У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період суспільних трансформацій на постсоціалістичному просторі пожвавився науковий інтерес до </a:t>
            </a:r>
            <a:r>
              <a:rPr lang="uk-UA" sz="2800" u="sng" dirty="0">
                <a:solidFill>
                  <a:srgbClr val="C00000"/>
                </a:solidFill>
                <a:effectLst/>
              </a:rPr>
              <a:t>професійного чинника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соціальної структури та </a:t>
            </a:r>
            <a:r>
              <a:rPr lang="uk-UA" sz="2800" u="sng" dirty="0">
                <a:solidFill>
                  <a:srgbClr val="C00000"/>
                </a:solidFill>
                <a:effectLst/>
              </a:rPr>
              <a:t>його динаміки</a:t>
            </a:r>
            <a:r>
              <a:rPr lang="uk-UA" sz="2800" u="sng" dirty="0">
                <a:solidFill>
                  <a:schemeClr val="accent1">
                    <a:lumMod val="50000"/>
                  </a:schemeClr>
                </a:solidFill>
                <a:effectLst/>
              </a:rPr>
              <a:t>. </a:t>
            </a:r>
            <a:r>
              <a:rPr lang="uk-UA" sz="280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280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Це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було 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зумовлено,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з одного боку, загостренням проблеми соціальних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нерівностей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, з іншого – необхідністю модернізації в руслі формування інноваційної моделі соціально-економічного розвитку, прискорення руху до постіндустріального суспільства.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роботах вітчизняних вчених починає активно досліджуватися соціально-професійна структура суспільства.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401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5904656"/>
          </a:xfrm>
        </p:spPr>
        <p:txBody>
          <a:bodyPr/>
          <a:lstStyle/>
          <a:p>
            <a:pPr marL="0" indent="0" algn="l">
              <a:buNone/>
            </a:pPr>
            <a:r>
              <a:rPr lang="uk-UA" sz="3000" i="1" u="sng" dirty="0">
                <a:solidFill>
                  <a:schemeClr val="accent1">
                    <a:lumMod val="50000"/>
                  </a:schemeClr>
                </a:solidFill>
                <a:effectLst/>
              </a:rPr>
              <a:t>Вона розглядається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: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контексті формування середнього класу в Україні (</a:t>
            </a:r>
            <a:r>
              <a:rPr lang="uk-UA" sz="3000" dirty="0">
                <a:solidFill>
                  <a:srgbClr val="C00000"/>
                </a:solidFill>
                <a:effectLst/>
              </a:rPr>
              <a:t>Ю. </a:t>
            </a:r>
            <a:r>
              <a:rPr lang="uk-UA" sz="3000" dirty="0" err="1">
                <a:solidFill>
                  <a:srgbClr val="C00000"/>
                </a:solidFill>
                <a:effectLst/>
              </a:rPr>
              <a:t>Саєнко</a:t>
            </a:r>
            <a:r>
              <a:rPr lang="uk-UA" sz="3000" dirty="0">
                <a:solidFill>
                  <a:srgbClr val="C00000"/>
                </a:solidFill>
                <a:effectLst/>
              </a:rPr>
              <a:t>, О. </a:t>
            </a:r>
            <a:r>
              <a:rPr lang="uk-UA" sz="3000" dirty="0" err="1">
                <a:solidFill>
                  <a:srgbClr val="C00000"/>
                </a:solidFill>
                <a:effectLst/>
              </a:rPr>
              <a:t>Симончук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),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рамках розвитку теорії людського капіталу (</a:t>
            </a:r>
            <a:r>
              <a:rPr lang="uk-UA" sz="3000" dirty="0">
                <a:solidFill>
                  <a:srgbClr val="C00000"/>
                </a:solidFill>
                <a:effectLst/>
              </a:rPr>
              <a:t>О. </a:t>
            </a:r>
            <a:r>
              <a:rPr lang="uk-UA" sz="3000" dirty="0" err="1">
                <a:solidFill>
                  <a:srgbClr val="C00000"/>
                </a:solidFill>
                <a:effectLst/>
              </a:rPr>
              <a:t>Грішнова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),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зв'язку з проблемами професійної занятості населення (</a:t>
            </a:r>
            <a:r>
              <a:rPr lang="uk-UA" sz="3000" dirty="0">
                <a:solidFill>
                  <a:srgbClr val="C00000"/>
                </a:solidFill>
                <a:effectLst/>
              </a:rPr>
              <a:t>Л. </a:t>
            </a:r>
            <a:r>
              <a:rPr lang="uk-UA" sz="3000" dirty="0" err="1">
                <a:solidFill>
                  <a:srgbClr val="C00000"/>
                </a:solidFill>
                <a:effectLst/>
              </a:rPr>
              <a:t>Лісогор</a:t>
            </a:r>
            <a:r>
              <a:rPr lang="uk-UA" sz="3000" dirty="0">
                <a:solidFill>
                  <a:srgbClr val="C00000"/>
                </a:solidFill>
                <a:effectLst/>
              </a:rPr>
              <a:t>, С. Мельник, В. Савченко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),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напряму соціології професії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</a:t>
            </a:r>
            <a:r>
              <a:rPr lang="uk-UA" sz="3000" dirty="0">
                <a:solidFill>
                  <a:srgbClr val="C00000"/>
                </a:solidFill>
                <a:effectLst/>
              </a:rPr>
              <a:t>Ю. </a:t>
            </a:r>
            <a:r>
              <a:rPr lang="uk-UA" sz="3000" dirty="0" err="1">
                <a:solidFill>
                  <a:srgbClr val="C00000"/>
                </a:solidFill>
                <a:effectLst/>
              </a:rPr>
              <a:t>Пачковський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).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з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точки зору соціальної регуляції трудової поведінки в ринкових умовах України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</a:t>
            </a:r>
            <a:r>
              <a:rPr lang="uk-UA" sz="3000" dirty="0">
                <a:solidFill>
                  <a:srgbClr val="C00000"/>
                </a:solidFill>
                <a:effectLst/>
              </a:rPr>
              <a:t>В. Пилипенко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), 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292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1" cy="6336704"/>
          </a:xfrm>
        </p:spPr>
        <p:txBody>
          <a:bodyPr/>
          <a:lstStyle/>
          <a:p>
            <a:pPr marL="0" lvl="0" indent="0" algn="l">
              <a:buNone/>
            </a:pP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стимулювання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і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мотивації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праці на промисловому підприємстві (</a:t>
            </a:r>
            <a:r>
              <a:rPr lang="uk-UA" sz="3000" dirty="0">
                <a:solidFill>
                  <a:srgbClr val="C00000"/>
                </a:solidFill>
                <a:effectLst/>
              </a:rPr>
              <a:t>А. Ручка, </a:t>
            </a:r>
            <a:r>
              <a:rPr lang="uk-UA" sz="3000" dirty="0" smtClean="0">
                <a:solidFill>
                  <a:srgbClr val="C00000"/>
                </a:solidFill>
                <a:effectLst/>
              </a:rPr>
              <a:t/>
            </a:r>
            <a:br>
              <a:rPr lang="uk-UA" sz="3000" dirty="0" smtClean="0">
                <a:solidFill>
                  <a:srgbClr val="C00000"/>
                </a:solidFill>
                <a:effectLst/>
              </a:rPr>
            </a:br>
            <a:r>
              <a:rPr lang="uk-UA" sz="3000" dirty="0" smtClean="0">
                <a:solidFill>
                  <a:srgbClr val="C00000"/>
                </a:solidFill>
                <a:effectLst/>
              </a:rPr>
              <a:t>Н</a:t>
            </a:r>
            <a:r>
              <a:rPr lang="uk-UA" sz="3000" dirty="0">
                <a:solidFill>
                  <a:srgbClr val="C00000"/>
                </a:solidFill>
                <a:effectLst/>
              </a:rPr>
              <a:t>. </a:t>
            </a:r>
            <a:r>
              <a:rPr lang="uk-UA" sz="3000" dirty="0" err="1">
                <a:solidFill>
                  <a:srgbClr val="C00000"/>
                </a:solidFill>
                <a:effectLst/>
              </a:rPr>
              <a:t>Сакада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),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як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фактору підвищення  кваліфікації і трудової орієнтації працівників (</a:t>
            </a:r>
            <a:r>
              <a:rPr lang="uk-UA" sz="3000" dirty="0">
                <a:solidFill>
                  <a:srgbClr val="C00000"/>
                </a:solidFill>
                <a:effectLst/>
              </a:rPr>
              <a:t>С. Макєєв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),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з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позицій виробничої адаптації і трудової мобільності (</a:t>
            </a:r>
            <a:r>
              <a:rPr lang="uk-UA" sz="3000" dirty="0">
                <a:solidFill>
                  <a:srgbClr val="C00000"/>
                </a:solidFill>
                <a:effectLst/>
              </a:rPr>
              <a:t>М. Лукашевич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),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з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позицій професійного самовизначення молоді (</a:t>
            </a:r>
            <a:r>
              <a:rPr lang="uk-UA" sz="3000" dirty="0">
                <a:solidFill>
                  <a:srgbClr val="C00000"/>
                </a:solidFill>
                <a:effectLst/>
              </a:rPr>
              <a:t>Є. </a:t>
            </a:r>
            <a:r>
              <a:rPr lang="uk-UA" sz="3000" dirty="0" err="1">
                <a:solidFill>
                  <a:srgbClr val="C00000"/>
                </a:solidFill>
                <a:effectLst/>
              </a:rPr>
              <a:t>Головаха</a:t>
            </a:r>
            <a:r>
              <a:rPr lang="uk-UA" sz="3000" dirty="0">
                <a:solidFill>
                  <a:srgbClr val="C00000"/>
                </a:solidFill>
                <a:effectLst/>
              </a:rPr>
              <a:t>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),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престижу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і привабливості  професії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</a:t>
            </a:r>
            <a:r>
              <a:rPr lang="uk-UA" sz="3000" dirty="0" err="1" smtClean="0">
                <a:solidFill>
                  <a:srgbClr val="C00000"/>
                </a:solidFill>
                <a:effectLst/>
              </a:rPr>
              <a:t>В.Оссовский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),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-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для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складання соціального портрету представників ділових кіл (</a:t>
            </a:r>
            <a:r>
              <a:rPr lang="uk-UA" sz="3000" dirty="0">
                <a:solidFill>
                  <a:srgbClr val="C00000"/>
                </a:solidFill>
                <a:effectLst/>
              </a:rPr>
              <a:t>Є. </a:t>
            </a:r>
            <a:r>
              <a:rPr lang="uk-UA" sz="3000" dirty="0" err="1">
                <a:solidFill>
                  <a:srgbClr val="C00000"/>
                </a:solidFill>
                <a:effectLst/>
              </a:rPr>
              <a:t>Суїменко</a:t>
            </a:r>
            <a:r>
              <a:rPr lang="uk-UA" sz="3000" dirty="0">
                <a:solidFill>
                  <a:srgbClr val="C00000"/>
                </a:solidFill>
                <a:effectLst/>
              </a:rPr>
              <a:t>, </a:t>
            </a:r>
            <a:r>
              <a:rPr lang="uk-UA" sz="3000" dirty="0" smtClean="0">
                <a:solidFill>
                  <a:srgbClr val="C00000"/>
                </a:solidFill>
                <a:effectLst/>
              </a:rPr>
              <a:t/>
            </a:r>
            <a:br>
              <a:rPr lang="uk-UA" sz="3000" dirty="0" smtClean="0">
                <a:solidFill>
                  <a:srgbClr val="C00000"/>
                </a:solidFill>
                <a:effectLst/>
              </a:rPr>
            </a:br>
            <a:r>
              <a:rPr lang="uk-UA" sz="3000" dirty="0" smtClean="0">
                <a:solidFill>
                  <a:srgbClr val="C00000"/>
                </a:solidFill>
                <a:effectLst/>
              </a:rPr>
              <a:t>О</a:t>
            </a:r>
            <a:r>
              <a:rPr lang="uk-UA" sz="3000" dirty="0">
                <a:solidFill>
                  <a:srgbClr val="C00000"/>
                </a:solidFill>
                <a:effectLst/>
              </a:rPr>
              <a:t>. Донченко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).</a:t>
            </a:r>
            <a:r>
              <a:rPr lang="ru-RU" sz="3000" dirty="0">
                <a:effectLst/>
              </a:rPr>
              <a:t/>
            </a:r>
            <a:br>
              <a:rPr lang="ru-RU" sz="3000" dirty="0">
                <a:effectLst/>
              </a:rPr>
            </a:b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134572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6192688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У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>соціологічному вимірі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3600" u="sng" dirty="0">
                <a:solidFill>
                  <a:srgbClr val="C00000"/>
                </a:solidFill>
                <a:effectLst/>
              </a:rPr>
              <a:t>професія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 — це ознака соціальної ролі, яка ви­значається загальною системою розподілу праці в суспільстві. Оскільки спеціалізація індивідів є їх функцією, </a:t>
            </a:r>
            <a:r>
              <a:rPr lang="uk-UA" sz="3600" dirty="0">
                <a:solidFill>
                  <a:srgbClr val="C00000"/>
                </a:solidFill>
                <a:effectLst/>
              </a:rPr>
              <a:t>професія стає важливим чинником, що визначає престиж особи, її класо­вий стан, стиль життя тощо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. 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8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3" cy="5976664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</a:t>
            </a:r>
            <a:r>
              <a:rPr lang="uk-UA" sz="4000" u="sng" dirty="0" smtClean="0">
                <a:solidFill>
                  <a:srgbClr val="C00000"/>
                </a:solidFill>
                <a:effectLst/>
              </a:rPr>
              <a:t>Професія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— це спеціалізована діяль­ність особи, яка має ринкову вартість і може виконувати фун­кцію життєвого забезпечення, виконується як функція в сис­темі суспільного поділу праці і зумовлює особливості укладу, стилю життя.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585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858000"/>
          </a:xfrm>
        </p:spPr>
        <p:txBody>
          <a:bodyPr/>
          <a:lstStyle/>
          <a:p>
            <a:pPr marL="0" indent="0" algn="l">
              <a:buNone/>
            </a:pPr>
            <a:r>
              <a:rPr lang="uk-UA" sz="2600" dirty="0" smtClean="0">
                <a:solidFill>
                  <a:srgbClr val="C00000"/>
                </a:solidFill>
                <a:effectLst/>
              </a:rPr>
              <a:t>    </a:t>
            </a:r>
            <a:r>
              <a:rPr lang="uk-UA" sz="2800" u="sng" dirty="0" smtClean="0">
                <a:solidFill>
                  <a:srgbClr val="C00000"/>
                </a:solidFill>
                <a:effectLst/>
              </a:rPr>
              <a:t>Соціально-професійна структура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– це  розподіл населення за приналежністю до певної професійної групи (</a:t>
            </a:r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металурги, шахтарі, педагоги, медики, кулінари, виноділи тощо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). </a:t>
            </a:r>
            <a:b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Що ж об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’</a:t>
            </a:r>
            <a:r>
              <a:rPr lang="uk-UA" sz="2800" dirty="0" err="1" smtClean="0">
                <a:solidFill>
                  <a:srgbClr val="C00000"/>
                </a:solidFill>
                <a:effectLst/>
              </a:rPr>
              <a:t>єднує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 індивідів у ці групи?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 перше,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професійна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приналежність і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самоідентифікація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,</a:t>
            </a:r>
            <a:br>
              <a:rPr lang="uk-UA" sz="2800" dirty="0" smtClean="0">
                <a:solidFill>
                  <a:srgbClr val="C00000"/>
                </a:solidFill>
                <a:effectLst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По друге,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певні </a:t>
            </a:r>
            <a:r>
              <a:rPr lang="uk-UA" sz="2800" dirty="0" err="1" smtClean="0">
                <a:solidFill>
                  <a:srgbClr val="C00000"/>
                </a:solidFill>
                <a:effectLst/>
              </a:rPr>
              <a:t>професіні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 цінності й інтереси.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Саме для відстоювання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професійних інтересів, індивіди об'єднуються у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професійні спільноти,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щоб відстоювати їх, наприклад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такими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гр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упами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є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професійні спілки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 </a:t>
            </a:r>
            <a:b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Саме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соціально-професійні інтереси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і об’єднують окремих людей у «формальні» і «неформальні», соціальні спільноти за професійною ознакою.</a:t>
            </a:r>
            <a:b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6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28"/>
            <a:ext cx="4032448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5" y="-17783"/>
            <a:ext cx="3960440" cy="2294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32" y="2564904"/>
            <a:ext cx="3167633" cy="216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633" y="2276872"/>
            <a:ext cx="3492599" cy="2448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597" y="2150638"/>
            <a:ext cx="2489515" cy="2070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616" y="0"/>
            <a:ext cx="1763687" cy="2132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077" y="4571527"/>
            <a:ext cx="3680035" cy="22864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628580"/>
            <a:ext cx="3239220" cy="22294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1812" y="4664155"/>
            <a:ext cx="2930692" cy="21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315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717</TotalTime>
  <Words>824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Aharoni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Соціально-професійна структура</vt:lpstr>
      <vt:lpstr>    У період суспільних трансформацій на постсоціалістичному просторі пожвавився науковий інтерес до професійного чинника соціальної структури та його динаміки.     Це було  зумовлено, з одного боку, загостренням проблеми соціальних нерівностей, з іншого – необхідністю модернізації в руслі формування інноваційної моделі соціально-економічного розвитку, прискорення руху до постіндустріального суспільства.      У роботах вітчизняних вчених починає активно досліджуватися соціально-професійна структура суспільства.</vt:lpstr>
      <vt:lpstr>Вона розглядається: - в контексті формування середнього класу в Україні (Ю. Саєнко, О. Симончук),  - у рамках розвитку теорії людського капіталу (О. Грішнова),  - у зв'язку з проблемами професійної занятості населення (Л. Лісогор, С. Мельник, В. Савченко),  - у напряму соціології професії  (Ю. Пачковський).  - з точки зору соціальної регуляції трудової поведінки в ринкових умовах України  (В. Пилипенко), </vt:lpstr>
      <vt:lpstr>- стимулювання і мотивації праці на промисловому підприємстві (А. Ручка,  Н. Сакада),  - як фактору підвищення  кваліфікації і трудової орієнтації працівників (С. Макєєв),  - з позицій виробничої адаптації і трудової мобільності (М. Лукашевич), - з позицій професійного самовизначення молоді (Є. Головаха ),  - престижу і привабливості  професії  (В.Оссовский),  - для складання соціального портрету представників ділових кіл (Є. Суїменко,  О. Донченко). </vt:lpstr>
      <vt:lpstr>   У соціологічному вимірі професія — це ознака соціальної ролі, яка ви­значається загальною системою розподілу праці в суспільстві. Оскільки спеціалізація індивідів є їх функцією, професія стає важливим чинником, що визначає престиж особи, її класо­вий стан, стиль життя тощо.  </vt:lpstr>
      <vt:lpstr>  Професія — це спеціалізована діяль­ність особи, яка має ринкову вартість і може виконувати фун­кцію життєвого забезпечення, виконується як функція в сис­темі суспільного поділу праці і зумовлює особливості укладу, стилю життя.  </vt:lpstr>
      <vt:lpstr>    Соціально-професійна структура – це  розподіл населення за приналежністю до певної професійної групи (металурги, шахтарі, педагоги, медики, кулінари, виноділи тощо).       Що ж об’єднує індивідів у ці групи? По перше, професійна приналежність і самоідентифікація, По друге, певні професіні цінності й інтереси. Саме для відстоювання професійних інтересів, індивіди об'єднуються у професійні спільноти, щоб відстоювати їх, наприклад такими групами є професійні спілки.       Саме соціально-професійні інтереси і об’єднують окремих людей у «формальні» і «неформальні», соціальні спільноти за професійною ознакою.  </vt:lpstr>
      <vt:lpstr>Презентация PowerPoint</vt:lpstr>
      <vt:lpstr>     Соціально-професійна структура - це сукупність існуючих у суспільстві професійних груп і відносин між ними. В її основі лежить поділ на окремі види професій, які потребують спеціальних знань та трудових навичок.       Соціально-професійна структура відображає технічні відносини щодо раціонального використання виробничих сил суспільства.  </vt:lpstr>
      <vt:lpstr>    Належність до тієї чи іншої професійної групи, та рівня кваліфікації в ній (технічний, спеціальний, вищий) визначає структуру і рівень доходу індивіду, включеного до даної групи, зумовлює його належність до певної соціальної верстви і, як правило, повністю визначає соціальне становище (статус) працівника.  </vt:lpstr>
      <vt:lpstr>Отже, професійні ознаки стали одним з основних критеріїв со­ціальної диференціації і нерівності. </vt:lpstr>
      <vt:lpstr>Презентация PowerPoint</vt:lpstr>
      <vt:lpstr>   Досліджуючи соціально-професійну структуру важливо звернути увагу на:  ■ місце і роль професії у суспільному поділі праці, її значимість, престижність тощо; ■ рід занять у професійному поділі; ■ професійні групи та їх характеристики; їх інтереси; ■ спосіб життя професійної групи; ■ трансформаційні процеси у професійній сфері, пов'язані із НТР </vt:lpstr>
      <vt:lpstr>     Професія, в її економічних та соціальних вимірах диктує людині міру відповідальності за ви­конання трудових обов’язків, стає основою формування сти­лю життя.       Дослідження показують, що для формування про­фесійної моралі та стилю життя велике значення має статус професії, тобто її суспільна оцінка.      З цим пов’язані такі соціологічні проблеми дослідження професійних структур, як: 1) привабливість професій (престиж),  2) попит на ринку праці, 3) професійні орієнтації молоді.  </vt:lpstr>
      <vt:lpstr>  </vt:lpstr>
      <vt:lpstr>Особливість професійної структури</vt:lpstr>
      <vt:lpstr>    Соціально-професійна структура має вигляд ієрархічної системи, що утворена прорангованими соціальними позиціями працівників, між якими форму­ються певні системи соціальних зв’язків.       Ці зв’язки фіксують єдність типу професійної діяльності та професійні відмінності.       На цій основі формують­ся якісно різні системи моральних та культурних цінностей професійної діяльності. </vt:lpstr>
      <vt:lpstr>    Соціологія досліджує проблему соціального відтворення соціально-професійної структури суспільства, яке є умовою його існування та розвитку.      Основу відтворення про­фесійних структур становить система професійної підготовки, що є одним з основних елементів системи освіти, хоч набути професії можна і без навчання у професійних навчальних за­кладах (наприклад, учнівство на виробництві, самоосвіта). </vt:lpstr>
      <vt:lpstr>    Дослідження умов, у яких зараз відбувається еволюція професійної структури населення, характеризується перш за все аналізом ролі знань в сучасному світі.      Так, починаючи з 1970-х р.р. дослідники звертають увагу на особливу роль кваліфікації у визначенні соціально-економічного розвитку суспільства.     У дослідженнях глобальної економіки з'являється термін «степінь кваліфікованості», який засвідчує про високий (або низький) рівень розвитку суспільства.</vt:lpstr>
      <vt:lpstr>Характеристика галузей з високим рівнем кваліфікації професій </vt:lpstr>
      <vt:lpstr>     У розвинутих країнах починаючи з 1980-х рр., спостерігається невпинне зростання зайнятих у галузях з високим рівнем кваліфікації (зростання на 45% з 1980 по 2000 рр.), а також ріст у структурі ВВП частки оплати праці зайнятих у цих галузях (з 30 до 35%)      Наприкінці XX ст. доля робітників високої кваліфікації у структурі зайнятого населення розширюється по мірі освоєння нових технологій (головним чином – інформаційних)  </vt:lpstr>
      <vt:lpstr>Новий тип суспільства – новий тип професійної структури</vt:lpstr>
      <vt:lpstr>Ви уважно переглянули надану інформацію? Сподіваюсь, що засвоїли її добре.  Тоді ви зможете виконати наступне завдання Бажаю успіху!</vt:lpstr>
      <vt:lpstr>Виконайте завдання:  1) підберіть декілька прикладів, які б засвідчили про наявність особливого стилю життя, моральних і культурних цінностей професійної діяльності представників різних професій; 2) спробуйте відтворити професійну структуру сучасного українського суспільства. За даною структурою до якого типу економіки належить українське суспільство?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особистісних обмежень</dc:title>
  <dc:creator>userznu</dc:creator>
  <cp:lastModifiedBy>FSU</cp:lastModifiedBy>
  <cp:revision>64</cp:revision>
  <dcterms:created xsi:type="dcterms:W3CDTF">2017-11-16T13:00:29Z</dcterms:created>
  <dcterms:modified xsi:type="dcterms:W3CDTF">2022-10-06T08:13:24Z</dcterms:modified>
</cp:coreProperties>
</file>