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2" r:id="rId7"/>
    <p:sldId id="264" r:id="rId8"/>
    <p:sldId id="266" r:id="rId9"/>
    <p:sldId id="268" r:id="rId10"/>
    <p:sldId id="274" r:id="rId11"/>
    <p:sldId id="273" r:id="rId12"/>
    <p:sldId id="275" r:id="rId13"/>
    <p:sldId id="276" r:id="rId14"/>
    <p:sldId id="269" r:id="rId15"/>
    <p:sldId id="270" r:id="rId16"/>
    <p:sldId id="277" r:id="rId17"/>
    <p:sldId id="278" r:id="rId18"/>
    <p:sldId id="279" r:id="rId19"/>
    <p:sldId id="281" r:id="rId20"/>
    <p:sldId id="280"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p:cViewPr>
        <p:scale>
          <a:sx n="70" d="100"/>
          <a:sy n="70" d="100"/>
        </p:scale>
        <p:origin x="-1410"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B4C71EC6-210F-42DE-9C53-41977AD35B3D}" type="datetimeFigureOut">
              <a:rPr lang="ru-RU" smtClean="0"/>
              <a:t>02.04.2017</a:t>
            </a:fld>
            <a:endParaRPr lang="ru-RU"/>
          </a:p>
        </p:txBody>
      </p:sp>
      <p:sp>
        <p:nvSpPr>
          <p:cNvPr id="16" name="Номер слайда 15"/>
          <p:cNvSpPr>
            <a:spLocks noGrp="1"/>
          </p:cNvSpPr>
          <p:nvPr>
            <p:ph type="sldNum" sz="quarter" idx="11"/>
          </p:nvPr>
        </p:nvSpPr>
        <p:spPr/>
        <p:txBody>
          <a:bodyPr/>
          <a:lstStyle/>
          <a:p>
            <a:fld id="{B19B0651-EE4F-4900-A07F-96A6BFA9D0F0}" type="slidenum">
              <a:rPr lang="ru-RU" smtClean="0"/>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02.04.2017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02.04.2017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B4C71EC6-210F-42DE-9C53-41977AD35B3D}" type="datetimeFigureOut">
              <a:rPr lang="ru-RU" smtClean="0"/>
              <a:t>02.04.2017</a:t>
            </a:fld>
            <a:endParaRPr lang="ru-RU"/>
          </a:p>
        </p:txBody>
      </p:sp>
      <p:sp>
        <p:nvSpPr>
          <p:cNvPr id="15" name="Номер слайда 14"/>
          <p:cNvSpPr>
            <a:spLocks noGrp="1"/>
          </p:cNvSpPr>
          <p:nvPr>
            <p:ph type="sldNum" sz="quarter" idx="15"/>
          </p:nvPr>
        </p:nvSpPr>
        <p:spPr/>
        <p:txBody>
          <a:bodyPr/>
          <a:lstStyle>
            <a:lvl1pPr algn="ctr">
              <a:defRPr/>
            </a:lvl1pPr>
          </a:lstStyle>
          <a:p>
            <a:fld id="{B19B0651-EE4F-4900-A07F-96A6BFA9D0F0}" type="slidenum">
              <a:rPr lang="ru-RU" smtClean="0"/>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B4C71EC6-210F-42DE-9C53-41977AD35B3D}" type="datetimeFigureOut">
              <a:rPr lang="ru-RU" smtClean="0"/>
              <a:t>02.04.2017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B4C71EC6-210F-42DE-9C53-41977AD35B3D}" type="datetimeFigureOut">
              <a:rPr lang="ru-RU" smtClean="0"/>
              <a:t>02.04.2017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B4C71EC6-210F-42DE-9C53-41977AD35B3D}" type="datetimeFigureOut">
              <a:rPr lang="ru-RU" smtClean="0"/>
              <a:t>02.04.2017</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4C71EC6-210F-42DE-9C53-41977AD35B3D}" type="datetimeFigureOut">
              <a:rPr lang="ru-RU" smtClean="0"/>
              <a:t>02.04.2017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02.04.2017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B4C71EC6-210F-42DE-9C53-41977AD35B3D}" type="datetimeFigureOut">
              <a:rPr lang="ru-RU" smtClean="0"/>
              <a:t>02.04.2017</a:t>
            </a:fld>
            <a:endParaRPr lang="ru-RU"/>
          </a:p>
        </p:txBody>
      </p:sp>
      <p:sp>
        <p:nvSpPr>
          <p:cNvPr id="9" name="Номер слайда 8"/>
          <p:cNvSpPr>
            <a:spLocks noGrp="1"/>
          </p:cNvSpPr>
          <p:nvPr>
            <p:ph type="sldNum" sz="quarter" idx="15"/>
          </p:nvPr>
        </p:nvSpPr>
        <p:spPr/>
        <p:txBody>
          <a:bodyPr/>
          <a:lstStyle/>
          <a:p>
            <a:fld id="{B19B0651-EE4F-4900-A07F-96A6BFA9D0F0}" type="slidenum">
              <a:rPr lang="ru-RU" smtClean="0"/>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B4C71EC6-210F-42DE-9C53-41977AD35B3D}" type="datetimeFigureOut">
              <a:rPr lang="ru-RU" smtClean="0"/>
              <a:t>02.04.2017</a:t>
            </a:fld>
            <a:endParaRPr lang="ru-RU"/>
          </a:p>
        </p:txBody>
      </p:sp>
      <p:sp>
        <p:nvSpPr>
          <p:cNvPr id="9" name="Номер слайда 8"/>
          <p:cNvSpPr>
            <a:spLocks noGrp="1"/>
          </p:cNvSpPr>
          <p:nvPr>
            <p:ph type="sldNum" sz="quarter" idx="11"/>
          </p:nvPr>
        </p:nvSpPr>
        <p:spPr/>
        <p:txBody>
          <a:bodyPr/>
          <a:lstStyle/>
          <a:p>
            <a:fld id="{B19B0651-EE4F-4900-A07F-96A6BFA9D0F0}" type="slidenum">
              <a:rPr lang="ru-RU" smtClean="0"/>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4C71EC6-210F-42DE-9C53-41977AD35B3D}" type="datetimeFigureOut">
              <a:rPr lang="ru-RU" smtClean="0"/>
              <a:t>02.04.2017</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19B0651-EE4F-4900-A07F-96A6BFA9D0F0}" type="slidenum">
              <a:rPr lang="ru-RU" smtClean="0"/>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475656" y="3056756"/>
            <a:ext cx="6400800" cy="1752600"/>
          </a:xfrm>
        </p:spPr>
        <p:txBody>
          <a:bodyPr/>
          <a:lstStyle/>
          <a:p>
            <a:endParaRPr lang="uk-UA" dirty="0"/>
          </a:p>
        </p:txBody>
      </p:sp>
      <p:sp>
        <p:nvSpPr>
          <p:cNvPr id="2" name="Заголовок 1"/>
          <p:cNvSpPr>
            <a:spLocks noGrp="1"/>
          </p:cNvSpPr>
          <p:nvPr>
            <p:ph type="ctrTitle"/>
          </p:nvPr>
        </p:nvSpPr>
        <p:spPr>
          <a:xfrm>
            <a:off x="685800" y="260648"/>
            <a:ext cx="7772400" cy="1470025"/>
          </a:xfrm>
        </p:spPr>
        <p:txBody>
          <a:bodyPr/>
          <a:lstStyle/>
          <a:p>
            <a:r>
              <a:rPr lang="en-US" dirty="0" smtClean="0"/>
              <a:t>Basic elements of public speaking</a:t>
            </a:r>
            <a:endParaRPr lang="uk-UA"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808"/>
            <a:ext cx="9144000"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113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p:txBody>
          <a:bodyPr/>
          <a:lstStyle/>
          <a:p>
            <a:endParaRPr lang="uk-UA"/>
          </a:p>
        </p:txBody>
      </p:sp>
      <p:sp>
        <p:nvSpPr>
          <p:cNvPr id="4" name="Объект 3"/>
          <p:cNvSpPr>
            <a:spLocks noGrp="1"/>
          </p:cNvSpPr>
          <p:nvPr>
            <p:ph sz="quarter" idx="4"/>
          </p:nvPr>
        </p:nvSpPr>
        <p:spPr>
          <a:xfrm>
            <a:off x="5004048" y="1412776"/>
            <a:ext cx="3684340" cy="3913632"/>
          </a:xfrm>
        </p:spPr>
        <p:txBody>
          <a:bodyPr>
            <a:normAutofit fontScale="92500" lnSpcReduction="10000"/>
          </a:bodyPr>
          <a:lstStyle/>
          <a:p>
            <a:pPr marL="0" indent="0">
              <a:buNone/>
            </a:pPr>
            <a:r>
              <a:rPr lang="en-US" sz="3200" dirty="0"/>
              <a:t>Stasis is a procedure designed to help a rhetorician develop and clarify the main points of his argument. Stasis consists of four types of questions a speaker asks himself. </a:t>
            </a:r>
          </a:p>
          <a:p>
            <a:endParaRPr lang="uk-UA" dirty="0"/>
          </a:p>
        </p:txBody>
      </p:sp>
      <p:sp>
        <p:nvSpPr>
          <p:cNvPr id="5" name="Заголовок 4"/>
          <p:cNvSpPr>
            <a:spLocks noGrp="1"/>
          </p:cNvSpPr>
          <p:nvPr>
            <p:ph type="title"/>
          </p:nvPr>
        </p:nvSpPr>
        <p:spPr/>
        <p:txBody>
          <a:bodyPr/>
          <a:lstStyle/>
          <a:p>
            <a:pPr algn="ctr"/>
            <a:r>
              <a:rPr lang="en-GB" b="1" dirty="0"/>
              <a:t>Format of argument</a:t>
            </a:r>
            <a:endParaRPr lang="uk-UA" b="1" dirty="0"/>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0" y="1412776"/>
            <a:ext cx="478802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868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060" y="16823"/>
            <a:ext cx="8964488" cy="6555641"/>
          </a:xfrm>
          <a:prstGeom prst="rect">
            <a:avLst/>
          </a:prstGeom>
        </p:spPr>
        <p:txBody>
          <a:bodyPr wrap="square">
            <a:spAutoFit/>
          </a:bodyPr>
          <a:lstStyle/>
          <a:p>
            <a:r>
              <a:rPr lang="en-US" sz="2800" b="1" dirty="0"/>
              <a:t>Questions of fact: </a:t>
            </a:r>
            <a:r>
              <a:rPr lang="en-US" sz="2800" dirty="0"/>
              <a:t>What is it exactly that I’m talking about? Is it a person? An idea? A problem? Does it really exist? What’s the source of the problem? Are there facts to support the truth of this opinion</a:t>
            </a:r>
            <a:r>
              <a:rPr lang="en-US" sz="2800" dirty="0" smtClean="0"/>
              <a:t>?</a:t>
            </a:r>
          </a:p>
          <a:p>
            <a:endParaRPr lang="en-US" sz="2800" dirty="0"/>
          </a:p>
          <a:p>
            <a:r>
              <a:rPr lang="en-US" sz="2800" b="1" dirty="0"/>
              <a:t>Questions of definition: </a:t>
            </a:r>
            <a:r>
              <a:rPr lang="en-US" sz="2800" dirty="0"/>
              <a:t>What’s the best way to define this idea/object/action? What are the different parts? </a:t>
            </a:r>
            <a:r>
              <a:rPr lang="en-US" sz="2800" dirty="0" smtClean="0"/>
              <a:t>Can </a:t>
            </a:r>
            <a:r>
              <a:rPr lang="en-US" sz="2800" dirty="0"/>
              <a:t>it be grouped with similar ideas/objects/actions</a:t>
            </a:r>
            <a:r>
              <a:rPr lang="en-US" sz="2800" dirty="0" smtClean="0"/>
              <a:t>?</a:t>
            </a:r>
          </a:p>
          <a:p>
            <a:endParaRPr lang="en-US" sz="2800" dirty="0"/>
          </a:p>
          <a:p>
            <a:r>
              <a:rPr lang="en-US" sz="2800" b="1" dirty="0"/>
              <a:t>Questions of quality: </a:t>
            </a:r>
            <a:r>
              <a:rPr lang="en-US" sz="2800" dirty="0"/>
              <a:t>Is it good or bad? Is it right or wrong? Is it frivolous or important</a:t>
            </a:r>
            <a:r>
              <a:rPr lang="en-US" sz="2800" dirty="0" smtClean="0"/>
              <a:t>?</a:t>
            </a:r>
          </a:p>
          <a:p>
            <a:endParaRPr lang="en-US" sz="2800" dirty="0"/>
          </a:p>
          <a:p>
            <a:r>
              <a:rPr lang="en-US" sz="2800" b="1" dirty="0"/>
              <a:t>Questions of procedure/jurisdiction</a:t>
            </a:r>
            <a:r>
              <a:rPr lang="en-US" sz="2800" dirty="0"/>
              <a:t>: Is this the right venue to discuss this topic? What actions do I want my reader/listener to take?</a:t>
            </a:r>
          </a:p>
        </p:txBody>
      </p:sp>
    </p:spTree>
    <p:extLst>
      <p:ext uri="{BB962C8B-B14F-4D97-AF65-F5344CB8AC3E}">
        <p14:creationId xmlns:p14="http://schemas.microsoft.com/office/powerpoint/2010/main" val="201260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2062103"/>
          </a:xfrm>
          <a:prstGeom prst="rect">
            <a:avLst/>
          </a:prstGeom>
        </p:spPr>
        <p:txBody>
          <a:bodyPr wrap="square">
            <a:spAutoFit/>
          </a:bodyPr>
          <a:lstStyle/>
          <a:p>
            <a:r>
              <a:rPr lang="en-US" sz="3200" dirty="0"/>
              <a:t>T</a:t>
            </a:r>
            <a:r>
              <a:rPr lang="en-US" sz="3200" dirty="0" smtClean="0"/>
              <a:t>opics</a:t>
            </a:r>
            <a:r>
              <a:rPr lang="en-US" sz="3200" dirty="0"/>
              <a:t>,  consist of a set of categories that are designed to help a writer or speaker find relationships among ideas, which in turn helps organize his thoughts into a solid argument. </a:t>
            </a:r>
            <a:endParaRPr lang="uk-UA" sz="32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22751"/>
            <a:ext cx="8928992" cy="4418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583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7452" y="332656"/>
            <a:ext cx="8856984" cy="6278642"/>
          </a:xfrm>
          <a:prstGeom prst="rect">
            <a:avLst/>
          </a:prstGeom>
        </p:spPr>
        <p:txBody>
          <a:bodyPr wrap="square">
            <a:spAutoFit/>
          </a:bodyPr>
          <a:lstStyle/>
          <a:p>
            <a:pPr algn="ctr"/>
            <a:r>
              <a:rPr lang="en-US" sz="3600" dirty="0"/>
              <a:t>T</a:t>
            </a:r>
            <a:r>
              <a:rPr lang="en-US" sz="3600" dirty="0" smtClean="0"/>
              <a:t>opics </a:t>
            </a:r>
            <a:r>
              <a:rPr lang="en-US" sz="3600" dirty="0"/>
              <a:t>that are especially helpful in forming arguments.</a:t>
            </a:r>
          </a:p>
          <a:p>
            <a:endParaRPr lang="en-US" dirty="0"/>
          </a:p>
          <a:p>
            <a:pPr marL="342900" indent="-342900" algn="just">
              <a:buFont typeface="Arial" panose="020B0604020202020204" pitchFamily="34" charset="0"/>
              <a:buChar char="•"/>
            </a:pPr>
            <a:r>
              <a:rPr lang="en-US" sz="2400" b="1" dirty="0"/>
              <a:t>Definition. </a:t>
            </a:r>
            <a:r>
              <a:rPr lang="en-US" sz="2400" dirty="0" smtClean="0"/>
              <a:t>Requires </a:t>
            </a:r>
            <a:r>
              <a:rPr lang="en-US" sz="2400" dirty="0"/>
              <a:t>an author to determine how he would classify the idea, what its substance is, and to what degree it has that substance.</a:t>
            </a:r>
          </a:p>
          <a:p>
            <a:pPr marL="342900" indent="-342900" algn="just">
              <a:buFont typeface="Arial" panose="020B0604020202020204" pitchFamily="34" charset="0"/>
              <a:buChar char="•"/>
            </a:pPr>
            <a:r>
              <a:rPr lang="en-US" sz="2400" b="1" dirty="0"/>
              <a:t>Comparison. </a:t>
            </a:r>
            <a:r>
              <a:rPr lang="en-US" sz="2400" b="1" dirty="0" smtClean="0"/>
              <a:t> </a:t>
            </a:r>
            <a:r>
              <a:rPr lang="en-US" sz="2400" dirty="0" smtClean="0"/>
              <a:t>Helps </a:t>
            </a:r>
            <a:r>
              <a:rPr lang="en-US" sz="2400" dirty="0"/>
              <a:t>you develop powerful analogies and metaphors that stick with your audience.</a:t>
            </a:r>
          </a:p>
          <a:p>
            <a:pPr marL="342900" indent="-342900">
              <a:buFont typeface="Arial" panose="020B0604020202020204" pitchFamily="34" charset="0"/>
              <a:buChar char="•"/>
            </a:pPr>
            <a:r>
              <a:rPr lang="en-US" sz="2400" b="1" dirty="0"/>
              <a:t>Cause and Effect. </a:t>
            </a:r>
            <a:r>
              <a:rPr lang="en-US" sz="2400" dirty="0" smtClean="0"/>
              <a:t>Requires use of </a:t>
            </a:r>
            <a:r>
              <a:rPr lang="en-US" sz="2400" dirty="0"/>
              <a:t>strong, factual evidence, present some of the possible detrimental effects of implementing the ordinance. </a:t>
            </a:r>
          </a:p>
          <a:p>
            <a:pPr marL="342900" indent="-342900" algn="just">
              <a:buFont typeface="Arial" panose="020B0604020202020204" pitchFamily="34" charset="0"/>
              <a:buChar char="•"/>
            </a:pPr>
            <a:r>
              <a:rPr lang="en-US" sz="2400" b="1" dirty="0"/>
              <a:t>Circumstance. </a:t>
            </a:r>
            <a:r>
              <a:rPr lang="en-US" sz="2400" dirty="0" smtClean="0"/>
              <a:t>Looks </a:t>
            </a:r>
            <a:r>
              <a:rPr lang="en-US" sz="2400" dirty="0"/>
              <a:t>at what is possible or impossible based on circumstances. With the topic of circumstance, you can also attempt to draw conclusions on future facts or events by referring to events in the </a:t>
            </a:r>
            <a:r>
              <a:rPr lang="en-US" sz="2400" dirty="0" smtClean="0"/>
              <a:t>past, e.g. </a:t>
            </a:r>
            <a:r>
              <a:rPr lang="en-US" sz="2400" dirty="0"/>
              <a:t>“I know the sun will rise tomorrow because it has risen every day for thousands of </a:t>
            </a:r>
            <a:r>
              <a:rPr lang="en-US" sz="2400" dirty="0" smtClean="0"/>
              <a:t>years”.</a:t>
            </a:r>
            <a:endParaRPr lang="uk-UA" sz="2400" dirty="0"/>
          </a:p>
        </p:txBody>
      </p:sp>
    </p:spTree>
    <p:extLst>
      <p:ext uri="{BB962C8B-B14F-4D97-AF65-F5344CB8AC3E}">
        <p14:creationId xmlns:p14="http://schemas.microsoft.com/office/powerpoint/2010/main" val="1299911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en-GB" b="1" dirty="0"/>
              <a:t>Arrangement</a:t>
            </a:r>
            <a:endParaRPr lang="uk-UA" b="1"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524000"/>
            <a:ext cx="8712968" cy="507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250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188640"/>
            <a:ext cx="8229600" cy="5907360"/>
          </a:xfrm>
        </p:spPr>
        <p:txBody>
          <a:bodyPr>
            <a:normAutofit/>
          </a:bodyPr>
          <a:lstStyle/>
          <a:p>
            <a:pPr marL="0" indent="0">
              <a:buNone/>
            </a:pPr>
            <a:r>
              <a:rPr lang="en-US" sz="3200" dirty="0" smtClean="0"/>
              <a:t>Arrangement is simply the organization of a speech or text to ensure maximum persuasion. Classical rhetoricians divided a speech into six different parts. They are:</a:t>
            </a:r>
          </a:p>
          <a:p>
            <a:endParaRPr lang="en-US" dirty="0"/>
          </a:p>
          <a:p>
            <a:r>
              <a:rPr lang="en-US" dirty="0"/>
              <a:t>Introduction </a:t>
            </a:r>
            <a:endParaRPr lang="en-US" dirty="0" smtClean="0"/>
          </a:p>
          <a:p>
            <a:r>
              <a:rPr lang="en-US" dirty="0" smtClean="0"/>
              <a:t>Statement </a:t>
            </a:r>
            <a:r>
              <a:rPr lang="en-US" dirty="0"/>
              <a:t>of Facts </a:t>
            </a:r>
            <a:endParaRPr lang="en-US" dirty="0" smtClean="0"/>
          </a:p>
          <a:p>
            <a:r>
              <a:rPr lang="en-US" dirty="0" smtClean="0"/>
              <a:t>Division </a:t>
            </a:r>
          </a:p>
          <a:p>
            <a:r>
              <a:rPr lang="en-US" dirty="0" smtClean="0"/>
              <a:t>Proof </a:t>
            </a:r>
          </a:p>
          <a:p>
            <a:r>
              <a:rPr lang="en-US" dirty="0" smtClean="0"/>
              <a:t>Refutation </a:t>
            </a:r>
          </a:p>
          <a:p>
            <a:r>
              <a:rPr lang="en-US" dirty="0" smtClean="0"/>
              <a:t>Conclusion</a:t>
            </a:r>
            <a:endParaRPr lang="uk-UA" dirty="0"/>
          </a:p>
        </p:txBody>
      </p:sp>
    </p:spTree>
    <p:extLst>
      <p:ext uri="{BB962C8B-B14F-4D97-AF65-F5344CB8AC3E}">
        <p14:creationId xmlns:p14="http://schemas.microsoft.com/office/powerpoint/2010/main" val="2660115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644008" y="1524000"/>
            <a:ext cx="4042792" cy="4572000"/>
          </a:xfrm>
        </p:spPr>
        <p:txBody>
          <a:bodyPr>
            <a:normAutofit/>
          </a:bodyPr>
          <a:lstStyle/>
          <a:p>
            <a:pPr marL="0" indent="0" algn="just">
              <a:buNone/>
            </a:pPr>
            <a:r>
              <a:rPr lang="en-US" sz="3200" dirty="0"/>
              <a:t>There are two aspects of an effective introduction: </a:t>
            </a:r>
            <a:endParaRPr lang="en-US" sz="3200" dirty="0" smtClean="0"/>
          </a:p>
          <a:p>
            <a:pPr marL="0" indent="0" algn="just">
              <a:buNone/>
            </a:pPr>
            <a:r>
              <a:rPr lang="en-US" sz="3200" dirty="0" smtClean="0"/>
              <a:t>1</a:t>
            </a:r>
            <a:r>
              <a:rPr lang="en-US" sz="3200" dirty="0"/>
              <a:t>) introducing your topic </a:t>
            </a:r>
            <a:endParaRPr lang="en-US" sz="3200" dirty="0" smtClean="0"/>
          </a:p>
          <a:p>
            <a:pPr marL="0" indent="0" algn="just">
              <a:buNone/>
            </a:pPr>
            <a:r>
              <a:rPr lang="en-US" sz="3200" dirty="0" smtClean="0"/>
              <a:t>2)establishing </a:t>
            </a:r>
            <a:r>
              <a:rPr lang="en-US" sz="3200" dirty="0"/>
              <a:t>credibility.</a:t>
            </a:r>
            <a:endParaRPr lang="uk-UA" sz="3200" dirty="0"/>
          </a:p>
        </p:txBody>
      </p:sp>
      <p:sp>
        <p:nvSpPr>
          <p:cNvPr id="3" name="Заголовок 2"/>
          <p:cNvSpPr>
            <a:spLocks noGrp="1"/>
          </p:cNvSpPr>
          <p:nvPr>
            <p:ph type="title"/>
          </p:nvPr>
        </p:nvSpPr>
        <p:spPr/>
        <p:txBody>
          <a:bodyPr/>
          <a:lstStyle/>
          <a:p>
            <a:pPr algn="ctr"/>
            <a:r>
              <a:rPr lang="en-US" b="1" dirty="0" smtClean="0"/>
              <a:t>Introduction</a:t>
            </a:r>
            <a:endParaRPr lang="uk-UA"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4675"/>
            <a:ext cx="4283968" cy="468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98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784976" cy="6186309"/>
          </a:xfrm>
          <a:prstGeom prst="rect">
            <a:avLst/>
          </a:prstGeom>
        </p:spPr>
        <p:txBody>
          <a:bodyPr wrap="square">
            <a:spAutoFit/>
          </a:bodyPr>
          <a:lstStyle/>
          <a:p>
            <a:pPr algn="just"/>
            <a:r>
              <a:rPr lang="en-US" sz="3600" b="1" dirty="0" smtClean="0"/>
              <a:t>Your main </a:t>
            </a:r>
            <a:r>
              <a:rPr lang="en-US" sz="3600" b="1" dirty="0"/>
              <a:t>goal </a:t>
            </a:r>
            <a:r>
              <a:rPr lang="en-US" sz="3600" dirty="0"/>
              <a:t>is to announce your subject or the purpose of your </a:t>
            </a:r>
            <a:r>
              <a:rPr lang="en-US" sz="3600" dirty="0" smtClean="0"/>
              <a:t>speech – to </a:t>
            </a:r>
            <a:r>
              <a:rPr lang="en-US" sz="3600" dirty="0"/>
              <a:t>persuade, to teach, to praise, etc</a:t>
            </a:r>
            <a:r>
              <a:rPr lang="en-US" sz="3600" dirty="0" smtClean="0"/>
              <a:t>.</a:t>
            </a:r>
          </a:p>
          <a:p>
            <a:pPr algn="just"/>
            <a:endParaRPr lang="en-US" sz="3600" dirty="0" smtClean="0"/>
          </a:p>
          <a:p>
            <a:pPr marL="571500" indent="-571500" algn="just">
              <a:buFont typeface="Arial" panose="020B0604020202020204" pitchFamily="34" charset="0"/>
              <a:buChar char="•"/>
            </a:pPr>
            <a:r>
              <a:rPr lang="en-US" sz="3600" dirty="0"/>
              <a:t>start off with a </a:t>
            </a:r>
            <a:r>
              <a:rPr lang="en-US" sz="3600" dirty="0" smtClean="0"/>
              <a:t>quote</a:t>
            </a:r>
          </a:p>
          <a:p>
            <a:pPr marL="571500" indent="-571500" algn="just">
              <a:buFont typeface="Arial" panose="020B0604020202020204" pitchFamily="34" charset="0"/>
              <a:buChar char="•"/>
            </a:pPr>
            <a:r>
              <a:rPr lang="en-US" sz="3600" dirty="0" smtClean="0"/>
              <a:t>ask </a:t>
            </a:r>
            <a:r>
              <a:rPr lang="en-US" sz="3600" dirty="0"/>
              <a:t>a rhetorical </a:t>
            </a:r>
            <a:r>
              <a:rPr lang="en-US" sz="3600" dirty="0" smtClean="0"/>
              <a:t>question</a:t>
            </a:r>
          </a:p>
          <a:p>
            <a:pPr marL="571500" indent="-571500" algn="just">
              <a:buFont typeface="Arial" panose="020B0604020202020204" pitchFamily="34" charset="0"/>
              <a:buChar char="•"/>
            </a:pPr>
            <a:r>
              <a:rPr lang="en-US" sz="3600" dirty="0" smtClean="0"/>
              <a:t> </a:t>
            </a:r>
            <a:r>
              <a:rPr lang="en-US" sz="3600" dirty="0"/>
              <a:t>state some shocking fact relating to your </a:t>
            </a:r>
            <a:r>
              <a:rPr lang="en-US" sz="3600" dirty="0" smtClean="0"/>
              <a:t>topic</a:t>
            </a:r>
          </a:p>
          <a:p>
            <a:pPr marL="571500" indent="-571500" algn="just">
              <a:buFont typeface="Arial" panose="020B0604020202020204" pitchFamily="34" charset="0"/>
              <a:buChar char="•"/>
            </a:pPr>
            <a:r>
              <a:rPr lang="en-US" sz="3600" dirty="0" smtClean="0"/>
              <a:t>make a joke</a:t>
            </a:r>
          </a:p>
          <a:p>
            <a:pPr algn="just"/>
            <a:endParaRPr lang="en-US" sz="3600" dirty="0" smtClean="0"/>
          </a:p>
          <a:p>
            <a:pPr algn="just"/>
            <a:r>
              <a:rPr lang="en-US" sz="3600" dirty="0" smtClean="0"/>
              <a:t> </a:t>
            </a:r>
            <a:endParaRPr lang="uk-UA" sz="3600" dirty="0"/>
          </a:p>
        </p:txBody>
      </p:sp>
    </p:spTree>
    <p:extLst>
      <p:ext uri="{BB962C8B-B14F-4D97-AF65-F5344CB8AC3E}">
        <p14:creationId xmlns:p14="http://schemas.microsoft.com/office/powerpoint/2010/main" val="2596420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32656"/>
            <a:ext cx="8856984" cy="1754326"/>
          </a:xfrm>
          <a:prstGeom prst="rect">
            <a:avLst/>
          </a:prstGeom>
        </p:spPr>
        <p:txBody>
          <a:bodyPr wrap="square">
            <a:spAutoFit/>
          </a:bodyPr>
          <a:lstStyle/>
          <a:p>
            <a:r>
              <a:rPr lang="en-US" sz="3600" dirty="0" smtClean="0"/>
              <a:t>The </a:t>
            </a:r>
            <a:r>
              <a:rPr lang="en-US" sz="3600" dirty="0"/>
              <a:t>best way to start a speech is to tell a captivating story that draws readers in and engages them emotionally</a:t>
            </a:r>
            <a:endParaRPr lang="uk-UA" sz="36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132856"/>
            <a:ext cx="885698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1373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8" y="260648"/>
            <a:ext cx="8856984" cy="6186309"/>
          </a:xfrm>
          <a:prstGeom prst="rect">
            <a:avLst/>
          </a:prstGeom>
        </p:spPr>
        <p:txBody>
          <a:bodyPr wrap="square">
            <a:spAutoFit/>
          </a:bodyPr>
          <a:lstStyle/>
          <a:p>
            <a:pPr algn="ctr"/>
            <a:r>
              <a:rPr lang="en-US" sz="3600" dirty="0"/>
              <a:t>Introductions need:</a:t>
            </a:r>
          </a:p>
          <a:p>
            <a:pPr marL="571500" indent="-571500">
              <a:buFont typeface="Arial" panose="020B0604020202020204" pitchFamily="34" charset="0"/>
              <a:buChar char="•"/>
            </a:pPr>
            <a:r>
              <a:rPr lang="en-US" sz="3600" dirty="0"/>
              <a:t>Grab the attention from the first line</a:t>
            </a:r>
          </a:p>
          <a:p>
            <a:pPr marL="571500" indent="-571500">
              <a:buFont typeface="Arial" panose="020B0604020202020204" pitchFamily="34" charset="0"/>
              <a:buChar char="•"/>
            </a:pPr>
            <a:r>
              <a:rPr lang="en-US" sz="3600" dirty="0"/>
              <a:t>Reveal the topic in a line or two</a:t>
            </a:r>
          </a:p>
          <a:p>
            <a:pPr marL="571500" indent="-571500">
              <a:buFont typeface="Arial" panose="020B0604020202020204" pitchFamily="34" charset="0"/>
              <a:buChar char="•"/>
            </a:pPr>
            <a:r>
              <a:rPr lang="en-US" sz="3600" dirty="0"/>
              <a:t>Establish your credibility </a:t>
            </a:r>
            <a:r>
              <a:rPr lang="en-US" sz="3600" dirty="0" smtClean="0"/>
              <a:t>using the </a:t>
            </a:r>
            <a:r>
              <a:rPr lang="en-US" sz="3600" dirty="0"/>
              <a:t>persuasive appeal of </a:t>
            </a:r>
            <a:r>
              <a:rPr lang="en-US" sz="3600" dirty="0" smtClean="0"/>
              <a:t>ethos - an </a:t>
            </a:r>
            <a:r>
              <a:rPr lang="en-US" sz="3600" dirty="0"/>
              <a:t>appeal to your character or reputation to persuade your audience</a:t>
            </a:r>
            <a:r>
              <a:rPr lang="en-US" sz="3600" dirty="0" smtClean="0"/>
              <a:t>.</a:t>
            </a:r>
          </a:p>
          <a:p>
            <a:r>
              <a:rPr lang="en-US" sz="3600" dirty="0" smtClean="0"/>
              <a:t> </a:t>
            </a:r>
            <a:r>
              <a:rPr lang="en-US" sz="3600" dirty="0"/>
              <a:t>It doesn’t matter how logical your argument is, if people don’t think you’re trustworthy or a credible </a:t>
            </a:r>
            <a:r>
              <a:rPr lang="en-US" sz="3600" dirty="0" smtClean="0"/>
              <a:t>source </a:t>
            </a:r>
          </a:p>
          <a:p>
            <a:pPr marL="571500" indent="-571500">
              <a:buFont typeface="Arial" panose="020B0604020202020204" pitchFamily="34" charset="0"/>
              <a:buChar char="•"/>
            </a:pPr>
            <a:endParaRPr lang="en-US" sz="3600" dirty="0"/>
          </a:p>
        </p:txBody>
      </p:sp>
    </p:spTree>
    <p:extLst>
      <p:ext uri="{BB962C8B-B14F-4D97-AF65-F5344CB8AC3E}">
        <p14:creationId xmlns:p14="http://schemas.microsoft.com/office/powerpoint/2010/main" val="2604565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9172" y="227112"/>
            <a:ext cx="8229600" cy="1219200"/>
          </a:xfrm>
        </p:spPr>
        <p:txBody>
          <a:bodyPr>
            <a:noAutofit/>
          </a:bodyPr>
          <a:lstStyle/>
          <a:p>
            <a:pPr algn="ctr"/>
            <a:r>
              <a:rPr lang="en-US" sz="4000" b="1" dirty="0"/>
              <a:t>The Five Canons of Rhetoric </a:t>
            </a:r>
            <a:r>
              <a:rPr lang="en-US" sz="4400" dirty="0"/>
              <a:t/>
            </a:r>
            <a:br>
              <a:rPr lang="en-US" sz="4400" dirty="0"/>
            </a:br>
            <a:endParaRPr lang="uk-UA" sz="4400" dirty="0"/>
          </a:p>
        </p:txBody>
      </p:sp>
      <p:sp>
        <p:nvSpPr>
          <p:cNvPr id="3" name="Прямоугольник 2"/>
          <p:cNvSpPr/>
          <p:nvPr/>
        </p:nvSpPr>
        <p:spPr>
          <a:xfrm>
            <a:off x="171484" y="836712"/>
            <a:ext cx="8784976" cy="5632311"/>
          </a:xfrm>
          <a:prstGeom prst="rect">
            <a:avLst/>
          </a:prstGeom>
        </p:spPr>
        <p:txBody>
          <a:bodyPr wrap="square">
            <a:spAutoFit/>
          </a:bodyPr>
          <a:lstStyle/>
          <a:p>
            <a:pPr algn="just"/>
            <a:r>
              <a:rPr lang="en-US" sz="3600" dirty="0" smtClean="0"/>
              <a:t>Invention</a:t>
            </a:r>
            <a:r>
              <a:rPr lang="ru-RU" sz="3600" dirty="0" smtClean="0"/>
              <a:t>: </a:t>
            </a:r>
            <a:r>
              <a:rPr lang="en-US" sz="3600" dirty="0" smtClean="0"/>
              <a:t>Finding </a:t>
            </a:r>
            <a:r>
              <a:rPr lang="en-US" sz="3600" dirty="0"/>
              <a:t>things to say</a:t>
            </a:r>
          </a:p>
          <a:p>
            <a:pPr algn="just"/>
            <a:r>
              <a:rPr lang="en-US" sz="3600" dirty="0" smtClean="0"/>
              <a:t>Arrangement</a:t>
            </a:r>
            <a:r>
              <a:rPr lang="ru-RU" sz="3600" dirty="0" smtClean="0"/>
              <a:t>: </a:t>
            </a:r>
            <a:r>
              <a:rPr lang="en-GB" sz="3600" dirty="0"/>
              <a:t>Organizing the </a:t>
            </a:r>
            <a:r>
              <a:rPr lang="en-US" sz="3600" dirty="0" smtClean="0"/>
              <a:t>speech </a:t>
            </a:r>
            <a:r>
              <a:rPr lang="en-GB" sz="3600" dirty="0" smtClean="0"/>
              <a:t>writing</a:t>
            </a:r>
            <a:endParaRPr lang="en-GB" sz="3600" dirty="0"/>
          </a:p>
          <a:p>
            <a:pPr algn="just"/>
            <a:r>
              <a:rPr lang="en-US" sz="3600" dirty="0"/>
              <a:t>Style: Making </a:t>
            </a:r>
            <a:r>
              <a:rPr lang="en-US" sz="3600" dirty="0" smtClean="0"/>
              <a:t>the speech beautiful </a:t>
            </a:r>
            <a:r>
              <a:rPr lang="en-US" sz="3600" dirty="0"/>
              <a:t>with artful language</a:t>
            </a:r>
          </a:p>
          <a:p>
            <a:pPr algn="just"/>
            <a:r>
              <a:rPr lang="en-US" sz="3600" dirty="0"/>
              <a:t>Memory: Rehearsing and preparing for spontaneity and responsibility </a:t>
            </a:r>
          </a:p>
          <a:p>
            <a:pPr algn="just"/>
            <a:r>
              <a:rPr lang="en-US" sz="3600" dirty="0"/>
              <a:t>Delivery: Using the voice and body in the moment</a:t>
            </a:r>
          </a:p>
          <a:p>
            <a:endParaRPr lang="en-US" sz="3600" dirty="0"/>
          </a:p>
        </p:txBody>
      </p:sp>
    </p:spTree>
    <p:extLst>
      <p:ext uri="{BB962C8B-B14F-4D97-AF65-F5344CB8AC3E}">
        <p14:creationId xmlns:p14="http://schemas.microsoft.com/office/powerpoint/2010/main" val="4266491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04" y="-79653"/>
            <a:ext cx="8928992" cy="7109639"/>
          </a:xfrm>
          <a:prstGeom prst="rect">
            <a:avLst/>
          </a:prstGeom>
        </p:spPr>
        <p:txBody>
          <a:bodyPr wrap="square">
            <a:spAutoFit/>
          </a:bodyPr>
          <a:lstStyle/>
          <a:p>
            <a:pPr algn="ctr"/>
            <a:r>
              <a:rPr lang="en-US" sz="4000" dirty="0"/>
              <a:t>Statement of Facts </a:t>
            </a:r>
          </a:p>
          <a:p>
            <a:r>
              <a:rPr lang="en-US" sz="3200" dirty="0" smtClean="0"/>
              <a:t>Background </a:t>
            </a:r>
            <a:r>
              <a:rPr lang="en-US" sz="3200" dirty="0"/>
              <a:t>information needed to get your audience up to speed on the history of your issue. </a:t>
            </a:r>
            <a:endParaRPr lang="en-US" sz="3200" dirty="0" smtClean="0"/>
          </a:p>
          <a:p>
            <a:r>
              <a:rPr lang="en-US" sz="3200" dirty="0" smtClean="0"/>
              <a:t>The </a:t>
            </a:r>
            <a:r>
              <a:rPr lang="en-US" sz="3200" dirty="0"/>
              <a:t>goal is to provide enough information for your audience to understand the context of your argument. </a:t>
            </a:r>
            <a:endParaRPr lang="en-US" sz="3200" dirty="0" smtClean="0"/>
          </a:p>
          <a:p>
            <a:pPr algn="ctr"/>
            <a:r>
              <a:rPr lang="en-US" sz="3200" dirty="0" smtClean="0"/>
              <a:t>Do’s and  don’ts</a:t>
            </a:r>
            <a:endParaRPr lang="en-US" sz="3200" dirty="0"/>
          </a:p>
          <a:p>
            <a:pPr marL="457200" indent="-457200">
              <a:buFont typeface="Arial" panose="020B0604020202020204" pitchFamily="34" charset="0"/>
              <a:buChar char="•"/>
            </a:pPr>
            <a:r>
              <a:rPr lang="en-US" sz="3200" dirty="0"/>
              <a:t>Don’t just dryly list off a bunch of facts</a:t>
            </a:r>
            <a:r>
              <a:rPr lang="en-US" sz="3200" dirty="0" smtClean="0"/>
              <a:t>.</a:t>
            </a:r>
          </a:p>
          <a:p>
            <a:pPr marL="457200" indent="-457200">
              <a:buFont typeface="Arial" panose="020B0604020202020204" pitchFamily="34" charset="0"/>
              <a:buChar char="•"/>
            </a:pPr>
            <a:r>
              <a:rPr lang="en-US" sz="3200" dirty="0" smtClean="0"/>
              <a:t>Make </a:t>
            </a:r>
            <a:r>
              <a:rPr lang="en-US" sz="3200" dirty="0"/>
              <a:t>them interesting to </a:t>
            </a:r>
            <a:r>
              <a:rPr lang="en-US" sz="3200" dirty="0" smtClean="0"/>
              <a:t>listen </a:t>
            </a:r>
            <a:r>
              <a:rPr lang="en-US" sz="3200" dirty="0"/>
              <a:t>to. </a:t>
            </a:r>
            <a:endParaRPr lang="en-US" sz="3200" dirty="0" smtClean="0"/>
          </a:p>
          <a:p>
            <a:pPr marL="457200" indent="-457200">
              <a:buFont typeface="Arial" panose="020B0604020202020204" pitchFamily="34" charset="0"/>
              <a:buChar char="•"/>
            </a:pPr>
            <a:r>
              <a:rPr lang="en-US" sz="3200" dirty="0" smtClean="0"/>
              <a:t>Create </a:t>
            </a:r>
            <a:r>
              <a:rPr lang="en-US" sz="3200" dirty="0"/>
              <a:t>a story. </a:t>
            </a:r>
            <a:endParaRPr lang="en-US" sz="3200" dirty="0" smtClean="0"/>
          </a:p>
          <a:p>
            <a:pPr marL="457200" indent="-457200">
              <a:buFont typeface="Arial" panose="020B0604020202020204" pitchFamily="34" charset="0"/>
              <a:buChar char="•"/>
            </a:pPr>
            <a:r>
              <a:rPr lang="en-US" sz="3200" dirty="0" smtClean="0"/>
              <a:t>Narrate</a:t>
            </a:r>
            <a:r>
              <a:rPr lang="en-US" sz="3200" dirty="0"/>
              <a:t>.</a:t>
            </a:r>
          </a:p>
          <a:p>
            <a:pPr marL="457200" indent="-457200">
              <a:buFont typeface="Arial" panose="020B0604020202020204" pitchFamily="34" charset="0"/>
              <a:buChar char="•"/>
            </a:pPr>
            <a:r>
              <a:rPr lang="en-US" sz="3200" dirty="0" smtClean="0"/>
              <a:t>Emphasize </a:t>
            </a:r>
            <a:r>
              <a:rPr lang="en-US" sz="3200" dirty="0"/>
              <a:t>and deemphasize facts that support or hurt your argument</a:t>
            </a:r>
            <a:endParaRPr lang="uk-UA" sz="3200" dirty="0"/>
          </a:p>
          <a:p>
            <a:endParaRPr lang="en-US" sz="3200" dirty="0"/>
          </a:p>
        </p:txBody>
      </p:sp>
    </p:spTree>
    <p:extLst>
      <p:ext uri="{BB962C8B-B14F-4D97-AF65-F5344CB8AC3E}">
        <p14:creationId xmlns:p14="http://schemas.microsoft.com/office/powerpoint/2010/main" val="1512328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67544" y="0"/>
            <a:ext cx="8229600" cy="1219200"/>
          </a:xfrm>
        </p:spPr>
        <p:txBody>
          <a:bodyPr/>
          <a:lstStyle/>
          <a:p>
            <a:pPr algn="ctr"/>
            <a:r>
              <a:rPr lang="en-US" b="1" dirty="0"/>
              <a:t>Division</a:t>
            </a:r>
            <a:endParaRPr lang="uk-UA" b="1" dirty="0"/>
          </a:p>
        </p:txBody>
      </p:sp>
      <p:sp>
        <p:nvSpPr>
          <p:cNvPr id="8" name="Объект 7"/>
          <p:cNvSpPr>
            <a:spLocks noGrp="1"/>
          </p:cNvSpPr>
          <p:nvPr>
            <p:ph sz="half" idx="1"/>
          </p:nvPr>
        </p:nvSpPr>
        <p:spPr/>
        <p:txBody>
          <a:bodyPr>
            <a:normAutofit/>
          </a:bodyPr>
          <a:lstStyle/>
          <a:p>
            <a:pPr marL="0" indent="0" algn="just">
              <a:buNone/>
            </a:pPr>
            <a:r>
              <a:rPr lang="en-US" sz="3200" b="1" dirty="0" smtClean="0"/>
              <a:t>Summary</a:t>
            </a:r>
            <a:r>
              <a:rPr lang="en-US" sz="3200" dirty="0" smtClean="0"/>
              <a:t> </a:t>
            </a:r>
            <a:r>
              <a:rPr lang="en-US" sz="3200" dirty="0"/>
              <a:t>of the arguments you’re about to make. </a:t>
            </a:r>
            <a:endParaRPr lang="en-US" sz="3200" dirty="0" smtClean="0"/>
          </a:p>
          <a:p>
            <a:pPr marL="0" indent="0" algn="just">
              <a:buNone/>
            </a:pPr>
            <a:r>
              <a:rPr lang="en-US" sz="3200" dirty="0"/>
              <a:t>Y</a:t>
            </a:r>
            <a:r>
              <a:rPr lang="en-US" sz="3200" dirty="0" smtClean="0"/>
              <a:t>our </a:t>
            </a:r>
            <a:r>
              <a:rPr lang="en-US" sz="3200" b="1" dirty="0"/>
              <a:t>audience’s </a:t>
            </a:r>
            <a:r>
              <a:rPr lang="en-US" sz="3200" b="1" dirty="0" smtClean="0"/>
              <a:t>roadmap,</a:t>
            </a:r>
            <a:r>
              <a:rPr lang="en-US" sz="3200" dirty="0" smtClean="0"/>
              <a:t> e.g. starts </a:t>
            </a:r>
            <a:r>
              <a:rPr lang="en-US" sz="3200" dirty="0"/>
              <a:t>out by saying something like, “I have three points to make tonight</a:t>
            </a:r>
            <a:r>
              <a:rPr lang="en-US" sz="3200" dirty="0" smtClean="0"/>
              <a:t>.”</a:t>
            </a:r>
            <a:endParaRPr lang="uk-UA" sz="3200" dirty="0"/>
          </a:p>
        </p:txBody>
      </p:sp>
      <p:sp>
        <p:nvSpPr>
          <p:cNvPr id="9" name="Объект 8"/>
          <p:cNvSpPr>
            <a:spLocks noGrp="1"/>
          </p:cNvSpPr>
          <p:nvPr>
            <p:ph sz="half" idx="2"/>
          </p:nvPr>
        </p:nvSpPr>
        <p:spPr/>
        <p:txBody>
          <a:bodyPr>
            <a:normAutofit/>
          </a:bodyPr>
          <a:lstStyle/>
          <a:p>
            <a:endParaRPr lang="uk-UA"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556792"/>
            <a:ext cx="4176464"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1751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539552" y="116632"/>
            <a:ext cx="8229600" cy="1008112"/>
          </a:xfrm>
        </p:spPr>
        <p:txBody>
          <a:bodyPr>
            <a:noAutofit/>
          </a:bodyPr>
          <a:lstStyle/>
          <a:p>
            <a:pPr algn="ctr"/>
            <a:r>
              <a:rPr lang="en-US" sz="4000" b="1" dirty="0" smtClean="0"/>
              <a:t>Proof </a:t>
            </a:r>
            <a:endParaRPr lang="uk-UA" sz="4000" b="1" dirty="0"/>
          </a:p>
        </p:txBody>
      </p:sp>
      <p:sp>
        <p:nvSpPr>
          <p:cNvPr id="8" name="Объект 7"/>
          <p:cNvSpPr>
            <a:spLocks noGrp="1"/>
          </p:cNvSpPr>
          <p:nvPr>
            <p:ph sz="half" idx="1"/>
          </p:nvPr>
        </p:nvSpPr>
        <p:spPr>
          <a:xfrm>
            <a:off x="457200" y="1124744"/>
            <a:ext cx="4059936" cy="5400600"/>
          </a:xfrm>
        </p:spPr>
        <p:txBody>
          <a:bodyPr>
            <a:normAutofit fontScale="77500" lnSpcReduction="20000"/>
          </a:bodyPr>
          <a:lstStyle/>
          <a:p>
            <a:endParaRPr lang="en-US" dirty="0"/>
          </a:p>
          <a:p>
            <a:pPr algn="just"/>
            <a:r>
              <a:rPr lang="en-US" sz="3100" dirty="0" smtClean="0"/>
              <a:t>Construct </a:t>
            </a:r>
            <a:r>
              <a:rPr lang="en-US" sz="3100" dirty="0"/>
              <a:t>logical arguments that your audience can understand and follow. </a:t>
            </a:r>
            <a:endParaRPr lang="en-US" sz="3100" dirty="0" smtClean="0"/>
          </a:p>
          <a:p>
            <a:pPr algn="just"/>
            <a:r>
              <a:rPr lang="en-US" sz="3100" dirty="0" smtClean="0"/>
              <a:t>Use </a:t>
            </a:r>
            <a:r>
              <a:rPr lang="en-US" sz="3100" dirty="0"/>
              <a:t>sound and valid arguments. </a:t>
            </a:r>
            <a:endParaRPr lang="en-US" sz="3100" dirty="0" smtClean="0"/>
          </a:p>
          <a:p>
            <a:pPr algn="just"/>
            <a:r>
              <a:rPr lang="en-US" sz="3100" dirty="0" smtClean="0"/>
              <a:t>Relate </a:t>
            </a:r>
            <a:r>
              <a:rPr lang="en-US" sz="3100" dirty="0"/>
              <a:t>back to the facts you mentioned in your statement of facts to back up what you say. </a:t>
            </a:r>
            <a:endParaRPr lang="en-US" sz="3100" dirty="0" smtClean="0"/>
          </a:p>
          <a:p>
            <a:pPr algn="just"/>
            <a:r>
              <a:rPr lang="en-US" sz="3100" dirty="0" smtClean="0"/>
              <a:t>Suggest </a:t>
            </a:r>
            <a:r>
              <a:rPr lang="en-US" sz="3100" dirty="0"/>
              <a:t>a course of </a:t>
            </a:r>
            <a:r>
              <a:rPr lang="en-US" sz="3100" dirty="0" smtClean="0"/>
              <a:t>action if </a:t>
            </a:r>
            <a:r>
              <a:rPr lang="en-US" sz="3100" dirty="0"/>
              <a:t>you want to convince people that your solution is the best one for resolving the problem you just described.</a:t>
            </a:r>
            <a:endParaRPr lang="uk-UA" sz="3100" dirty="0"/>
          </a:p>
        </p:txBody>
      </p:sp>
      <p:sp>
        <p:nvSpPr>
          <p:cNvPr id="9" name="Объект 8"/>
          <p:cNvSpPr>
            <a:spLocks noGrp="1"/>
          </p:cNvSpPr>
          <p:nvPr>
            <p:ph sz="half" idx="2"/>
          </p:nvPr>
        </p:nvSpPr>
        <p:spPr>
          <a:xfrm>
            <a:off x="4644008" y="1196751"/>
            <a:ext cx="4059936" cy="5040559"/>
          </a:xfrm>
        </p:spPr>
        <p:txBody>
          <a:bodyPr>
            <a:normAutofit fontScale="77500" lnSpcReduction="20000"/>
          </a:bodyPr>
          <a:lstStyle/>
          <a:p>
            <a:endParaRPr lang="uk-UA"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84784"/>
            <a:ext cx="4248472" cy="47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058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p:txBody>
          <a:bodyPr>
            <a:normAutofit/>
          </a:bodyPr>
          <a:lstStyle/>
          <a:p>
            <a:pPr marL="0" indent="0">
              <a:buNone/>
            </a:pPr>
            <a:r>
              <a:rPr lang="en-US" dirty="0" smtClean="0"/>
              <a:t>Means highlighting the </a:t>
            </a:r>
            <a:r>
              <a:rPr lang="en-US" dirty="0"/>
              <a:t>weaknesses in your argument to your audience. </a:t>
            </a:r>
            <a:endParaRPr lang="en-US" dirty="0" smtClean="0"/>
          </a:p>
          <a:p>
            <a:pPr marL="0" indent="0" algn="ctr">
              <a:buNone/>
            </a:pPr>
            <a:r>
              <a:rPr lang="en-US" dirty="0" smtClean="0"/>
              <a:t>Sharing </a:t>
            </a:r>
            <a:r>
              <a:rPr lang="en-US" dirty="0"/>
              <a:t>the weaknesses of your arguments will actually make you more persuasive in two </a:t>
            </a:r>
            <a:r>
              <a:rPr lang="en-US" dirty="0" smtClean="0"/>
              <a:t>ways:</a:t>
            </a:r>
          </a:p>
          <a:p>
            <a:pPr marL="0" indent="0" algn="just">
              <a:buNone/>
            </a:pPr>
            <a:r>
              <a:rPr lang="en-US" dirty="0"/>
              <a:t>1. </a:t>
            </a:r>
            <a:r>
              <a:rPr lang="en-US" dirty="0" smtClean="0"/>
              <a:t>By getting a </a:t>
            </a:r>
            <a:r>
              <a:rPr lang="en-US" dirty="0"/>
              <a:t>chance to preemptively answer any counterarguments an opposing side may bring  up and resolve any doubts your audience </a:t>
            </a:r>
            <a:r>
              <a:rPr lang="en-US" dirty="0" smtClean="0"/>
              <a:t>.</a:t>
            </a:r>
          </a:p>
          <a:p>
            <a:pPr marL="0" indent="0" algn="just">
              <a:buNone/>
            </a:pPr>
            <a:r>
              <a:rPr lang="en-US" dirty="0"/>
              <a:t>2. </a:t>
            </a:r>
            <a:r>
              <a:rPr lang="en-US" dirty="0" smtClean="0"/>
              <a:t>By gaining </a:t>
            </a:r>
            <a:r>
              <a:rPr lang="en-US" dirty="0"/>
              <a:t>the sympathy and trust of your audience  (highlighting the weaknesses in your argument is an effective use of </a:t>
            </a:r>
            <a:r>
              <a:rPr lang="en-US" dirty="0" smtClean="0"/>
              <a:t>ethos).</a:t>
            </a:r>
            <a:endParaRPr lang="en-US" dirty="0"/>
          </a:p>
          <a:p>
            <a:endParaRPr lang="uk-UA" dirty="0"/>
          </a:p>
          <a:p>
            <a:endParaRPr lang="uk-UA" dirty="0"/>
          </a:p>
        </p:txBody>
      </p:sp>
      <p:sp>
        <p:nvSpPr>
          <p:cNvPr id="2" name="Заголовок 1"/>
          <p:cNvSpPr>
            <a:spLocks noGrp="1"/>
          </p:cNvSpPr>
          <p:nvPr>
            <p:ph type="title"/>
          </p:nvPr>
        </p:nvSpPr>
        <p:spPr/>
        <p:txBody>
          <a:bodyPr/>
          <a:lstStyle/>
          <a:p>
            <a:pPr algn="ctr"/>
            <a:r>
              <a:rPr lang="en-GB" b="1" dirty="0"/>
              <a:t>Refutation</a:t>
            </a:r>
            <a:endParaRPr lang="uk-UA" b="1" dirty="0"/>
          </a:p>
        </p:txBody>
      </p:sp>
    </p:spTree>
    <p:extLst>
      <p:ext uri="{BB962C8B-B14F-4D97-AF65-F5344CB8AC3E}">
        <p14:creationId xmlns:p14="http://schemas.microsoft.com/office/powerpoint/2010/main" val="2976795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894928"/>
          </a:xfrm>
        </p:spPr>
        <p:txBody>
          <a:bodyPr/>
          <a:lstStyle/>
          <a:p>
            <a:pPr algn="ctr"/>
            <a:r>
              <a:rPr lang="en-US" b="1" dirty="0" smtClean="0"/>
              <a:t>Conclusion</a:t>
            </a:r>
            <a:endParaRPr lang="uk-UA" b="1" dirty="0"/>
          </a:p>
        </p:txBody>
      </p:sp>
      <p:sp>
        <p:nvSpPr>
          <p:cNvPr id="3" name="Объект 2"/>
          <p:cNvSpPr>
            <a:spLocks noGrp="1"/>
          </p:cNvSpPr>
          <p:nvPr>
            <p:ph idx="1"/>
          </p:nvPr>
        </p:nvSpPr>
        <p:spPr>
          <a:xfrm>
            <a:off x="457200" y="980728"/>
            <a:ext cx="8229600" cy="4572000"/>
          </a:xfrm>
        </p:spPr>
        <p:txBody>
          <a:bodyPr/>
          <a:lstStyle/>
          <a:p>
            <a:pPr marL="0" indent="0">
              <a:buNone/>
            </a:pPr>
            <a:r>
              <a:rPr lang="en-US" dirty="0"/>
              <a:t>The goal of your conclusion is to sum up your argument as forcefully and as memorably as </a:t>
            </a:r>
            <a:r>
              <a:rPr lang="en-US" dirty="0" smtClean="0"/>
              <a:t>possible</a:t>
            </a:r>
          </a:p>
          <a:p>
            <a:pPr marL="0" indent="0">
              <a:buNone/>
            </a:pPr>
            <a:r>
              <a:rPr lang="en-US" dirty="0"/>
              <a:t>I</a:t>
            </a:r>
            <a:r>
              <a:rPr lang="en-US" dirty="0" smtClean="0"/>
              <a:t>nject </a:t>
            </a:r>
            <a:r>
              <a:rPr lang="en-US" dirty="0"/>
              <a:t>some emotion into your </a:t>
            </a:r>
            <a:r>
              <a:rPr lang="en-US" dirty="0" smtClean="0"/>
              <a:t>conclusion</a:t>
            </a:r>
          </a:p>
          <a:p>
            <a:pPr marL="0" indent="0">
              <a:buNone/>
            </a:pPr>
            <a:r>
              <a:rPr lang="en-US" dirty="0" smtClean="0"/>
              <a:t>Use pathos or </a:t>
            </a:r>
            <a:r>
              <a:rPr lang="en-US" dirty="0"/>
              <a:t>the appeal to emotion.</a:t>
            </a:r>
            <a:endParaRPr lang="uk-UA"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780928"/>
            <a:ext cx="731520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967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smtClean="0"/>
              <a:t>Style</a:t>
            </a:r>
            <a:endParaRPr lang="uk-UA" b="1" dirty="0"/>
          </a:p>
        </p:txBody>
      </p:sp>
      <p:sp>
        <p:nvSpPr>
          <p:cNvPr id="3" name="Объект 2"/>
          <p:cNvSpPr>
            <a:spLocks noGrp="1"/>
          </p:cNvSpPr>
          <p:nvPr>
            <p:ph idx="1"/>
          </p:nvPr>
        </p:nvSpPr>
        <p:spPr/>
        <p:txBody>
          <a:bodyPr/>
          <a:lstStyle/>
          <a:p>
            <a:endParaRPr lang="uk-UA"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8784976"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2286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GB" dirty="0"/>
              <a:t>Style</a:t>
            </a:r>
            <a:endParaRPr lang="uk-UA" dirty="0"/>
          </a:p>
        </p:txBody>
      </p:sp>
      <p:sp>
        <p:nvSpPr>
          <p:cNvPr id="3" name="Объект 2"/>
          <p:cNvSpPr>
            <a:spLocks noGrp="1"/>
          </p:cNvSpPr>
          <p:nvPr>
            <p:ph idx="1"/>
          </p:nvPr>
        </p:nvSpPr>
        <p:spPr/>
        <p:txBody>
          <a:bodyPr>
            <a:normAutofit/>
          </a:bodyPr>
          <a:lstStyle/>
          <a:p>
            <a:pPr algn="just"/>
            <a:r>
              <a:rPr lang="en-US" sz="2800" dirty="0" smtClean="0"/>
              <a:t>The </a:t>
            </a:r>
            <a:r>
              <a:rPr lang="en-US" sz="2800" dirty="0"/>
              <a:t>two most important stylistic virtues in public speaking are clarity and </a:t>
            </a:r>
            <a:r>
              <a:rPr lang="en-US" sz="2800" dirty="0" smtClean="0"/>
              <a:t>correctness.</a:t>
            </a:r>
            <a:endParaRPr lang="en-US" sz="2800" dirty="0"/>
          </a:p>
          <a:p>
            <a:pPr algn="just"/>
            <a:r>
              <a:rPr lang="en-US" sz="2800" dirty="0"/>
              <a:t>Write for the ear…not the eye. Read your work ALOUD.</a:t>
            </a:r>
          </a:p>
          <a:p>
            <a:pPr algn="just"/>
            <a:r>
              <a:rPr lang="en-US" sz="2800" dirty="0"/>
              <a:t>Avoid phrasing that might be distracting, too ambiguous, or bad for your ethos (e.g. gendered language, slang, etc.) </a:t>
            </a:r>
            <a:endParaRPr lang="uk-UA" sz="2800" dirty="0"/>
          </a:p>
        </p:txBody>
      </p:sp>
    </p:spTree>
    <p:extLst>
      <p:ext uri="{BB962C8B-B14F-4D97-AF65-F5344CB8AC3E}">
        <p14:creationId xmlns:p14="http://schemas.microsoft.com/office/powerpoint/2010/main" val="347832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pPr algn="ctr"/>
            <a:r>
              <a:rPr lang="en-GB" b="1" dirty="0"/>
              <a:t>Memory</a:t>
            </a:r>
            <a:endParaRPr lang="uk-UA" b="1"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52809"/>
            <a:ext cx="7920879"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395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pPr algn="ctr"/>
            <a:r>
              <a:rPr lang="en-US" b="1" dirty="0" smtClean="0"/>
              <a:t>Memory</a:t>
            </a:r>
            <a:endParaRPr lang="uk-UA" b="1" dirty="0"/>
          </a:p>
        </p:txBody>
      </p:sp>
      <p:sp>
        <p:nvSpPr>
          <p:cNvPr id="10" name="Объект 9"/>
          <p:cNvSpPr>
            <a:spLocks noGrp="1"/>
          </p:cNvSpPr>
          <p:nvPr>
            <p:ph sz="half" idx="1"/>
          </p:nvPr>
        </p:nvSpPr>
        <p:spPr/>
        <p:txBody>
          <a:bodyPr/>
          <a:lstStyle/>
          <a:p>
            <a:endParaRPr lang="uk-UA" dirty="0"/>
          </a:p>
        </p:txBody>
      </p:sp>
      <p:sp>
        <p:nvSpPr>
          <p:cNvPr id="11" name="Объект 10"/>
          <p:cNvSpPr>
            <a:spLocks noGrp="1"/>
          </p:cNvSpPr>
          <p:nvPr>
            <p:ph sz="half" idx="2"/>
          </p:nvPr>
        </p:nvSpPr>
        <p:spPr/>
        <p:txBody>
          <a:bodyPr>
            <a:normAutofit/>
          </a:bodyPr>
          <a:lstStyle/>
          <a:p>
            <a:r>
              <a:rPr lang="en-US" sz="3200" dirty="0"/>
              <a:t>Rehearse the ideas of the speech, rather than the specific wording.</a:t>
            </a:r>
          </a:p>
          <a:p>
            <a:endParaRPr lang="en-US" sz="3200" dirty="0"/>
          </a:p>
          <a:p>
            <a:r>
              <a:rPr lang="en-US" sz="3200" dirty="0"/>
              <a:t>Rehearse success (don’t rehearse failure…)</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403244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126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Memory</a:t>
            </a:r>
            <a:endParaRPr lang="uk-UA" dirty="0"/>
          </a:p>
        </p:txBody>
      </p:sp>
      <p:sp>
        <p:nvSpPr>
          <p:cNvPr id="3" name="Объект 2"/>
          <p:cNvSpPr>
            <a:spLocks noGrp="1"/>
          </p:cNvSpPr>
          <p:nvPr>
            <p:ph idx="1"/>
          </p:nvPr>
        </p:nvSpPr>
        <p:spPr/>
        <p:txBody>
          <a:bodyPr/>
          <a:lstStyle/>
          <a:p>
            <a:pPr marL="0" indent="0" algn="just">
              <a:buNone/>
            </a:pPr>
            <a:r>
              <a:rPr lang="en-GB" b="1" dirty="0"/>
              <a:t>Memorizing </a:t>
            </a:r>
            <a:r>
              <a:rPr lang="en-GB" b="1" dirty="0" smtClean="0"/>
              <a:t>your speech  </a:t>
            </a:r>
            <a:r>
              <a:rPr lang="en-GB" dirty="0" smtClean="0"/>
              <a:t>is </a:t>
            </a:r>
            <a:r>
              <a:rPr lang="en-US" dirty="0" smtClean="0"/>
              <a:t>a </a:t>
            </a:r>
            <a:r>
              <a:rPr lang="en-US" dirty="0"/>
              <a:t>tool to increase an orator’s ethos, or authority with his audience. </a:t>
            </a:r>
            <a:endParaRPr lang="en-US" dirty="0" smtClean="0"/>
          </a:p>
          <a:p>
            <a:pPr marL="0" indent="0" algn="just">
              <a:buNone/>
            </a:pPr>
            <a:r>
              <a:rPr lang="en-US" b="1" dirty="0" smtClean="0"/>
              <a:t>Memorizing </a:t>
            </a:r>
            <a:r>
              <a:rPr lang="en-US" b="1" dirty="0"/>
              <a:t>your speech </a:t>
            </a:r>
            <a:r>
              <a:rPr lang="en-US" dirty="0" smtClean="0"/>
              <a:t>makes you seem </a:t>
            </a:r>
            <a:endParaRPr lang="en-US" dirty="0"/>
          </a:p>
          <a:p>
            <a:pPr marL="0" lvl="0" indent="0" algn="just">
              <a:buClr>
                <a:srgbClr val="F3A447"/>
              </a:buClr>
              <a:buNone/>
            </a:pPr>
            <a:r>
              <a:rPr lang="en-US" dirty="0" smtClean="0"/>
              <a:t>more </a:t>
            </a:r>
            <a:r>
              <a:rPr lang="en-US" dirty="0"/>
              <a:t>dynamic and </a:t>
            </a:r>
            <a:r>
              <a:rPr lang="en-US" dirty="0" smtClean="0"/>
              <a:t>engaging.</a:t>
            </a:r>
          </a:p>
          <a:p>
            <a:pPr marL="0" lvl="0" indent="0" algn="just">
              <a:buClr>
                <a:srgbClr val="F3A447"/>
              </a:buClr>
              <a:buNone/>
            </a:pPr>
            <a:r>
              <a:rPr lang="en-US" b="1" dirty="0">
                <a:solidFill>
                  <a:prstClr val="white"/>
                </a:solidFill>
              </a:rPr>
              <a:t> </a:t>
            </a:r>
            <a:r>
              <a:rPr lang="en-US" b="1" dirty="0" smtClean="0">
                <a:solidFill>
                  <a:prstClr val="white"/>
                </a:solidFill>
              </a:rPr>
              <a:t>Learn to use mnemonic devices, </a:t>
            </a:r>
            <a:r>
              <a:rPr lang="en-US" dirty="0" smtClean="0">
                <a:solidFill>
                  <a:prstClr val="white"/>
                </a:solidFill>
              </a:rPr>
              <a:t>e.g.  </a:t>
            </a:r>
            <a:r>
              <a:rPr lang="en-US" dirty="0">
                <a:solidFill>
                  <a:prstClr val="white"/>
                </a:solidFill>
              </a:rPr>
              <a:t>the “method of loci” </a:t>
            </a:r>
            <a:r>
              <a:rPr lang="en-US" dirty="0" smtClean="0">
                <a:solidFill>
                  <a:prstClr val="white"/>
                </a:solidFill>
              </a:rPr>
              <a:t>technique that </a:t>
            </a:r>
            <a:r>
              <a:rPr lang="en-US" dirty="0">
                <a:solidFill>
                  <a:prstClr val="white"/>
                </a:solidFill>
              </a:rPr>
              <a:t>is </a:t>
            </a:r>
            <a:r>
              <a:rPr lang="en-US" dirty="0" smtClean="0">
                <a:solidFill>
                  <a:prstClr val="white"/>
                </a:solidFill>
              </a:rPr>
              <a:t>concentration </a:t>
            </a:r>
            <a:r>
              <a:rPr lang="en-US" dirty="0">
                <a:solidFill>
                  <a:prstClr val="white"/>
                </a:solidFill>
              </a:rPr>
              <a:t>on the layout of a building or home that </a:t>
            </a:r>
            <a:r>
              <a:rPr lang="en-US" dirty="0" smtClean="0">
                <a:solidFill>
                  <a:prstClr val="white"/>
                </a:solidFill>
              </a:rPr>
              <a:t>you are </a:t>
            </a:r>
            <a:r>
              <a:rPr lang="en-US" dirty="0">
                <a:solidFill>
                  <a:prstClr val="white"/>
                </a:solidFill>
              </a:rPr>
              <a:t>familiar </a:t>
            </a:r>
            <a:r>
              <a:rPr lang="en-US" dirty="0" smtClean="0">
                <a:solidFill>
                  <a:prstClr val="white"/>
                </a:solidFill>
              </a:rPr>
              <a:t>with (then you take </a:t>
            </a:r>
            <a:r>
              <a:rPr lang="en-US" dirty="0">
                <a:solidFill>
                  <a:prstClr val="white"/>
                </a:solidFill>
              </a:rPr>
              <a:t>a mental walk through each room in the building and </a:t>
            </a:r>
            <a:r>
              <a:rPr lang="en-US" dirty="0" smtClean="0">
                <a:solidFill>
                  <a:prstClr val="white"/>
                </a:solidFill>
              </a:rPr>
              <a:t>commit </a:t>
            </a:r>
            <a:r>
              <a:rPr lang="en-US" dirty="0">
                <a:solidFill>
                  <a:prstClr val="white"/>
                </a:solidFill>
              </a:rPr>
              <a:t>an engaging visual representation of a part of </a:t>
            </a:r>
            <a:r>
              <a:rPr lang="en-US" dirty="0" smtClean="0">
                <a:solidFill>
                  <a:prstClr val="white"/>
                </a:solidFill>
              </a:rPr>
              <a:t>your </a:t>
            </a:r>
            <a:r>
              <a:rPr lang="en-US" dirty="0">
                <a:solidFill>
                  <a:prstClr val="white"/>
                </a:solidFill>
              </a:rPr>
              <a:t>speech to each </a:t>
            </a:r>
            <a:r>
              <a:rPr lang="en-US" dirty="0" smtClean="0">
                <a:solidFill>
                  <a:prstClr val="white"/>
                </a:solidFill>
              </a:rPr>
              <a:t>room)</a:t>
            </a:r>
          </a:p>
          <a:p>
            <a:pPr marL="0" indent="0" algn="just">
              <a:buNone/>
            </a:pPr>
            <a:endParaRPr lang="en-US" dirty="0" smtClean="0"/>
          </a:p>
          <a:p>
            <a:pPr marL="0" indent="0" algn="just">
              <a:buNone/>
            </a:pPr>
            <a:endParaRPr lang="en-US" dirty="0" smtClean="0"/>
          </a:p>
          <a:p>
            <a:pPr marL="0" indent="0" algn="just">
              <a:buNone/>
            </a:pPr>
            <a:endParaRPr lang="en-US" dirty="0" smtClean="0"/>
          </a:p>
          <a:p>
            <a:pPr marL="0" indent="0">
              <a:buNone/>
            </a:pPr>
            <a:endParaRPr lang="uk-UA" dirty="0"/>
          </a:p>
        </p:txBody>
      </p:sp>
    </p:spTree>
    <p:extLst>
      <p:ext uri="{BB962C8B-B14F-4D97-AF65-F5344CB8AC3E}">
        <p14:creationId xmlns:p14="http://schemas.microsoft.com/office/powerpoint/2010/main" val="2277413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784976" cy="1077218"/>
          </a:xfrm>
          <a:prstGeom prst="rect">
            <a:avLst/>
          </a:prstGeom>
        </p:spPr>
        <p:txBody>
          <a:bodyPr wrap="square">
            <a:spAutoFit/>
          </a:bodyPr>
          <a:lstStyle/>
          <a:p>
            <a:pPr algn="ctr"/>
            <a:r>
              <a:rPr lang="en-US" sz="3200" dirty="0"/>
              <a:t>Invention: Finding things to </a:t>
            </a:r>
            <a:r>
              <a:rPr lang="en-US" sz="3200" dirty="0" smtClean="0"/>
              <a:t>say, the </a:t>
            </a:r>
            <a:r>
              <a:rPr lang="en-US" sz="3200" dirty="0"/>
              <a:t>process of developing and refining your arguments</a:t>
            </a:r>
            <a:endParaRPr lang="uk-UA" sz="32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4824"/>
            <a:ext cx="878497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058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828328"/>
          </a:xfrm>
        </p:spPr>
        <p:txBody>
          <a:bodyPr/>
          <a:lstStyle/>
          <a:p>
            <a:pPr algn="ctr"/>
            <a:r>
              <a:rPr lang="en-US" b="1" dirty="0" smtClean="0"/>
              <a:t>Memory</a:t>
            </a:r>
            <a:endParaRPr lang="uk-UA" b="1" dirty="0"/>
          </a:p>
        </p:txBody>
      </p:sp>
      <p:sp>
        <p:nvSpPr>
          <p:cNvPr id="3" name="Объект 2"/>
          <p:cNvSpPr>
            <a:spLocks noGrp="1"/>
          </p:cNvSpPr>
          <p:nvPr>
            <p:ph idx="1"/>
          </p:nvPr>
        </p:nvSpPr>
        <p:spPr>
          <a:xfrm>
            <a:off x="457200" y="908720"/>
            <a:ext cx="8229600" cy="5832648"/>
          </a:xfrm>
        </p:spPr>
        <p:txBody>
          <a:bodyPr/>
          <a:lstStyle/>
          <a:p>
            <a:pPr marL="0" indent="0">
              <a:buNone/>
            </a:pPr>
            <a:r>
              <a:rPr lang="en-GB" b="1" dirty="0"/>
              <a:t>Making </a:t>
            </a:r>
            <a:r>
              <a:rPr lang="en-GB" b="1" dirty="0" smtClean="0"/>
              <a:t>your </a:t>
            </a:r>
            <a:r>
              <a:rPr lang="en-GB" b="1" dirty="0"/>
              <a:t>speech </a:t>
            </a:r>
            <a:r>
              <a:rPr lang="en-GB" b="1" dirty="0" smtClean="0"/>
              <a:t>memorable </a:t>
            </a:r>
            <a:r>
              <a:rPr lang="en-GB" dirty="0" smtClean="0"/>
              <a:t>means</a:t>
            </a:r>
            <a:r>
              <a:rPr lang="en-GB" b="1" dirty="0" smtClean="0"/>
              <a:t> </a:t>
            </a:r>
            <a:r>
              <a:rPr lang="en-US" dirty="0"/>
              <a:t>organizing your oration and using certain figures of speech to help your audience remember what </a:t>
            </a:r>
            <a:r>
              <a:rPr lang="en-US" dirty="0" smtClean="0"/>
              <a:t>you </a:t>
            </a:r>
            <a:r>
              <a:rPr lang="en-US" dirty="0"/>
              <a:t>said</a:t>
            </a:r>
            <a:r>
              <a:rPr lang="en-US" b="1" dirty="0" smtClean="0"/>
              <a:t>.</a:t>
            </a:r>
          </a:p>
          <a:p>
            <a:r>
              <a:rPr lang="en-US" b="1" dirty="0"/>
              <a:t>have something interesting to </a:t>
            </a:r>
            <a:r>
              <a:rPr lang="en-US" b="1" dirty="0" smtClean="0"/>
              <a:t>say</a:t>
            </a:r>
          </a:p>
          <a:p>
            <a:r>
              <a:rPr lang="en-US" b="1" dirty="0" smtClean="0"/>
              <a:t>make </a:t>
            </a:r>
            <a:r>
              <a:rPr lang="en-US" b="1" dirty="0"/>
              <a:t>your speech </a:t>
            </a:r>
            <a:r>
              <a:rPr lang="en-US" b="1" dirty="0" smtClean="0"/>
              <a:t>easy </a:t>
            </a:r>
            <a:r>
              <a:rPr lang="en-US" b="1" dirty="0"/>
              <a:t>to follow and thus easy to </a:t>
            </a:r>
            <a:r>
              <a:rPr lang="en-US" b="1" dirty="0" smtClean="0"/>
              <a:t>remember, </a:t>
            </a:r>
            <a:r>
              <a:rPr lang="en-US" dirty="0" smtClean="0"/>
              <a:t>e.g. Today</a:t>
            </a:r>
            <a:r>
              <a:rPr lang="en-US" dirty="0"/>
              <a:t>, I’m going to discuss three things. </a:t>
            </a:r>
            <a:r>
              <a:rPr lang="en-US" dirty="0" smtClean="0"/>
              <a:t>One</a:t>
            </a:r>
            <a:r>
              <a:rPr lang="en-US" dirty="0"/>
              <a:t>… </a:t>
            </a:r>
            <a:r>
              <a:rPr lang="en-US" dirty="0" smtClean="0"/>
              <a:t>Two…Three</a:t>
            </a:r>
          </a:p>
          <a:p>
            <a:r>
              <a:rPr lang="en-US" b="1" dirty="0" smtClean="0"/>
              <a:t>stop </a:t>
            </a:r>
            <a:r>
              <a:rPr lang="en-US" b="1" dirty="0"/>
              <a:t>and give your audience a roadmap of where you’re at in your </a:t>
            </a:r>
            <a:r>
              <a:rPr lang="en-US" b="1" dirty="0" smtClean="0"/>
              <a:t>speech</a:t>
            </a:r>
            <a:r>
              <a:rPr lang="en-US" dirty="0"/>
              <a:t>, e.g. </a:t>
            </a:r>
            <a:r>
              <a:rPr lang="en-US" dirty="0" smtClean="0"/>
              <a:t>We’ve </a:t>
            </a:r>
            <a:r>
              <a:rPr lang="en-US" dirty="0"/>
              <a:t>just covered </a:t>
            </a:r>
            <a:r>
              <a:rPr lang="en-US" dirty="0" smtClean="0"/>
              <a:t>…</a:t>
            </a:r>
          </a:p>
          <a:p>
            <a:r>
              <a:rPr lang="en-US" b="1" dirty="0"/>
              <a:t>Harness the power of story by weaving in anecdotes that bolster your point throughout your speech or </a:t>
            </a:r>
            <a:r>
              <a:rPr lang="en-US" b="1" dirty="0" smtClean="0"/>
              <a:t>text</a:t>
            </a:r>
          </a:p>
          <a:p>
            <a:r>
              <a:rPr lang="en-US" b="1" dirty="0" smtClean="0"/>
              <a:t>Use figures of speech</a:t>
            </a:r>
            <a:endParaRPr lang="en-US" b="1" dirty="0"/>
          </a:p>
          <a:p>
            <a:endParaRPr lang="en-US" dirty="0" smtClean="0"/>
          </a:p>
          <a:p>
            <a:endParaRPr lang="en-US" dirty="0" smtClean="0"/>
          </a:p>
          <a:p>
            <a:pPr marL="0" indent="0">
              <a:buNone/>
            </a:pPr>
            <a:endParaRPr lang="uk-UA" dirty="0"/>
          </a:p>
        </p:txBody>
      </p:sp>
    </p:spTree>
    <p:extLst>
      <p:ext uri="{BB962C8B-B14F-4D97-AF65-F5344CB8AC3E}">
        <p14:creationId xmlns:p14="http://schemas.microsoft.com/office/powerpoint/2010/main" val="1439279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smtClean="0"/>
              <a:t>Memory</a:t>
            </a:r>
            <a:endParaRPr lang="uk-UA" b="1" dirty="0"/>
          </a:p>
        </p:txBody>
      </p:sp>
      <p:sp>
        <p:nvSpPr>
          <p:cNvPr id="3" name="Объект 2"/>
          <p:cNvSpPr>
            <a:spLocks noGrp="1"/>
          </p:cNvSpPr>
          <p:nvPr>
            <p:ph sz="half" idx="1"/>
          </p:nvPr>
        </p:nvSpPr>
        <p:spPr/>
        <p:txBody>
          <a:bodyPr/>
          <a:lstStyle/>
          <a:p>
            <a:endParaRPr lang="uk-UA" dirty="0"/>
          </a:p>
        </p:txBody>
      </p:sp>
      <p:sp>
        <p:nvSpPr>
          <p:cNvPr id="4" name="Объект 3"/>
          <p:cNvSpPr>
            <a:spLocks noGrp="1"/>
          </p:cNvSpPr>
          <p:nvPr>
            <p:ph sz="half" idx="2"/>
          </p:nvPr>
        </p:nvSpPr>
        <p:spPr/>
        <p:txBody>
          <a:bodyPr>
            <a:normAutofit/>
          </a:bodyPr>
          <a:lstStyle/>
          <a:p>
            <a:pPr marL="0" indent="0">
              <a:buNone/>
            </a:pPr>
            <a:r>
              <a:rPr lang="en-US" sz="3600" dirty="0"/>
              <a:t>Don’t forget  to </a:t>
            </a:r>
            <a:r>
              <a:rPr lang="en-US" sz="3600" dirty="0" smtClean="0"/>
              <a:t>store </a:t>
            </a:r>
            <a:r>
              <a:rPr lang="en-US" sz="3600" dirty="0"/>
              <a:t>up information that can be used in future speeches or texts.</a:t>
            </a:r>
            <a:endParaRPr lang="uk-UA" sz="36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268760"/>
            <a:ext cx="446449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48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algn="ctr"/>
            <a:r>
              <a:rPr lang="en-GB" b="1" dirty="0"/>
              <a:t>Delivery</a:t>
            </a:r>
            <a:endParaRPr lang="uk-UA" b="1"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8640959" cy="551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577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677468" y="1524000"/>
            <a:ext cx="5009331" cy="4572000"/>
          </a:xfrm>
        </p:spPr>
        <p:txBody>
          <a:bodyPr>
            <a:normAutofit/>
          </a:bodyPr>
          <a:lstStyle/>
          <a:p>
            <a:pPr marL="514350" indent="-514350">
              <a:buAutoNum type="arabicPeriod"/>
            </a:pPr>
            <a:r>
              <a:rPr lang="en-GB" sz="3200" b="1" dirty="0" smtClean="0"/>
              <a:t>Master </a:t>
            </a:r>
            <a:r>
              <a:rPr lang="en-GB" sz="3200" b="1" dirty="0"/>
              <a:t>the </a:t>
            </a:r>
            <a:r>
              <a:rPr lang="en-GB" sz="3200" b="1" dirty="0" smtClean="0"/>
              <a:t>pause</a:t>
            </a:r>
            <a:r>
              <a:rPr lang="en-GB" sz="3200" b="1" dirty="0"/>
              <a:t> </a:t>
            </a:r>
            <a:r>
              <a:rPr lang="en-GB" sz="3200" b="1" dirty="0" smtClean="0"/>
              <a:t>- </a:t>
            </a:r>
            <a:r>
              <a:rPr lang="en-US" sz="3200" b="1" dirty="0" smtClean="0"/>
              <a:t>practice </a:t>
            </a:r>
            <a:r>
              <a:rPr lang="en-US" sz="3200" b="1" dirty="0"/>
              <a:t>inserting pauses in your speech to find what works</a:t>
            </a:r>
            <a:r>
              <a:rPr lang="en-US" sz="3200" b="1" dirty="0" smtClean="0"/>
              <a:t>.</a:t>
            </a:r>
          </a:p>
          <a:p>
            <a:pPr marL="514350" indent="-514350">
              <a:buAutoNum type="arabicPeriod"/>
            </a:pPr>
            <a:r>
              <a:rPr lang="en-GB" sz="3200" b="1" dirty="0"/>
              <a:t>Watch your body </a:t>
            </a:r>
            <a:r>
              <a:rPr lang="en-GB" sz="3200" b="1" dirty="0" smtClean="0"/>
              <a:t>language - </a:t>
            </a:r>
            <a:r>
              <a:rPr lang="en-US" sz="3200" b="1" dirty="0"/>
              <a:t>alert upright posture, relaxed arms and hands, </a:t>
            </a:r>
            <a:r>
              <a:rPr lang="en-US" sz="3200" b="1" dirty="0" smtClean="0"/>
              <a:t>etc.</a:t>
            </a:r>
            <a:endParaRPr lang="en-US" sz="3200" b="1" dirty="0"/>
          </a:p>
          <a:p>
            <a:pPr marL="514350" indent="-514350">
              <a:buAutoNum type="arabicPeriod"/>
            </a:pPr>
            <a:endParaRPr lang="uk-UA" sz="3200" b="1" dirty="0"/>
          </a:p>
        </p:txBody>
      </p:sp>
      <p:sp>
        <p:nvSpPr>
          <p:cNvPr id="3" name="Заголовок 2"/>
          <p:cNvSpPr>
            <a:spLocks noGrp="1"/>
          </p:cNvSpPr>
          <p:nvPr>
            <p:ph type="title"/>
          </p:nvPr>
        </p:nvSpPr>
        <p:spPr/>
        <p:txBody>
          <a:bodyPr>
            <a:normAutofit fontScale="90000"/>
          </a:bodyPr>
          <a:lstStyle/>
          <a:p>
            <a:pPr algn="ctr"/>
            <a:r>
              <a:rPr lang="en-US" b="1" dirty="0"/>
              <a:t>To increase the effectiveness of your oratorical delivery</a:t>
            </a:r>
            <a:endParaRPr lang="uk-UA" b="1"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320992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756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b="1" dirty="0"/>
              <a:t>To increase the effectiveness of your oratorical delivery</a:t>
            </a:r>
            <a:endParaRPr lang="uk-UA" b="1" dirty="0"/>
          </a:p>
        </p:txBody>
      </p:sp>
      <p:sp>
        <p:nvSpPr>
          <p:cNvPr id="3" name="Объект 2"/>
          <p:cNvSpPr>
            <a:spLocks noGrp="1"/>
          </p:cNvSpPr>
          <p:nvPr>
            <p:ph sz="half" idx="1"/>
          </p:nvPr>
        </p:nvSpPr>
        <p:spPr/>
        <p:txBody>
          <a:bodyPr>
            <a:normAutofit fontScale="92500" lnSpcReduction="10000"/>
          </a:bodyPr>
          <a:lstStyle/>
          <a:p>
            <a:pPr marL="0" indent="0">
              <a:buNone/>
            </a:pPr>
            <a:r>
              <a:rPr lang="en-US" dirty="0"/>
              <a:t>3 </a:t>
            </a:r>
            <a:r>
              <a:rPr lang="en-US" sz="3200" b="1" dirty="0"/>
              <a:t>Vary your </a:t>
            </a:r>
            <a:r>
              <a:rPr lang="en-US" sz="3200" b="1" dirty="0" smtClean="0"/>
              <a:t>tone </a:t>
            </a:r>
            <a:r>
              <a:rPr lang="en-US" sz="3200" b="1" dirty="0"/>
              <a:t>- </a:t>
            </a:r>
            <a:r>
              <a:rPr lang="en-US" sz="3200" b="1" dirty="0" smtClean="0"/>
              <a:t>use </a:t>
            </a:r>
            <a:r>
              <a:rPr lang="en-US" sz="3200" b="1" dirty="0"/>
              <a:t>inflections to reveal that you’re asking a question, being sarcastic, or conveying excitement. You might even exaggerate your </a:t>
            </a:r>
            <a:r>
              <a:rPr lang="en-US" sz="3200" b="1" dirty="0" smtClean="0"/>
              <a:t>inflections.</a:t>
            </a:r>
            <a:endParaRPr lang="uk-UA" sz="3200" b="1" dirty="0"/>
          </a:p>
        </p:txBody>
      </p:sp>
      <p:sp>
        <p:nvSpPr>
          <p:cNvPr id="4" name="Объект 3"/>
          <p:cNvSpPr>
            <a:spLocks noGrp="1"/>
          </p:cNvSpPr>
          <p:nvPr>
            <p:ph sz="half" idx="2"/>
          </p:nvPr>
        </p:nvSpPr>
        <p:spPr/>
        <p:txBody>
          <a:bodyPr>
            <a:normAutofit fontScale="92500" lnSpcReduction="10000"/>
          </a:bodyPr>
          <a:lstStyle/>
          <a:p>
            <a:endParaRPr lang="uk-UA"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556792"/>
            <a:ext cx="3954016"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199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b="1" dirty="0"/>
              <a:t>To increase the effectiveness of your oratorical delivery</a:t>
            </a:r>
            <a:endParaRPr lang="uk-UA" b="1" dirty="0"/>
          </a:p>
        </p:txBody>
      </p:sp>
      <p:sp>
        <p:nvSpPr>
          <p:cNvPr id="3" name="Объект 2"/>
          <p:cNvSpPr>
            <a:spLocks noGrp="1"/>
          </p:cNvSpPr>
          <p:nvPr>
            <p:ph sz="half" idx="1"/>
          </p:nvPr>
        </p:nvSpPr>
        <p:spPr/>
        <p:txBody>
          <a:bodyPr/>
          <a:lstStyle/>
          <a:p>
            <a:endParaRPr lang="uk-UA" dirty="0"/>
          </a:p>
        </p:txBody>
      </p:sp>
      <p:sp>
        <p:nvSpPr>
          <p:cNvPr id="4" name="Объект 3"/>
          <p:cNvSpPr>
            <a:spLocks noGrp="1"/>
          </p:cNvSpPr>
          <p:nvPr>
            <p:ph sz="half" idx="2"/>
          </p:nvPr>
        </p:nvSpPr>
        <p:spPr/>
        <p:txBody>
          <a:bodyPr/>
          <a:lstStyle/>
          <a:p>
            <a:pPr marL="0" indent="0">
              <a:buNone/>
            </a:pPr>
            <a:r>
              <a:rPr lang="en-US" dirty="0" smtClean="0"/>
              <a:t>4 </a:t>
            </a:r>
            <a:r>
              <a:rPr lang="en-GB" dirty="0"/>
              <a:t>Let gestures flow </a:t>
            </a:r>
            <a:r>
              <a:rPr lang="en-GB" dirty="0" smtClean="0"/>
              <a:t>naturally - g</a:t>
            </a:r>
            <a:r>
              <a:rPr lang="en-US" dirty="0" err="1" smtClean="0"/>
              <a:t>ive</a:t>
            </a:r>
            <a:r>
              <a:rPr lang="en-US" dirty="0" smtClean="0"/>
              <a:t> </a:t>
            </a:r>
            <a:r>
              <a:rPr lang="en-US" dirty="0"/>
              <a:t>added emphasis to your </a:t>
            </a:r>
            <a:r>
              <a:rPr lang="en-US" dirty="0" smtClean="0"/>
              <a:t>words.</a:t>
            </a:r>
          </a:p>
          <a:p>
            <a:pPr marL="0" indent="0">
              <a:buNone/>
            </a:pPr>
            <a:r>
              <a:rPr lang="en-US" dirty="0"/>
              <a:t>5 Vary the force of your voice - </a:t>
            </a:r>
            <a:r>
              <a:rPr lang="en-US" dirty="0" smtClean="0"/>
              <a:t>the </a:t>
            </a:r>
            <a:r>
              <a:rPr lang="en-US" dirty="0"/>
              <a:t>strength and weakness of </a:t>
            </a:r>
            <a:r>
              <a:rPr lang="en-US" dirty="0" smtClean="0"/>
              <a:t>voice </a:t>
            </a:r>
            <a:r>
              <a:rPr lang="en-US" dirty="0"/>
              <a:t>can help express different </a:t>
            </a:r>
            <a:r>
              <a:rPr lang="en-US" dirty="0" smtClean="0"/>
              <a:t>emotions, </a:t>
            </a:r>
            <a:r>
              <a:rPr lang="en-US" dirty="0"/>
              <a:t>e.g. Anger, ferocity, and seriousness can be conveyed with a strong, loud voice. </a:t>
            </a:r>
            <a:endParaRPr lang="uk-UA"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56792"/>
            <a:ext cx="4032448"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74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p:txBody>
          <a:bodyPr>
            <a:normAutofit/>
          </a:bodyPr>
          <a:lstStyle/>
          <a:p>
            <a:pPr marL="0" indent="0">
              <a:buNone/>
            </a:pPr>
            <a:r>
              <a:rPr lang="en-US" sz="3100" b="1" dirty="0" smtClean="0"/>
              <a:t>6 Match </a:t>
            </a:r>
            <a:r>
              <a:rPr lang="en-US" sz="3100" b="1" dirty="0"/>
              <a:t>your speed with your </a:t>
            </a:r>
            <a:r>
              <a:rPr lang="en-US" sz="3100" b="1" dirty="0" smtClean="0"/>
              <a:t>emotion:</a:t>
            </a:r>
          </a:p>
          <a:p>
            <a:pPr marL="0" indent="0">
              <a:buNone/>
            </a:pPr>
            <a:r>
              <a:rPr lang="en-US" b="1" dirty="0"/>
              <a:t>Rapid: </a:t>
            </a:r>
            <a:r>
              <a:rPr lang="en-US" dirty="0"/>
              <a:t>haste, alarm, confusion, anger, vexation, fear, revenge, and extreme terror.</a:t>
            </a:r>
          </a:p>
          <a:p>
            <a:pPr marL="0" indent="0">
              <a:buNone/>
            </a:pPr>
            <a:r>
              <a:rPr lang="en-US" b="1" dirty="0"/>
              <a:t>Quick or brisk: </a:t>
            </a:r>
            <a:r>
              <a:rPr lang="en-US" dirty="0"/>
              <a:t>joy, hope, playfulness, and humor.</a:t>
            </a:r>
          </a:p>
          <a:p>
            <a:pPr marL="0" indent="0">
              <a:buNone/>
            </a:pPr>
            <a:r>
              <a:rPr lang="en-US" b="1" dirty="0"/>
              <a:t>Moderate:</a:t>
            </a:r>
            <a:r>
              <a:rPr lang="en-US" dirty="0"/>
              <a:t> good for narration, descriptions, and teaching.</a:t>
            </a:r>
          </a:p>
          <a:p>
            <a:pPr marL="0" indent="0">
              <a:buNone/>
            </a:pPr>
            <a:r>
              <a:rPr lang="en-US" b="1" dirty="0"/>
              <a:t>Slow:</a:t>
            </a:r>
            <a:r>
              <a:rPr lang="en-US" dirty="0"/>
              <a:t> gloom, sorrow, melancholy, grief, pity, admiration, reverence, dignity, authority, awe, power, and majesty.</a:t>
            </a:r>
          </a:p>
          <a:p>
            <a:pPr marL="0" indent="0">
              <a:buNone/>
            </a:pPr>
            <a:r>
              <a:rPr lang="en-US" b="1" dirty="0"/>
              <a:t>Very slow: </a:t>
            </a:r>
            <a:r>
              <a:rPr lang="en-US" dirty="0"/>
              <a:t>used to express the strongest and deepest emotions.</a:t>
            </a:r>
            <a:endParaRPr lang="uk-UA" dirty="0"/>
          </a:p>
        </p:txBody>
      </p:sp>
      <p:sp>
        <p:nvSpPr>
          <p:cNvPr id="3" name="Заголовок 2"/>
          <p:cNvSpPr>
            <a:spLocks noGrp="1"/>
          </p:cNvSpPr>
          <p:nvPr>
            <p:ph type="title"/>
          </p:nvPr>
        </p:nvSpPr>
        <p:spPr/>
        <p:txBody>
          <a:bodyPr>
            <a:normAutofit fontScale="90000"/>
          </a:bodyPr>
          <a:lstStyle/>
          <a:p>
            <a:pPr algn="ctr"/>
            <a:r>
              <a:rPr lang="en-US" b="1" dirty="0"/>
              <a:t>To increase the effectiveness of your oratorical delivery</a:t>
            </a:r>
            <a:endParaRPr lang="uk-UA" b="1" dirty="0"/>
          </a:p>
        </p:txBody>
      </p:sp>
    </p:spTree>
    <p:extLst>
      <p:ext uri="{BB962C8B-B14F-4D97-AF65-F5344CB8AC3E}">
        <p14:creationId xmlns:p14="http://schemas.microsoft.com/office/powerpoint/2010/main" val="1629193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b="1" dirty="0"/>
              <a:t>To increase the effectiveness of your oratorical delivery</a:t>
            </a:r>
            <a:endParaRPr lang="uk-UA" b="1" dirty="0"/>
          </a:p>
        </p:txBody>
      </p:sp>
      <p:sp>
        <p:nvSpPr>
          <p:cNvPr id="3" name="Объект 2"/>
          <p:cNvSpPr>
            <a:spLocks noGrp="1"/>
          </p:cNvSpPr>
          <p:nvPr>
            <p:ph sz="half" idx="1"/>
          </p:nvPr>
        </p:nvSpPr>
        <p:spPr/>
        <p:txBody>
          <a:bodyPr/>
          <a:lstStyle/>
          <a:p>
            <a:pPr marL="0" indent="0" algn="just">
              <a:buNone/>
            </a:pPr>
            <a:r>
              <a:rPr lang="en-GB" dirty="0" smtClean="0"/>
              <a:t>7 Enunciate - </a:t>
            </a:r>
            <a:r>
              <a:rPr lang="en-US" dirty="0"/>
              <a:t>make </a:t>
            </a:r>
            <a:r>
              <a:rPr lang="en-US" dirty="0" smtClean="0"/>
              <a:t>yourself </a:t>
            </a:r>
            <a:r>
              <a:rPr lang="en-US" dirty="0"/>
              <a:t>easier to </a:t>
            </a:r>
            <a:r>
              <a:rPr lang="en-US" dirty="0" smtClean="0"/>
              <a:t>be understood by doing </a:t>
            </a:r>
            <a:r>
              <a:rPr lang="en-GB" dirty="0" smtClean="0"/>
              <a:t>tongue twisters.</a:t>
            </a:r>
          </a:p>
          <a:p>
            <a:pPr marL="0" indent="0" algn="just">
              <a:buNone/>
            </a:pPr>
            <a:r>
              <a:rPr lang="en-GB" dirty="0" smtClean="0"/>
              <a:t>8.</a:t>
            </a:r>
            <a:r>
              <a:rPr lang="en-US" dirty="0"/>
              <a:t> Look your audience in the eye - make a </a:t>
            </a:r>
            <a:r>
              <a:rPr lang="en-US" dirty="0" smtClean="0"/>
              <a:t>connection by working </a:t>
            </a:r>
            <a:r>
              <a:rPr lang="en-US" dirty="0"/>
              <a:t>your way across the room </a:t>
            </a:r>
            <a:r>
              <a:rPr lang="en-US" dirty="0" smtClean="0"/>
              <a:t>and making </a:t>
            </a:r>
            <a:r>
              <a:rPr lang="en-US" dirty="0"/>
              <a:t>eye contact with several different people in the audience</a:t>
            </a:r>
            <a:endParaRPr lang="uk-UA" dirty="0"/>
          </a:p>
        </p:txBody>
      </p:sp>
      <p:sp>
        <p:nvSpPr>
          <p:cNvPr id="4" name="Объект 3"/>
          <p:cNvSpPr>
            <a:spLocks noGrp="1"/>
          </p:cNvSpPr>
          <p:nvPr>
            <p:ph sz="half" idx="2"/>
          </p:nvPr>
        </p:nvSpPr>
        <p:spPr/>
        <p:txBody>
          <a:bodyPr/>
          <a:lstStyle/>
          <a:p>
            <a:endParaRPr lang="uk-UA"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484784"/>
            <a:ext cx="396044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9726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Autofit/>
          </a:bodyPr>
          <a:lstStyle/>
          <a:p>
            <a:pPr algn="ctr"/>
            <a:r>
              <a:rPr lang="en-US" sz="4000" b="1" dirty="0"/>
              <a:t>Things to Consider in the </a:t>
            </a:r>
            <a:r>
              <a:rPr lang="en-US" sz="4000" b="1" dirty="0" smtClean="0"/>
              <a:t>Invention</a:t>
            </a:r>
            <a:endParaRPr lang="uk-UA" sz="4000" b="1" dirty="0"/>
          </a:p>
        </p:txBody>
      </p:sp>
      <p:sp>
        <p:nvSpPr>
          <p:cNvPr id="7" name="Объект 6"/>
          <p:cNvSpPr>
            <a:spLocks noGrp="1"/>
          </p:cNvSpPr>
          <p:nvPr>
            <p:ph sz="half" idx="1"/>
          </p:nvPr>
        </p:nvSpPr>
        <p:spPr/>
        <p:txBody>
          <a:bodyPr>
            <a:normAutofit/>
          </a:bodyPr>
          <a:lstStyle/>
          <a:p>
            <a:endParaRPr lang="uk-UA" dirty="0"/>
          </a:p>
        </p:txBody>
      </p:sp>
      <p:sp>
        <p:nvSpPr>
          <p:cNvPr id="8" name="Объект 7"/>
          <p:cNvSpPr>
            <a:spLocks noGrp="1"/>
          </p:cNvSpPr>
          <p:nvPr>
            <p:ph sz="half" idx="2"/>
          </p:nvPr>
        </p:nvSpPr>
        <p:spPr/>
        <p:txBody>
          <a:bodyPr>
            <a:normAutofit/>
          </a:bodyPr>
          <a:lstStyle/>
          <a:p>
            <a:r>
              <a:rPr lang="en-US" sz="3600" dirty="0" smtClean="0"/>
              <a:t>Your audience</a:t>
            </a:r>
          </a:p>
          <a:p>
            <a:r>
              <a:rPr lang="en-GB" sz="3600" dirty="0"/>
              <a:t>Your </a:t>
            </a:r>
            <a:r>
              <a:rPr lang="en-GB" sz="3600" dirty="0" smtClean="0"/>
              <a:t>evidence</a:t>
            </a:r>
          </a:p>
          <a:p>
            <a:r>
              <a:rPr lang="en-GB" sz="3600" dirty="0" smtClean="0"/>
              <a:t>The </a:t>
            </a:r>
            <a:r>
              <a:rPr lang="en-GB" sz="3600" dirty="0"/>
              <a:t>means of </a:t>
            </a:r>
            <a:r>
              <a:rPr lang="en-GB" sz="3600" dirty="0" smtClean="0"/>
              <a:t>persuasion</a:t>
            </a:r>
          </a:p>
          <a:p>
            <a:r>
              <a:rPr lang="en-GB" sz="3600" dirty="0" smtClean="0"/>
              <a:t>Timing</a:t>
            </a:r>
          </a:p>
          <a:p>
            <a:r>
              <a:rPr lang="en-GB" sz="3600" dirty="0" smtClean="0"/>
              <a:t>Format </a:t>
            </a:r>
            <a:r>
              <a:rPr lang="en-GB" sz="3600" dirty="0"/>
              <a:t>of argument</a:t>
            </a:r>
          </a:p>
          <a:p>
            <a:endParaRPr lang="en-GB" dirty="0"/>
          </a:p>
          <a:p>
            <a:endParaRPr lang="en-GB" dirty="0"/>
          </a:p>
          <a:p>
            <a:endParaRPr lang="uk-U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3" y="1484784"/>
            <a:ext cx="403244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323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p:txBody>
          <a:bodyPr/>
          <a:lstStyle/>
          <a:p>
            <a:endParaRPr lang="uk-UA"/>
          </a:p>
        </p:txBody>
      </p:sp>
      <p:sp>
        <p:nvSpPr>
          <p:cNvPr id="3" name="Объект 2"/>
          <p:cNvSpPr>
            <a:spLocks noGrp="1"/>
          </p:cNvSpPr>
          <p:nvPr>
            <p:ph sz="half" idx="2"/>
          </p:nvPr>
        </p:nvSpPr>
        <p:spPr/>
        <p:txBody>
          <a:bodyPr/>
          <a:lstStyle/>
          <a:p>
            <a:endParaRPr lang="uk-UA" dirty="0"/>
          </a:p>
        </p:txBody>
      </p:sp>
      <p:sp>
        <p:nvSpPr>
          <p:cNvPr id="4" name="Объект 3"/>
          <p:cNvSpPr>
            <a:spLocks noGrp="1"/>
          </p:cNvSpPr>
          <p:nvPr>
            <p:ph sz="quarter" idx="4"/>
          </p:nvPr>
        </p:nvSpPr>
        <p:spPr/>
        <p:txBody>
          <a:bodyPr>
            <a:normAutofit/>
          </a:bodyPr>
          <a:lstStyle/>
          <a:p>
            <a:r>
              <a:rPr lang="en-US" dirty="0" smtClean="0"/>
              <a:t>Find </a:t>
            </a:r>
            <a:r>
              <a:rPr lang="en-US" dirty="0"/>
              <a:t>out to the best of your ability the overall demographics and cultural background of your audience</a:t>
            </a:r>
            <a:r>
              <a:rPr lang="en-US" dirty="0" smtClean="0"/>
              <a:t>.</a:t>
            </a:r>
          </a:p>
          <a:p>
            <a:r>
              <a:rPr lang="en-US" dirty="0" smtClean="0"/>
              <a:t> </a:t>
            </a:r>
            <a:r>
              <a:rPr lang="en-US" dirty="0"/>
              <a:t>What does your audience fear? </a:t>
            </a:r>
            <a:endParaRPr lang="en-US" dirty="0" smtClean="0"/>
          </a:p>
          <a:p>
            <a:r>
              <a:rPr lang="en-US" dirty="0" smtClean="0"/>
              <a:t>What </a:t>
            </a:r>
            <a:r>
              <a:rPr lang="en-US" dirty="0"/>
              <a:t>are their desires</a:t>
            </a:r>
            <a:r>
              <a:rPr lang="en-US" dirty="0" smtClean="0"/>
              <a:t>?</a:t>
            </a:r>
          </a:p>
          <a:p>
            <a:r>
              <a:rPr lang="en-US" dirty="0" smtClean="0"/>
              <a:t> </a:t>
            </a:r>
            <a:r>
              <a:rPr lang="en-US" dirty="0"/>
              <a:t>What are their needs? </a:t>
            </a:r>
            <a:endParaRPr lang="uk-UA" dirty="0"/>
          </a:p>
        </p:txBody>
      </p:sp>
      <p:sp>
        <p:nvSpPr>
          <p:cNvPr id="5" name="Заголовок 4"/>
          <p:cNvSpPr>
            <a:spLocks noGrp="1"/>
          </p:cNvSpPr>
          <p:nvPr>
            <p:ph type="title"/>
          </p:nvPr>
        </p:nvSpPr>
        <p:spPr/>
        <p:txBody>
          <a:bodyPr/>
          <a:lstStyle/>
          <a:p>
            <a:pPr algn="ctr"/>
            <a:r>
              <a:rPr lang="en-US" b="1" dirty="0"/>
              <a:t>Your audience</a:t>
            </a:r>
            <a:endParaRPr lang="uk-UA"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4716016"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0940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2656"/>
            <a:ext cx="8784976" cy="6740307"/>
          </a:xfrm>
          <a:prstGeom prst="rect">
            <a:avLst/>
          </a:prstGeom>
        </p:spPr>
        <p:txBody>
          <a:bodyPr wrap="square">
            <a:spAutoFit/>
          </a:bodyPr>
          <a:lstStyle/>
          <a:p>
            <a:pPr algn="just"/>
            <a:r>
              <a:rPr lang="en-US" sz="3600" dirty="0"/>
              <a:t>Organize your initial inventions into categories which can form main points/arguments:</a:t>
            </a:r>
          </a:p>
          <a:p>
            <a:endParaRPr lang="en-US" sz="3600" dirty="0"/>
          </a:p>
          <a:p>
            <a:pPr marL="571500" indent="-571500" algn="just">
              <a:buFont typeface="Arial" panose="020B0604020202020204" pitchFamily="34" charset="0"/>
              <a:buChar char="•"/>
            </a:pPr>
            <a:r>
              <a:rPr lang="en-US" sz="3600" dirty="0"/>
              <a:t>Cognitive benefits</a:t>
            </a:r>
          </a:p>
          <a:p>
            <a:pPr marL="571500" indent="-571500" algn="just">
              <a:buFont typeface="Arial" panose="020B0604020202020204" pitchFamily="34" charset="0"/>
              <a:buChar char="•"/>
            </a:pPr>
            <a:r>
              <a:rPr lang="en-US" sz="3600" dirty="0"/>
              <a:t>Emotional benefits</a:t>
            </a:r>
          </a:p>
          <a:p>
            <a:pPr marL="571500" indent="-571500" algn="just">
              <a:buFont typeface="Arial" panose="020B0604020202020204" pitchFamily="34" charset="0"/>
              <a:buChar char="•"/>
            </a:pPr>
            <a:r>
              <a:rPr lang="en-US" sz="3600" dirty="0"/>
              <a:t>Social </a:t>
            </a:r>
            <a:r>
              <a:rPr lang="en-US" sz="3600" dirty="0" smtClean="0"/>
              <a:t>benefits</a:t>
            </a:r>
          </a:p>
          <a:p>
            <a:pPr algn="just"/>
            <a:endParaRPr lang="en-US" sz="3600" dirty="0"/>
          </a:p>
          <a:p>
            <a:pPr algn="just"/>
            <a:r>
              <a:rPr lang="en-US" sz="3600" dirty="0" smtClean="0"/>
              <a:t>Produce </a:t>
            </a:r>
            <a:r>
              <a:rPr lang="en-US" sz="3600" dirty="0"/>
              <a:t>a thesis or central idea by summarizing the main points</a:t>
            </a:r>
          </a:p>
          <a:p>
            <a:pPr marL="571500" indent="-571500" algn="just">
              <a:buFont typeface="Arial" panose="020B0604020202020204" pitchFamily="34" charset="0"/>
              <a:buChar char="•"/>
            </a:pPr>
            <a:endParaRPr lang="en-US" sz="3600" dirty="0"/>
          </a:p>
          <a:p>
            <a:r>
              <a:rPr lang="en-US" sz="3600" dirty="0"/>
              <a:t>		</a:t>
            </a:r>
          </a:p>
        </p:txBody>
      </p:sp>
    </p:spTree>
    <p:extLst>
      <p:ext uri="{BB962C8B-B14F-4D97-AF65-F5344CB8AC3E}">
        <p14:creationId xmlns:p14="http://schemas.microsoft.com/office/powerpoint/2010/main" val="510454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716016" y="935328"/>
            <a:ext cx="3970784" cy="5160671"/>
          </a:xfrm>
        </p:spPr>
        <p:txBody>
          <a:bodyPr>
            <a:normAutofit lnSpcReduction="10000"/>
          </a:bodyPr>
          <a:lstStyle/>
          <a:p>
            <a:r>
              <a:rPr lang="en-US" dirty="0"/>
              <a:t> </a:t>
            </a:r>
            <a:r>
              <a:rPr lang="en-US" dirty="0" smtClean="0"/>
              <a:t>                                                         </a:t>
            </a:r>
            <a:r>
              <a:rPr lang="en-US" sz="3200" dirty="0"/>
              <a:t>Data</a:t>
            </a:r>
          </a:p>
          <a:p>
            <a:r>
              <a:rPr lang="en-US" sz="3200" dirty="0"/>
              <a:t>Statistics </a:t>
            </a:r>
          </a:p>
          <a:p>
            <a:r>
              <a:rPr lang="en-US" sz="3200" dirty="0"/>
              <a:t>Quotations from experts</a:t>
            </a:r>
          </a:p>
          <a:p>
            <a:r>
              <a:rPr lang="en-US" sz="3200" dirty="0"/>
              <a:t>Testimony from witnesses</a:t>
            </a:r>
          </a:p>
          <a:p>
            <a:r>
              <a:rPr lang="en-US" sz="3200" dirty="0"/>
              <a:t>Other facts, laws, and important information</a:t>
            </a:r>
          </a:p>
          <a:p>
            <a:pPr marL="0" indent="0">
              <a:buNone/>
            </a:pPr>
            <a:endParaRPr lang="uk-UA" dirty="0"/>
          </a:p>
        </p:txBody>
      </p:sp>
      <p:sp>
        <p:nvSpPr>
          <p:cNvPr id="3" name="Заголовок 2"/>
          <p:cNvSpPr>
            <a:spLocks noGrp="1"/>
          </p:cNvSpPr>
          <p:nvPr>
            <p:ph type="title"/>
          </p:nvPr>
        </p:nvSpPr>
        <p:spPr>
          <a:xfrm>
            <a:off x="457200" y="152400"/>
            <a:ext cx="8229600" cy="828328"/>
          </a:xfrm>
        </p:spPr>
        <p:txBody>
          <a:bodyPr/>
          <a:lstStyle/>
          <a:p>
            <a:pPr algn="ctr"/>
            <a:r>
              <a:rPr lang="en-GB" b="1" dirty="0"/>
              <a:t>Your evidence</a:t>
            </a:r>
            <a:endParaRPr lang="uk-UA"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9" y="935329"/>
            <a:ext cx="4680520"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0508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GB" sz="4000" b="1" dirty="0"/>
              <a:t>The means of persuasion</a:t>
            </a:r>
            <a:endParaRPr lang="uk-UA" sz="4000" b="1" dirty="0"/>
          </a:p>
        </p:txBody>
      </p:sp>
      <p:sp>
        <p:nvSpPr>
          <p:cNvPr id="3" name="Объект 2"/>
          <p:cNvSpPr>
            <a:spLocks noGrp="1"/>
          </p:cNvSpPr>
          <p:nvPr>
            <p:ph sz="half" idx="1"/>
          </p:nvPr>
        </p:nvSpPr>
        <p:spPr/>
        <p:txBody>
          <a:bodyPr/>
          <a:lstStyle/>
          <a:p>
            <a:endParaRPr lang="uk-UA" dirty="0"/>
          </a:p>
        </p:txBody>
      </p:sp>
      <p:sp>
        <p:nvSpPr>
          <p:cNvPr id="4" name="Объект 3"/>
          <p:cNvSpPr>
            <a:spLocks noGrp="1"/>
          </p:cNvSpPr>
          <p:nvPr>
            <p:ph sz="half" idx="2"/>
          </p:nvPr>
        </p:nvSpPr>
        <p:spPr/>
        <p:txBody>
          <a:bodyPr/>
          <a:lstStyle/>
          <a:p>
            <a:r>
              <a:rPr lang="en-US" dirty="0"/>
              <a:t>Reasoned Argument (logos)</a:t>
            </a:r>
          </a:p>
          <a:p>
            <a:endParaRPr lang="en-US" dirty="0"/>
          </a:p>
          <a:p>
            <a:r>
              <a:rPr lang="en-US" dirty="0"/>
              <a:t>Emotional Appeals (pathos)</a:t>
            </a:r>
          </a:p>
          <a:p>
            <a:endParaRPr lang="en-US" dirty="0"/>
          </a:p>
          <a:p>
            <a:r>
              <a:rPr lang="en-US" dirty="0"/>
              <a:t>Appeals to character, values, or ways of life (ethos)</a:t>
            </a:r>
          </a:p>
          <a:p>
            <a:endParaRPr lang="uk-U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417646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500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GB" b="1" dirty="0"/>
              <a:t>Timing</a:t>
            </a:r>
            <a:endParaRPr lang="uk-UA" b="1" dirty="0"/>
          </a:p>
        </p:txBody>
      </p:sp>
      <p:sp>
        <p:nvSpPr>
          <p:cNvPr id="3" name="Объект 2"/>
          <p:cNvSpPr>
            <a:spLocks noGrp="1"/>
          </p:cNvSpPr>
          <p:nvPr>
            <p:ph sz="half" idx="1"/>
          </p:nvPr>
        </p:nvSpPr>
        <p:spPr/>
        <p:txBody>
          <a:bodyPr>
            <a:normAutofit/>
          </a:bodyPr>
          <a:lstStyle/>
          <a:p>
            <a:endParaRPr lang="uk-UA" dirty="0"/>
          </a:p>
        </p:txBody>
      </p:sp>
      <p:sp>
        <p:nvSpPr>
          <p:cNvPr id="4" name="Объект 3"/>
          <p:cNvSpPr>
            <a:spLocks noGrp="1"/>
          </p:cNvSpPr>
          <p:nvPr>
            <p:ph sz="half" idx="2"/>
          </p:nvPr>
        </p:nvSpPr>
        <p:spPr/>
        <p:txBody>
          <a:bodyPr>
            <a:normAutofit/>
          </a:bodyPr>
          <a:lstStyle/>
          <a:p>
            <a:r>
              <a:rPr lang="en-US" dirty="0" smtClean="0"/>
              <a:t>Present certain </a:t>
            </a:r>
            <a:r>
              <a:rPr lang="en-US" dirty="0"/>
              <a:t>ideas at different times depending on </a:t>
            </a:r>
            <a:r>
              <a:rPr lang="en-US" dirty="0" smtClean="0"/>
              <a:t>context</a:t>
            </a:r>
            <a:endParaRPr lang="en-US" dirty="0"/>
          </a:p>
          <a:p>
            <a:r>
              <a:rPr lang="en-US" dirty="0" smtClean="0"/>
              <a:t>Choose the </a:t>
            </a:r>
            <a:r>
              <a:rPr lang="en-US" dirty="0"/>
              <a:t>duration of your speech </a:t>
            </a:r>
            <a:r>
              <a:rPr lang="en-US" dirty="0" smtClean="0"/>
              <a:t> depending on </a:t>
            </a:r>
            <a:r>
              <a:rPr lang="en-US" dirty="0"/>
              <a:t>your audience and the context of your speech.</a:t>
            </a:r>
            <a:endParaRPr lang="uk-UA"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61" y="1484784"/>
            <a:ext cx="4177239"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450619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735</TotalTime>
  <Words>1579</Words>
  <Application>Microsoft Office PowerPoint</Application>
  <PresentationFormat>Экран (4:3)</PresentationFormat>
  <Paragraphs>160</Paragraphs>
  <Slides>37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Бумажная</vt:lpstr>
      <vt:lpstr>Basic elements of public speaking</vt:lpstr>
      <vt:lpstr>The Five Canons of Rhetoric  </vt:lpstr>
      <vt:lpstr>Презентация PowerPoint</vt:lpstr>
      <vt:lpstr>Things to Consider in the Invention</vt:lpstr>
      <vt:lpstr>Your audience</vt:lpstr>
      <vt:lpstr>Презентация PowerPoint</vt:lpstr>
      <vt:lpstr>Your evidence</vt:lpstr>
      <vt:lpstr>The means of persuasion</vt:lpstr>
      <vt:lpstr>Timing</vt:lpstr>
      <vt:lpstr>Format of argument</vt:lpstr>
      <vt:lpstr>Презентация PowerPoint</vt:lpstr>
      <vt:lpstr>Презентация PowerPoint</vt:lpstr>
      <vt:lpstr>Презентация PowerPoint</vt:lpstr>
      <vt:lpstr>Arrangement</vt:lpstr>
      <vt:lpstr>Презентация PowerPoint</vt:lpstr>
      <vt:lpstr>Introduction</vt:lpstr>
      <vt:lpstr>Презентация PowerPoint</vt:lpstr>
      <vt:lpstr>Презентация PowerPoint</vt:lpstr>
      <vt:lpstr>Презентация PowerPoint</vt:lpstr>
      <vt:lpstr>Презентация PowerPoint</vt:lpstr>
      <vt:lpstr>Division</vt:lpstr>
      <vt:lpstr>Proof </vt:lpstr>
      <vt:lpstr>Refutation</vt:lpstr>
      <vt:lpstr>Conclusion</vt:lpstr>
      <vt:lpstr>Style</vt:lpstr>
      <vt:lpstr>Style</vt:lpstr>
      <vt:lpstr>Memory</vt:lpstr>
      <vt:lpstr>Memory</vt:lpstr>
      <vt:lpstr>Memory</vt:lpstr>
      <vt:lpstr>Memory</vt:lpstr>
      <vt:lpstr>Memory</vt:lpstr>
      <vt:lpstr>Delivery</vt:lpstr>
      <vt:lpstr>To increase the effectiveness of your oratorical delivery</vt:lpstr>
      <vt:lpstr>To increase the effectiveness of your oratorical delivery</vt:lpstr>
      <vt:lpstr>To increase the effectiveness of your oratorical delivery</vt:lpstr>
      <vt:lpstr>To increase the effectiveness of your oratorical delivery</vt:lpstr>
      <vt:lpstr>To increase the effectiveness of your oratorical delivery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elements of public speaking</dc:title>
  <dc:creator>user</dc:creator>
  <cp:lastModifiedBy>user</cp:lastModifiedBy>
  <cp:revision>31</cp:revision>
  <dcterms:created xsi:type="dcterms:W3CDTF">2017-03-31T11:30:50Z</dcterms:created>
  <dcterms:modified xsi:type="dcterms:W3CDTF">2017-04-02T20:25:19Z</dcterms:modified>
</cp:coreProperties>
</file>