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3" r:id="rId9"/>
    <p:sldId id="275" r:id="rId10"/>
    <p:sldId id="274" r:id="rId11"/>
    <p:sldId id="270" r:id="rId12"/>
    <p:sldId id="272" r:id="rId13"/>
    <p:sldId id="276" r:id="rId14"/>
    <p:sldId id="262" r:id="rId15"/>
    <p:sldId id="267" r:id="rId16"/>
    <p:sldId id="263" r:id="rId17"/>
    <p:sldId id="277" r:id="rId18"/>
    <p:sldId id="264" r:id="rId19"/>
    <p:sldId id="265" r:id="rId20"/>
    <p:sldId id="266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725" y="8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Участь </a:t>
            </a:r>
            <a:r>
              <a:rPr lang="ru-RU" dirty="0" err="1"/>
              <a:t>регіонів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4423"/>
            <a:ext cx="5184576" cy="38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3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«</a:t>
            </a:r>
            <a:r>
              <a:rPr lang="uk-UA" dirty="0"/>
              <a:t>Карпатський </a:t>
            </a:r>
            <a:r>
              <a:rPr lang="uk-UA" dirty="0" err="1"/>
              <a:t>єврорегіон</a:t>
            </a:r>
            <a:r>
              <a:rPr lang="uk-UA" dirty="0"/>
              <a:t>» (Україна, Польща, Словаччина, Угорщина, Румунія – створений у 1993 р</a:t>
            </a:r>
            <a:r>
              <a:rPr lang="uk-UA" dirty="0" smtClean="0"/>
              <a:t>.)</a:t>
            </a:r>
          </a:p>
          <a:p>
            <a:r>
              <a:rPr lang="uk-UA" dirty="0" smtClean="0"/>
              <a:t>«</a:t>
            </a:r>
            <a:r>
              <a:rPr lang="uk-UA" dirty="0"/>
              <a:t>Буг» (Україна, Польща, Білорусь – 1995 р</a:t>
            </a:r>
            <a:r>
              <a:rPr lang="uk-UA" dirty="0" smtClean="0"/>
              <a:t>.)</a:t>
            </a:r>
          </a:p>
          <a:p>
            <a:r>
              <a:rPr lang="uk-UA" dirty="0" smtClean="0"/>
              <a:t> </a:t>
            </a:r>
            <a:r>
              <a:rPr lang="uk-UA" dirty="0"/>
              <a:t>«Нижній Дунай» (Україна, Молдова, Румунія – 1998 р</a:t>
            </a:r>
            <a:r>
              <a:rPr lang="uk-UA" dirty="0" smtClean="0"/>
              <a:t>.)</a:t>
            </a:r>
          </a:p>
          <a:p>
            <a:r>
              <a:rPr lang="uk-UA" dirty="0" smtClean="0"/>
              <a:t> </a:t>
            </a:r>
            <a:r>
              <a:rPr lang="uk-UA" dirty="0"/>
              <a:t>«Верхній Прут» (Україна, Молдова, Румунія – 2000 р.). </a:t>
            </a:r>
            <a:endParaRPr lang="uk-UA" dirty="0" smtClean="0"/>
          </a:p>
          <a:p>
            <a:r>
              <a:rPr lang="uk-UA" dirty="0" smtClean="0"/>
              <a:t>«</a:t>
            </a:r>
            <a:r>
              <a:rPr lang="uk-UA" dirty="0"/>
              <a:t>Дніпро» (Україна, Росія, Білорусь – 2003 р</a:t>
            </a:r>
            <a:r>
              <a:rPr lang="uk-UA" dirty="0" smtClean="0"/>
              <a:t>.)</a:t>
            </a:r>
          </a:p>
          <a:p>
            <a:r>
              <a:rPr lang="uk-UA" dirty="0" smtClean="0"/>
              <a:t>«</a:t>
            </a:r>
            <a:r>
              <a:rPr lang="uk-UA" dirty="0"/>
              <a:t>Слобожанщина» (Україна, Росія – 2003 р</a:t>
            </a:r>
            <a:r>
              <a:rPr lang="uk-UA" dirty="0" smtClean="0"/>
              <a:t>.)</a:t>
            </a:r>
          </a:p>
          <a:p>
            <a:r>
              <a:rPr lang="uk-UA" dirty="0" smtClean="0"/>
              <a:t> </a:t>
            </a:r>
            <a:r>
              <a:rPr lang="uk-UA" dirty="0"/>
              <a:t>«Ярославна» (Україна, Росія – 2007 р.). </a:t>
            </a:r>
            <a:endParaRPr lang="uk-UA" dirty="0" smtClean="0"/>
          </a:p>
          <a:p>
            <a:r>
              <a:rPr lang="uk-UA" dirty="0" smtClean="0"/>
              <a:t>«Чорне море» (2008 р.)</a:t>
            </a:r>
          </a:p>
          <a:p>
            <a:r>
              <a:rPr lang="uk-UA" dirty="0" smtClean="0"/>
              <a:t>«Донбас» (2010 р.)</a:t>
            </a:r>
          </a:p>
          <a:p>
            <a:r>
              <a:rPr lang="uk-UA" dirty="0" smtClean="0"/>
              <a:t>«Дністер» (Україна, Молдова – 2012 р.)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Прикордонні українські регіони входять до складу </a:t>
            </a:r>
            <a:r>
              <a:rPr lang="uk-UA" dirty="0" err="1" smtClean="0"/>
              <a:t>єврорегіонів</a:t>
            </a:r>
            <a:r>
              <a:rPr lang="uk-UA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56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208912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0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Lage_Carpathian_Euroreg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7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8957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744415" cy="36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3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радикальна інтерпретація – відмирання національних держав і формування єдиної Європи двох рівнів – наднаціонального і регіонального. </a:t>
            </a:r>
            <a:endParaRPr lang="uk-UA" dirty="0" smtClean="0"/>
          </a:p>
          <a:p>
            <a:pPr lvl="0"/>
            <a:r>
              <a:rPr lang="uk-UA" dirty="0" smtClean="0"/>
              <a:t>концепція </a:t>
            </a:r>
            <a:r>
              <a:rPr lang="uk-UA" dirty="0"/>
              <a:t>горизонтальної інтеграції – передбачає інтенсифікацію міжрегіонального </a:t>
            </a:r>
            <a:r>
              <a:rPr lang="uk-UA" dirty="0" smtClean="0"/>
              <a:t>співробітництва.</a:t>
            </a:r>
            <a:endParaRPr lang="ru-RU" dirty="0"/>
          </a:p>
          <a:p>
            <a:r>
              <a:rPr lang="uk-UA" dirty="0"/>
              <a:t>концепція вертикальної інтеграції – утворення трьохступінчатої Європи – Євросоюз – національні держави – регіони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Концепція “Європи регіонів”: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7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32656"/>
            <a:ext cx="604867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30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Співпраця сусідніх регіонів або віддалених</a:t>
            </a:r>
          </a:p>
          <a:p>
            <a:r>
              <a:rPr lang="uk-UA" dirty="0" err="1" smtClean="0"/>
              <a:t>Дво-</a:t>
            </a:r>
            <a:r>
              <a:rPr lang="uk-UA" dirty="0" smtClean="0"/>
              <a:t> або багатостороння співпраця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Горизонтальний вимір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895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s_1596003765_5f2115b525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36738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8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pPr lvl="0"/>
            <a:r>
              <a:rPr lang="uk-UA" dirty="0"/>
              <a:t>у </a:t>
            </a:r>
            <a:r>
              <a:rPr lang="uk-UA" i="1" dirty="0"/>
              <a:t>правовій </a:t>
            </a:r>
            <a:r>
              <a:rPr lang="uk-UA" i="1" dirty="0" smtClean="0"/>
              <a:t>сфері</a:t>
            </a:r>
            <a:r>
              <a:rPr lang="uk-UA" dirty="0" smtClean="0"/>
              <a:t> – регіони, що вступають в співробітництво, мають різний правовий статус, не завжди розроблена правова база;</a:t>
            </a:r>
            <a:endParaRPr lang="ru-RU" dirty="0" smtClean="0"/>
          </a:p>
          <a:p>
            <a:pPr lvl="0"/>
            <a:r>
              <a:rPr lang="uk-UA" dirty="0" smtClean="0"/>
              <a:t>труднощі </a:t>
            </a:r>
            <a:r>
              <a:rPr lang="uk-UA" i="1" dirty="0" smtClean="0"/>
              <a:t>політичного характеру</a:t>
            </a:r>
            <a:r>
              <a:rPr lang="uk-UA" dirty="0" smtClean="0"/>
              <a:t> – надмірний політичний контроль з боку національних інстанцій;</a:t>
            </a:r>
            <a:endParaRPr lang="ru-RU" dirty="0" smtClean="0"/>
          </a:p>
          <a:p>
            <a:pPr lvl="0"/>
            <a:r>
              <a:rPr lang="uk-UA" i="1" dirty="0" smtClean="0"/>
              <a:t>психологічні </a:t>
            </a:r>
            <a:r>
              <a:rPr lang="uk-UA" i="1" dirty="0"/>
              <a:t>бар’єри</a:t>
            </a:r>
            <a:r>
              <a:rPr lang="uk-UA" dirty="0"/>
              <a:t> – мовні відмінності, наявність негативних стереотипів;</a:t>
            </a:r>
            <a:endParaRPr lang="ru-RU" dirty="0"/>
          </a:p>
          <a:p>
            <a:pPr lvl="0"/>
            <a:r>
              <a:rPr lang="uk-UA" dirty="0"/>
              <a:t>труднощі</a:t>
            </a:r>
            <a:r>
              <a:rPr lang="uk-UA" i="1" dirty="0"/>
              <a:t> соціально-економічного характеру</a:t>
            </a:r>
            <a:r>
              <a:rPr lang="uk-UA" dirty="0"/>
              <a:t> – різні рівні розвитку регіонів.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Труднощі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86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1. Регіональні влади мають право голосу при вирішенні зовнішньополітичних проблем</a:t>
            </a:r>
          </a:p>
          <a:p>
            <a:r>
              <a:rPr lang="uk-UA" dirty="0" smtClean="0"/>
              <a:t>Німеччина – угода </a:t>
            </a:r>
            <a:r>
              <a:rPr lang="uk-UA" dirty="0" err="1"/>
              <a:t>Ліндау</a:t>
            </a:r>
            <a:r>
              <a:rPr lang="uk-UA" dirty="0"/>
              <a:t> від </a:t>
            </a:r>
            <a:r>
              <a:rPr lang="uk-UA" dirty="0" smtClean="0"/>
              <a:t>1957 р.</a:t>
            </a:r>
          </a:p>
          <a:p>
            <a:r>
              <a:rPr lang="uk-UA" dirty="0" smtClean="0"/>
              <a:t>Італія – закон </a:t>
            </a:r>
            <a:r>
              <a:rPr lang="uk-UA" dirty="0" err="1" smtClean="0"/>
              <a:t>Фаббрі</a:t>
            </a:r>
            <a:r>
              <a:rPr lang="uk-UA" dirty="0" smtClean="0"/>
              <a:t> </a:t>
            </a:r>
            <a:r>
              <a:rPr lang="uk-UA" dirty="0"/>
              <a:t>1987 р. </a:t>
            </a:r>
            <a:endParaRPr lang="uk-UA" dirty="0" smtClean="0"/>
          </a:p>
          <a:p>
            <a:r>
              <a:rPr lang="uk-UA" dirty="0" smtClean="0"/>
              <a:t>2. Безпосередня </a:t>
            </a:r>
            <a:r>
              <a:rPr lang="uk-UA" dirty="0"/>
              <a:t>участь регіонів у процесі прийняття рішень в Євросоюзі (через формальні і неформальні інститути</a:t>
            </a:r>
            <a:r>
              <a:rPr lang="uk-UA" dirty="0" smtClean="0"/>
              <a:t>).</a:t>
            </a:r>
            <a:r>
              <a:rPr lang="uk-UA" b="1" i="1" dirty="0"/>
              <a:t> </a:t>
            </a:r>
            <a:r>
              <a:rPr lang="uk-UA" b="1" i="1" dirty="0" err="1" smtClean="0"/>
              <a:t>„Зонтичні</a:t>
            </a:r>
            <a:r>
              <a:rPr lang="uk-UA" b="1" i="1" dirty="0" smtClean="0"/>
              <a:t> </a:t>
            </a:r>
            <a:r>
              <a:rPr lang="uk-UA" b="1" i="1" dirty="0"/>
              <a:t>утворення</a:t>
            </a:r>
            <a:r>
              <a:rPr lang="uk-UA" b="1" i="1" dirty="0" smtClean="0"/>
              <a:t>” - </a:t>
            </a:r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/>
              <a:t>1985 р. була створена Асамблея європейських регіонів, яка об’єднала майже 300 </a:t>
            </a:r>
            <a:r>
              <a:rPr lang="uk-UA" dirty="0" err="1"/>
              <a:t>субнаціональних</a:t>
            </a:r>
            <a:r>
              <a:rPr lang="uk-UA" dirty="0"/>
              <a:t> територіальних співтовариств (у тому числі Карелія, Москва, Санкт-Петербург).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Вертикальний вимір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13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Правова база участі регіонів у світовій політиці.</a:t>
            </a:r>
            <a:endParaRPr lang="ru-RU" dirty="0"/>
          </a:p>
          <a:p>
            <a:pPr lvl="0"/>
            <a:r>
              <a:rPr lang="uk-UA" dirty="0"/>
              <a:t>Форми участі регіонів у міжнародному співробітництві.</a:t>
            </a:r>
            <a:endParaRPr lang="ru-RU" dirty="0"/>
          </a:p>
          <a:p>
            <a:pPr lvl="0"/>
            <a:r>
              <a:rPr lang="uk-UA" dirty="0"/>
              <a:t>Концепція “Європи регіонів”: інтерпретації, особливості реалізації.</a:t>
            </a:r>
            <a:endParaRPr lang="ru-RU" dirty="0"/>
          </a:p>
          <a:p>
            <a:pPr lvl="0"/>
            <a:r>
              <a:rPr lang="uk-UA" dirty="0"/>
              <a:t>Горизонтальний вимір концепції </a:t>
            </a:r>
            <a:r>
              <a:rPr lang="uk-UA" dirty="0" err="1"/>
              <a:t>„Європа</a:t>
            </a:r>
            <a:r>
              <a:rPr lang="uk-UA" dirty="0"/>
              <a:t> регіонів”.</a:t>
            </a:r>
            <a:endParaRPr lang="ru-RU" dirty="0"/>
          </a:p>
          <a:p>
            <a:pPr lvl="0"/>
            <a:r>
              <a:rPr lang="uk-UA" dirty="0"/>
              <a:t>Вертикальний вимір концепції </a:t>
            </a:r>
            <a:r>
              <a:rPr lang="uk-UA" dirty="0" err="1"/>
              <a:t>„Європа</a:t>
            </a:r>
            <a:r>
              <a:rPr lang="uk-UA" dirty="0"/>
              <a:t> регіонів”.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469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/>
              <a:t>Комітет регіонів</a:t>
            </a:r>
            <a:r>
              <a:rPr lang="uk-UA" dirty="0"/>
              <a:t> – це дорадчий орган, який забезпечує зв'язок між інститутами Євросоюзу і офіційним </a:t>
            </a:r>
            <a:r>
              <a:rPr lang="uk-UA" dirty="0" smtClean="0"/>
              <a:t>Брюсселем та регіонами. Утворений у 1994 році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Комітет регіонів</a:t>
            </a:r>
            <a:endParaRPr lang="ru-RU" dirty="0"/>
          </a:p>
        </p:txBody>
      </p:sp>
      <p:pic>
        <p:nvPicPr>
          <p:cNvPr id="4" name="Picture 3" descr="C:\Documents and Settings\Admin\Рабочий стол\800px-CoR-EE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5609754" cy="325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4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6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тільки </a:t>
            </a:r>
            <a:r>
              <a:rPr lang="uk-UA" dirty="0"/>
              <a:t>федеральний центр проводить зовнішні відносини – Австрія, Аргентина, Бразилія;</a:t>
            </a:r>
            <a:endParaRPr lang="ru-RU" dirty="0"/>
          </a:p>
          <a:p>
            <a:pPr lvl="0"/>
            <a:r>
              <a:rPr lang="uk-UA" dirty="0" smtClean="0"/>
              <a:t>суб’єкти </a:t>
            </a:r>
            <a:r>
              <a:rPr lang="uk-UA" dirty="0"/>
              <a:t>мають деякі права в сфері міжнародної діяльності при попередньому контролі з боку національних адміністрацій – США. </a:t>
            </a:r>
            <a:endParaRPr lang="uk-UA" dirty="0" smtClean="0"/>
          </a:p>
          <a:p>
            <a:pPr lvl="0"/>
            <a:r>
              <a:rPr lang="uk-UA" dirty="0" smtClean="0"/>
              <a:t>федерації</a:t>
            </a:r>
            <a:r>
              <a:rPr lang="uk-UA" dirty="0"/>
              <a:t>, де Конституції визнають за суб’єктами певні повноваження в області міжнародних відносин – Німеччина, Швейцарія.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Сучасні федерації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4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/>
              <a:t>діяльність зарубіжних </a:t>
            </a:r>
            <a:r>
              <a:rPr lang="uk-UA" b="1" dirty="0" smtClean="0"/>
              <a:t>представництв</a:t>
            </a:r>
            <a:endParaRPr lang="uk-UA" b="1" dirty="0"/>
          </a:p>
          <a:p>
            <a:pPr lvl="0"/>
            <a:r>
              <a:rPr lang="uk-UA" dirty="0" smtClean="0"/>
              <a:t> </a:t>
            </a:r>
            <a:r>
              <a:rPr lang="uk-UA" b="1" dirty="0" smtClean="0"/>
              <a:t>підписання </a:t>
            </a:r>
            <a:r>
              <a:rPr lang="uk-UA" b="1" dirty="0"/>
              <a:t>договорів з зарубіжними </a:t>
            </a:r>
            <a:r>
              <a:rPr lang="uk-UA" b="1" dirty="0" smtClean="0"/>
              <a:t>партнерами</a:t>
            </a:r>
            <a:endParaRPr lang="uk-UA" b="1" dirty="0"/>
          </a:p>
          <a:p>
            <a:pPr lvl="0"/>
            <a:r>
              <a:rPr lang="uk-UA" dirty="0" smtClean="0"/>
              <a:t> </a:t>
            </a:r>
            <a:r>
              <a:rPr lang="uk-UA" b="1" dirty="0" smtClean="0"/>
              <a:t>участь </a:t>
            </a:r>
            <a:r>
              <a:rPr lang="uk-UA" b="1" dirty="0"/>
              <a:t>у роботі міжнародних </a:t>
            </a:r>
            <a:r>
              <a:rPr lang="uk-UA" b="1" dirty="0" smtClean="0"/>
              <a:t>організацій</a:t>
            </a:r>
            <a:r>
              <a:rPr lang="uk-UA" dirty="0"/>
              <a:t> </a:t>
            </a:r>
            <a:r>
              <a:rPr lang="uk-UA" dirty="0" smtClean="0"/>
              <a:t>ЮНЕСКО, Рада </a:t>
            </a:r>
            <a:r>
              <a:rPr lang="uk-UA" dirty="0" err="1" smtClean="0"/>
              <a:t>Баренцева</a:t>
            </a:r>
            <a:r>
              <a:rPr lang="uk-UA" dirty="0" smtClean="0"/>
              <a:t> моря</a:t>
            </a:r>
            <a:endParaRPr lang="uk-UA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форми </a:t>
            </a:r>
            <a:r>
              <a:rPr lang="uk-UA" b="1" i="1" dirty="0"/>
              <a:t>міжнародного співробітництва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45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– </a:t>
            </a:r>
            <a:r>
              <a:rPr lang="uk-UA" dirty="0"/>
              <a:t>різновид міжнародного співробітництва регіонів, яке передбачає зміцнення економічних та соціокультурних зв’язків між суміжними (прикордонними) регіонами двох або кількох сусідніх держав і створення єдиної соціально-економічної системи з метою більш прискореного розвитку регіонів. </a:t>
            </a:r>
            <a:endParaRPr lang="uk-UA" dirty="0" smtClean="0"/>
          </a:p>
          <a:p>
            <a:pPr lvl="0"/>
            <a:r>
              <a:rPr lang="uk-UA" dirty="0" smtClean="0"/>
              <a:t>У </a:t>
            </a:r>
            <a:r>
              <a:rPr lang="uk-UA" dirty="0"/>
              <a:t>Європі регіональне прикордонне співробітництво регламентує Європейська </a:t>
            </a:r>
            <a:r>
              <a:rPr lang="uk-UA" dirty="0" smtClean="0"/>
              <a:t>рамкова конвенція </a:t>
            </a:r>
            <a:r>
              <a:rPr lang="uk-UA" dirty="0"/>
              <a:t>про прикордонне співробітництво територіальних співтовариств і влад 1980 р.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прикордонне</a:t>
            </a:r>
            <a:r>
              <a:rPr lang="uk-UA" dirty="0"/>
              <a:t> </a:t>
            </a:r>
            <a:r>
              <a:rPr lang="uk-UA" b="1" dirty="0"/>
              <a:t>(транскордонне) співробітництво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85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– </a:t>
            </a:r>
            <a:r>
              <a:rPr lang="uk-UA" sz="2800" b="1" dirty="0"/>
              <a:t>соціально-економічна система, що займає частину територій двох або кількох сусідніх держав і характеризується певною єдністю природної першооснови та/або розселення, трудових і культурно-побутових зв’язків населення, єдністю господарства та інфраструктури, а також нерідко історичних, етнічних і культурних традицій.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Єврорегіон</a:t>
            </a:r>
            <a:r>
              <a:rPr lang="uk-UA" dirty="0" smtClean="0"/>
              <a:t> </a:t>
            </a:r>
            <a:r>
              <a:rPr lang="uk-UA" b="1" dirty="0"/>
              <a:t>(європейський транскордонний регіон)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2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344816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4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20880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5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127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30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1701</TotalTime>
  <Words>467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Участь регіонів у світовій політиці </vt:lpstr>
      <vt:lpstr>План </vt:lpstr>
      <vt:lpstr>Сучасні федерації</vt:lpstr>
      <vt:lpstr>форми міжнародного співробітництва</vt:lpstr>
      <vt:lpstr>прикордонне (транскордонне) співробітництво</vt:lpstr>
      <vt:lpstr>Єврорегіон (європейський транскордонний регіон)</vt:lpstr>
      <vt:lpstr>Презентация PowerPoint</vt:lpstr>
      <vt:lpstr>Презентация PowerPoint</vt:lpstr>
      <vt:lpstr>Презентация PowerPoint</vt:lpstr>
      <vt:lpstr>Прикордонні українські регіони входять до складу єврорегіонів:</vt:lpstr>
      <vt:lpstr>Презентация PowerPoint</vt:lpstr>
      <vt:lpstr>Презентация PowerPoint</vt:lpstr>
      <vt:lpstr>Презентация PowerPoint</vt:lpstr>
      <vt:lpstr>Концепція “Європи регіонів”:</vt:lpstr>
      <vt:lpstr>Презентация PowerPoint</vt:lpstr>
      <vt:lpstr>Горизонтальний вимір</vt:lpstr>
      <vt:lpstr>Презентация PowerPoint</vt:lpstr>
      <vt:lpstr>Труднощі </vt:lpstr>
      <vt:lpstr>Вертикальний вимір</vt:lpstr>
      <vt:lpstr>Комітет регіонів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Участь регіонів у світовій політиці </dc:title>
  <dc:creator>User</dc:creator>
  <cp:lastModifiedBy>User</cp:lastModifiedBy>
  <cp:revision>19</cp:revision>
  <dcterms:created xsi:type="dcterms:W3CDTF">2020-12-07T21:15:23Z</dcterms:created>
  <dcterms:modified xsi:type="dcterms:W3CDTF">2022-01-24T21:55:56Z</dcterms:modified>
</cp:coreProperties>
</file>