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4C1CB62-6255-49ED-8266-A060993B9D2D}">
          <p14:sldIdLst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1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14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85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48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2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9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15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35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1017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0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49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7156-89ED-4EBF-A2EA-C0471DB44F05}" type="datetimeFigureOut">
              <a:rPr lang="ru-UA" smtClean="0"/>
              <a:t>15.10.2021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997590-6C37-4E83-AA54-9D79F31A6FFC}" type="slidenum">
              <a:rPr lang="ru-UA" smtClean="0"/>
              <a:t>‹#›</a:t>
            </a:fld>
            <a:endParaRPr lang="ru-U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83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72F564-7900-48DA-8A23-9E78462A4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/>
              <a:t>Оформлення роботи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F26B86-72E5-4695-A493-89BC8CD29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15732"/>
            <a:ext cx="12191999" cy="3450613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/>
              <a:t>Загальні вимоги до тексту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dirty="0"/>
              <a:t>друкувати на аркуші стандартного формату А4 (297×210 мм); </a:t>
            </a:r>
            <a:r>
              <a:rPr lang="uk-UA" altLang="ru-UA" dirty="0"/>
              <a:t>поля: ліве – 25-30 мм, праве – 10-15 мм, верхнє й нижнє – 15-20 мм;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dirty="0"/>
              <a:t>шрифт </a:t>
            </a:r>
            <a:r>
              <a:rPr lang="en-US" dirty="0"/>
              <a:t>Times New Roman </a:t>
            </a:r>
            <a:r>
              <a:rPr lang="uk-UA" dirty="0"/>
              <a:t>чорного кольору з кеглем 14 пт і міжрядковим інтервалом 1,5. Найменшим розміром шрифту може бути розмір 10 пт. Шрифт друку повинен бути чітким, текст – чорного кольору середньої жирності;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dirty="0"/>
              <a:t>вирівнювання основного тексту – по ширині;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altLang="ru-UA" dirty="0"/>
              <a:t>абзацний відступ має дорівнювати п’яти знакам (1,25 см);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dirty="0"/>
              <a:t>структурні елементи «Завдання на кваліфікаційну роботу», «Реферат», «</a:t>
            </a:r>
            <a:r>
              <a:rPr lang="en-US" dirty="0"/>
              <a:t>Summary</a:t>
            </a:r>
            <a:r>
              <a:rPr lang="uk-UA" dirty="0"/>
              <a:t>», «Зміст», «Скорочення та умовні познаки», «Вступ», «Висновки», «Перелік посилань» не нумерують, а їх назви вважають за заголовки структурних елементів</a:t>
            </a:r>
            <a:r>
              <a:rPr lang="uk-UA" altLang="ru-UA" dirty="0"/>
              <a:t> 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endParaRPr lang="uk-UA" dirty="0"/>
          </a:p>
          <a:p>
            <a:pPr marL="449263" indent="-252000" algn="just">
              <a:buFont typeface="Wingdings" panose="05000000000000000000" pitchFamily="2" charset="2"/>
              <a:buChar char="Ø"/>
            </a:pPr>
            <a:endParaRPr lang="uk-UA" altLang="ru-UA" dirty="0"/>
          </a:p>
          <a:p>
            <a:pPr indent="252000">
              <a:buFont typeface="Wingdings" panose="05000000000000000000" pitchFamily="2" charset="2"/>
              <a:buChar char="Ø"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1044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FD79D9-7918-46A3-B87C-6FEAEF15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/>
              <a:t>Послідовність аркушів при брошуруванні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35BDE-4352-4E0E-86F9-5D57132EF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4" y="2015732"/>
            <a:ext cx="11386867" cy="3669076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перший аркуш – титульний; включається в нумерацію сторінок як перша сторінка, номер не вказується;</a:t>
            </a:r>
            <a:endParaRPr lang="ru-UA" sz="6400" dirty="0"/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другий аркуш – завдання на роботу; при двосторонньому типографському бланку завдання враховують як дві сторінки, номер не вказується;</a:t>
            </a:r>
            <a:endParaRPr lang="ru-UA" sz="6400" dirty="0"/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третій аркуш – реферат українською мовою. Включається в нумерацію як четверта сторінка, номер не вказується;</a:t>
            </a:r>
            <a:endParaRPr lang="ru-UA" sz="6400" dirty="0"/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четвертий аркуш – реферат англійською мовою. Включається в нумерацію як п’ята сторінка, номер не вказується;</a:t>
            </a:r>
            <a:endParaRPr lang="ru-UA" sz="6400" dirty="0"/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п’ятий аркуш – перша сторінка елемента «Зміст». Включається в нумерацію як шоста сторінка, номер не вказується. У зміст включаються елементи «Завдання на кваліфікаційну роботу», «Реферат», «</a:t>
            </a:r>
            <a:r>
              <a:rPr lang="en-US" sz="6400" dirty="0"/>
              <a:t>Summary</a:t>
            </a:r>
            <a:r>
              <a:rPr lang="uk-UA" sz="6400" dirty="0"/>
              <a:t>», заголовки всіх наступних структурних елементів роботи, починаючи зі «Вступу» («Вступ» – перший аркуш, на якому вказується номер сторінки);</a:t>
            </a:r>
            <a:endParaRPr lang="ru-UA" sz="6400" dirty="0"/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uk-UA" sz="6400" dirty="0"/>
              <a:t>останній аркуш – остання сторінка переліку посилань (за відсутності додатків), якщо є додатки, то останніми розташовані вони.</a:t>
            </a:r>
            <a:endParaRPr lang="ru-UA" sz="6400" dirty="0"/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924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FC9296-6079-45D6-A4A6-15416F3B4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/>
              <a:t>Побудова роботи, нумерація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8F36B1-E7F6-4357-8A54-8A63C59A1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70" y="2015732"/>
            <a:ext cx="11956211" cy="392786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2500" dirty="0"/>
              <a:t>змістову частину роботи треба ділити на розділи, підрозділи й пункти. Пункти, за необхідності, можуть ділитися на підпункти:</a:t>
            </a:r>
          </a:p>
          <a:p>
            <a:pPr marL="449263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розділи й підрозділи повинні мати заголовки. Пункти й підпункти можуть мати заголовки;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заголовки структурних елементів і заголовки розділів слід розташовувати посередині рядка й друкувати великими літерами напівжирного начертання без крапок в кінці, не підкреслюючи;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заголовки підрозділів, пунктів і підпунктів слід починати з абзацного відступу з великої літери напівжирного написання без крапок у кінці, не підкреслюючи;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відстань між заголовками та подальшим або попереднім текстом має бути два рядки;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відстань між заголовками така як у тексті роботи;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r>
              <a:rPr lang="uk-UA" sz="2500" dirty="0"/>
              <a:t>не дозволено розміщувати назву розділу, підрозділу, а також пункту й підпункту на останньому рядку сторінки</a:t>
            </a:r>
          </a:p>
          <a:p>
            <a:pPr marL="252000" indent="-252000" algn="just"/>
            <a:r>
              <a:rPr lang="uk-UA" sz="2500" dirty="0"/>
              <a:t>розділи, підрозділи, пункти, підпункти слід нумерувати арабськими цифрами:</a:t>
            </a:r>
          </a:p>
          <a:p>
            <a:pPr marL="250825" indent="252000" algn="just">
              <a:buFont typeface="Wingdings" panose="05000000000000000000" pitchFamily="2" charset="2"/>
              <a:buChar char="Ø"/>
            </a:pPr>
            <a:r>
              <a:rPr lang="uk-UA" sz="2500" dirty="0"/>
              <a:t>номер підрозділу складається з номерів розділу й підрозділу, розділених крапкою; в кінці номера підрозділу крапка не ставиться;</a:t>
            </a:r>
          </a:p>
          <a:p>
            <a:pPr marL="250825" indent="252000" algn="just">
              <a:buFont typeface="Wingdings" panose="05000000000000000000" pitchFamily="2" charset="2"/>
              <a:buChar char="Ø"/>
            </a:pPr>
            <a:r>
              <a:rPr lang="uk-UA" sz="2500" dirty="0"/>
              <a:t>розділи, як і підрозділи, можуть складатися з одного або декількох пунктів. Після номера пункту й підпункту крапку також не ставлять</a:t>
            </a:r>
          </a:p>
          <a:p>
            <a:pPr marL="468000" indent="-252000" algn="just">
              <a:buFont typeface="Wingdings" panose="05000000000000000000" pitchFamily="2" charset="2"/>
              <a:buChar char="Ø"/>
            </a:pPr>
            <a:endParaRPr lang="ru-UA" sz="2100" dirty="0"/>
          </a:p>
          <a:p>
            <a:pPr marL="468000" indent="-252000" algn="just">
              <a:buFont typeface="Wingdings" panose="05000000000000000000" pitchFamily="2" charset="2"/>
              <a:buChar char="Ø"/>
            </a:pPr>
            <a:endParaRPr lang="uk-UA" sz="2100" dirty="0"/>
          </a:p>
        </p:txBody>
      </p:sp>
    </p:spTree>
    <p:extLst>
      <p:ext uri="{BB962C8B-B14F-4D97-AF65-F5344CB8AC3E}">
        <p14:creationId xmlns:p14="http://schemas.microsoft.com/office/powerpoint/2010/main" val="170101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20BC3F7-DF18-41EF-AD32-9804D860BE63}"/>
              </a:ext>
            </a:extLst>
          </p:cNvPr>
          <p:cNvPicPr/>
          <p:nvPr/>
        </p:nvPicPr>
        <p:blipFill rotWithShape="1">
          <a:blip r:embed="rId2"/>
          <a:srcRect l="30654" t="27130" r="27597" b="9416"/>
          <a:stretch/>
        </p:blipFill>
        <p:spPr bwMode="auto">
          <a:xfrm>
            <a:off x="2883888" y="0"/>
            <a:ext cx="6691433" cy="61247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412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FB5670-5601-4A19-8E86-3C6CC0B1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dirty="0"/>
              <a:t>Нумерація сторінок роботи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A3441-88CF-4413-9886-D254359CB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993" y="2015732"/>
            <a:ext cx="10817524" cy="3450613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сторінки роботи слід нумерувати арабськими цифрами, додержуючись наскрізної нумерації впродовж усього тексту;</a:t>
            </a:r>
          </a:p>
          <a:p>
            <a:pPr algn="just"/>
            <a:r>
              <a:rPr lang="uk-UA" dirty="0"/>
              <a:t>номер сторінки проставляють у правому верхньому куті сторінки без крапки в кінці (при застосуванні текстового редактора Microsoft Word рекомендується обирати шрифт </a:t>
            </a:r>
            <a:r>
              <a:rPr lang="en-US" dirty="0"/>
              <a:t>Times New Roman</a:t>
            </a:r>
            <a:r>
              <a:rPr lang="uk-UA" dirty="0"/>
              <a:t> чорного кольору з кеглем 12 пт);</a:t>
            </a:r>
          </a:p>
          <a:p>
            <a:pPr algn="just"/>
            <a:r>
              <a:rPr lang="uk-UA" dirty="0"/>
              <a:t>номер сторінки </a:t>
            </a:r>
            <a:r>
              <a:rPr lang="uk-UA" u="sng" dirty="0"/>
              <a:t>не проставляється</a:t>
            </a:r>
            <a:r>
              <a:rPr lang="uk-UA" dirty="0"/>
              <a:t> на: титульному аркуші, завданні на роботу, змісті, рефераті (українському та англійському), умовних позначках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178952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547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Галерея</vt:lpstr>
      <vt:lpstr>Оформлення роботи</vt:lpstr>
      <vt:lpstr>Послідовність аркушів при брошуруванні</vt:lpstr>
      <vt:lpstr>Побудова роботи, нумерація</vt:lpstr>
      <vt:lpstr>Презентация PowerPoint</vt:lpstr>
      <vt:lpstr>Нумерація сторінок роботи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Професійний інструментарій результатів досліджень</dc:title>
  <dc:creator>user</dc:creator>
  <cp:lastModifiedBy>user</cp:lastModifiedBy>
  <cp:revision>31</cp:revision>
  <dcterms:created xsi:type="dcterms:W3CDTF">2021-10-14T17:26:29Z</dcterms:created>
  <dcterms:modified xsi:type="dcterms:W3CDTF">2021-10-15T19:10:09Z</dcterms:modified>
</cp:coreProperties>
</file>