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321" r:id="rId2"/>
    <p:sldId id="336" r:id="rId3"/>
    <p:sldId id="358" r:id="rId4"/>
    <p:sldId id="359" r:id="rId5"/>
    <p:sldId id="360" r:id="rId6"/>
    <p:sldId id="361" r:id="rId7"/>
    <p:sldId id="362"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 id="352" r:id="rId24"/>
    <p:sldId id="353" r:id="rId25"/>
    <p:sldId id="354" r:id="rId26"/>
    <p:sldId id="363" r:id="rId27"/>
    <p:sldId id="364" r:id="rId28"/>
    <p:sldId id="366" r:id="rId29"/>
    <p:sldId id="367" r:id="rId30"/>
    <p:sldId id="368" r:id="rId31"/>
    <p:sldId id="369" r:id="rId32"/>
    <p:sldId id="381" r:id="rId33"/>
    <p:sldId id="371" r:id="rId34"/>
    <p:sldId id="372" r:id="rId35"/>
    <p:sldId id="373" r:id="rId36"/>
    <p:sldId id="374" r:id="rId37"/>
    <p:sldId id="382" r:id="rId38"/>
    <p:sldId id="376" r:id="rId39"/>
    <p:sldId id="377" r:id="rId40"/>
    <p:sldId id="378" r:id="rId41"/>
    <p:sldId id="379" r:id="rId42"/>
    <p:sldId id="380"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89" autoAdjust="0"/>
  </p:normalViewPr>
  <p:slideViewPr>
    <p:cSldViewPr>
      <p:cViewPr varScale="1">
        <p:scale>
          <a:sx n="56" d="100"/>
          <a:sy n="56" d="100"/>
        </p:scale>
        <p:origin x="83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E6E552DB-3BFB-4DB8-BCA7-BD5160928C6A}"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40"/>
            <a:ext cx="18288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1143000" y="274641"/>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6E552DB-3BFB-4DB8-BCA7-BD5160928C6A}"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6E552DB-3BFB-4DB8-BCA7-BD5160928C6A}"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1"/>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900726EA-1033-43AD-B9C8-975B9C51E371}" type="datetimeFigureOut">
              <a:rPr lang="ru-RU" smtClean="0"/>
              <a:pPr/>
              <a:t>15.04.2024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6E552DB-3BFB-4DB8-BCA7-BD5160928C6A}"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4"/>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a:t>Вставка рисунка</a:t>
            </a:r>
            <a:endParaRPr kumimoji="0" lang="en-US" dirty="0"/>
          </a:p>
        </p:txBody>
      </p:sp>
      <p:sp>
        <p:nvSpPr>
          <p:cNvPr id="9" name="Блок-схема: процесс 8"/>
          <p:cNvSpPr/>
          <p:nvPr/>
        </p:nvSpPr>
        <p:spPr>
          <a:xfrm rot="19468671">
            <a:off x="396725" y="954342"/>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6"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8"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2" y="1055078"/>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4"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00726EA-1033-43AD-B9C8-975B9C51E371}" type="datetimeFigureOut">
              <a:rPr lang="ru-RU" smtClean="0"/>
              <a:pPr/>
              <a:t>15.04.2024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6E552DB-3BFB-4DB8-BCA7-BD5160928C6A}"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2367136"/>
            <a:ext cx="6096205" cy="2286000"/>
          </a:xfrm>
        </p:spPr>
        <p:txBody>
          <a:bodyPr>
            <a:noAutofit/>
          </a:bodyPr>
          <a:lstStyle/>
          <a:p>
            <a:r>
              <a:rPr lang="uk-UA" sz="2600" dirty="0" smtClean="0">
                <a:solidFill>
                  <a:srgbClr val="002060"/>
                </a:solidFill>
                <a:effectLst/>
              </a:rPr>
              <a:t>Правове регулювання відносин у сфері продовольчої безпеки та якості продовольства:</a:t>
            </a:r>
            <a:br>
              <a:rPr lang="uk-UA" sz="2600" dirty="0" smtClean="0">
                <a:solidFill>
                  <a:srgbClr val="002060"/>
                </a:solidFill>
                <a:effectLst/>
              </a:rPr>
            </a:br>
            <a:r>
              <a:rPr lang="uk-UA" sz="2600" dirty="0" smtClean="0">
                <a:solidFill>
                  <a:srgbClr val="002060"/>
                </a:solidFill>
                <a:effectLst/>
              </a:rPr>
              <a:t>досвід Європи та України</a:t>
            </a:r>
            <a:endParaRPr lang="uk-UA" sz="2600" dirty="0">
              <a:solidFill>
                <a:srgbClr val="002060"/>
              </a:solidFill>
              <a:effectLst/>
            </a:endParaRPr>
          </a:p>
        </p:txBody>
      </p:sp>
      <p:sp>
        <p:nvSpPr>
          <p:cNvPr id="4" name="Прямоугольник 3"/>
          <p:cNvSpPr/>
          <p:nvPr/>
        </p:nvSpPr>
        <p:spPr>
          <a:xfrm>
            <a:off x="2436235" y="6156012"/>
            <a:ext cx="3143877" cy="369332"/>
          </a:xfrm>
          <a:prstGeom prst="rect">
            <a:avLst/>
          </a:prstGeom>
        </p:spPr>
        <p:txBody>
          <a:bodyPr wrap="square">
            <a:spAutoFit/>
          </a:bodyPr>
          <a:lstStyle/>
          <a:p>
            <a:r>
              <a:rPr lang="ru-RU" dirty="0">
                <a:solidFill>
                  <a:srgbClr val="002060"/>
                </a:solidFill>
              </a:rPr>
              <a:t>©</a:t>
            </a:r>
            <a:r>
              <a:rPr lang="ru-RU" dirty="0"/>
              <a:t>  </a:t>
            </a:r>
            <a:r>
              <a:rPr lang="uk-UA" dirty="0">
                <a:solidFill>
                  <a:srgbClr val="002060"/>
                </a:solidFill>
              </a:rPr>
              <a:t>Олександр Бондар, </a:t>
            </a:r>
            <a:r>
              <a:rPr lang="en-US" dirty="0">
                <a:solidFill>
                  <a:srgbClr val="002060"/>
                </a:solidFill>
              </a:rPr>
              <a:t>2024</a:t>
            </a:r>
            <a:endParaRPr lang="uk-UA" dirty="0">
              <a:solidFill>
                <a:srgbClr val="002060"/>
              </a:solidFill>
            </a:endParaRPr>
          </a:p>
        </p:txBody>
      </p:sp>
      <p:pic>
        <p:nvPicPr>
          <p:cNvPr id="5" name="Рисунок 4"/>
          <p:cNvPicPr>
            <a:picLocks noChangeAspect="1"/>
          </p:cNvPicPr>
          <p:nvPr/>
        </p:nvPicPr>
        <p:blipFill>
          <a:blip r:embed="rId2"/>
          <a:stretch>
            <a:fillRect/>
          </a:stretch>
        </p:blipFill>
        <p:spPr>
          <a:xfrm>
            <a:off x="7380312" y="245657"/>
            <a:ext cx="1440160" cy="1599167"/>
          </a:xfrm>
          <a:prstGeom prst="rect">
            <a:avLst/>
          </a:prstGeom>
        </p:spPr>
      </p:pic>
      <p:pic>
        <p:nvPicPr>
          <p:cNvPr id="1026" name="Picture 2" descr="https://lh7-us.googleusercontent.com/60zPrtjRqaGISz8AZ3xa3kbY6uzneal3mVNI0VjcnyixGpqZfDP7tjkKDQmgs52Ew6O3aCmYOn0Eld0N5vuJpnROA5bw_6v4tUqX4CI_QF_L7Iw2ujTkg-9lWl4xoC7p-0gzmtQp-eOshhJC965yvg=s2048"/>
          <p:cNvPicPr>
            <a:picLocks noChangeAspect="1" noChangeArrowheads="1"/>
          </p:cNvPicPr>
          <p:nvPr/>
        </p:nvPicPr>
        <p:blipFill>
          <a:blip r:embed="rId3" cstate="print">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4932040" y="116632"/>
            <a:ext cx="864096" cy="184843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Прямокутник 2"/>
          <p:cNvSpPr/>
          <p:nvPr/>
        </p:nvSpPr>
        <p:spPr>
          <a:xfrm>
            <a:off x="5830140" y="836712"/>
            <a:ext cx="1223797" cy="369332"/>
          </a:xfrm>
          <a:prstGeom prst="rect">
            <a:avLst/>
          </a:prstGeom>
        </p:spPr>
        <p:txBody>
          <a:bodyPr wrap="none">
            <a:spAutoFit/>
            <a:scene3d>
              <a:camera prst="orthographicFront"/>
              <a:lightRig rig="threePt" dir="t"/>
            </a:scene3d>
            <a:sp3d extrusionH="57150">
              <a:bevelT w="50800" h="38100" prst="riblet"/>
            </a:sp3d>
          </a:bodyPr>
          <a:lstStyle/>
          <a:p>
            <a:r>
              <a:rPr lang="en-US" b="1" dirty="0" smtClean="0">
                <a:solidFill>
                  <a:srgbClr val="002060"/>
                </a:solidFill>
              </a:rPr>
              <a:t>NewAgro</a:t>
            </a:r>
            <a:endParaRPr lang="en-US" b="1" dirty="0">
              <a:solidFill>
                <a:srgbClr val="002060"/>
              </a:solidFill>
            </a:endParaRPr>
          </a:p>
        </p:txBody>
      </p:sp>
      <p:pic>
        <p:nvPicPr>
          <p:cNvPr id="1028" name="Picture 4" descr="https://lh7-us.googleusercontent.com/xYdAHhgjIlg3LdHb_HTXqKlTe06_o9gp8y_iHyNXUg1oxrB1Kwg1FVodW_RkYFOYouXWxsnmLL6NofdvYCKbCY05enu85b2iEGgHfqJkJDOLRI-5xTWPvyoKKllVvyoc--fCDJPhfwDrcMJ3IitWqA=s204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96" y="235927"/>
            <a:ext cx="2304256" cy="528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11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648072"/>
          </a:xfrm>
        </p:spPr>
        <p:txBody>
          <a:bodyPr>
            <a:normAutofit/>
          </a:bodyPr>
          <a:lstStyle/>
          <a:p>
            <a:pPr algn="ctr"/>
            <a:r>
              <a:rPr lang="uk-UA" sz="2600" b="1" dirty="0" smtClean="0">
                <a:solidFill>
                  <a:srgbClr val="FF0000"/>
                </a:solidFill>
              </a:rPr>
              <a:t>Поняття «сільськогосподарська продукція»</a:t>
            </a:r>
            <a:endParaRPr lang="uk-UA" sz="2600" b="1" dirty="0">
              <a:solidFill>
                <a:srgbClr val="FF0000"/>
              </a:solidFill>
            </a:endParaRPr>
          </a:p>
        </p:txBody>
      </p:sp>
      <p:sp>
        <p:nvSpPr>
          <p:cNvPr id="3" name="Місце для вмісту 2"/>
          <p:cNvSpPr>
            <a:spLocks noGrp="1"/>
          </p:cNvSpPr>
          <p:nvPr>
            <p:ph idx="1"/>
          </p:nvPr>
        </p:nvSpPr>
        <p:spPr>
          <a:xfrm>
            <a:off x="1043608" y="764704"/>
            <a:ext cx="7890080" cy="5832648"/>
          </a:xfrm>
        </p:spPr>
        <p:txBody>
          <a:bodyPr>
            <a:noAutofit/>
          </a:bodyPr>
          <a:lstStyle/>
          <a:p>
            <a:pPr marL="82296" indent="0" algn="just">
              <a:spcAft>
                <a:spcPts val="600"/>
              </a:spcAft>
              <a:buNone/>
            </a:pPr>
            <a:r>
              <a:rPr lang="uk-UA" sz="2400" b="1" dirty="0" smtClean="0"/>
              <a:t>До </a:t>
            </a:r>
            <a:r>
              <a:rPr lang="uk-UA" sz="2400" b="1" dirty="0">
                <a:solidFill>
                  <a:srgbClr val="00B050"/>
                </a:solidFill>
              </a:rPr>
              <a:t>сільськогосподарської продукції </a:t>
            </a:r>
            <a:r>
              <a:rPr lang="uk-UA" sz="2400" b="1" dirty="0"/>
              <a:t>відносяться наступні товари: </a:t>
            </a:r>
            <a:endParaRPr lang="uk-UA" sz="2400" b="1" dirty="0" smtClean="0"/>
          </a:p>
          <a:p>
            <a:pPr marL="596646" indent="-514350" algn="just">
              <a:spcAft>
                <a:spcPts val="600"/>
              </a:spcAft>
              <a:buFont typeface="+mj-lt"/>
              <a:buAutoNum type="arabicPeriod"/>
            </a:pPr>
            <a:r>
              <a:rPr lang="uk-UA" sz="2400" dirty="0" smtClean="0"/>
              <a:t>живі </a:t>
            </a:r>
            <a:r>
              <a:rPr lang="uk-UA" sz="2400" dirty="0"/>
              <a:t>тварини; </a:t>
            </a:r>
            <a:endParaRPr lang="uk-UA" sz="2400" dirty="0" smtClean="0"/>
          </a:p>
          <a:p>
            <a:pPr marL="596646" indent="-514350" algn="just">
              <a:spcAft>
                <a:spcPts val="600"/>
              </a:spcAft>
              <a:buFont typeface="+mj-lt"/>
              <a:buAutoNum type="arabicPeriod"/>
            </a:pPr>
            <a:r>
              <a:rPr lang="uk-UA" sz="2400" dirty="0" smtClean="0"/>
              <a:t>продукти </a:t>
            </a:r>
            <a:r>
              <a:rPr lang="uk-UA" sz="2400" dirty="0"/>
              <a:t>тваринного походження, зазначені у групах 01 – 05 УКТ ЗЕД;  </a:t>
            </a:r>
            <a:endParaRPr lang="uk-UA" sz="2400" dirty="0" smtClean="0"/>
          </a:p>
          <a:p>
            <a:pPr marL="596646" indent="-514350" algn="just">
              <a:spcAft>
                <a:spcPts val="600"/>
              </a:spcAft>
              <a:buFont typeface="+mj-lt"/>
              <a:buAutoNum type="arabicPeriod"/>
            </a:pPr>
            <a:r>
              <a:rPr lang="uk-UA" sz="2400" dirty="0" smtClean="0"/>
              <a:t>продукти </a:t>
            </a:r>
            <a:r>
              <a:rPr lang="uk-UA" sz="2400" dirty="0"/>
              <a:t>рослинного походження, зазначені у групах 06 – 14 УКТ ЗЕД; </a:t>
            </a:r>
            <a:endParaRPr lang="uk-UA" sz="2400" dirty="0" smtClean="0"/>
          </a:p>
          <a:p>
            <a:pPr marL="596646" indent="-514350" algn="just">
              <a:spcAft>
                <a:spcPts val="600"/>
              </a:spcAft>
              <a:buFont typeface="+mj-lt"/>
              <a:buAutoNum type="arabicPeriod"/>
            </a:pPr>
            <a:r>
              <a:rPr lang="uk-UA" sz="2400" dirty="0" smtClean="0"/>
              <a:t>жири </a:t>
            </a:r>
            <a:r>
              <a:rPr lang="uk-UA" sz="2400" dirty="0"/>
              <a:t>та олії тваринного або рослинного походження; </a:t>
            </a:r>
            <a:r>
              <a:rPr lang="uk-UA" sz="2400" dirty="0" smtClean="0"/>
              <a:t>продукти </a:t>
            </a:r>
            <a:r>
              <a:rPr lang="uk-UA" sz="2400" dirty="0"/>
              <a:t>їх розщеплення; готові харчові жири; воски тваринного або рослинного походження, зазначені у групі 15 УКТ ЗЕД; </a:t>
            </a:r>
            <a:endParaRPr lang="uk-UA" sz="2400" dirty="0" smtClean="0"/>
          </a:p>
          <a:p>
            <a:pPr marL="596646" indent="-514350" algn="just">
              <a:spcAft>
                <a:spcPts val="600"/>
              </a:spcAft>
              <a:buFont typeface="+mj-lt"/>
              <a:buAutoNum type="arabicPeriod"/>
            </a:pPr>
            <a:r>
              <a:rPr lang="uk-UA" sz="2400" dirty="0" smtClean="0"/>
              <a:t>готові </a:t>
            </a:r>
            <a:r>
              <a:rPr lang="uk-UA" sz="2400" dirty="0"/>
              <a:t>харчові продукти; алкогольні та безалкогольні напої і оцет; тютюн та його замінники, зазначені у групах 16 – 24 УКТ ЗЕД</a:t>
            </a:r>
            <a:r>
              <a:rPr lang="uk-UA" sz="2400" dirty="0" smtClean="0"/>
              <a:t>.</a:t>
            </a:r>
            <a:endParaRPr lang="uk-UA" sz="2400" dirty="0"/>
          </a:p>
        </p:txBody>
      </p:sp>
    </p:spTree>
    <p:extLst>
      <p:ext uri="{BB962C8B-B14F-4D97-AF65-F5344CB8AC3E}">
        <p14:creationId xmlns:p14="http://schemas.microsoft.com/office/powerpoint/2010/main" val="1632702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648072"/>
          </a:xfrm>
        </p:spPr>
        <p:txBody>
          <a:bodyPr>
            <a:normAutofit/>
          </a:bodyPr>
          <a:lstStyle/>
          <a:p>
            <a:pPr algn="ctr"/>
            <a:r>
              <a:rPr lang="uk-UA" sz="2600" b="1" dirty="0" smtClean="0">
                <a:solidFill>
                  <a:srgbClr val="FF0000"/>
                </a:solidFill>
              </a:rPr>
              <a:t>УКТ ЗЕД</a:t>
            </a:r>
            <a:endParaRPr lang="uk-UA" sz="2600" b="1" dirty="0">
              <a:solidFill>
                <a:srgbClr val="FF0000"/>
              </a:solidFill>
            </a:endParaRPr>
          </a:p>
        </p:txBody>
      </p:sp>
      <p:sp>
        <p:nvSpPr>
          <p:cNvPr id="3" name="Місце для вмісту 2"/>
          <p:cNvSpPr>
            <a:spLocks noGrp="1"/>
          </p:cNvSpPr>
          <p:nvPr>
            <p:ph idx="1"/>
          </p:nvPr>
        </p:nvSpPr>
        <p:spPr>
          <a:xfrm>
            <a:off x="1043608" y="764704"/>
            <a:ext cx="7890080" cy="5832648"/>
          </a:xfrm>
        </p:spPr>
        <p:txBody>
          <a:bodyPr>
            <a:noAutofit/>
          </a:bodyPr>
          <a:lstStyle/>
          <a:p>
            <a:pPr marL="82296" indent="0" algn="just">
              <a:spcAft>
                <a:spcPts val="600"/>
              </a:spcAft>
              <a:buNone/>
            </a:pPr>
            <a:r>
              <a:rPr lang="uk-UA" sz="2400" b="1" dirty="0"/>
              <a:t>ЗАКОН </a:t>
            </a:r>
            <a:r>
              <a:rPr lang="uk-UA" sz="2400" b="1" dirty="0" smtClean="0"/>
              <a:t>УКРАЇНИ від </a:t>
            </a:r>
            <a:r>
              <a:rPr lang="ru-RU" sz="2400" b="1" dirty="0" smtClean="0"/>
              <a:t>4 </a:t>
            </a:r>
            <a:r>
              <a:rPr lang="ru-RU" sz="2400" b="1" dirty="0" err="1"/>
              <a:t>червня</a:t>
            </a:r>
            <a:r>
              <a:rPr lang="ru-RU" sz="2400" b="1" dirty="0"/>
              <a:t> 2020 </a:t>
            </a:r>
            <a:r>
              <a:rPr lang="ru-RU" sz="2400" b="1" dirty="0" smtClean="0"/>
              <a:t>р. № </a:t>
            </a:r>
            <a:r>
              <a:rPr lang="ru-RU" sz="2400" b="1" dirty="0"/>
              <a:t>674-IX</a:t>
            </a:r>
          </a:p>
          <a:p>
            <a:pPr marL="82296" indent="0" algn="just">
              <a:spcAft>
                <a:spcPts val="600"/>
              </a:spcAft>
              <a:buNone/>
            </a:pPr>
            <a:r>
              <a:rPr lang="uk-UA" sz="2400" b="1" dirty="0" smtClean="0">
                <a:solidFill>
                  <a:srgbClr val="FF0000"/>
                </a:solidFill>
              </a:rPr>
              <a:t>«Про </a:t>
            </a:r>
            <a:r>
              <a:rPr lang="uk-UA" sz="2400" b="1" dirty="0">
                <a:solidFill>
                  <a:srgbClr val="FF0000"/>
                </a:solidFill>
              </a:rPr>
              <a:t>Митний тариф </a:t>
            </a:r>
            <a:r>
              <a:rPr lang="uk-UA" sz="2400" b="1" dirty="0" smtClean="0">
                <a:solidFill>
                  <a:srgbClr val="FF0000"/>
                </a:solidFill>
              </a:rPr>
              <a:t>України»</a:t>
            </a:r>
            <a:endParaRPr lang="uk-UA" sz="2400" b="1" dirty="0">
              <a:solidFill>
                <a:srgbClr val="FF0000"/>
              </a:solidFill>
            </a:endParaRPr>
          </a:p>
          <a:p>
            <a:pPr marL="82296" indent="0" algn="just">
              <a:spcAft>
                <a:spcPts val="600"/>
              </a:spcAft>
              <a:buNone/>
            </a:pPr>
            <a:endParaRPr lang="uk-UA" sz="2400" dirty="0" smtClean="0"/>
          </a:p>
          <a:p>
            <a:pPr marL="82296" indent="0" algn="just">
              <a:spcAft>
                <a:spcPts val="600"/>
              </a:spcAft>
              <a:buNone/>
            </a:pPr>
            <a:r>
              <a:rPr lang="uk-UA" sz="2400" dirty="0" smtClean="0"/>
              <a:t>Стаття </a:t>
            </a:r>
            <a:r>
              <a:rPr lang="uk-UA" sz="2400" dirty="0"/>
              <a:t>1. Цим Законом встановлюється Митний тариф України {групи 01-49; групи 50-97} (додається).</a:t>
            </a:r>
          </a:p>
          <a:p>
            <a:pPr marL="82296" indent="0" algn="just">
              <a:spcAft>
                <a:spcPts val="600"/>
              </a:spcAft>
              <a:buNone/>
            </a:pPr>
            <a:endParaRPr lang="uk-UA" sz="2400" dirty="0" smtClean="0"/>
          </a:p>
          <a:p>
            <a:pPr marL="82296" indent="0" algn="just">
              <a:spcAft>
                <a:spcPts val="600"/>
              </a:spcAft>
              <a:buNone/>
            </a:pPr>
            <a:r>
              <a:rPr lang="uk-UA" sz="2400" dirty="0" smtClean="0"/>
              <a:t>Митний </a:t>
            </a:r>
            <a:r>
              <a:rPr lang="uk-UA" sz="2400" dirty="0"/>
              <a:t>тариф України є невід’ємною частиною цього Закону та містить перелік ставок загальнодержавного податку - ввізного мита на товари, що ввозяться на митну територію України і систематизовані згідно з </a:t>
            </a:r>
            <a:r>
              <a:rPr lang="uk-UA" sz="2400" dirty="0">
                <a:solidFill>
                  <a:srgbClr val="00B050"/>
                </a:solidFill>
              </a:rPr>
              <a:t>Українською класифікацією товарів зовнішньоекономічної діяльності </a:t>
            </a:r>
            <a:r>
              <a:rPr lang="uk-UA" sz="2400" dirty="0"/>
              <a:t>(УКТ ЗЕД), складеною на основі Гармонізованої системи опису та кодування товарів.</a:t>
            </a:r>
          </a:p>
        </p:txBody>
      </p:sp>
    </p:spTree>
    <p:extLst>
      <p:ext uri="{BB962C8B-B14F-4D97-AF65-F5344CB8AC3E}">
        <p14:creationId xmlns:p14="http://schemas.microsoft.com/office/powerpoint/2010/main" val="116001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648072"/>
          </a:xfrm>
        </p:spPr>
        <p:txBody>
          <a:bodyPr>
            <a:normAutofit fontScale="90000"/>
          </a:bodyPr>
          <a:lstStyle/>
          <a:p>
            <a:pPr algn="ctr"/>
            <a:r>
              <a:rPr lang="uk-UA" sz="2600" b="1" dirty="0" smtClean="0">
                <a:solidFill>
                  <a:srgbClr val="FF0000"/>
                </a:solidFill>
              </a:rPr>
              <a:t>Теоретичні підходи до поняття</a:t>
            </a:r>
            <a:br>
              <a:rPr lang="uk-UA" sz="2600" b="1" dirty="0" smtClean="0">
                <a:solidFill>
                  <a:srgbClr val="FF0000"/>
                </a:solidFill>
              </a:rPr>
            </a:br>
            <a:r>
              <a:rPr lang="uk-UA" sz="2600" b="1" dirty="0" smtClean="0">
                <a:solidFill>
                  <a:srgbClr val="FF0000"/>
                </a:solidFill>
              </a:rPr>
              <a:t>«сільськогосподарська продукція»</a:t>
            </a:r>
            <a:endParaRPr lang="uk-UA" sz="2600" b="1" dirty="0">
              <a:solidFill>
                <a:srgbClr val="FF0000"/>
              </a:solidFill>
            </a:endParaRPr>
          </a:p>
        </p:txBody>
      </p:sp>
      <p:sp>
        <p:nvSpPr>
          <p:cNvPr id="3" name="Місце для вмісту 2"/>
          <p:cNvSpPr>
            <a:spLocks noGrp="1"/>
          </p:cNvSpPr>
          <p:nvPr>
            <p:ph idx="1"/>
          </p:nvPr>
        </p:nvSpPr>
        <p:spPr>
          <a:xfrm>
            <a:off x="1043608" y="764704"/>
            <a:ext cx="7890080" cy="5832648"/>
          </a:xfrm>
        </p:spPr>
        <p:txBody>
          <a:bodyPr>
            <a:noAutofit/>
          </a:bodyPr>
          <a:lstStyle/>
          <a:p>
            <a:pPr marL="82296" indent="0" algn="just">
              <a:spcAft>
                <a:spcPts val="600"/>
              </a:spcAft>
              <a:buNone/>
            </a:pPr>
            <a:r>
              <a:rPr lang="uk-UA" sz="2400" b="1" dirty="0" smtClean="0">
                <a:solidFill>
                  <a:srgbClr val="00B050"/>
                </a:solidFill>
              </a:rPr>
              <a:t>В.М. Єрмоленко </a:t>
            </a:r>
            <a:r>
              <a:rPr lang="uk-UA" sz="2400" dirty="0"/>
              <a:t>сільськогосподарською продукцією визнає «усю </a:t>
            </a:r>
            <a:r>
              <a:rPr lang="uk-UA" sz="2400" dirty="0" smtClean="0"/>
              <a:t>сиру продукцію </a:t>
            </a:r>
            <a:r>
              <a:rPr lang="uk-UA" sz="2400" dirty="0"/>
              <a:t>культурного рослинництва, тваринництва та </a:t>
            </a:r>
            <a:r>
              <a:rPr lang="uk-UA" sz="2400" dirty="0" smtClean="0"/>
              <a:t>рибництва, одержувану </a:t>
            </a:r>
            <a:r>
              <a:rPr lang="uk-UA" sz="2400" dirty="0"/>
              <a:t>від сільськогосподарської діяльності, а також продукти </a:t>
            </a:r>
            <a:r>
              <a:rPr lang="uk-UA" sz="2400" dirty="0" smtClean="0"/>
              <a:t>її первісної </a:t>
            </a:r>
            <a:r>
              <a:rPr lang="uk-UA" sz="2400" dirty="0"/>
              <a:t>переробки, здійснюваної безпосереднім її виробником</a:t>
            </a:r>
            <a:r>
              <a:rPr lang="uk-UA" sz="2400" dirty="0" smtClean="0"/>
              <a:t>».</a:t>
            </a:r>
          </a:p>
          <a:p>
            <a:pPr marL="82296" indent="0" algn="just">
              <a:spcAft>
                <a:spcPts val="600"/>
              </a:spcAft>
              <a:buNone/>
            </a:pPr>
            <a:r>
              <a:rPr lang="ru-RU" sz="2400" b="1" dirty="0" err="1" smtClean="0">
                <a:solidFill>
                  <a:srgbClr val="00B050"/>
                </a:solidFill>
              </a:rPr>
              <a:t>Дворівнева</a:t>
            </a:r>
            <a:r>
              <a:rPr lang="ru-RU" sz="2400" b="1" dirty="0" smtClean="0">
                <a:solidFill>
                  <a:srgbClr val="00B050"/>
                </a:solidFill>
              </a:rPr>
              <a:t> </a:t>
            </a:r>
            <a:r>
              <a:rPr lang="ru-RU" sz="2400" b="1" dirty="0" err="1">
                <a:solidFill>
                  <a:srgbClr val="00B050"/>
                </a:solidFill>
              </a:rPr>
              <a:t>класифікація</a:t>
            </a:r>
            <a:r>
              <a:rPr lang="ru-RU" sz="2400" b="1" dirty="0">
                <a:solidFill>
                  <a:srgbClr val="00B050"/>
                </a:solidFill>
              </a:rPr>
              <a:t> </a:t>
            </a:r>
            <a:r>
              <a:rPr lang="ru-RU" sz="2400" b="1" dirty="0" err="1">
                <a:solidFill>
                  <a:srgbClr val="00B050"/>
                </a:solidFill>
              </a:rPr>
              <a:t>сільськогосподарської</a:t>
            </a:r>
            <a:r>
              <a:rPr lang="ru-RU" sz="2400" b="1" dirty="0">
                <a:solidFill>
                  <a:srgbClr val="00B050"/>
                </a:solidFill>
              </a:rPr>
              <a:t> </a:t>
            </a:r>
            <a:r>
              <a:rPr lang="ru-RU" sz="2400" b="1" dirty="0" err="1">
                <a:solidFill>
                  <a:srgbClr val="00B050"/>
                </a:solidFill>
              </a:rPr>
              <a:t>продукції</a:t>
            </a:r>
            <a:r>
              <a:rPr lang="ru-RU" sz="2400" b="1" dirty="0">
                <a:solidFill>
                  <a:srgbClr val="00B050"/>
                </a:solidFill>
              </a:rPr>
              <a:t>, </a:t>
            </a:r>
            <a:r>
              <a:rPr lang="ru-RU" sz="2400" dirty="0" err="1"/>
              <a:t>згідно</a:t>
            </a:r>
            <a:r>
              <a:rPr lang="ru-RU" sz="2400" dirty="0"/>
              <a:t> з </a:t>
            </a:r>
            <a:r>
              <a:rPr lang="ru-RU" sz="2400" dirty="0" err="1"/>
              <a:t>якою</a:t>
            </a:r>
            <a:r>
              <a:rPr lang="ru-RU" sz="2400" dirty="0"/>
              <a:t>: а) за </a:t>
            </a:r>
            <a:r>
              <a:rPr lang="ru-RU" sz="2400" dirty="0" err="1"/>
              <a:t>функціональним</a:t>
            </a:r>
            <a:r>
              <a:rPr lang="ru-RU" sz="2400" dirty="0"/>
              <a:t> </a:t>
            </a:r>
            <a:r>
              <a:rPr lang="ru-RU" sz="2400" dirty="0" err="1"/>
              <a:t>призначенням</a:t>
            </a:r>
            <a:r>
              <a:rPr lang="ru-RU" sz="2400" dirty="0"/>
              <a:t> </a:t>
            </a:r>
            <a:r>
              <a:rPr lang="ru-RU" sz="2400" dirty="0" err="1"/>
              <a:t>сільськогосподарська</a:t>
            </a:r>
            <a:r>
              <a:rPr lang="ru-RU" sz="2400" dirty="0"/>
              <a:t> </a:t>
            </a:r>
            <a:r>
              <a:rPr lang="ru-RU" sz="2400" dirty="0" err="1"/>
              <a:t>продукція</a:t>
            </a:r>
            <a:r>
              <a:rPr lang="ru-RU" sz="2400" dirty="0"/>
              <a:t> </a:t>
            </a:r>
            <a:r>
              <a:rPr lang="ru-RU" sz="2400" dirty="0" err="1"/>
              <a:t>може</a:t>
            </a:r>
            <a:r>
              <a:rPr lang="ru-RU" sz="2400" dirty="0"/>
              <a:t> бути </a:t>
            </a:r>
            <a:r>
              <a:rPr lang="ru-RU" sz="2400" dirty="0" err="1" smtClean="0"/>
              <a:t>сировиною</a:t>
            </a:r>
            <a:r>
              <a:rPr lang="ru-RU" sz="2400" dirty="0" smtClean="0"/>
              <a:t> (</a:t>
            </a:r>
            <a:r>
              <a:rPr lang="ru-RU" sz="2400" dirty="0" err="1" smtClean="0"/>
              <a:t>підлягатиме</a:t>
            </a:r>
            <a:r>
              <a:rPr lang="ru-RU" sz="2400" dirty="0" smtClean="0"/>
              <a:t> </a:t>
            </a:r>
            <a:r>
              <a:rPr lang="ru-RU" sz="2400" dirty="0" err="1"/>
              <a:t>подальшій</a:t>
            </a:r>
            <a:r>
              <a:rPr lang="ru-RU" sz="2400" dirty="0"/>
              <a:t> </a:t>
            </a:r>
            <a:r>
              <a:rPr lang="ru-RU" sz="2400" dirty="0" err="1"/>
              <a:t>переробці</a:t>
            </a:r>
            <a:r>
              <a:rPr lang="ru-RU" sz="2400" dirty="0"/>
              <a:t>) та </a:t>
            </a:r>
            <a:r>
              <a:rPr lang="ru-RU" sz="2400" dirty="0" err="1"/>
              <a:t>продукцією</a:t>
            </a:r>
            <a:r>
              <a:rPr lang="ru-RU" sz="2400" dirty="0"/>
              <a:t>, готовою до </a:t>
            </a:r>
            <a:r>
              <a:rPr lang="ru-RU" sz="2400" dirty="0" err="1"/>
              <a:t>споживання</a:t>
            </a:r>
            <a:r>
              <a:rPr lang="ru-RU" sz="2400" dirty="0"/>
              <a:t>; б) за характером </a:t>
            </a:r>
            <a:r>
              <a:rPr lang="ru-RU" sz="2400" dirty="0" err="1"/>
              <a:t>використання</a:t>
            </a:r>
            <a:r>
              <a:rPr lang="ru-RU" sz="2400" dirty="0"/>
              <a:t> (</a:t>
            </a:r>
            <a:r>
              <a:rPr lang="ru-RU" sz="2400" dirty="0" err="1"/>
              <a:t>споживання</a:t>
            </a:r>
            <a:r>
              <a:rPr lang="ru-RU" sz="2400" dirty="0"/>
              <a:t>) – </a:t>
            </a:r>
            <a:r>
              <a:rPr lang="ru-RU" sz="2400" dirty="0" err="1"/>
              <a:t>харчовою</a:t>
            </a:r>
            <a:r>
              <a:rPr lang="ru-RU" sz="2400" dirty="0"/>
              <a:t> (</a:t>
            </a:r>
            <a:r>
              <a:rPr lang="ru-RU" sz="2400" dirty="0" err="1"/>
              <a:t>продовольство</a:t>
            </a:r>
            <a:r>
              <a:rPr lang="ru-RU" sz="2400" dirty="0"/>
              <a:t>) та </a:t>
            </a:r>
            <a:r>
              <a:rPr lang="ru-RU" sz="2400" dirty="0" err="1"/>
              <a:t>нехарчовою</a:t>
            </a:r>
            <a:r>
              <a:rPr lang="ru-RU" sz="2400" dirty="0"/>
              <a:t>. </a:t>
            </a:r>
            <a:r>
              <a:rPr lang="ru-RU" sz="2400" dirty="0" smtClean="0"/>
              <a:t>Один </a:t>
            </a:r>
            <a:r>
              <a:rPr lang="ru-RU" sz="2400" dirty="0"/>
              <a:t>і той </a:t>
            </a:r>
            <a:r>
              <a:rPr lang="ru-RU" sz="2400" dirty="0" err="1"/>
              <a:t>самий</a:t>
            </a:r>
            <a:r>
              <a:rPr lang="ru-RU" sz="2400" dirty="0"/>
              <a:t> продукт </a:t>
            </a:r>
            <a:r>
              <a:rPr lang="ru-RU" sz="2400" dirty="0" err="1" smtClean="0"/>
              <a:t>виступає</a:t>
            </a:r>
            <a:r>
              <a:rPr lang="ru-RU" sz="2400" dirty="0" smtClean="0"/>
              <a:t> і </a:t>
            </a:r>
            <a:r>
              <a:rPr lang="ru-RU" sz="2400" dirty="0" err="1"/>
              <a:t>сировиною</a:t>
            </a:r>
            <a:r>
              <a:rPr lang="ru-RU" sz="2400" dirty="0"/>
              <a:t>, і </a:t>
            </a:r>
            <a:r>
              <a:rPr lang="ru-RU" sz="2400" dirty="0" err="1"/>
              <a:t>харчовим</a:t>
            </a:r>
            <a:r>
              <a:rPr lang="ru-RU" sz="2400" dirty="0"/>
              <a:t> (</a:t>
            </a:r>
            <a:r>
              <a:rPr lang="ru-RU" sz="2400" dirty="0" err="1"/>
              <a:t>або</a:t>
            </a:r>
            <a:r>
              <a:rPr lang="ru-RU" sz="2400" dirty="0"/>
              <a:t> </a:t>
            </a:r>
            <a:r>
              <a:rPr lang="ru-RU" sz="2400" dirty="0" err="1"/>
              <a:t>нехарчовим</a:t>
            </a:r>
            <a:r>
              <a:rPr lang="ru-RU" sz="2400" dirty="0"/>
              <a:t>) </a:t>
            </a:r>
            <a:r>
              <a:rPr lang="ru-RU" sz="2400" dirty="0" smtClean="0"/>
              <a:t>продуктом. </a:t>
            </a:r>
            <a:endParaRPr lang="uk-UA" sz="2400" dirty="0"/>
          </a:p>
        </p:txBody>
      </p:sp>
    </p:spTree>
    <p:extLst>
      <p:ext uri="{BB962C8B-B14F-4D97-AF65-F5344CB8AC3E}">
        <p14:creationId xmlns:p14="http://schemas.microsoft.com/office/powerpoint/2010/main" val="3622503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648072"/>
          </a:xfrm>
        </p:spPr>
        <p:txBody>
          <a:bodyPr>
            <a:noAutofit/>
          </a:bodyPr>
          <a:lstStyle/>
          <a:p>
            <a:pPr algn="ctr"/>
            <a:r>
              <a:rPr lang="uk-UA" sz="2200" b="1" dirty="0" smtClean="0">
                <a:solidFill>
                  <a:srgbClr val="FF0000"/>
                </a:solidFill>
              </a:rPr>
              <a:t>Правові ознаки товарної сільськогосподарської продукції  (за С. І. Марченко)</a:t>
            </a:r>
            <a:endParaRPr lang="uk-UA" sz="2200" b="1" dirty="0">
              <a:solidFill>
                <a:srgbClr val="FF0000"/>
              </a:solidFill>
            </a:endParaRPr>
          </a:p>
        </p:txBody>
      </p:sp>
      <p:sp>
        <p:nvSpPr>
          <p:cNvPr id="3" name="Місце для вмісту 2"/>
          <p:cNvSpPr>
            <a:spLocks noGrp="1"/>
          </p:cNvSpPr>
          <p:nvPr>
            <p:ph idx="1"/>
          </p:nvPr>
        </p:nvSpPr>
        <p:spPr>
          <a:xfrm>
            <a:off x="1331640" y="800203"/>
            <a:ext cx="7416824" cy="5832648"/>
          </a:xfrm>
        </p:spPr>
        <p:txBody>
          <a:bodyPr>
            <a:noAutofit/>
          </a:bodyPr>
          <a:lstStyle/>
          <a:p>
            <a:pPr marL="358775" indent="-277813" algn="just">
              <a:buFont typeface="+mj-lt"/>
              <a:buAutoNum type="arabicPeriod"/>
            </a:pPr>
            <a:r>
              <a:rPr lang="uk-UA" sz="2000" dirty="0" smtClean="0"/>
              <a:t>перелік продукції, що належить до сільськогосподарської, нормативно закріплений;</a:t>
            </a:r>
          </a:p>
          <a:p>
            <a:pPr marL="358775" indent="-277813" algn="just">
              <a:buFont typeface="+mj-lt"/>
              <a:buAutoNum type="arabicPeriod"/>
            </a:pPr>
            <a:r>
              <a:rPr lang="uk-UA" sz="2000" dirty="0" smtClean="0"/>
              <a:t>вона має рослинне й тваринне походження і безпосередньо пов’язана з використанням землі та інших природних ресурсів, а отже, до неї належать: продукція сільського господарства, рибного господарства, лісового господарства, а також продукція полювання; </a:t>
            </a:r>
          </a:p>
          <a:p>
            <a:pPr marL="358775" indent="-277813" algn="just">
              <a:buFont typeface="+mj-lt"/>
              <a:buAutoNum type="arabicPeriod"/>
            </a:pPr>
            <a:r>
              <a:rPr lang="uk-UA" sz="2000" dirty="0" smtClean="0"/>
              <a:t>функціональним призначенням сільськогосподарської продукції є її використання на харчові (продовольство) та нехарчові цілі (сировина для сільськогосподарських, промислових, енергетичних, фармацевтичних, медичних та інших цілей);</a:t>
            </a:r>
          </a:p>
          <a:p>
            <a:pPr marL="358775" indent="-277813" algn="just">
              <a:buFont typeface="+mj-lt"/>
              <a:buAutoNum type="arabicPeriod"/>
            </a:pPr>
            <a:r>
              <a:rPr lang="uk-UA" sz="2000" dirty="0" smtClean="0"/>
              <a:t>у чинному законодавстві закріплено особливий правовий режим сільськогосподарської продукції;</a:t>
            </a:r>
          </a:p>
          <a:p>
            <a:pPr marL="358775" indent="-277813" algn="just">
              <a:buFont typeface="+mj-lt"/>
              <a:buAutoNum type="arabicPeriod"/>
            </a:pPr>
            <a:r>
              <a:rPr lang="uk-UA" sz="2000" dirty="0" smtClean="0"/>
              <a:t>закріплено спеціальні вимоги щодо безпечності та якості цього виду продукції; </a:t>
            </a:r>
          </a:p>
          <a:p>
            <a:pPr marL="358775" indent="-277813" algn="just">
              <a:buFont typeface="+mj-lt"/>
              <a:buAutoNum type="arabicPeriod"/>
            </a:pPr>
            <a:r>
              <a:rPr lang="uk-UA" sz="2000" dirty="0" smtClean="0"/>
              <a:t>запроваджено спеціальний порядок вилучення з обігу та знищення неякісної сільськогосподарської продукції. </a:t>
            </a:r>
            <a:endParaRPr lang="uk-UA" sz="2000" dirty="0"/>
          </a:p>
        </p:txBody>
      </p:sp>
    </p:spTree>
    <p:extLst>
      <p:ext uri="{BB962C8B-B14F-4D97-AF65-F5344CB8AC3E}">
        <p14:creationId xmlns:p14="http://schemas.microsoft.com/office/powerpoint/2010/main" val="3158219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800" b="1" dirty="0" smtClean="0">
                <a:solidFill>
                  <a:srgbClr val="FF0000"/>
                </a:solidFill>
              </a:rPr>
              <a:t>Поняття</a:t>
            </a:r>
            <a:r>
              <a:rPr lang="en-US" sz="2800" b="1" dirty="0" smtClean="0">
                <a:solidFill>
                  <a:srgbClr val="FF0000"/>
                </a:solidFill>
              </a:rPr>
              <a:t> </a:t>
            </a:r>
            <a:r>
              <a:rPr lang="uk-UA" sz="2800" b="1" dirty="0" smtClean="0">
                <a:solidFill>
                  <a:srgbClr val="FF0000"/>
                </a:solidFill>
              </a:rPr>
              <a:t>якості та безпечності </a:t>
            </a:r>
            <a:br>
              <a:rPr lang="uk-UA" sz="2800" b="1" dirty="0" smtClean="0">
                <a:solidFill>
                  <a:srgbClr val="FF0000"/>
                </a:solidFill>
              </a:rPr>
            </a:br>
            <a:r>
              <a:rPr lang="uk-UA" sz="2800" b="1" dirty="0" smtClean="0">
                <a:solidFill>
                  <a:srgbClr val="FF0000"/>
                </a:solidFill>
              </a:rPr>
              <a:t>сільськогосподарської продукції</a:t>
            </a:r>
            <a:endParaRPr lang="uk-UA" sz="2800" b="1" dirty="0">
              <a:solidFill>
                <a:srgbClr val="FF0000"/>
              </a:solidFill>
            </a:endParaRPr>
          </a:p>
        </p:txBody>
      </p:sp>
      <p:sp>
        <p:nvSpPr>
          <p:cNvPr id="5" name="Місце для вмісту 4"/>
          <p:cNvSpPr>
            <a:spLocks noGrp="1"/>
          </p:cNvSpPr>
          <p:nvPr>
            <p:ph idx="1"/>
          </p:nvPr>
        </p:nvSpPr>
        <p:spPr>
          <a:xfrm>
            <a:off x="971600" y="1268760"/>
            <a:ext cx="7962088" cy="5688632"/>
          </a:xfrm>
        </p:spPr>
        <p:txBody>
          <a:bodyPr>
            <a:normAutofit lnSpcReduction="10000"/>
          </a:bodyPr>
          <a:lstStyle/>
          <a:p>
            <a:pPr marL="82296" indent="0" algn="just">
              <a:buNone/>
            </a:pPr>
            <a:r>
              <a:rPr lang="uk-UA" sz="2400" b="1" dirty="0" smtClean="0">
                <a:solidFill>
                  <a:srgbClr val="00B050"/>
                </a:solidFill>
              </a:rPr>
              <a:t>Якість сільськогосподарської продукції </a:t>
            </a:r>
            <a:r>
              <a:rPr lang="uk-UA" sz="2400" b="1" dirty="0" smtClean="0"/>
              <a:t>– це забезпечена нормами аграрного права та інших галузей права сукупність корисних властивостей і характеристик цієї продукції, які здатні задовольняти потреби (вимоги) споживача.</a:t>
            </a:r>
          </a:p>
          <a:p>
            <a:pPr marL="82296" indent="0" algn="just">
              <a:buNone/>
            </a:pPr>
            <a:endParaRPr lang="uk-UA" sz="2400" b="1" dirty="0" smtClean="0"/>
          </a:p>
          <a:p>
            <a:pPr marL="82296" indent="0" algn="just">
              <a:buNone/>
            </a:pPr>
            <a:r>
              <a:rPr lang="uk-UA" sz="2400" b="1" dirty="0" smtClean="0">
                <a:solidFill>
                  <a:srgbClr val="00B050"/>
                </a:solidFill>
              </a:rPr>
              <a:t>Безпечність сільськогосподарської продукції </a:t>
            </a:r>
            <a:r>
              <a:rPr lang="uk-UA" sz="2400" b="1" dirty="0" smtClean="0"/>
              <a:t>– це забезпечений нормами аграрного права та інших галузей права такий стан цієї продукції, що є результатом діяльності з виробництва та обігу, яка здійснюється із суворим дотриманням санітарних, ветеринарних, технічних та інших вимог, і забезпечує гарантування відсутності шкоди здоров'ю людини чи тварини у разі правильного їх споживання. </a:t>
            </a:r>
          </a:p>
          <a:p>
            <a:pPr marL="82296" indent="0" algn="just">
              <a:buNone/>
            </a:pPr>
            <a:endParaRPr lang="uk-UA" sz="2400" b="1" dirty="0" smtClean="0"/>
          </a:p>
          <a:p>
            <a:pPr marL="82296" indent="0" algn="just">
              <a:buNone/>
            </a:pPr>
            <a:r>
              <a:rPr lang="uk-UA" sz="2400" b="1" dirty="0" smtClean="0"/>
              <a:t>;</a:t>
            </a:r>
            <a:endParaRPr lang="uk-UA" sz="2400" b="1" dirty="0"/>
          </a:p>
        </p:txBody>
      </p:sp>
    </p:spTree>
    <p:extLst>
      <p:ext uri="{BB962C8B-B14F-4D97-AF65-F5344CB8AC3E}">
        <p14:creationId xmlns:p14="http://schemas.microsoft.com/office/powerpoint/2010/main" val="179009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800" b="1" dirty="0" smtClean="0">
                <a:solidFill>
                  <a:srgbClr val="FF0000"/>
                </a:solidFill>
              </a:rPr>
              <a:t>Поняття</a:t>
            </a:r>
            <a:r>
              <a:rPr lang="en-US" sz="2800" b="1" dirty="0" smtClean="0">
                <a:solidFill>
                  <a:srgbClr val="FF0000"/>
                </a:solidFill>
              </a:rPr>
              <a:t> </a:t>
            </a:r>
            <a:r>
              <a:rPr lang="uk-UA" sz="2800" b="1" dirty="0" smtClean="0">
                <a:solidFill>
                  <a:srgbClr val="FF0000"/>
                </a:solidFill>
              </a:rPr>
              <a:t>безпечності </a:t>
            </a:r>
            <a:br>
              <a:rPr lang="uk-UA" sz="2800" b="1" dirty="0" smtClean="0">
                <a:solidFill>
                  <a:srgbClr val="FF0000"/>
                </a:solidFill>
              </a:rPr>
            </a:br>
            <a:r>
              <a:rPr lang="uk-UA" sz="2800" b="1" dirty="0" smtClean="0">
                <a:solidFill>
                  <a:srgbClr val="FF0000"/>
                </a:solidFill>
              </a:rPr>
              <a:t>сільськогосподарської продукції</a:t>
            </a:r>
            <a:endParaRPr lang="uk-UA" sz="2800" b="1" dirty="0">
              <a:solidFill>
                <a:srgbClr val="FF0000"/>
              </a:solidFill>
            </a:endParaRPr>
          </a:p>
        </p:txBody>
      </p:sp>
      <p:sp>
        <p:nvSpPr>
          <p:cNvPr id="5" name="Місце для вмісту 4"/>
          <p:cNvSpPr>
            <a:spLocks noGrp="1"/>
          </p:cNvSpPr>
          <p:nvPr>
            <p:ph idx="1"/>
          </p:nvPr>
        </p:nvSpPr>
        <p:spPr>
          <a:xfrm>
            <a:off x="971600" y="1268760"/>
            <a:ext cx="7962088" cy="5688632"/>
          </a:xfrm>
        </p:spPr>
        <p:txBody>
          <a:bodyPr>
            <a:normAutofit fontScale="92500" lnSpcReduction="20000"/>
          </a:bodyPr>
          <a:lstStyle/>
          <a:p>
            <a:pPr marL="82296" indent="0" algn="just">
              <a:buNone/>
            </a:pPr>
            <a:r>
              <a:rPr lang="ru-RU" sz="2400" b="1" dirty="0" err="1"/>
              <a:t>безпечний</a:t>
            </a:r>
            <a:r>
              <a:rPr lang="ru-RU" sz="2400" b="1" dirty="0"/>
              <a:t> </a:t>
            </a:r>
            <a:r>
              <a:rPr lang="ru-RU" sz="2400" b="1" dirty="0" err="1"/>
              <a:t>харчовий</a:t>
            </a:r>
            <a:r>
              <a:rPr lang="ru-RU" sz="2400" b="1" dirty="0"/>
              <a:t> продукт - </a:t>
            </a:r>
            <a:r>
              <a:rPr lang="ru-RU" sz="2400" b="1" dirty="0" err="1"/>
              <a:t>харчовий</a:t>
            </a:r>
            <a:r>
              <a:rPr lang="ru-RU" sz="2400" b="1" dirty="0"/>
              <a:t> продукт, </a:t>
            </a:r>
            <a:r>
              <a:rPr lang="ru-RU" sz="2400" b="1" dirty="0" err="1"/>
              <a:t>який</a:t>
            </a:r>
            <a:r>
              <a:rPr lang="ru-RU" sz="2400" b="1" dirty="0"/>
              <a:t> не </a:t>
            </a:r>
            <a:r>
              <a:rPr lang="ru-RU" sz="2400" b="1" dirty="0" err="1"/>
              <a:t>справляє</a:t>
            </a:r>
            <a:r>
              <a:rPr lang="ru-RU" sz="2400" b="1" dirty="0"/>
              <a:t> </a:t>
            </a:r>
            <a:r>
              <a:rPr lang="ru-RU" sz="2400" b="1" dirty="0" err="1"/>
              <a:t>шкідливого</a:t>
            </a:r>
            <a:r>
              <a:rPr lang="ru-RU" sz="2400" b="1" dirty="0"/>
              <a:t> </a:t>
            </a:r>
            <a:r>
              <a:rPr lang="ru-RU" sz="2400" b="1" dirty="0" err="1"/>
              <a:t>впливу</a:t>
            </a:r>
            <a:r>
              <a:rPr lang="ru-RU" sz="2400" b="1" dirty="0"/>
              <a:t> на </a:t>
            </a:r>
            <a:r>
              <a:rPr lang="ru-RU" sz="2400" b="1" dirty="0" err="1"/>
              <a:t>здоров’я</a:t>
            </a:r>
            <a:r>
              <a:rPr lang="ru-RU" sz="2400" b="1" dirty="0"/>
              <a:t> </a:t>
            </a:r>
            <a:r>
              <a:rPr lang="ru-RU" sz="2400" b="1" dirty="0" err="1"/>
              <a:t>людини</a:t>
            </a:r>
            <a:r>
              <a:rPr lang="ru-RU" sz="2400" b="1" dirty="0"/>
              <a:t> та є </a:t>
            </a:r>
            <a:r>
              <a:rPr lang="ru-RU" sz="2400" b="1" dirty="0" err="1"/>
              <a:t>придатним</a:t>
            </a:r>
            <a:r>
              <a:rPr lang="ru-RU" sz="2400" b="1" dirty="0"/>
              <a:t> для </a:t>
            </a:r>
            <a:r>
              <a:rPr lang="ru-RU" sz="2400" b="1" dirty="0" err="1"/>
              <a:t>споживання</a:t>
            </a:r>
            <a:r>
              <a:rPr lang="ru-RU" sz="2400" b="1" dirty="0"/>
              <a:t>;</a:t>
            </a:r>
            <a:endParaRPr lang="ru-RU" sz="2400" b="1" dirty="0" smtClean="0"/>
          </a:p>
          <a:p>
            <a:pPr marL="82296" indent="0" algn="just">
              <a:buNone/>
            </a:pPr>
            <a:endParaRPr lang="ru-RU" sz="2400" b="1" dirty="0" smtClean="0"/>
          </a:p>
          <a:p>
            <a:pPr marL="82296" indent="0" algn="just">
              <a:buNone/>
            </a:pPr>
            <a:r>
              <a:rPr lang="ru-RU" sz="2400" b="1" dirty="0" err="1"/>
              <a:t>параметри</a:t>
            </a:r>
            <a:r>
              <a:rPr lang="ru-RU" sz="2400" b="1" dirty="0"/>
              <a:t> </a:t>
            </a:r>
            <a:r>
              <a:rPr lang="ru-RU" sz="2400" b="1" dirty="0" err="1"/>
              <a:t>безпечності</a:t>
            </a:r>
            <a:r>
              <a:rPr lang="ru-RU" sz="2400" b="1" dirty="0"/>
              <a:t> - </a:t>
            </a:r>
            <a:r>
              <a:rPr lang="ru-RU" sz="2400" b="1" dirty="0" err="1"/>
              <a:t>науково</a:t>
            </a:r>
            <a:r>
              <a:rPr lang="ru-RU" sz="2400" b="1" dirty="0"/>
              <a:t> </a:t>
            </a:r>
            <a:r>
              <a:rPr lang="ru-RU" sz="2400" b="1" dirty="0" err="1"/>
              <a:t>обґрунтовані</a:t>
            </a:r>
            <a:r>
              <a:rPr lang="ru-RU" sz="2400" b="1" dirty="0"/>
              <a:t> та </a:t>
            </a:r>
            <a:r>
              <a:rPr lang="ru-RU" sz="2400" b="1" dirty="0" err="1"/>
              <a:t>затверджені</a:t>
            </a:r>
            <a:r>
              <a:rPr lang="ru-RU" sz="2400" b="1" dirty="0"/>
              <a:t> </a:t>
            </a:r>
            <a:r>
              <a:rPr lang="ru-RU" sz="2400" b="1" dirty="0" err="1"/>
              <a:t>центральним</a:t>
            </a:r>
            <a:r>
              <a:rPr lang="ru-RU" sz="2400" b="1" dirty="0"/>
              <a:t> органом </a:t>
            </a:r>
            <a:r>
              <a:rPr lang="ru-RU" sz="2400" b="1" dirty="0" err="1"/>
              <a:t>виконавчої</a:t>
            </a:r>
            <a:r>
              <a:rPr lang="ru-RU" sz="2400" b="1" dirty="0"/>
              <a:t> </a:t>
            </a:r>
            <a:r>
              <a:rPr lang="ru-RU" sz="2400" b="1" dirty="0" err="1"/>
              <a:t>влади</a:t>
            </a:r>
            <a:r>
              <a:rPr lang="ru-RU" sz="2400" b="1" dirty="0"/>
              <a:t>, </a:t>
            </a:r>
            <a:r>
              <a:rPr lang="ru-RU" sz="2400" b="1" dirty="0" err="1"/>
              <a:t>що</a:t>
            </a:r>
            <a:r>
              <a:rPr lang="ru-RU" sz="2400" b="1" dirty="0"/>
              <a:t> </a:t>
            </a:r>
            <a:r>
              <a:rPr lang="ru-RU" sz="2400" b="1" dirty="0" err="1"/>
              <a:t>формує</a:t>
            </a:r>
            <a:r>
              <a:rPr lang="ru-RU" sz="2400" b="1" dirty="0"/>
              <a:t> та </a:t>
            </a:r>
            <a:r>
              <a:rPr lang="ru-RU" sz="2400" b="1" dirty="0" err="1"/>
              <a:t>забезпечує</a:t>
            </a:r>
            <a:r>
              <a:rPr lang="ru-RU" sz="2400" b="1" dirty="0"/>
              <a:t> </a:t>
            </a:r>
            <a:r>
              <a:rPr lang="ru-RU" sz="2400" b="1" dirty="0" err="1"/>
              <a:t>реалізацію</a:t>
            </a:r>
            <a:r>
              <a:rPr lang="ru-RU" sz="2400" b="1" dirty="0"/>
              <a:t> </a:t>
            </a:r>
            <a:r>
              <a:rPr lang="ru-RU" sz="2400" b="1" dirty="0" err="1"/>
              <a:t>державної</a:t>
            </a:r>
            <a:r>
              <a:rPr lang="ru-RU" sz="2400" b="1" dirty="0"/>
              <a:t> </a:t>
            </a:r>
            <a:r>
              <a:rPr lang="ru-RU" sz="2400" b="1" dirty="0" err="1"/>
              <a:t>політики</a:t>
            </a:r>
            <a:r>
              <a:rPr lang="ru-RU" sz="2400" b="1" dirty="0"/>
              <a:t> у </a:t>
            </a:r>
            <a:r>
              <a:rPr lang="ru-RU" sz="2400" b="1" dirty="0" err="1"/>
              <a:t>сфері</a:t>
            </a:r>
            <a:r>
              <a:rPr lang="ru-RU" sz="2400" b="1" dirty="0"/>
              <a:t> </a:t>
            </a:r>
            <a:r>
              <a:rPr lang="ru-RU" sz="2400" b="1" dirty="0" err="1"/>
              <a:t>охорони</a:t>
            </a:r>
            <a:r>
              <a:rPr lang="ru-RU" sz="2400" b="1" dirty="0"/>
              <a:t> </a:t>
            </a:r>
            <a:r>
              <a:rPr lang="ru-RU" sz="2400" b="1" dirty="0" err="1"/>
              <a:t>здоров’я</a:t>
            </a:r>
            <a:r>
              <a:rPr lang="ru-RU" sz="2400" b="1" dirty="0"/>
              <a:t>, </a:t>
            </a:r>
            <a:r>
              <a:rPr lang="ru-RU" sz="2400" b="1" dirty="0" err="1"/>
              <a:t>параметри</a:t>
            </a:r>
            <a:r>
              <a:rPr lang="ru-RU" sz="2400" b="1" dirty="0"/>
              <a:t>, </a:t>
            </a:r>
            <a:r>
              <a:rPr lang="ru-RU" sz="2400" b="1" dirty="0" err="1"/>
              <a:t>включаючи</a:t>
            </a:r>
            <a:r>
              <a:rPr lang="ru-RU" sz="2400" b="1" dirty="0"/>
              <a:t> </a:t>
            </a:r>
            <a:r>
              <a:rPr lang="ru-RU" sz="2400" b="1" dirty="0" err="1"/>
              <a:t>максимальні</a:t>
            </a:r>
            <a:r>
              <a:rPr lang="ru-RU" sz="2400" b="1" dirty="0"/>
              <a:t> </a:t>
            </a:r>
            <a:r>
              <a:rPr lang="ru-RU" sz="2400" b="1" dirty="0" err="1"/>
              <a:t>межі</a:t>
            </a:r>
            <a:r>
              <a:rPr lang="ru-RU" sz="2400" b="1" dirty="0"/>
              <a:t> </a:t>
            </a:r>
            <a:r>
              <a:rPr lang="ru-RU" sz="2400" b="1" dirty="0" err="1"/>
              <a:t>залишків</a:t>
            </a:r>
            <a:r>
              <a:rPr lang="ru-RU" sz="2400" b="1" dirty="0"/>
              <a:t>, </a:t>
            </a:r>
            <a:r>
              <a:rPr lang="ru-RU" sz="2400" b="1" dirty="0" err="1"/>
              <a:t>максимальні</a:t>
            </a:r>
            <a:r>
              <a:rPr lang="ru-RU" sz="2400" b="1" dirty="0"/>
              <a:t> </a:t>
            </a:r>
            <a:r>
              <a:rPr lang="ru-RU" sz="2400" b="1" dirty="0" err="1"/>
              <a:t>рівні</a:t>
            </a:r>
            <a:r>
              <a:rPr lang="ru-RU" sz="2400" b="1" dirty="0"/>
              <a:t>, </a:t>
            </a:r>
            <a:r>
              <a:rPr lang="ru-RU" sz="2400" b="1" dirty="0" err="1"/>
              <a:t>допустимі</a:t>
            </a:r>
            <a:r>
              <a:rPr lang="ru-RU" sz="2400" b="1" dirty="0"/>
              <a:t> </a:t>
            </a:r>
            <a:r>
              <a:rPr lang="ru-RU" sz="2400" b="1" dirty="0" err="1"/>
              <a:t>добові</a:t>
            </a:r>
            <a:r>
              <a:rPr lang="ru-RU" sz="2400" b="1" dirty="0"/>
              <a:t> </a:t>
            </a:r>
            <a:r>
              <a:rPr lang="ru-RU" sz="2400" b="1" dirty="0" err="1"/>
              <a:t>дози</a:t>
            </a:r>
            <a:r>
              <a:rPr lang="ru-RU" sz="2400" b="1" dirty="0"/>
              <a:t>, </a:t>
            </a:r>
            <a:r>
              <a:rPr lang="ru-RU" sz="2400" b="1" dirty="0" err="1"/>
              <a:t>рівні</a:t>
            </a:r>
            <a:r>
              <a:rPr lang="ru-RU" sz="2400" b="1" dirty="0"/>
              <a:t> </a:t>
            </a:r>
            <a:r>
              <a:rPr lang="ru-RU" sz="2400" b="1" dirty="0" err="1"/>
              <a:t>включень</a:t>
            </a:r>
            <a:r>
              <a:rPr lang="ru-RU" sz="2400" b="1" dirty="0"/>
              <a:t>, </a:t>
            </a:r>
            <a:r>
              <a:rPr lang="ru-RU" sz="2400" b="1" dirty="0" err="1"/>
              <a:t>недотримання</a:t>
            </a:r>
            <a:r>
              <a:rPr lang="ru-RU" sz="2400" b="1" dirty="0"/>
              <a:t> </a:t>
            </a:r>
            <a:r>
              <a:rPr lang="ru-RU" sz="2400" b="1" dirty="0" err="1"/>
              <a:t>яких</a:t>
            </a:r>
            <a:r>
              <a:rPr lang="ru-RU" sz="2400" b="1" dirty="0"/>
              <a:t> у </a:t>
            </a:r>
            <a:r>
              <a:rPr lang="ru-RU" sz="2400" b="1" dirty="0" err="1"/>
              <a:t>харчових</a:t>
            </a:r>
            <a:r>
              <a:rPr lang="ru-RU" sz="2400" b="1" dirty="0"/>
              <a:t> продуктах </a:t>
            </a:r>
            <a:r>
              <a:rPr lang="ru-RU" sz="2400" b="1" dirty="0" err="1"/>
              <a:t>може</a:t>
            </a:r>
            <a:r>
              <a:rPr lang="ru-RU" sz="2400" b="1" dirty="0"/>
              <a:t> </a:t>
            </a:r>
            <a:r>
              <a:rPr lang="ru-RU" sz="2400" b="1" dirty="0" err="1"/>
              <a:t>призвести</a:t>
            </a:r>
            <a:r>
              <a:rPr lang="ru-RU" sz="2400" b="1" dirty="0"/>
              <a:t> до </a:t>
            </a:r>
            <a:r>
              <a:rPr lang="ru-RU" sz="2400" b="1" dirty="0" err="1"/>
              <a:t>шкідливого</a:t>
            </a:r>
            <a:r>
              <a:rPr lang="ru-RU" sz="2400" b="1" dirty="0"/>
              <a:t> </a:t>
            </a:r>
            <a:r>
              <a:rPr lang="ru-RU" sz="2400" b="1" dirty="0" err="1"/>
              <a:t>впливу</a:t>
            </a:r>
            <a:r>
              <a:rPr lang="ru-RU" sz="2400" b="1" dirty="0"/>
              <a:t> на </a:t>
            </a:r>
            <a:r>
              <a:rPr lang="ru-RU" sz="2400" b="1" dirty="0" err="1"/>
              <a:t>здоров’я</a:t>
            </a:r>
            <a:r>
              <a:rPr lang="ru-RU" sz="2400" b="1" dirty="0"/>
              <a:t> </a:t>
            </a:r>
            <a:r>
              <a:rPr lang="ru-RU" sz="2400" b="1" dirty="0" err="1"/>
              <a:t>людини</a:t>
            </a:r>
            <a:r>
              <a:rPr lang="ru-RU" sz="2400" b="1" dirty="0" smtClean="0"/>
              <a:t>;</a:t>
            </a:r>
          </a:p>
          <a:p>
            <a:pPr marL="82296" indent="0" algn="just">
              <a:buNone/>
            </a:pPr>
            <a:endParaRPr lang="ru-RU" sz="2400" b="1" dirty="0"/>
          </a:p>
          <a:p>
            <a:pPr marL="82296" indent="0" algn="just">
              <a:buNone/>
            </a:pPr>
            <a:r>
              <a:rPr lang="ru-RU" sz="2400" b="1" dirty="0" err="1" smtClean="0"/>
              <a:t>безпечні</a:t>
            </a:r>
            <a:r>
              <a:rPr lang="ru-RU" sz="2400" b="1" dirty="0" smtClean="0"/>
              <a:t> </a:t>
            </a:r>
            <a:r>
              <a:rPr lang="ru-RU" sz="2400" b="1" dirty="0"/>
              <a:t>корми - корми, </a:t>
            </a:r>
            <a:r>
              <a:rPr lang="ru-RU" sz="2400" b="1" dirty="0" err="1"/>
              <a:t>що</a:t>
            </a:r>
            <a:r>
              <a:rPr lang="ru-RU" sz="2400" b="1" dirty="0"/>
              <a:t> не </a:t>
            </a:r>
            <a:r>
              <a:rPr lang="ru-RU" sz="2400" b="1" dirty="0" err="1"/>
              <a:t>справляють</a:t>
            </a:r>
            <a:r>
              <a:rPr lang="ru-RU" sz="2400" b="1" dirty="0"/>
              <a:t> </a:t>
            </a:r>
            <a:r>
              <a:rPr lang="ru-RU" sz="2400" b="1" dirty="0" err="1"/>
              <a:t>шкідливого</a:t>
            </a:r>
            <a:r>
              <a:rPr lang="ru-RU" sz="2400" b="1" dirty="0"/>
              <a:t> </a:t>
            </a:r>
            <a:r>
              <a:rPr lang="ru-RU" sz="2400" b="1" dirty="0" err="1"/>
              <a:t>впливу</a:t>
            </a:r>
            <a:r>
              <a:rPr lang="ru-RU" sz="2400" b="1" dirty="0"/>
              <a:t> на </a:t>
            </a:r>
            <a:r>
              <a:rPr lang="ru-RU" sz="2400" b="1" dirty="0" err="1"/>
              <a:t>здоров’я</a:t>
            </a:r>
            <a:r>
              <a:rPr lang="ru-RU" sz="2400" b="1" dirty="0"/>
              <a:t> </a:t>
            </a:r>
            <a:r>
              <a:rPr lang="ru-RU" sz="2400" b="1" dirty="0" err="1"/>
              <a:t>тварин</a:t>
            </a:r>
            <a:r>
              <a:rPr lang="ru-RU" sz="2400" b="1" dirty="0"/>
              <a:t> та не </a:t>
            </a:r>
            <a:r>
              <a:rPr lang="ru-RU" sz="2400" b="1" dirty="0" err="1"/>
              <a:t>роблять</a:t>
            </a:r>
            <a:r>
              <a:rPr lang="ru-RU" sz="2400" b="1" dirty="0"/>
              <a:t> </a:t>
            </a:r>
            <a:r>
              <a:rPr lang="ru-RU" sz="2400" b="1" dirty="0" err="1"/>
              <a:t>харчові</a:t>
            </a:r>
            <a:r>
              <a:rPr lang="ru-RU" sz="2400" b="1" dirty="0"/>
              <a:t> </a:t>
            </a:r>
            <a:r>
              <a:rPr lang="ru-RU" sz="2400" b="1" dirty="0" err="1"/>
              <a:t>продукти</a:t>
            </a:r>
            <a:r>
              <a:rPr lang="ru-RU" sz="2400" b="1" dirty="0"/>
              <a:t>, </a:t>
            </a:r>
            <a:r>
              <a:rPr lang="ru-RU" sz="2400" b="1" dirty="0" err="1"/>
              <a:t>одержані</a:t>
            </a:r>
            <a:r>
              <a:rPr lang="ru-RU" sz="2400" b="1" dirty="0"/>
              <a:t> </a:t>
            </a:r>
            <a:r>
              <a:rPr lang="ru-RU" sz="2400" b="1" dirty="0" err="1"/>
              <a:t>від</a:t>
            </a:r>
            <a:r>
              <a:rPr lang="ru-RU" sz="2400" b="1" dirty="0"/>
              <a:t> </a:t>
            </a:r>
            <a:r>
              <a:rPr lang="ru-RU" sz="2400" b="1" dirty="0" err="1"/>
              <a:t>тварин</a:t>
            </a:r>
            <a:r>
              <a:rPr lang="ru-RU" sz="2400" b="1" dirty="0"/>
              <a:t>, </a:t>
            </a:r>
            <a:r>
              <a:rPr lang="ru-RU" sz="2400" b="1" dirty="0" err="1"/>
              <a:t>яким</a:t>
            </a:r>
            <a:r>
              <a:rPr lang="ru-RU" sz="2400" b="1" dirty="0"/>
              <a:t> </a:t>
            </a:r>
            <a:r>
              <a:rPr lang="ru-RU" sz="2400" b="1" dirty="0" err="1"/>
              <a:t>згодовується</a:t>
            </a:r>
            <a:r>
              <a:rPr lang="ru-RU" sz="2400" b="1" dirty="0"/>
              <a:t> корм та </a:t>
            </a:r>
            <a:r>
              <a:rPr lang="ru-RU" sz="2400" b="1" dirty="0" err="1"/>
              <a:t>які</a:t>
            </a:r>
            <a:r>
              <a:rPr lang="ru-RU" sz="2400" b="1" dirty="0"/>
              <a:t> </a:t>
            </a:r>
            <a:r>
              <a:rPr lang="ru-RU" sz="2400" b="1" dirty="0" err="1"/>
              <a:t>використовуються</a:t>
            </a:r>
            <a:r>
              <a:rPr lang="ru-RU" sz="2400" b="1" dirty="0"/>
              <a:t> для </a:t>
            </a:r>
            <a:r>
              <a:rPr lang="ru-RU" sz="2400" b="1" dirty="0" err="1"/>
              <a:t>виробництва</a:t>
            </a:r>
            <a:r>
              <a:rPr lang="ru-RU" sz="2400" b="1" dirty="0"/>
              <a:t> </a:t>
            </a:r>
            <a:r>
              <a:rPr lang="ru-RU" sz="2400" b="1" dirty="0" err="1"/>
              <a:t>харчових</a:t>
            </a:r>
            <a:r>
              <a:rPr lang="ru-RU" sz="2400" b="1" dirty="0"/>
              <a:t> </a:t>
            </a:r>
            <a:r>
              <a:rPr lang="ru-RU" sz="2400" b="1" dirty="0" err="1"/>
              <a:t>продуктів</a:t>
            </a:r>
            <a:r>
              <a:rPr lang="ru-RU" sz="2400" b="1" dirty="0"/>
              <a:t> </a:t>
            </a:r>
            <a:r>
              <a:rPr lang="ru-RU" sz="2400" b="1" dirty="0" err="1"/>
              <a:t>тваринного</a:t>
            </a:r>
            <a:r>
              <a:rPr lang="ru-RU" sz="2400" b="1" dirty="0"/>
              <a:t> </a:t>
            </a:r>
            <a:r>
              <a:rPr lang="ru-RU" sz="2400" b="1" dirty="0" err="1"/>
              <a:t>походження</a:t>
            </a:r>
            <a:r>
              <a:rPr lang="ru-RU" sz="2400" b="1" dirty="0"/>
              <a:t>, </a:t>
            </a:r>
            <a:r>
              <a:rPr lang="ru-RU" sz="2400" b="1" dirty="0" err="1"/>
              <a:t>небезпечними</a:t>
            </a:r>
            <a:r>
              <a:rPr lang="ru-RU" sz="2400" b="1" dirty="0"/>
              <a:t> для </a:t>
            </a:r>
            <a:r>
              <a:rPr lang="ru-RU" sz="2400" b="1" dirty="0" err="1"/>
              <a:t>споживання</a:t>
            </a:r>
            <a:r>
              <a:rPr lang="ru-RU" sz="2400" b="1" dirty="0"/>
              <a:t> </a:t>
            </a:r>
            <a:r>
              <a:rPr lang="ru-RU" sz="2400" b="1" dirty="0" err="1"/>
              <a:t>людиною</a:t>
            </a:r>
            <a:r>
              <a:rPr lang="ru-RU" sz="2400" b="1" dirty="0" smtClean="0"/>
              <a:t>;</a:t>
            </a:r>
          </a:p>
          <a:p>
            <a:pPr marL="82296" indent="0" algn="just">
              <a:buNone/>
            </a:pPr>
            <a:endParaRPr lang="uk-UA" sz="2400" b="1" dirty="0"/>
          </a:p>
        </p:txBody>
      </p:sp>
    </p:spTree>
    <p:extLst>
      <p:ext uri="{BB962C8B-B14F-4D97-AF65-F5344CB8AC3E}">
        <p14:creationId xmlns:p14="http://schemas.microsoft.com/office/powerpoint/2010/main" val="1633764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400" b="1" dirty="0" smtClean="0">
                <a:solidFill>
                  <a:srgbClr val="FF0000"/>
                </a:solidFill>
              </a:rPr>
              <a:t>Нормативне забезпечення виробництва якісної та безпечної сільськогосподарської продукції – 1 </a:t>
            </a:r>
            <a:endParaRPr lang="uk-UA" sz="2400" b="1" dirty="0">
              <a:solidFill>
                <a:srgbClr val="FF0000"/>
              </a:solidFill>
            </a:endParaRPr>
          </a:p>
        </p:txBody>
      </p:sp>
      <p:sp>
        <p:nvSpPr>
          <p:cNvPr id="5" name="Місце для вмісту 4"/>
          <p:cNvSpPr>
            <a:spLocks noGrp="1"/>
          </p:cNvSpPr>
          <p:nvPr>
            <p:ph idx="1"/>
          </p:nvPr>
        </p:nvSpPr>
        <p:spPr>
          <a:xfrm>
            <a:off x="1187624" y="1043608"/>
            <a:ext cx="7560840" cy="5913784"/>
          </a:xfrm>
        </p:spPr>
        <p:txBody>
          <a:bodyPr>
            <a:normAutofit/>
          </a:bodyPr>
          <a:lstStyle/>
          <a:p>
            <a:pPr marL="442913" indent="-361950" algn="just">
              <a:spcAft>
                <a:spcPts val="600"/>
              </a:spcAft>
              <a:buFont typeface="+mj-lt"/>
              <a:buAutoNum type="arabicPeriod"/>
            </a:pPr>
            <a:r>
              <a:rPr lang="uk-UA" sz="2000" b="1" dirty="0"/>
              <a:t>Закон </a:t>
            </a:r>
            <a:r>
              <a:rPr lang="uk-UA" sz="2000" b="1" dirty="0" smtClean="0"/>
              <a:t>України від </a:t>
            </a:r>
            <a:r>
              <a:rPr lang="ru-RU" sz="2000" b="1" dirty="0" smtClean="0"/>
              <a:t>12 </a:t>
            </a:r>
            <a:r>
              <a:rPr lang="ru-RU" sz="2000" b="1" dirty="0" err="1"/>
              <a:t>травня</a:t>
            </a:r>
            <a:r>
              <a:rPr lang="ru-RU" sz="2000" b="1" dirty="0"/>
              <a:t> 1991 </a:t>
            </a:r>
            <a:r>
              <a:rPr lang="ru-RU" sz="2000" b="1" dirty="0" smtClean="0"/>
              <a:t>р. № 1023-XII (в ред. З.У. </a:t>
            </a:r>
            <a:r>
              <a:rPr lang="ru-RU" sz="2000" b="1" dirty="0" err="1" smtClean="0"/>
              <a:t>від</a:t>
            </a:r>
            <a:r>
              <a:rPr lang="ru-RU" sz="2000" b="1" dirty="0" smtClean="0"/>
              <a:t> 01 </a:t>
            </a:r>
            <a:r>
              <a:rPr lang="ru-RU" sz="2000" b="1" dirty="0" err="1" smtClean="0"/>
              <a:t>грудня</a:t>
            </a:r>
            <a:r>
              <a:rPr lang="ru-RU" sz="2000" b="1" dirty="0" smtClean="0"/>
              <a:t> 2005 р. № 3161-</a:t>
            </a:r>
            <a:r>
              <a:rPr lang="en-US" sz="2000" b="1" dirty="0" smtClean="0"/>
              <a:t>IV</a:t>
            </a:r>
            <a:r>
              <a:rPr lang="uk-UA" sz="2000" b="1" dirty="0" smtClean="0"/>
              <a:t> </a:t>
            </a:r>
            <a:r>
              <a:rPr lang="uk-UA" sz="2000" b="1" dirty="0" smtClean="0">
                <a:solidFill>
                  <a:srgbClr val="00B050"/>
                </a:solidFill>
              </a:rPr>
              <a:t>«Про </a:t>
            </a:r>
            <a:r>
              <a:rPr lang="uk-UA" sz="2000" b="1" dirty="0">
                <a:solidFill>
                  <a:srgbClr val="00B050"/>
                </a:solidFill>
              </a:rPr>
              <a:t>захист прав споживачів».</a:t>
            </a:r>
          </a:p>
          <a:p>
            <a:pPr marL="442913" indent="-361950" algn="just">
              <a:spcAft>
                <a:spcPts val="600"/>
              </a:spcAft>
              <a:buFont typeface="+mj-lt"/>
              <a:buAutoNum type="arabicPeriod"/>
            </a:pPr>
            <a:r>
              <a:rPr lang="uk-UA" sz="2000" b="1" dirty="0" smtClean="0"/>
              <a:t>Закон України від </a:t>
            </a:r>
            <a:r>
              <a:rPr lang="ru-RU" sz="2000" b="1" dirty="0" smtClean="0"/>
              <a:t>23 </a:t>
            </a:r>
            <a:r>
              <a:rPr lang="ru-RU" sz="2000" b="1" dirty="0" err="1"/>
              <a:t>грудня</a:t>
            </a:r>
            <a:r>
              <a:rPr lang="ru-RU" sz="2000" b="1" dirty="0"/>
              <a:t> 1997 </a:t>
            </a:r>
            <a:r>
              <a:rPr lang="ru-RU" sz="2000" b="1" dirty="0" smtClean="0"/>
              <a:t>р. № 771/97-ВР (в ред. З.У. </a:t>
            </a:r>
            <a:r>
              <a:rPr lang="ru-RU" sz="2000" b="1" dirty="0" err="1" smtClean="0"/>
              <a:t>від</a:t>
            </a:r>
            <a:r>
              <a:rPr lang="ru-RU" sz="2000" b="1" dirty="0" smtClean="0"/>
              <a:t> 22 </a:t>
            </a:r>
            <a:r>
              <a:rPr lang="ru-RU" sz="2000" b="1" dirty="0" err="1" smtClean="0"/>
              <a:t>липня</a:t>
            </a:r>
            <a:r>
              <a:rPr lang="ru-RU" sz="2000" b="1" dirty="0" smtClean="0"/>
              <a:t> 2014 р. № 1602-</a:t>
            </a:r>
            <a:r>
              <a:rPr lang="en-US" sz="2000" b="1" dirty="0" smtClean="0"/>
              <a:t>VII</a:t>
            </a:r>
            <a:r>
              <a:rPr lang="uk-UA" sz="2000" b="1" dirty="0" smtClean="0"/>
              <a:t>)</a:t>
            </a:r>
            <a:r>
              <a:rPr lang="ru-RU" sz="2000" b="1" dirty="0" smtClean="0"/>
              <a:t> </a:t>
            </a:r>
            <a:r>
              <a:rPr lang="uk-UA" sz="2000" b="1" dirty="0" smtClean="0">
                <a:solidFill>
                  <a:srgbClr val="00B050"/>
                </a:solidFill>
              </a:rPr>
              <a:t>«</a:t>
            </a:r>
            <a:r>
              <a:rPr lang="ru-RU" sz="2000" b="1" dirty="0" smtClean="0">
                <a:solidFill>
                  <a:srgbClr val="00B050"/>
                </a:solidFill>
              </a:rPr>
              <a:t>Про </a:t>
            </a:r>
            <a:r>
              <a:rPr lang="ru-RU" sz="2000" b="1" dirty="0" err="1">
                <a:solidFill>
                  <a:srgbClr val="00B050"/>
                </a:solidFill>
              </a:rPr>
              <a:t>основні</a:t>
            </a:r>
            <a:r>
              <a:rPr lang="ru-RU" sz="2000" b="1" dirty="0">
                <a:solidFill>
                  <a:srgbClr val="00B050"/>
                </a:solidFill>
              </a:rPr>
              <a:t> </a:t>
            </a:r>
            <a:r>
              <a:rPr lang="ru-RU" sz="2000" b="1" dirty="0" err="1">
                <a:solidFill>
                  <a:srgbClr val="00B050"/>
                </a:solidFill>
              </a:rPr>
              <a:t>принципи</a:t>
            </a:r>
            <a:r>
              <a:rPr lang="ru-RU" sz="2000" b="1" dirty="0">
                <a:solidFill>
                  <a:srgbClr val="00B050"/>
                </a:solidFill>
              </a:rPr>
              <a:t> та </a:t>
            </a:r>
            <a:r>
              <a:rPr lang="ru-RU" sz="2000" b="1" dirty="0" err="1">
                <a:solidFill>
                  <a:srgbClr val="00B050"/>
                </a:solidFill>
              </a:rPr>
              <a:t>вимоги</a:t>
            </a:r>
            <a:r>
              <a:rPr lang="ru-RU" sz="2000" b="1" dirty="0">
                <a:solidFill>
                  <a:srgbClr val="00B050"/>
                </a:solidFill>
              </a:rPr>
              <a:t> до </a:t>
            </a:r>
            <a:r>
              <a:rPr lang="ru-RU" sz="2000" b="1" dirty="0" err="1">
                <a:solidFill>
                  <a:srgbClr val="00B050"/>
                </a:solidFill>
              </a:rPr>
              <a:t>безпечності</a:t>
            </a:r>
            <a:r>
              <a:rPr lang="ru-RU" sz="2000" b="1" dirty="0">
                <a:solidFill>
                  <a:srgbClr val="00B050"/>
                </a:solidFill>
              </a:rPr>
              <a:t> та </a:t>
            </a:r>
            <a:r>
              <a:rPr lang="ru-RU" sz="2000" b="1" dirty="0" err="1">
                <a:solidFill>
                  <a:srgbClr val="00B050"/>
                </a:solidFill>
              </a:rPr>
              <a:t>якості</a:t>
            </a:r>
            <a:r>
              <a:rPr lang="ru-RU" sz="2000" b="1" dirty="0">
                <a:solidFill>
                  <a:srgbClr val="00B050"/>
                </a:solidFill>
              </a:rPr>
              <a:t> </a:t>
            </a:r>
            <a:r>
              <a:rPr lang="ru-RU" sz="2000" b="1" dirty="0" err="1">
                <a:solidFill>
                  <a:srgbClr val="00B050"/>
                </a:solidFill>
              </a:rPr>
              <a:t>харчових</a:t>
            </a:r>
            <a:r>
              <a:rPr lang="ru-RU" sz="2000" b="1" dirty="0">
                <a:solidFill>
                  <a:srgbClr val="00B050"/>
                </a:solidFill>
              </a:rPr>
              <a:t> </a:t>
            </a:r>
            <a:r>
              <a:rPr lang="ru-RU" sz="2000" b="1" dirty="0" err="1" smtClean="0">
                <a:solidFill>
                  <a:srgbClr val="00B050"/>
                </a:solidFill>
              </a:rPr>
              <a:t>продуктів</a:t>
            </a:r>
            <a:r>
              <a:rPr lang="ru-RU" sz="2000" b="1" dirty="0" smtClean="0">
                <a:solidFill>
                  <a:srgbClr val="00B050"/>
                </a:solidFill>
              </a:rPr>
              <a:t>».</a:t>
            </a:r>
          </a:p>
          <a:p>
            <a:pPr marL="442913" indent="-361950" algn="just">
              <a:spcAft>
                <a:spcPts val="600"/>
              </a:spcAft>
              <a:buFont typeface="+mj-lt"/>
              <a:buAutoNum type="arabicPeriod"/>
            </a:pPr>
            <a:r>
              <a:rPr lang="ru-RU" sz="2000" b="1" dirty="0" smtClean="0"/>
              <a:t>Закон </a:t>
            </a:r>
            <a:r>
              <a:rPr lang="ru-RU" sz="2000" b="1" dirty="0" err="1" smtClean="0"/>
              <a:t>України</a:t>
            </a:r>
            <a:r>
              <a:rPr lang="ru-RU" sz="2000" b="1" dirty="0" smtClean="0"/>
              <a:t> </a:t>
            </a:r>
            <a:r>
              <a:rPr lang="ru-RU" sz="2000" b="1" dirty="0" err="1" smtClean="0"/>
              <a:t>від</a:t>
            </a:r>
            <a:r>
              <a:rPr lang="ru-RU" sz="2000" b="1" dirty="0" smtClean="0"/>
              <a:t> 6 </a:t>
            </a:r>
            <a:r>
              <a:rPr lang="ru-RU" sz="2000" b="1" dirty="0" err="1"/>
              <a:t>грудня</a:t>
            </a:r>
            <a:r>
              <a:rPr lang="ru-RU" sz="2000" b="1" dirty="0"/>
              <a:t> 2018 </a:t>
            </a:r>
            <a:r>
              <a:rPr lang="ru-RU" sz="2000" b="1" dirty="0" smtClean="0"/>
              <a:t>р. № 2639-VIII </a:t>
            </a:r>
            <a:r>
              <a:rPr lang="ru-RU" sz="2000" b="1" dirty="0" smtClean="0">
                <a:solidFill>
                  <a:srgbClr val="00B050"/>
                </a:solidFill>
              </a:rPr>
              <a:t>«Про </a:t>
            </a:r>
            <a:r>
              <a:rPr lang="ru-RU" sz="2000" b="1" dirty="0" err="1">
                <a:solidFill>
                  <a:srgbClr val="00B050"/>
                </a:solidFill>
              </a:rPr>
              <a:t>інформацію</a:t>
            </a:r>
            <a:r>
              <a:rPr lang="ru-RU" sz="2000" b="1" dirty="0">
                <a:solidFill>
                  <a:srgbClr val="00B050"/>
                </a:solidFill>
              </a:rPr>
              <a:t> для </a:t>
            </a:r>
            <a:r>
              <a:rPr lang="ru-RU" sz="2000" b="1" dirty="0" err="1">
                <a:solidFill>
                  <a:srgbClr val="00B050"/>
                </a:solidFill>
              </a:rPr>
              <a:t>споживачів</a:t>
            </a:r>
            <a:r>
              <a:rPr lang="ru-RU" sz="2000" b="1" dirty="0">
                <a:solidFill>
                  <a:srgbClr val="00B050"/>
                </a:solidFill>
              </a:rPr>
              <a:t> </a:t>
            </a:r>
            <a:r>
              <a:rPr lang="ru-RU" sz="2000" b="1" dirty="0" err="1">
                <a:solidFill>
                  <a:srgbClr val="00B050"/>
                </a:solidFill>
              </a:rPr>
              <a:t>щодо</a:t>
            </a:r>
            <a:r>
              <a:rPr lang="ru-RU" sz="2000" b="1" dirty="0">
                <a:solidFill>
                  <a:srgbClr val="00B050"/>
                </a:solidFill>
              </a:rPr>
              <a:t> </a:t>
            </a:r>
            <a:r>
              <a:rPr lang="ru-RU" sz="2000" b="1" dirty="0" err="1">
                <a:solidFill>
                  <a:srgbClr val="00B050"/>
                </a:solidFill>
              </a:rPr>
              <a:t>харчових</a:t>
            </a:r>
            <a:r>
              <a:rPr lang="ru-RU" sz="2000" b="1" dirty="0">
                <a:solidFill>
                  <a:srgbClr val="00B050"/>
                </a:solidFill>
              </a:rPr>
              <a:t> </a:t>
            </a:r>
            <a:r>
              <a:rPr lang="ru-RU" sz="2000" b="1" dirty="0" err="1" smtClean="0">
                <a:solidFill>
                  <a:srgbClr val="00B050"/>
                </a:solidFill>
              </a:rPr>
              <a:t>продуктів</a:t>
            </a:r>
            <a:r>
              <a:rPr lang="ru-RU" sz="2000" b="1" dirty="0" smtClean="0">
                <a:solidFill>
                  <a:srgbClr val="00B050"/>
                </a:solidFill>
              </a:rPr>
              <a:t>».</a:t>
            </a:r>
          </a:p>
          <a:p>
            <a:pPr marL="442913" indent="-361950" algn="just">
              <a:spcAft>
                <a:spcPts val="600"/>
              </a:spcAft>
              <a:buFont typeface="+mj-lt"/>
              <a:buAutoNum type="arabicPeriod"/>
            </a:pPr>
            <a:r>
              <a:rPr lang="ru-RU" sz="2000" b="1" dirty="0" smtClean="0"/>
              <a:t>Закон </a:t>
            </a:r>
            <a:r>
              <a:rPr lang="ru-RU" sz="2000" b="1" dirty="0" err="1"/>
              <a:t>України</a:t>
            </a:r>
            <a:r>
              <a:rPr lang="ru-RU" sz="2000" b="1" dirty="0"/>
              <a:t> </a:t>
            </a:r>
            <a:r>
              <a:rPr lang="ru-RU" sz="2000" b="1" dirty="0" err="1" smtClean="0"/>
              <a:t>від</a:t>
            </a:r>
            <a:r>
              <a:rPr lang="ru-RU" sz="2000" b="1" dirty="0" smtClean="0"/>
              <a:t> 18 </a:t>
            </a:r>
            <a:r>
              <a:rPr lang="ru-RU" sz="2000" b="1" dirty="0" err="1"/>
              <a:t>травня</a:t>
            </a:r>
            <a:r>
              <a:rPr lang="ru-RU" sz="2000" b="1" dirty="0"/>
              <a:t> 2017 </a:t>
            </a:r>
            <a:r>
              <a:rPr lang="ru-RU" sz="2000" b="1" dirty="0" smtClean="0"/>
              <a:t>р. № 2042-VIII </a:t>
            </a:r>
            <a:r>
              <a:rPr lang="ru-RU" sz="2000" b="1" dirty="0" smtClean="0">
                <a:solidFill>
                  <a:srgbClr val="00B050"/>
                </a:solidFill>
              </a:rPr>
              <a:t>«Про </a:t>
            </a:r>
            <a:r>
              <a:rPr lang="ru-RU" sz="2000" b="1" dirty="0" err="1">
                <a:solidFill>
                  <a:srgbClr val="00B050"/>
                </a:solidFill>
              </a:rPr>
              <a:t>державний</a:t>
            </a:r>
            <a:r>
              <a:rPr lang="ru-RU" sz="2000" b="1" dirty="0">
                <a:solidFill>
                  <a:srgbClr val="00B050"/>
                </a:solidFill>
              </a:rPr>
              <a:t> контроль за </a:t>
            </a:r>
            <a:r>
              <a:rPr lang="ru-RU" sz="2000" b="1" dirty="0" err="1">
                <a:solidFill>
                  <a:srgbClr val="00B050"/>
                </a:solidFill>
              </a:rPr>
              <a:t>дотриманням</a:t>
            </a:r>
            <a:r>
              <a:rPr lang="ru-RU" sz="2000" b="1" dirty="0">
                <a:solidFill>
                  <a:srgbClr val="00B050"/>
                </a:solidFill>
              </a:rPr>
              <a:t> </a:t>
            </a:r>
            <a:r>
              <a:rPr lang="ru-RU" sz="2000" b="1" dirty="0" err="1">
                <a:solidFill>
                  <a:srgbClr val="00B050"/>
                </a:solidFill>
              </a:rPr>
              <a:t>законодавства</a:t>
            </a:r>
            <a:r>
              <a:rPr lang="ru-RU" sz="2000" b="1" dirty="0">
                <a:solidFill>
                  <a:srgbClr val="00B050"/>
                </a:solidFill>
              </a:rPr>
              <a:t> про </a:t>
            </a:r>
            <a:r>
              <a:rPr lang="ru-RU" sz="2000" b="1" dirty="0" err="1">
                <a:solidFill>
                  <a:srgbClr val="00B050"/>
                </a:solidFill>
              </a:rPr>
              <a:t>харчові</a:t>
            </a:r>
            <a:r>
              <a:rPr lang="ru-RU" sz="2000" b="1" dirty="0">
                <a:solidFill>
                  <a:srgbClr val="00B050"/>
                </a:solidFill>
              </a:rPr>
              <a:t> </a:t>
            </a:r>
            <a:r>
              <a:rPr lang="ru-RU" sz="2000" b="1" dirty="0" err="1">
                <a:solidFill>
                  <a:srgbClr val="00B050"/>
                </a:solidFill>
              </a:rPr>
              <a:t>продукти</a:t>
            </a:r>
            <a:r>
              <a:rPr lang="ru-RU" sz="2000" b="1" dirty="0">
                <a:solidFill>
                  <a:srgbClr val="00B050"/>
                </a:solidFill>
              </a:rPr>
              <a:t>, корми, </a:t>
            </a:r>
            <a:r>
              <a:rPr lang="ru-RU" sz="2000" b="1" dirty="0" err="1">
                <a:solidFill>
                  <a:srgbClr val="00B050"/>
                </a:solidFill>
              </a:rPr>
              <a:t>побічні</a:t>
            </a:r>
            <a:r>
              <a:rPr lang="ru-RU" sz="2000" b="1" dirty="0">
                <a:solidFill>
                  <a:srgbClr val="00B050"/>
                </a:solidFill>
              </a:rPr>
              <a:t> </a:t>
            </a:r>
            <a:r>
              <a:rPr lang="ru-RU" sz="2000" b="1" dirty="0" err="1">
                <a:solidFill>
                  <a:srgbClr val="00B050"/>
                </a:solidFill>
              </a:rPr>
              <a:t>продукти</a:t>
            </a:r>
            <a:r>
              <a:rPr lang="ru-RU" sz="2000" b="1" dirty="0">
                <a:solidFill>
                  <a:srgbClr val="00B050"/>
                </a:solidFill>
              </a:rPr>
              <a:t> </a:t>
            </a:r>
            <a:r>
              <a:rPr lang="ru-RU" sz="2000" b="1" dirty="0" err="1">
                <a:solidFill>
                  <a:srgbClr val="00B050"/>
                </a:solidFill>
              </a:rPr>
              <a:t>тваринного</a:t>
            </a:r>
            <a:r>
              <a:rPr lang="ru-RU" sz="2000" b="1" dirty="0">
                <a:solidFill>
                  <a:srgbClr val="00B050"/>
                </a:solidFill>
              </a:rPr>
              <a:t> </a:t>
            </a:r>
            <a:r>
              <a:rPr lang="ru-RU" sz="2000" b="1" dirty="0" err="1">
                <a:solidFill>
                  <a:srgbClr val="00B050"/>
                </a:solidFill>
              </a:rPr>
              <a:t>походження</a:t>
            </a:r>
            <a:r>
              <a:rPr lang="ru-RU" sz="2000" b="1" dirty="0">
                <a:solidFill>
                  <a:srgbClr val="00B050"/>
                </a:solidFill>
              </a:rPr>
              <a:t>, </a:t>
            </a:r>
            <a:r>
              <a:rPr lang="ru-RU" sz="2000" b="1" dirty="0" err="1">
                <a:solidFill>
                  <a:srgbClr val="00B050"/>
                </a:solidFill>
              </a:rPr>
              <a:t>ветеринарну</a:t>
            </a:r>
            <a:r>
              <a:rPr lang="ru-RU" sz="2000" b="1" dirty="0">
                <a:solidFill>
                  <a:srgbClr val="00B050"/>
                </a:solidFill>
              </a:rPr>
              <a:t> медицину та </a:t>
            </a:r>
            <a:r>
              <a:rPr lang="ru-RU" sz="2000" b="1" dirty="0" err="1">
                <a:solidFill>
                  <a:srgbClr val="00B050"/>
                </a:solidFill>
              </a:rPr>
              <a:t>благополуччя</a:t>
            </a:r>
            <a:r>
              <a:rPr lang="ru-RU" sz="2000" b="1" dirty="0">
                <a:solidFill>
                  <a:srgbClr val="00B050"/>
                </a:solidFill>
              </a:rPr>
              <a:t> </a:t>
            </a:r>
            <a:r>
              <a:rPr lang="ru-RU" sz="2000" b="1" dirty="0" err="1" smtClean="0">
                <a:solidFill>
                  <a:srgbClr val="00B050"/>
                </a:solidFill>
              </a:rPr>
              <a:t>тварин</a:t>
            </a:r>
            <a:r>
              <a:rPr lang="ru-RU" sz="2000" b="1" dirty="0" smtClean="0">
                <a:solidFill>
                  <a:srgbClr val="00B050"/>
                </a:solidFill>
              </a:rPr>
              <a:t>».</a:t>
            </a:r>
          </a:p>
          <a:p>
            <a:pPr marL="442913" indent="-361950" algn="just">
              <a:spcAft>
                <a:spcPts val="600"/>
              </a:spcAft>
              <a:buFont typeface="+mj-lt"/>
              <a:buAutoNum type="arabicPeriod"/>
            </a:pPr>
            <a:r>
              <a:rPr lang="ru-RU" sz="2000" b="1" dirty="0"/>
              <a:t>Закон </a:t>
            </a:r>
            <a:r>
              <a:rPr lang="ru-RU" sz="2000" b="1" dirty="0" err="1"/>
              <a:t>України</a:t>
            </a:r>
            <a:r>
              <a:rPr lang="ru-RU" sz="2000" b="1" dirty="0"/>
              <a:t> </a:t>
            </a:r>
            <a:r>
              <a:rPr lang="ru-RU" sz="2000" b="1" dirty="0" err="1"/>
              <a:t>від</a:t>
            </a:r>
            <a:r>
              <a:rPr lang="ru-RU" sz="2000" b="1" dirty="0"/>
              <a:t> 10 </a:t>
            </a:r>
            <a:r>
              <a:rPr lang="ru-RU" sz="2000" b="1" dirty="0" err="1"/>
              <a:t>липня</a:t>
            </a:r>
            <a:r>
              <a:rPr lang="ru-RU" sz="2000" b="1" dirty="0"/>
              <a:t> 2018 р. № 2496-VIII </a:t>
            </a:r>
            <a:r>
              <a:rPr lang="ru-RU" sz="2000" b="1" dirty="0">
                <a:solidFill>
                  <a:srgbClr val="00B050"/>
                </a:solidFill>
              </a:rPr>
              <a:t>«Про </a:t>
            </a:r>
            <a:r>
              <a:rPr lang="ru-RU" sz="2000" b="1" dirty="0" err="1">
                <a:solidFill>
                  <a:srgbClr val="00B050"/>
                </a:solidFill>
              </a:rPr>
              <a:t>основні</a:t>
            </a:r>
            <a:r>
              <a:rPr lang="ru-RU" sz="2000" b="1" dirty="0">
                <a:solidFill>
                  <a:srgbClr val="00B050"/>
                </a:solidFill>
              </a:rPr>
              <a:t> </a:t>
            </a:r>
            <a:r>
              <a:rPr lang="ru-RU" sz="2000" b="1" dirty="0" err="1">
                <a:solidFill>
                  <a:srgbClr val="00B050"/>
                </a:solidFill>
              </a:rPr>
              <a:t>принципи</a:t>
            </a:r>
            <a:r>
              <a:rPr lang="ru-RU" sz="2000" b="1" dirty="0">
                <a:solidFill>
                  <a:srgbClr val="00B050"/>
                </a:solidFill>
              </a:rPr>
              <a:t> та </a:t>
            </a:r>
            <a:r>
              <a:rPr lang="ru-RU" sz="2000" b="1" dirty="0" err="1">
                <a:solidFill>
                  <a:srgbClr val="00B050"/>
                </a:solidFill>
              </a:rPr>
              <a:t>вимоги</a:t>
            </a:r>
            <a:r>
              <a:rPr lang="ru-RU" sz="2000" b="1" dirty="0">
                <a:solidFill>
                  <a:srgbClr val="00B050"/>
                </a:solidFill>
              </a:rPr>
              <a:t> до </a:t>
            </a:r>
            <a:r>
              <a:rPr lang="ru-RU" sz="2000" b="1" dirty="0" err="1">
                <a:solidFill>
                  <a:srgbClr val="00B050"/>
                </a:solidFill>
              </a:rPr>
              <a:t>органічного</a:t>
            </a:r>
            <a:r>
              <a:rPr lang="ru-RU" sz="2000" b="1" dirty="0">
                <a:solidFill>
                  <a:srgbClr val="00B050"/>
                </a:solidFill>
              </a:rPr>
              <a:t> </a:t>
            </a:r>
            <a:r>
              <a:rPr lang="ru-RU" sz="2000" b="1" dirty="0" err="1">
                <a:solidFill>
                  <a:srgbClr val="00B050"/>
                </a:solidFill>
              </a:rPr>
              <a:t>виробництва</a:t>
            </a:r>
            <a:r>
              <a:rPr lang="ru-RU" sz="2000" b="1" dirty="0">
                <a:solidFill>
                  <a:srgbClr val="00B050"/>
                </a:solidFill>
              </a:rPr>
              <a:t>, </a:t>
            </a:r>
            <a:r>
              <a:rPr lang="ru-RU" sz="2000" b="1" dirty="0" err="1">
                <a:solidFill>
                  <a:srgbClr val="00B050"/>
                </a:solidFill>
              </a:rPr>
              <a:t>обігу</a:t>
            </a:r>
            <a:r>
              <a:rPr lang="ru-RU" sz="2000" b="1" dirty="0">
                <a:solidFill>
                  <a:srgbClr val="00B050"/>
                </a:solidFill>
              </a:rPr>
              <a:t> та </a:t>
            </a:r>
            <a:r>
              <a:rPr lang="ru-RU" sz="2000" b="1" dirty="0" err="1">
                <a:solidFill>
                  <a:srgbClr val="00B050"/>
                </a:solidFill>
              </a:rPr>
              <a:t>маркування</a:t>
            </a:r>
            <a:r>
              <a:rPr lang="ru-RU" sz="2000" b="1" dirty="0">
                <a:solidFill>
                  <a:srgbClr val="00B050"/>
                </a:solidFill>
              </a:rPr>
              <a:t> </a:t>
            </a:r>
            <a:r>
              <a:rPr lang="ru-RU" sz="2000" b="1" dirty="0" err="1">
                <a:solidFill>
                  <a:srgbClr val="00B050"/>
                </a:solidFill>
              </a:rPr>
              <a:t>органічної</a:t>
            </a:r>
            <a:r>
              <a:rPr lang="ru-RU" sz="2000" b="1" dirty="0">
                <a:solidFill>
                  <a:srgbClr val="00B050"/>
                </a:solidFill>
              </a:rPr>
              <a:t> </a:t>
            </a:r>
            <a:r>
              <a:rPr lang="ru-RU" sz="2000" b="1" dirty="0" err="1">
                <a:solidFill>
                  <a:srgbClr val="00B050"/>
                </a:solidFill>
              </a:rPr>
              <a:t>продукції</a:t>
            </a:r>
            <a:r>
              <a:rPr lang="ru-RU" sz="2000" b="1" dirty="0">
                <a:solidFill>
                  <a:srgbClr val="00B050"/>
                </a:solidFill>
              </a:rPr>
              <a:t>».</a:t>
            </a:r>
          </a:p>
          <a:p>
            <a:pPr marL="442913" indent="-361950" algn="just">
              <a:spcAft>
                <a:spcPts val="600"/>
              </a:spcAft>
              <a:buFont typeface="+mj-lt"/>
              <a:buAutoNum type="arabicPeriod"/>
            </a:pPr>
            <a:endParaRPr lang="uk-UA" sz="2000" b="1" dirty="0"/>
          </a:p>
        </p:txBody>
      </p:sp>
    </p:spTree>
    <p:extLst>
      <p:ext uri="{BB962C8B-B14F-4D97-AF65-F5344CB8AC3E}">
        <p14:creationId xmlns:p14="http://schemas.microsoft.com/office/powerpoint/2010/main" val="3084048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400" b="1" dirty="0" smtClean="0">
                <a:solidFill>
                  <a:srgbClr val="FF0000"/>
                </a:solidFill>
              </a:rPr>
              <a:t>Нормативне забезпечення виробництва якісної та безпечної сільськогосподарської продукції – 2</a:t>
            </a:r>
            <a:endParaRPr lang="uk-UA" sz="2400" b="1" dirty="0">
              <a:solidFill>
                <a:srgbClr val="FF0000"/>
              </a:solidFill>
            </a:endParaRPr>
          </a:p>
        </p:txBody>
      </p:sp>
      <p:sp>
        <p:nvSpPr>
          <p:cNvPr id="5" name="Місце для вмісту 4"/>
          <p:cNvSpPr>
            <a:spLocks noGrp="1"/>
          </p:cNvSpPr>
          <p:nvPr>
            <p:ph idx="1"/>
          </p:nvPr>
        </p:nvSpPr>
        <p:spPr>
          <a:xfrm>
            <a:off x="1187624" y="1043608"/>
            <a:ext cx="7560840" cy="5913784"/>
          </a:xfrm>
        </p:spPr>
        <p:txBody>
          <a:bodyPr>
            <a:normAutofit/>
          </a:bodyPr>
          <a:lstStyle/>
          <a:p>
            <a:pPr marL="442913" indent="-361950" algn="just">
              <a:spcAft>
                <a:spcPts val="600"/>
              </a:spcAft>
              <a:buFont typeface="+mj-lt"/>
              <a:buAutoNum type="arabicPeriod"/>
            </a:pPr>
            <a:r>
              <a:rPr lang="ru-RU" sz="2000" b="1" dirty="0" smtClean="0"/>
              <a:t>Закон </a:t>
            </a:r>
            <a:r>
              <a:rPr lang="ru-RU" sz="2000" b="1" dirty="0" err="1"/>
              <a:t>України</a:t>
            </a:r>
            <a:r>
              <a:rPr lang="ru-RU" sz="2000" b="1" dirty="0"/>
              <a:t> </a:t>
            </a:r>
            <a:r>
              <a:rPr lang="ru-RU" sz="2000" b="1" dirty="0" err="1"/>
              <a:t>від</a:t>
            </a:r>
            <a:r>
              <a:rPr lang="ru-RU" sz="2000" b="1" dirty="0"/>
              <a:t> 2 </a:t>
            </a:r>
            <a:r>
              <a:rPr lang="ru-RU" sz="2000" b="1" dirty="0" err="1"/>
              <a:t>березня</a:t>
            </a:r>
            <a:r>
              <a:rPr lang="ru-RU" sz="2000" b="1" dirty="0"/>
              <a:t> 1995 р. № 86/95-ВР </a:t>
            </a:r>
            <a:r>
              <a:rPr lang="ru-RU" sz="2000" b="1" dirty="0">
                <a:solidFill>
                  <a:srgbClr val="00B050"/>
                </a:solidFill>
              </a:rPr>
              <a:t>«Про </a:t>
            </a:r>
            <a:r>
              <a:rPr lang="ru-RU" sz="2000" b="1" dirty="0" err="1">
                <a:solidFill>
                  <a:srgbClr val="00B050"/>
                </a:solidFill>
              </a:rPr>
              <a:t>пестициди</a:t>
            </a:r>
            <a:r>
              <a:rPr lang="ru-RU" sz="2000" b="1" dirty="0">
                <a:solidFill>
                  <a:srgbClr val="00B050"/>
                </a:solidFill>
              </a:rPr>
              <a:t> і </a:t>
            </a:r>
            <a:r>
              <a:rPr lang="ru-RU" sz="2000" b="1" dirty="0" err="1">
                <a:solidFill>
                  <a:srgbClr val="00B050"/>
                </a:solidFill>
              </a:rPr>
              <a:t>агрохімікати</a:t>
            </a:r>
            <a:r>
              <a:rPr lang="ru-RU" sz="2000" b="1" dirty="0">
                <a:solidFill>
                  <a:srgbClr val="00B050"/>
                </a:solidFill>
              </a:rPr>
              <a:t>»</a:t>
            </a:r>
            <a:r>
              <a:rPr lang="ru-RU" sz="2000" b="1" dirty="0"/>
              <a:t>.</a:t>
            </a:r>
          </a:p>
          <a:p>
            <a:pPr marL="442913" indent="-361950" algn="just">
              <a:spcAft>
                <a:spcPts val="600"/>
              </a:spcAft>
              <a:buFont typeface="+mj-lt"/>
              <a:buAutoNum type="arabicPeriod"/>
            </a:pPr>
            <a:r>
              <a:rPr lang="ru-RU" sz="2000" b="1" dirty="0" smtClean="0"/>
              <a:t>Закон </a:t>
            </a:r>
            <a:r>
              <a:rPr lang="ru-RU" sz="2000" b="1" dirty="0" err="1"/>
              <a:t>України</a:t>
            </a:r>
            <a:r>
              <a:rPr lang="ru-RU" sz="2000" b="1" dirty="0"/>
              <a:t> </a:t>
            </a:r>
            <a:r>
              <a:rPr lang="ru-RU" sz="2000" b="1" dirty="0" err="1"/>
              <a:t>від</a:t>
            </a:r>
            <a:r>
              <a:rPr lang="ru-RU" sz="2000" b="1" dirty="0"/>
              <a:t> 25 </a:t>
            </a:r>
            <a:r>
              <a:rPr lang="ru-RU" sz="2000" b="1" dirty="0" err="1"/>
              <a:t>червня</a:t>
            </a:r>
            <a:r>
              <a:rPr lang="ru-RU" sz="2000" b="1" dirty="0"/>
              <a:t> 1992 р. № 2498-XII (в ред. З. У. </a:t>
            </a:r>
            <a:r>
              <a:rPr lang="ru-RU" sz="2000" b="1" dirty="0" err="1"/>
              <a:t>від</a:t>
            </a:r>
            <a:r>
              <a:rPr lang="ru-RU" sz="2000" b="1" dirty="0"/>
              <a:t> 16 листопада 2006 р. № 361-V) </a:t>
            </a:r>
            <a:r>
              <a:rPr lang="ru-RU" sz="2000" b="1" dirty="0">
                <a:solidFill>
                  <a:srgbClr val="00B050"/>
                </a:solidFill>
              </a:rPr>
              <a:t>«Про </a:t>
            </a:r>
            <a:r>
              <a:rPr lang="ru-RU" sz="2000" b="1" dirty="0" err="1">
                <a:solidFill>
                  <a:srgbClr val="00B050"/>
                </a:solidFill>
              </a:rPr>
              <a:t>ветеринарну</a:t>
            </a:r>
            <a:r>
              <a:rPr lang="ru-RU" sz="2000" b="1" dirty="0">
                <a:solidFill>
                  <a:srgbClr val="00B050"/>
                </a:solidFill>
              </a:rPr>
              <a:t> медицину».</a:t>
            </a:r>
          </a:p>
          <a:p>
            <a:pPr marL="442913" indent="-361950" algn="just">
              <a:spcAft>
                <a:spcPts val="600"/>
              </a:spcAft>
              <a:buFont typeface="+mj-lt"/>
              <a:buAutoNum type="arabicPeriod"/>
            </a:pPr>
            <a:r>
              <a:rPr lang="ru-RU" sz="2000" b="1" dirty="0"/>
              <a:t>Закон </a:t>
            </a:r>
            <a:r>
              <a:rPr lang="ru-RU" sz="2000" b="1" dirty="0" err="1"/>
              <a:t>України</a:t>
            </a:r>
            <a:r>
              <a:rPr lang="ru-RU" sz="2000" b="1" dirty="0"/>
              <a:t> </a:t>
            </a:r>
            <a:r>
              <a:rPr lang="ru-RU" sz="2000" b="1" dirty="0" err="1"/>
              <a:t>від</a:t>
            </a:r>
            <a:r>
              <a:rPr lang="ru-RU" sz="2000" b="1" dirty="0"/>
              <a:t> 4 лютого 2021 р. </a:t>
            </a:r>
            <a:r>
              <a:rPr lang="ru-RU" sz="2000" b="1" dirty="0">
                <a:solidFill>
                  <a:srgbClr val="00B050"/>
                </a:solidFill>
              </a:rPr>
              <a:t>«Про </a:t>
            </a:r>
            <a:r>
              <a:rPr lang="ru-RU" sz="2000" b="1" dirty="0" err="1">
                <a:solidFill>
                  <a:srgbClr val="00B050"/>
                </a:solidFill>
              </a:rPr>
              <a:t>ветеринарну</a:t>
            </a:r>
            <a:r>
              <a:rPr lang="ru-RU" sz="2000" b="1" dirty="0">
                <a:solidFill>
                  <a:srgbClr val="00B050"/>
                </a:solidFill>
              </a:rPr>
              <a:t> медицину» (</a:t>
            </a:r>
            <a:r>
              <a:rPr lang="ru-RU" sz="2000" b="1" dirty="0" err="1"/>
              <a:t>вступає</a:t>
            </a:r>
            <a:r>
              <a:rPr lang="ru-RU" sz="2000" b="1" dirty="0"/>
              <a:t> в силу 21.03.2023</a:t>
            </a:r>
            <a:r>
              <a:rPr lang="ru-RU" sz="2000" b="1" dirty="0" smtClean="0"/>
              <a:t>).</a:t>
            </a:r>
          </a:p>
          <a:p>
            <a:pPr marL="442913" indent="-361950" algn="just">
              <a:spcAft>
                <a:spcPts val="600"/>
              </a:spcAft>
              <a:buFont typeface="+mj-lt"/>
              <a:buAutoNum type="arabicPeriod"/>
            </a:pPr>
            <a:r>
              <a:rPr lang="ru-RU" sz="2000" b="1" dirty="0"/>
              <a:t>Закон </a:t>
            </a:r>
            <a:r>
              <a:rPr lang="ru-RU" sz="2000" b="1" dirty="0" err="1"/>
              <a:t>України</a:t>
            </a:r>
            <a:r>
              <a:rPr lang="ru-RU" sz="2000" b="1" dirty="0"/>
              <a:t> </a:t>
            </a:r>
            <a:r>
              <a:rPr lang="ru-RU" sz="2000" b="1" dirty="0" err="1"/>
              <a:t>від</a:t>
            </a:r>
            <a:r>
              <a:rPr lang="ru-RU" sz="2000" b="1" dirty="0"/>
              <a:t> 21 </a:t>
            </a:r>
            <a:r>
              <a:rPr lang="ru-RU" sz="2000" b="1" dirty="0" err="1"/>
              <a:t>грудня</a:t>
            </a:r>
            <a:r>
              <a:rPr lang="ru-RU" sz="2000" b="1" dirty="0"/>
              <a:t> 2017 р. № 2264-VIII </a:t>
            </a:r>
            <a:r>
              <a:rPr lang="ru-RU" sz="2000" b="1" dirty="0">
                <a:solidFill>
                  <a:srgbClr val="00B050"/>
                </a:solidFill>
              </a:rPr>
              <a:t>«Про </a:t>
            </a:r>
            <a:r>
              <a:rPr lang="ru-RU" sz="2000" b="1" dirty="0" err="1">
                <a:solidFill>
                  <a:srgbClr val="00B050"/>
                </a:solidFill>
              </a:rPr>
              <a:t>безпечність</a:t>
            </a:r>
            <a:r>
              <a:rPr lang="ru-RU" sz="2000" b="1" dirty="0">
                <a:solidFill>
                  <a:srgbClr val="00B050"/>
                </a:solidFill>
              </a:rPr>
              <a:t> та </a:t>
            </a:r>
            <a:r>
              <a:rPr lang="ru-RU" sz="2000" b="1" dirty="0" err="1">
                <a:solidFill>
                  <a:srgbClr val="00B050"/>
                </a:solidFill>
              </a:rPr>
              <a:t>гігієну</a:t>
            </a:r>
            <a:r>
              <a:rPr lang="ru-RU" sz="2000" b="1" dirty="0">
                <a:solidFill>
                  <a:srgbClr val="00B050"/>
                </a:solidFill>
              </a:rPr>
              <a:t> </a:t>
            </a:r>
            <a:r>
              <a:rPr lang="ru-RU" sz="2000" b="1" dirty="0" err="1">
                <a:solidFill>
                  <a:srgbClr val="00B050"/>
                </a:solidFill>
              </a:rPr>
              <a:t>кормів</a:t>
            </a:r>
            <a:r>
              <a:rPr lang="ru-RU" sz="2000" b="1" dirty="0" smtClean="0">
                <a:solidFill>
                  <a:srgbClr val="00B050"/>
                </a:solidFill>
              </a:rPr>
              <a:t>».</a:t>
            </a:r>
          </a:p>
          <a:p>
            <a:pPr marL="442913" indent="-361950" algn="just">
              <a:spcAft>
                <a:spcPts val="600"/>
              </a:spcAft>
              <a:buFont typeface="+mj-lt"/>
              <a:buAutoNum type="arabicPeriod"/>
            </a:pPr>
            <a:r>
              <a:rPr lang="ru-RU" sz="2000" b="1" dirty="0"/>
              <a:t>Закон </a:t>
            </a:r>
            <a:r>
              <a:rPr lang="ru-RU" sz="2000" b="1" dirty="0" err="1"/>
              <a:t>України</a:t>
            </a:r>
            <a:r>
              <a:rPr lang="ru-RU" sz="2000" b="1" dirty="0"/>
              <a:t> </a:t>
            </a:r>
            <a:r>
              <a:rPr lang="ru-RU" sz="2000" b="1" dirty="0" err="1"/>
              <a:t>від</a:t>
            </a:r>
            <a:r>
              <a:rPr lang="ru-RU" sz="2000" b="1" dirty="0"/>
              <a:t> 24 </a:t>
            </a:r>
            <a:r>
              <a:rPr lang="ru-RU" sz="2000" b="1" dirty="0" err="1"/>
              <a:t>червня</a:t>
            </a:r>
            <a:r>
              <a:rPr lang="ru-RU" sz="2000" b="1" dirty="0"/>
              <a:t> 2004 р. № 1870-IV </a:t>
            </a:r>
            <a:r>
              <a:rPr lang="ru-RU" sz="2000" b="1" dirty="0">
                <a:solidFill>
                  <a:srgbClr val="00B050"/>
                </a:solidFill>
              </a:rPr>
              <a:t>«Про молоко та </a:t>
            </a:r>
            <a:r>
              <a:rPr lang="ru-RU" sz="2000" b="1" dirty="0" err="1">
                <a:solidFill>
                  <a:srgbClr val="00B050"/>
                </a:solidFill>
              </a:rPr>
              <a:t>молочні</a:t>
            </a:r>
            <a:r>
              <a:rPr lang="ru-RU" sz="2000" b="1" dirty="0">
                <a:solidFill>
                  <a:srgbClr val="00B050"/>
                </a:solidFill>
              </a:rPr>
              <a:t> </a:t>
            </a:r>
            <a:r>
              <a:rPr lang="ru-RU" sz="2000" b="1" dirty="0" err="1">
                <a:solidFill>
                  <a:srgbClr val="00B050"/>
                </a:solidFill>
              </a:rPr>
              <a:t>продукти</a:t>
            </a:r>
            <a:r>
              <a:rPr lang="ru-RU" sz="2000" b="1" dirty="0">
                <a:solidFill>
                  <a:srgbClr val="00B050"/>
                </a:solidFill>
              </a:rPr>
              <a:t>».</a:t>
            </a:r>
          </a:p>
          <a:p>
            <a:pPr marL="442913" indent="-361950" algn="just">
              <a:spcAft>
                <a:spcPts val="600"/>
              </a:spcAft>
              <a:buFont typeface="+mj-lt"/>
              <a:buAutoNum type="arabicPeriod"/>
            </a:pPr>
            <a:endParaRPr lang="ru-RU" sz="2000" b="1" dirty="0">
              <a:solidFill>
                <a:srgbClr val="00B050"/>
              </a:solidFill>
            </a:endParaRPr>
          </a:p>
          <a:p>
            <a:pPr marL="442913" indent="-361950" algn="just">
              <a:spcAft>
                <a:spcPts val="600"/>
              </a:spcAft>
              <a:buFont typeface="+mj-lt"/>
              <a:buAutoNum type="arabicPeriod"/>
            </a:pPr>
            <a:endParaRPr lang="ru-RU" sz="2000" b="1" dirty="0" smtClean="0"/>
          </a:p>
          <a:p>
            <a:pPr marL="442913" indent="-361950" algn="just">
              <a:spcAft>
                <a:spcPts val="600"/>
              </a:spcAft>
              <a:buFont typeface="+mj-lt"/>
              <a:buAutoNum type="arabicPeriod"/>
            </a:pPr>
            <a:endParaRPr lang="ru-RU" sz="2000" b="1" dirty="0"/>
          </a:p>
          <a:p>
            <a:pPr marL="442913" indent="-361950" algn="just">
              <a:spcAft>
                <a:spcPts val="600"/>
              </a:spcAft>
              <a:buFont typeface="+mj-lt"/>
              <a:buAutoNum type="arabicPeriod"/>
            </a:pPr>
            <a:endParaRPr lang="uk-UA" sz="2000" b="1" dirty="0">
              <a:solidFill>
                <a:srgbClr val="00B050"/>
              </a:solidFill>
            </a:endParaRPr>
          </a:p>
          <a:p>
            <a:pPr marL="442913" indent="-361950" algn="just">
              <a:spcAft>
                <a:spcPts val="600"/>
              </a:spcAft>
              <a:buFont typeface="+mj-lt"/>
              <a:buAutoNum type="arabicPeriod"/>
            </a:pPr>
            <a:endParaRPr lang="uk-UA" sz="2000" b="1" dirty="0"/>
          </a:p>
        </p:txBody>
      </p:sp>
    </p:spTree>
    <p:extLst>
      <p:ext uri="{BB962C8B-B14F-4D97-AF65-F5344CB8AC3E}">
        <p14:creationId xmlns:p14="http://schemas.microsoft.com/office/powerpoint/2010/main" val="1335775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кутник 5"/>
          <p:cNvSpPr/>
          <p:nvPr/>
        </p:nvSpPr>
        <p:spPr>
          <a:xfrm>
            <a:off x="1187624" y="167143"/>
            <a:ext cx="7776864" cy="6186309"/>
          </a:xfrm>
          <a:prstGeom prst="rect">
            <a:avLst/>
          </a:prstGeom>
        </p:spPr>
        <p:txBody>
          <a:bodyPr wrap="square">
            <a:spAutoFit/>
          </a:bodyPr>
          <a:lstStyle/>
          <a:p>
            <a:r>
              <a:rPr lang="uk-UA" b="1" dirty="0"/>
              <a:t>ЗАКОН УКРАЇНИ</a:t>
            </a:r>
          </a:p>
          <a:p>
            <a:endParaRPr lang="uk-UA" b="1" dirty="0"/>
          </a:p>
          <a:p>
            <a:r>
              <a:rPr lang="uk-UA" b="1" dirty="0">
                <a:solidFill>
                  <a:srgbClr val="00B050"/>
                </a:solidFill>
              </a:rPr>
              <a:t>Про основні принципи та вимоги до безпечності та якості харчових продуктів</a:t>
            </a:r>
          </a:p>
          <a:p>
            <a:r>
              <a:rPr lang="uk-UA" dirty="0" smtClean="0"/>
              <a:t>(</a:t>
            </a:r>
            <a:r>
              <a:rPr lang="uk-UA" dirty="0"/>
              <a:t>Відомості Верховної Ради України (ВВР), 1998, № 19, ст. 98)</a:t>
            </a:r>
          </a:p>
          <a:p>
            <a:endParaRPr lang="uk-UA" dirty="0"/>
          </a:p>
          <a:p>
            <a:r>
              <a:rPr lang="uk-UA" dirty="0" smtClean="0"/>
              <a:t>{</a:t>
            </a:r>
            <a:r>
              <a:rPr lang="uk-UA" dirty="0">
                <a:solidFill>
                  <a:srgbClr val="FF0000"/>
                </a:solidFill>
              </a:rPr>
              <a:t>В редакції Закону</a:t>
            </a:r>
          </a:p>
          <a:p>
            <a:r>
              <a:rPr lang="uk-UA" dirty="0"/>
              <a:t>№ 2809-</a:t>
            </a:r>
            <a:r>
              <a:rPr lang="en-US" dirty="0"/>
              <a:t>IV </a:t>
            </a:r>
            <a:r>
              <a:rPr lang="uk-UA" dirty="0"/>
              <a:t>від 06.09.2005, ВВР, 2005, № 50, ст.533}</a:t>
            </a:r>
          </a:p>
          <a:p>
            <a:endParaRPr lang="uk-UA" dirty="0"/>
          </a:p>
          <a:p>
            <a:r>
              <a:rPr lang="uk-UA" dirty="0"/>
              <a:t>{</a:t>
            </a:r>
            <a:r>
              <a:rPr lang="uk-UA" dirty="0">
                <a:solidFill>
                  <a:srgbClr val="FF0000"/>
                </a:solidFill>
              </a:rPr>
              <a:t>В редакції Закону</a:t>
            </a:r>
          </a:p>
          <a:p>
            <a:r>
              <a:rPr lang="uk-UA" dirty="0"/>
              <a:t>№ 1602-</a:t>
            </a:r>
            <a:r>
              <a:rPr lang="en-US" dirty="0"/>
              <a:t>VII </a:t>
            </a:r>
            <a:r>
              <a:rPr lang="uk-UA" dirty="0"/>
              <a:t>від 22.07.2014, ВВР, 2014, № 41-42, ст.2024}</a:t>
            </a:r>
          </a:p>
          <a:p>
            <a:endParaRPr lang="uk-UA" dirty="0"/>
          </a:p>
          <a:p>
            <a:r>
              <a:rPr lang="uk-UA" dirty="0"/>
              <a:t>{Із змінами, внесеними згідно із Законами</a:t>
            </a:r>
          </a:p>
          <a:p>
            <a:r>
              <a:rPr lang="uk-UA" dirty="0"/>
              <a:t>№ 67-</a:t>
            </a:r>
            <a:r>
              <a:rPr lang="en-US" dirty="0"/>
              <a:t>VIII </a:t>
            </a:r>
            <a:r>
              <a:rPr lang="uk-UA" dirty="0"/>
              <a:t>від 28.12.2014, ВВР, 2015, № 4, ст.19</a:t>
            </a:r>
          </a:p>
          <a:p>
            <a:r>
              <a:rPr lang="uk-UA" dirty="0"/>
              <a:t>№ 867-</a:t>
            </a:r>
            <a:r>
              <a:rPr lang="en-US" dirty="0"/>
              <a:t>VIII </a:t>
            </a:r>
            <a:r>
              <a:rPr lang="uk-UA" dirty="0"/>
              <a:t>від 08.12.2015, ВВР, 2016, № 4, ст.40</a:t>
            </a:r>
          </a:p>
          <a:p>
            <a:r>
              <a:rPr lang="uk-UA" dirty="0"/>
              <a:t>№ 1983-</a:t>
            </a:r>
            <a:r>
              <a:rPr lang="en-US" dirty="0"/>
              <a:t>VIII </a:t>
            </a:r>
            <a:r>
              <a:rPr lang="uk-UA" dirty="0"/>
              <a:t>від 23.03.2017, ВВР, 2017, № 25, ст.289</a:t>
            </a:r>
          </a:p>
          <a:p>
            <a:r>
              <a:rPr lang="uk-UA" dirty="0"/>
              <a:t>№ 2042-</a:t>
            </a:r>
            <a:r>
              <a:rPr lang="en-US" dirty="0"/>
              <a:t>VIII </a:t>
            </a:r>
            <a:r>
              <a:rPr lang="uk-UA" dirty="0"/>
              <a:t>від 18.05.2017, ВВР, 2017, № 31, ст.343</a:t>
            </a:r>
          </a:p>
          <a:p>
            <a:r>
              <a:rPr lang="uk-UA" dirty="0"/>
              <a:t>№ 2264-</a:t>
            </a:r>
            <a:r>
              <a:rPr lang="en-US" dirty="0"/>
              <a:t>VIII </a:t>
            </a:r>
            <a:r>
              <a:rPr lang="uk-UA" dirty="0"/>
              <a:t>від 21.12.2017, ВВР, 2018, № 10, ст.53</a:t>
            </a:r>
          </a:p>
          <a:p>
            <a:r>
              <a:rPr lang="uk-UA" dirty="0"/>
              <a:t>№ 2639-</a:t>
            </a:r>
            <a:r>
              <a:rPr lang="en-US" dirty="0"/>
              <a:t>VIII </a:t>
            </a:r>
            <a:r>
              <a:rPr lang="uk-UA" dirty="0"/>
              <a:t>від 06.12.2018, ВВР, 2019, № 7, ст.41</a:t>
            </a:r>
          </a:p>
          <a:p>
            <a:r>
              <a:rPr lang="uk-UA" dirty="0"/>
              <a:t>№ 124-</a:t>
            </a:r>
            <a:r>
              <a:rPr lang="en-US" dirty="0"/>
              <a:t>IX </a:t>
            </a:r>
            <a:r>
              <a:rPr lang="uk-UA" dirty="0"/>
              <a:t>від 20.09.2019, ВВР, 2019, № 46, ст.295</a:t>
            </a:r>
          </a:p>
          <a:p>
            <a:r>
              <a:rPr lang="uk-UA" dirty="0"/>
              <a:t>№ 421-</a:t>
            </a:r>
            <a:r>
              <a:rPr lang="en-US" dirty="0"/>
              <a:t>IX </a:t>
            </a:r>
            <a:r>
              <a:rPr lang="uk-UA" dirty="0"/>
              <a:t>від 20.12.2019, ВВР, 2020, № 27, ст.176</a:t>
            </a:r>
          </a:p>
          <a:p>
            <a:r>
              <a:rPr lang="uk-UA" dirty="0"/>
              <a:t>№ 1206-</a:t>
            </a:r>
            <a:r>
              <a:rPr lang="en-US" dirty="0"/>
              <a:t>IX </a:t>
            </a:r>
            <a:r>
              <a:rPr lang="uk-UA" dirty="0"/>
              <a:t>від 04.02.2021 - вводиться в дію з 21.03.2023}</a:t>
            </a:r>
          </a:p>
        </p:txBody>
      </p:sp>
    </p:spTree>
    <p:extLst>
      <p:ext uri="{BB962C8B-B14F-4D97-AF65-F5344CB8AC3E}">
        <p14:creationId xmlns:p14="http://schemas.microsoft.com/office/powerpoint/2010/main" val="677350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200" b="1" dirty="0" smtClean="0">
                <a:solidFill>
                  <a:srgbClr val="FF0000"/>
                </a:solidFill>
              </a:rPr>
              <a:t>Поняття принципу екологізації  </a:t>
            </a:r>
            <a:br>
              <a:rPr lang="uk-UA" sz="2200" b="1" dirty="0" smtClean="0">
                <a:solidFill>
                  <a:srgbClr val="FF0000"/>
                </a:solidFill>
              </a:rPr>
            </a:br>
            <a:r>
              <a:rPr lang="uk-UA" sz="2200" b="1" dirty="0" smtClean="0">
                <a:solidFill>
                  <a:srgbClr val="FF0000"/>
                </a:solidFill>
              </a:rPr>
              <a:t>сільськогосподарського виробництва</a:t>
            </a:r>
            <a:endParaRPr lang="uk-UA" sz="2200" b="1" dirty="0">
              <a:solidFill>
                <a:srgbClr val="FF0000"/>
              </a:solidFill>
            </a:endParaRPr>
          </a:p>
        </p:txBody>
      </p:sp>
      <p:sp>
        <p:nvSpPr>
          <p:cNvPr id="5" name="Місце для вмісту 4"/>
          <p:cNvSpPr>
            <a:spLocks noGrp="1"/>
          </p:cNvSpPr>
          <p:nvPr>
            <p:ph idx="1"/>
          </p:nvPr>
        </p:nvSpPr>
        <p:spPr>
          <a:xfrm>
            <a:off x="1115616" y="1124744"/>
            <a:ext cx="7632848" cy="5616624"/>
          </a:xfrm>
        </p:spPr>
        <p:txBody>
          <a:bodyPr>
            <a:normAutofit/>
          </a:bodyPr>
          <a:lstStyle/>
          <a:p>
            <a:pPr marL="82296" indent="0" algn="just">
              <a:buNone/>
            </a:pPr>
            <a:r>
              <a:rPr lang="uk-UA" sz="2200" b="1" dirty="0" smtClean="0">
                <a:solidFill>
                  <a:srgbClr val="00B050"/>
                </a:solidFill>
              </a:rPr>
              <a:t>Принцип екологізації аграрного виробництва – </a:t>
            </a:r>
            <a:r>
              <a:rPr lang="uk-UA" sz="2200" b="1" dirty="0" smtClean="0"/>
              <a:t>це  спеціальний галузевий принцип </a:t>
            </a:r>
            <a:r>
              <a:rPr lang="uk-UA" sz="2200" b="1" dirty="0"/>
              <a:t>аграрного права, що </a:t>
            </a:r>
            <a:r>
              <a:rPr lang="uk-UA" sz="2200" b="1" dirty="0" smtClean="0"/>
              <a:t>становить собою </a:t>
            </a:r>
            <a:r>
              <a:rPr lang="uk-UA" sz="2200" b="1" dirty="0"/>
              <a:t>керівне положення-вимогу аграрного законодавства стосовно </a:t>
            </a:r>
            <a:r>
              <a:rPr lang="uk-UA" sz="2200" b="1" dirty="0" smtClean="0"/>
              <a:t>нормативного закріплення </a:t>
            </a:r>
            <a:r>
              <a:rPr lang="uk-UA" sz="2200" b="1" dirty="0"/>
              <a:t>і практичної реалізації екологічних імперативів усіма </a:t>
            </a:r>
            <a:r>
              <a:rPr lang="uk-UA" sz="2200" b="1" dirty="0" smtClean="0"/>
              <a:t>суб’єктами сільськогосподарської </a:t>
            </a:r>
            <a:r>
              <a:rPr lang="uk-UA" sz="2200" b="1" dirty="0"/>
              <a:t>виробничої діяльності з метою захисту </a:t>
            </a:r>
            <a:r>
              <a:rPr lang="uk-UA" sz="2200" b="1" dirty="0" smtClean="0"/>
              <a:t>навколишнього середовища</a:t>
            </a:r>
            <a:r>
              <a:rPr lang="uk-UA" sz="2200" b="1" dirty="0"/>
              <a:t>, мінімізації негативного впливу антропогенних факторів на </a:t>
            </a:r>
            <a:r>
              <a:rPr lang="uk-UA" sz="2200" b="1" dirty="0" smtClean="0"/>
              <a:t>нього, збереження </a:t>
            </a:r>
            <a:r>
              <a:rPr lang="uk-UA" sz="2200" b="1" dirty="0"/>
              <a:t>стійкої рівноваги екосистем, </a:t>
            </a:r>
            <a:r>
              <a:rPr lang="uk-UA" sz="2200" b="1" dirty="0" err="1" smtClean="0"/>
              <a:t>екологозбалансованого</a:t>
            </a:r>
            <a:r>
              <a:rPr lang="uk-UA" sz="2200" b="1" dirty="0" smtClean="0"/>
              <a:t> природокористування </a:t>
            </a:r>
            <a:r>
              <a:rPr lang="uk-UA" sz="2200" b="1" dirty="0"/>
              <a:t>в процесі їх діяльності, а також виробництва </a:t>
            </a:r>
            <a:r>
              <a:rPr lang="uk-UA" sz="2200" b="1" dirty="0" smtClean="0"/>
              <a:t>якісної, екологічно </a:t>
            </a:r>
            <a:r>
              <a:rPr lang="uk-UA" sz="2200" b="1" dirty="0"/>
              <a:t>безпечної сільськогосподарської продукції рослинного і </a:t>
            </a:r>
            <a:r>
              <a:rPr lang="uk-UA" sz="2200" b="1" dirty="0" smtClean="0"/>
              <a:t>тваринного походження.</a:t>
            </a:r>
          </a:p>
          <a:p>
            <a:pPr marL="539496" indent="-457200" algn="just">
              <a:buAutoNum type="arabicPeriod"/>
            </a:pPr>
            <a:endParaRPr lang="uk-UA" sz="2400" b="1" dirty="0" smtClean="0">
              <a:solidFill>
                <a:srgbClr val="00B050"/>
              </a:solidFill>
            </a:endParaRPr>
          </a:p>
        </p:txBody>
      </p:sp>
    </p:spTree>
    <p:extLst>
      <p:ext uri="{BB962C8B-B14F-4D97-AF65-F5344CB8AC3E}">
        <p14:creationId xmlns:p14="http://schemas.microsoft.com/office/powerpoint/2010/main" val="351588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b="1" dirty="0" smtClean="0"/>
              <a:t>Основні питання теми</a:t>
            </a:r>
            <a:endParaRPr lang="ru-RU" b="1" dirty="0"/>
          </a:p>
        </p:txBody>
      </p:sp>
      <p:sp>
        <p:nvSpPr>
          <p:cNvPr id="5" name="Содержимое 4"/>
          <p:cNvSpPr>
            <a:spLocks noGrp="1"/>
          </p:cNvSpPr>
          <p:nvPr>
            <p:ph idx="1"/>
          </p:nvPr>
        </p:nvSpPr>
        <p:spPr/>
        <p:txBody>
          <a:bodyPr>
            <a:normAutofit/>
          </a:bodyPr>
          <a:lstStyle/>
          <a:p>
            <a:pPr marL="596646" indent="-514350">
              <a:buFont typeface="+mj-lt"/>
              <a:buAutoNum type="arabicPeriod"/>
            </a:pPr>
            <a:r>
              <a:rPr lang="uk-UA" sz="2600" b="1" dirty="0" smtClean="0"/>
              <a:t>Правове регулювання виробництва безпечної та якісної сільськогосподарської продукції.</a:t>
            </a:r>
          </a:p>
          <a:p>
            <a:pPr marL="596646" indent="-514350">
              <a:buFont typeface="+mj-lt"/>
              <a:buAutoNum type="arabicPeriod"/>
            </a:pPr>
            <a:r>
              <a:rPr lang="uk-UA" sz="2600" b="1" dirty="0" smtClean="0"/>
              <a:t>Правове забезпечення екологізації сільськогосподарського виробництва.</a:t>
            </a:r>
          </a:p>
          <a:p>
            <a:pPr marL="596646" indent="-514350">
              <a:buFont typeface="+mj-lt"/>
              <a:buAutoNum type="arabicPeriod"/>
            </a:pPr>
            <a:r>
              <a:rPr lang="uk-UA" sz="2600" b="1" dirty="0" smtClean="0"/>
              <a:t>Правові засади органічного сільськогосподарського виробництва.</a:t>
            </a:r>
          </a:p>
          <a:p>
            <a:pPr>
              <a:buNone/>
            </a:pPr>
            <a:endParaRPr lang="ru-RU" b="1" dirty="0" smtClean="0"/>
          </a:p>
          <a:p>
            <a:pPr>
              <a:buNone/>
            </a:pPr>
            <a:r>
              <a:rPr lang="ru-RU" b="1" dirty="0" smtClean="0"/>
              <a:t> </a:t>
            </a:r>
            <a:endParaRPr lang="ru-RU" b="1" dirty="0"/>
          </a:p>
          <a:p>
            <a:pPr>
              <a:buNone/>
            </a:pPr>
            <a:endParaRPr lang="ru-RU" b="1" dirty="0"/>
          </a:p>
        </p:txBody>
      </p:sp>
    </p:spTree>
    <p:extLst>
      <p:ext uri="{BB962C8B-B14F-4D97-AF65-F5344CB8AC3E}">
        <p14:creationId xmlns:p14="http://schemas.microsoft.com/office/powerpoint/2010/main" val="998807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200" b="1" dirty="0" smtClean="0">
                <a:solidFill>
                  <a:srgbClr val="FF0000"/>
                </a:solidFill>
              </a:rPr>
              <a:t>Рівні нормативно-правового закріплення принципу екологізації сільськогосподарського виробництва</a:t>
            </a:r>
            <a:endParaRPr lang="uk-UA" sz="2200" b="1" dirty="0">
              <a:solidFill>
                <a:srgbClr val="FF0000"/>
              </a:solidFill>
            </a:endParaRPr>
          </a:p>
        </p:txBody>
      </p:sp>
      <p:sp>
        <p:nvSpPr>
          <p:cNvPr id="5" name="Місце для вмісту 4"/>
          <p:cNvSpPr>
            <a:spLocks noGrp="1"/>
          </p:cNvSpPr>
          <p:nvPr>
            <p:ph idx="1"/>
          </p:nvPr>
        </p:nvSpPr>
        <p:spPr>
          <a:xfrm>
            <a:off x="1435608" y="1484784"/>
            <a:ext cx="7312856" cy="5256584"/>
          </a:xfrm>
        </p:spPr>
        <p:txBody>
          <a:bodyPr>
            <a:normAutofit/>
          </a:bodyPr>
          <a:lstStyle/>
          <a:p>
            <a:pPr marL="539496" indent="-457200" algn="just">
              <a:buFont typeface="+mj-lt"/>
              <a:buAutoNum type="arabicPeriod"/>
            </a:pPr>
            <a:r>
              <a:rPr lang="uk-UA" sz="2200" b="1" dirty="0" smtClean="0"/>
              <a:t>конституційні норми;</a:t>
            </a:r>
          </a:p>
          <a:p>
            <a:pPr marL="539496" indent="-457200" algn="just">
              <a:buFont typeface="+mj-lt"/>
              <a:buAutoNum type="arabicPeriod"/>
            </a:pPr>
            <a:r>
              <a:rPr lang="uk-UA" sz="2200" b="1" dirty="0" smtClean="0"/>
              <a:t>норми загального характеру;</a:t>
            </a:r>
          </a:p>
          <a:p>
            <a:pPr marL="539496" indent="-457200" algn="just">
              <a:buFont typeface="+mj-lt"/>
              <a:buAutoNum type="arabicPeriod"/>
            </a:pPr>
            <a:r>
              <a:rPr lang="uk-UA" sz="2200" b="1" dirty="0" smtClean="0"/>
              <a:t>норми екологічного законодавства; </a:t>
            </a:r>
          </a:p>
          <a:p>
            <a:pPr marL="539496" indent="-457200" algn="just">
              <a:buFont typeface="+mj-lt"/>
              <a:buAutoNum type="arabicPeriod"/>
            </a:pPr>
            <a:r>
              <a:rPr lang="uk-UA" sz="2200" b="1" dirty="0" smtClean="0"/>
              <a:t>спеціальний рівень – норми аграрного законодавства;</a:t>
            </a:r>
          </a:p>
          <a:p>
            <a:pPr marL="539496" indent="-457200" algn="just">
              <a:buFont typeface="+mj-lt"/>
              <a:buAutoNum type="arabicPeriod"/>
            </a:pPr>
            <a:r>
              <a:rPr lang="uk-UA" sz="2200" b="1" dirty="0" smtClean="0"/>
              <a:t>норми міжнародно-правового характеру – це міжнародні договори, конвенції, а також акти регіонального характеру у сфері екологізації аграрного виробництва.</a:t>
            </a:r>
          </a:p>
        </p:txBody>
      </p:sp>
    </p:spTree>
    <p:extLst>
      <p:ext uri="{BB962C8B-B14F-4D97-AF65-F5344CB8AC3E}">
        <p14:creationId xmlns:p14="http://schemas.microsoft.com/office/powerpoint/2010/main" val="2703490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200" b="1" dirty="0" smtClean="0">
                <a:solidFill>
                  <a:srgbClr val="FF0000"/>
                </a:solidFill>
              </a:rPr>
              <a:t>Система заходів та засобів реалізації принципу екологізації сільськогосподарського виробництва</a:t>
            </a:r>
            <a:endParaRPr lang="uk-UA" sz="2200" b="1" dirty="0">
              <a:solidFill>
                <a:srgbClr val="FF0000"/>
              </a:solidFill>
            </a:endParaRPr>
          </a:p>
        </p:txBody>
      </p:sp>
      <p:sp>
        <p:nvSpPr>
          <p:cNvPr id="5" name="Місце для вмісту 4"/>
          <p:cNvSpPr>
            <a:spLocks noGrp="1"/>
          </p:cNvSpPr>
          <p:nvPr>
            <p:ph idx="1"/>
          </p:nvPr>
        </p:nvSpPr>
        <p:spPr>
          <a:xfrm>
            <a:off x="1979712" y="1484784"/>
            <a:ext cx="6192688" cy="5256584"/>
          </a:xfrm>
        </p:spPr>
        <p:txBody>
          <a:bodyPr>
            <a:normAutofit/>
          </a:bodyPr>
          <a:lstStyle/>
          <a:p>
            <a:pPr marL="539496" indent="-457200" algn="just">
              <a:buFont typeface="+mj-lt"/>
              <a:buAutoNum type="arabicPeriod"/>
            </a:pPr>
            <a:r>
              <a:rPr lang="uk-UA" sz="2200" b="1" dirty="0" smtClean="0"/>
              <a:t>Правові;</a:t>
            </a:r>
          </a:p>
          <a:p>
            <a:pPr marL="539496" indent="-457200" algn="just">
              <a:buFont typeface="+mj-lt"/>
              <a:buAutoNum type="arabicPeriod"/>
            </a:pPr>
            <a:r>
              <a:rPr lang="uk-UA" sz="2200" b="1" dirty="0" smtClean="0"/>
              <a:t>Організаційні;</a:t>
            </a:r>
          </a:p>
          <a:p>
            <a:pPr marL="539496" indent="-457200" algn="just">
              <a:buFont typeface="+mj-lt"/>
              <a:buAutoNum type="arabicPeriod"/>
            </a:pPr>
            <a:r>
              <a:rPr lang="uk-UA" sz="2200" b="1" dirty="0" smtClean="0"/>
              <a:t>Економічні; </a:t>
            </a:r>
          </a:p>
          <a:p>
            <a:pPr marL="539496" indent="-457200" algn="just">
              <a:buFont typeface="+mj-lt"/>
              <a:buAutoNum type="arabicPeriod"/>
            </a:pPr>
            <a:r>
              <a:rPr lang="uk-UA" sz="2200" b="1" dirty="0" smtClean="0"/>
              <a:t>Організаційно-господарські; </a:t>
            </a:r>
          </a:p>
          <a:p>
            <a:pPr marL="539496" indent="-457200" algn="just">
              <a:buFont typeface="+mj-lt"/>
              <a:buAutoNum type="arabicPeriod"/>
            </a:pPr>
            <a:r>
              <a:rPr lang="uk-UA" sz="2200" b="1" dirty="0" smtClean="0"/>
              <a:t>Екологічні; </a:t>
            </a:r>
          </a:p>
          <a:p>
            <a:pPr marL="539496" indent="-457200" algn="just">
              <a:buFont typeface="+mj-lt"/>
              <a:buAutoNum type="arabicPeriod"/>
            </a:pPr>
            <a:r>
              <a:rPr lang="uk-UA" sz="2200" b="1" dirty="0" smtClean="0"/>
              <a:t>Еколого-світоглядні;</a:t>
            </a:r>
          </a:p>
          <a:p>
            <a:pPr marL="539496" indent="-457200" algn="just">
              <a:buFont typeface="+mj-lt"/>
              <a:buAutoNum type="arabicPeriod"/>
            </a:pPr>
            <a:r>
              <a:rPr lang="uk-UA" sz="2200" b="1" dirty="0" smtClean="0"/>
              <a:t>Еколого-освітні. </a:t>
            </a:r>
          </a:p>
          <a:p>
            <a:pPr marL="539496" indent="-457200" algn="just">
              <a:buFont typeface="+mj-lt"/>
              <a:buAutoNum type="arabicPeriod"/>
            </a:pPr>
            <a:endParaRPr lang="uk-UA" sz="2200" b="1" dirty="0" smtClean="0"/>
          </a:p>
        </p:txBody>
      </p:sp>
    </p:spTree>
    <p:extLst>
      <p:ext uri="{BB962C8B-B14F-4D97-AF65-F5344CB8AC3E}">
        <p14:creationId xmlns:p14="http://schemas.microsoft.com/office/powerpoint/2010/main" val="316388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360040"/>
          </a:xfrm>
        </p:spPr>
        <p:txBody>
          <a:bodyPr>
            <a:noAutofit/>
          </a:bodyPr>
          <a:lstStyle/>
          <a:p>
            <a:pPr algn="ctr"/>
            <a:r>
              <a:rPr lang="uk-UA" sz="2000" b="1" dirty="0" smtClean="0">
                <a:solidFill>
                  <a:srgbClr val="FF0000"/>
                </a:solidFill>
              </a:rPr>
              <a:t>Сільське господарство і ГМО</a:t>
            </a:r>
            <a:endParaRPr lang="uk-UA" sz="2000" b="1" dirty="0">
              <a:solidFill>
                <a:srgbClr val="FF0000"/>
              </a:solidFill>
            </a:endParaRPr>
          </a:p>
        </p:txBody>
      </p:sp>
      <p:sp>
        <p:nvSpPr>
          <p:cNvPr id="3" name="Місце для вмісту 2"/>
          <p:cNvSpPr>
            <a:spLocks noGrp="1"/>
          </p:cNvSpPr>
          <p:nvPr>
            <p:ph idx="1"/>
          </p:nvPr>
        </p:nvSpPr>
        <p:spPr>
          <a:xfrm>
            <a:off x="1187624" y="620688"/>
            <a:ext cx="7746064" cy="6120680"/>
          </a:xfrm>
        </p:spPr>
        <p:txBody>
          <a:bodyPr>
            <a:normAutofit fontScale="62500" lnSpcReduction="20000"/>
          </a:bodyPr>
          <a:lstStyle/>
          <a:p>
            <a:pPr marL="82296" indent="0" algn="just">
              <a:buNone/>
            </a:pPr>
            <a:r>
              <a:rPr lang="uk-UA" sz="2600" b="1" dirty="0" smtClean="0"/>
              <a:t>ЗАКОН УКРАЇНИ від 31 травня 2007 р. № 1103-V</a:t>
            </a:r>
          </a:p>
          <a:p>
            <a:pPr marL="82296" indent="0" algn="just">
              <a:buNone/>
            </a:pPr>
            <a:r>
              <a:rPr lang="uk-UA" sz="2600" b="1" dirty="0" smtClean="0">
                <a:solidFill>
                  <a:srgbClr val="00B050"/>
                </a:solidFill>
              </a:rPr>
              <a:t>«Про державну систему </a:t>
            </a:r>
            <a:r>
              <a:rPr lang="uk-UA" sz="2600" b="1" dirty="0" err="1" smtClean="0">
                <a:solidFill>
                  <a:srgbClr val="00B050"/>
                </a:solidFill>
              </a:rPr>
              <a:t>біобезпеки</a:t>
            </a:r>
            <a:r>
              <a:rPr lang="uk-UA" sz="2600" b="1" dirty="0" smtClean="0">
                <a:solidFill>
                  <a:srgbClr val="00B050"/>
                </a:solidFill>
              </a:rPr>
              <a:t> при створенні, випробуванні, транспортуванні та використанні генетично модифікованих організмів».</a:t>
            </a:r>
          </a:p>
          <a:p>
            <a:pPr marL="82296" indent="0" algn="just">
              <a:buNone/>
            </a:pPr>
            <a:endParaRPr lang="uk-UA" sz="2200" b="1" dirty="0" smtClean="0">
              <a:solidFill>
                <a:srgbClr val="00B050"/>
              </a:solidFill>
            </a:endParaRPr>
          </a:p>
          <a:p>
            <a:pPr marL="82296" indent="0" algn="just">
              <a:buNone/>
            </a:pPr>
            <a:r>
              <a:rPr lang="uk-UA" sz="2600" b="1" dirty="0" smtClean="0"/>
              <a:t>генетично модифікований організм, живий змінений організм (ГМО) - будь-який організм, у якому генетичний матеріал був змінений за допомогою штучних прийомів переносу генів, які не відбуваються у природних умовах, а саме:</a:t>
            </a:r>
          </a:p>
          <a:p>
            <a:pPr algn="just"/>
            <a:r>
              <a:rPr lang="uk-UA" sz="2600" b="1" dirty="0" err="1" smtClean="0"/>
              <a:t>рекомбінантними</a:t>
            </a:r>
            <a:r>
              <a:rPr lang="uk-UA" sz="2600" b="1" dirty="0" smtClean="0"/>
              <a:t> методами, які передбачають формування нових комбінацій генетичного матеріалу шляхом внесення молекул нуклеїнової кислоти (вироблених у будь-який спосіб зовні організму) у будь-який вірус, бактеріальний </a:t>
            </a:r>
            <a:r>
              <a:rPr lang="uk-UA" sz="2600" b="1" dirty="0" err="1" smtClean="0"/>
              <a:t>плазмід</a:t>
            </a:r>
            <a:r>
              <a:rPr lang="uk-UA" sz="2600" b="1" dirty="0" smtClean="0"/>
              <a:t> або іншу векторну систему та їх включення до організму-господаря, в якому вони зазвичай не зустрічаються, однак здатні на тривале розмноження;</a:t>
            </a:r>
          </a:p>
          <a:p>
            <a:pPr algn="just"/>
            <a:r>
              <a:rPr lang="uk-UA" sz="2600" b="1" dirty="0" smtClean="0"/>
              <a:t>методами, які передбачають безпосереднє введення в організм спадкового матеріалу, підготовленого зовні організму, включаючи </a:t>
            </a:r>
            <a:r>
              <a:rPr lang="uk-UA" sz="2600" b="1" dirty="0" err="1" smtClean="0"/>
              <a:t>мікроін'єкції</a:t>
            </a:r>
            <a:r>
              <a:rPr lang="uk-UA" sz="2600" b="1" dirty="0" smtClean="0"/>
              <a:t>, </a:t>
            </a:r>
            <a:r>
              <a:rPr lang="uk-UA" sz="2600" b="1" dirty="0" err="1" smtClean="0"/>
              <a:t>макроін'єкції</a:t>
            </a:r>
            <a:r>
              <a:rPr lang="uk-UA" sz="2600" b="1" dirty="0" smtClean="0"/>
              <a:t> та </a:t>
            </a:r>
            <a:r>
              <a:rPr lang="uk-UA" sz="2600" b="1" dirty="0" err="1" smtClean="0"/>
              <a:t>мікроінкапсуляції</a:t>
            </a:r>
            <a:r>
              <a:rPr lang="uk-UA" sz="2600" b="1" dirty="0" smtClean="0"/>
              <a:t>;</a:t>
            </a:r>
          </a:p>
          <a:p>
            <a:pPr algn="just"/>
            <a:r>
              <a:rPr lang="uk-UA" sz="2600" b="1" dirty="0" smtClean="0"/>
              <a:t>злиття клітин (у тому числі злиття протоплазми) або методами гібридизації, коли живі клітини з новими комбінаціями генетичного матеріалу формуються шляхом злиття двох або більше клітин у спосіб, який не реалізується за природних обставин;</a:t>
            </a:r>
          </a:p>
          <a:p>
            <a:pPr marL="82296" indent="0" algn="just">
              <a:buNone/>
            </a:pPr>
            <a:endParaRPr lang="uk-UA" sz="2600" b="1" dirty="0" smtClean="0"/>
          </a:p>
          <a:p>
            <a:pPr marL="82296" indent="0" algn="just">
              <a:buNone/>
            </a:pPr>
            <a:r>
              <a:rPr lang="uk-UA" sz="2600" b="1" dirty="0" smtClean="0"/>
              <a:t>продукція, отримана з використанням ГМО - продукція, в тому числі харчові продукти та корми, технологія виробництва якої передбачає використання ГМО на будь-якому етапі;</a:t>
            </a:r>
          </a:p>
          <a:p>
            <a:pPr marL="82296" indent="0" algn="just">
              <a:buNone/>
            </a:pPr>
            <a:endParaRPr lang="uk-UA" sz="2600" b="1" dirty="0" smtClean="0"/>
          </a:p>
          <a:p>
            <a:pPr marL="82296" indent="0" algn="just">
              <a:buNone/>
            </a:pPr>
            <a:r>
              <a:rPr lang="uk-UA" sz="2600" b="1" dirty="0" smtClean="0"/>
              <a:t>генетично-інженерна діяльність - практична сфера діяльності, пов'язана зі створенням, випробуванням та впровадженням ГМО в обіг.</a:t>
            </a:r>
            <a:endParaRPr lang="uk-UA" sz="2600" b="1" dirty="0"/>
          </a:p>
        </p:txBody>
      </p:sp>
    </p:spTree>
    <p:extLst>
      <p:ext uri="{BB962C8B-B14F-4D97-AF65-F5344CB8AC3E}">
        <p14:creationId xmlns:p14="http://schemas.microsoft.com/office/powerpoint/2010/main" val="16743041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360040"/>
          </a:xfrm>
        </p:spPr>
        <p:txBody>
          <a:bodyPr>
            <a:noAutofit/>
          </a:bodyPr>
          <a:lstStyle/>
          <a:p>
            <a:pPr algn="ctr"/>
            <a:r>
              <a:rPr lang="uk-UA" sz="2000" b="1" dirty="0" smtClean="0">
                <a:solidFill>
                  <a:srgbClr val="FF0000"/>
                </a:solidFill>
              </a:rPr>
              <a:t>Сільське господарство і ГМО</a:t>
            </a:r>
            <a:endParaRPr lang="uk-UA" sz="2000" b="1" dirty="0">
              <a:solidFill>
                <a:srgbClr val="FF0000"/>
              </a:solidFill>
            </a:endParaRPr>
          </a:p>
        </p:txBody>
      </p:sp>
      <p:sp>
        <p:nvSpPr>
          <p:cNvPr id="3" name="Місце для вмісту 2"/>
          <p:cNvSpPr>
            <a:spLocks noGrp="1"/>
          </p:cNvSpPr>
          <p:nvPr>
            <p:ph idx="1"/>
          </p:nvPr>
        </p:nvSpPr>
        <p:spPr>
          <a:xfrm>
            <a:off x="1187624" y="620688"/>
            <a:ext cx="7746064" cy="6120680"/>
          </a:xfrm>
        </p:spPr>
        <p:txBody>
          <a:bodyPr>
            <a:normAutofit fontScale="92500" lnSpcReduction="20000"/>
          </a:bodyPr>
          <a:lstStyle/>
          <a:p>
            <a:pPr marL="82296" indent="0" algn="just">
              <a:buNone/>
            </a:pPr>
            <a:r>
              <a:rPr lang="uk-UA" sz="2600" b="1" dirty="0" smtClean="0"/>
              <a:t>ЗАКОН УКРАЇНИ від 31 травня 2007 р. № 1103-V</a:t>
            </a:r>
          </a:p>
          <a:p>
            <a:pPr marL="82296" indent="0" algn="just">
              <a:buNone/>
            </a:pPr>
            <a:r>
              <a:rPr lang="uk-UA" sz="2600" b="1" dirty="0" smtClean="0">
                <a:solidFill>
                  <a:srgbClr val="00B050"/>
                </a:solidFill>
              </a:rPr>
              <a:t>«Про державну систему </a:t>
            </a:r>
            <a:r>
              <a:rPr lang="uk-UA" sz="2600" b="1" dirty="0" err="1" smtClean="0">
                <a:solidFill>
                  <a:srgbClr val="00B050"/>
                </a:solidFill>
              </a:rPr>
              <a:t>біобезпеки</a:t>
            </a:r>
            <a:r>
              <a:rPr lang="uk-UA" sz="2600" b="1" dirty="0" smtClean="0">
                <a:solidFill>
                  <a:srgbClr val="00B050"/>
                </a:solidFill>
              </a:rPr>
              <a:t> при створенні, випробуванні, транспортуванні та використанні генетично модифікованих організмів».</a:t>
            </a:r>
          </a:p>
          <a:p>
            <a:pPr marL="82296" indent="0" algn="just">
              <a:buNone/>
            </a:pPr>
            <a:endParaRPr lang="uk-UA" sz="2200" b="1" dirty="0" smtClean="0">
              <a:solidFill>
                <a:srgbClr val="00B050"/>
              </a:solidFill>
            </a:endParaRPr>
          </a:p>
          <a:p>
            <a:pPr marL="82296" indent="0" algn="just">
              <a:buNone/>
            </a:pPr>
            <a:r>
              <a:rPr lang="uk-UA" sz="2200" b="1" dirty="0" smtClean="0">
                <a:solidFill>
                  <a:srgbClr val="00B050"/>
                </a:solidFill>
              </a:rPr>
              <a:t>біологічна </a:t>
            </a:r>
            <a:r>
              <a:rPr lang="uk-UA" sz="2200" b="1" dirty="0">
                <a:solidFill>
                  <a:srgbClr val="00B050"/>
                </a:solidFill>
              </a:rPr>
              <a:t>безпека - </a:t>
            </a:r>
            <a:r>
              <a:rPr lang="uk-UA" sz="2200" b="1" dirty="0"/>
              <a:t>стан середовища життєдіяльності людини, при якому відсутній негативний вплив його чинників (біологічних, хімічних, фізичних) на біологічну структуру і функцію людської особи в теперішньому і майбутніх поколіннях, а також відсутній незворотній негативний вплив на біологічні об'єкти природного середовища (біосферу) та сільськогосподарські рослини і тварини</a:t>
            </a:r>
            <a:r>
              <a:rPr lang="uk-UA" sz="2200" b="1" dirty="0">
                <a:solidFill>
                  <a:srgbClr val="00B050"/>
                </a:solidFill>
              </a:rPr>
              <a:t>;</a:t>
            </a:r>
          </a:p>
          <a:p>
            <a:pPr marL="82296" indent="0" algn="just">
              <a:buNone/>
            </a:pPr>
            <a:endParaRPr lang="uk-UA" sz="2200" b="1" dirty="0">
              <a:solidFill>
                <a:srgbClr val="00B050"/>
              </a:solidFill>
            </a:endParaRPr>
          </a:p>
          <a:p>
            <a:pPr marL="82296" indent="0" algn="just">
              <a:buNone/>
            </a:pPr>
            <a:r>
              <a:rPr lang="uk-UA" sz="2200" b="1" dirty="0">
                <a:solidFill>
                  <a:srgbClr val="00B050"/>
                </a:solidFill>
              </a:rPr>
              <a:t>генетична безпека - </a:t>
            </a:r>
            <a:r>
              <a:rPr lang="uk-UA" sz="2200" b="1" dirty="0"/>
              <a:t>стан середовища життєдіяльності людини, при якому відсутній будь-який неприродній вплив на людський геном, відсутній будь-який неприродній вплив на геном об'єктів біосфери, а також відсутній неконтрольований вплив на геном сільськогосподарських рослин і тварин, промислових мікроорганізмів, який призводить до появи у них негативних та/або </a:t>
            </a:r>
            <a:r>
              <a:rPr lang="uk-UA" sz="2200" b="1"/>
              <a:t>небажаних </a:t>
            </a:r>
            <a:r>
              <a:rPr lang="uk-UA" sz="2200" b="1" smtClean="0"/>
              <a:t>властивостей.</a:t>
            </a:r>
            <a:endParaRPr lang="uk-UA" sz="2200" b="1" dirty="0" smtClean="0">
              <a:solidFill>
                <a:srgbClr val="00B050"/>
              </a:solidFill>
            </a:endParaRPr>
          </a:p>
        </p:txBody>
      </p:sp>
    </p:spTree>
    <p:extLst>
      <p:ext uri="{BB962C8B-B14F-4D97-AF65-F5344CB8AC3E}">
        <p14:creationId xmlns:p14="http://schemas.microsoft.com/office/powerpoint/2010/main" val="1017919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720080"/>
          </a:xfrm>
        </p:spPr>
        <p:txBody>
          <a:bodyPr>
            <a:noAutofit/>
          </a:bodyPr>
          <a:lstStyle/>
          <a:p>
            <a:pPr algn="ctr"/>
            <a:r>
              <a:rPr lang="uk-UA" sz="2600" b="1" dirty="0" smtClean="0">
                <a:solidFill>
                  <a:srgbClr val="FF0000"/>
                </a:solidFill>
              </a:rPr>
              <a:t>Поняття екологічної безпеки у сфері сільськогосподарського виробництва </a:t>
            </a:r>
            <a:endParaRPr lang="uk-UA" sz="2600" b="1" dirty="0">
              <a:solidFill>
                <a:srgbClr val="FF0000"/>
              </a:solidFill>
            </a:endParaRPr>
          </a:p>
        </p:txBody>
      </p:sp>
      <p:sp>
        <p:nvSpPr>
          <p:cNvPr id="3" name="Місце для вмісту 2"/>
          <p:cNvSpPr>
            <a:spLocks noGrp="1"/>
          </p:cNvSpPr>
          <p:nvPr>
            <p:ph idx="1"/>
          </p:nvPr>
        </p:nvSpPr>
        <p:spPr>
          <a:xfrm>
            <a:off x="1331640" y="1124744"/>
            <a:ext cx="7602048" cy="5123656"/>
          </a:xfrm>
        </p:spPr>
        <p:txBody>
          <a:bodyPr>
            <a:normAutofit fontScale="77500" lnSpcReduction="20000"/>
          </a:bodyPr>
          <a:lstStyle/>
          <a:p>
            <a:pPr marL="82296" indent="0" algn="just">
              <a:buNone/>
            </a:pPr>
            <a:r>
              <a:rPr lang="uk-UA" b="1" dirty="0" smtClean="0">
                <a:solidFill>
                  <a:srgbClr val="00B050"/>
                </a:solidFill>
              </a:rPr>
              <a:t>Екологічна безпека </a:t>
            </a:r>
            <a:r>
              <a:rPr lang="uk-UA" b="1" dirty="0">
                <a:solidFill>
                  <a:srgbClr val="00B050"/>
                </a:solidFill>
              </a:rPr>
              <a:t>у сфері сільськогосподарського </a:t>
            </a:r>
            <a:r>
              <a:rPr lang="uk-UA" b="1" dirty="0" smtClean="0">
                <a:solidFill>
                  <a:srgbClr val="00B050"/>
                </a:solidFill>
              </a:rPr>
              <a:t>виробництва </a:t>
            </a:r>
            <a:r>
              <a:rPr lang="uk-UA" dirty="0" smtClean="0"/>
              <a:t>– це такий </a:t>
            </a:r>
            <a:r>
              <a:rPr lang="uk-UA" dirty="0"/>
              <a:t>стан захищеності життєвих інтересів людини </a:t>
            </a:r>
            <a:r>
              <a:rPr lang="uk-UA" dirty="0" smtClean="0"/>
              <a:t>і держави</a:t>
            </a:r>
            <a:r>
              <a:rPr lang="uk-UA" dirty="0"/>
              <a:t>, навколишнього середовища в процесі аграрного виробництва, за </a:t>
            </a:r>
            <a:r>
              <a:rPr lang="uk-UA" dirty="0" smtClean="0"/>
              <a:t>якого забезпечуються </a:t>
            </a:r>
            <a:r>
              <a:rPr lang="uk-UA" dirty="0"/>
              <a:t>збереження навколишнього середовища і </a:t>
            </a:r>
            <a:r>
              <a:rPr lang="uk-UA" dirty="0" smtClean="0"/>
              <a:t>його компонентів у безпечному </a:t>
            </a:r>
            <a:r>
              <a:rPr lang="uk-UA" dirty="0"/>
              <a:t>для життя і здоров’я стані та виробництво якісної, екологічно </a:t>
            </a:r>
            <a:r>
              <a:rPr lang="uk-UA" dirty="0" smtClean="0"/>
              <a:t>безпечної сільськогосподарської </a:t>
            </a:r>
            <a:r>
              <a:rPr lang="uk-UA" dirty="0"/>
              <a:t>продукції рослинного і тваринного походження. </a:t>
            </a:r>
            <a:endParaRPr lang="uk-UA" dirty="0" smtClean="0"/>
          </a:p>
          <a:p>
            <a:pPr marL="82296" indent="0" algn="just">
              <a:buNone/>
            </a:pPr>
            <a:endParaRPr lang="uk-UA" dirty="0"/>
          </a:p>
          <a:p>
            <a:pPr marL="82296" indent="0" algn="just">
              <a:buNone/>
            </a:pPr>
            <a:r>
              <a:rPr lang="uk-UA" dirty="0" smtClean="0"/>
              <a:t>Екологічна </a:t>
            </a:r>
            <a:r>
              <a:rPr lang="uk-UA" dirty="0"/>
              <a:t>безпека </a:t>
            </a:r>
            <a:r>
              <a:rPr lang="uk-UA" dirty="0" smtClean="0"/>
              <a:t>у </a:t>
            </a:r>
            <a:r>
              <a:rPr lang="uk-UA" dirty="0"/>
              <a:t>сфері сільськогосподарського виробництва є </a:t>
            </a:r>
            <a:r>
              <a:rPr lang="uk-UA" b="1" dirty="0" smtClean="0"/>
              <a:t>невід’ємною складовою </a:t>
            </a:r>
            <a:r>
              <a:rPr lang="uk-UA" b="1" dirty="0" err="1" smtClean="0"/>
              <a:t>національ-ної</a:t>
            </a:r>
            <a:r>
              <a:rPr lang="uk-UA" b="1" dirty="0" smtClean="0"/>
              <a:t> </a:t>
            </a:r>
            <a:r>
              <a:rPr lang="uk-UA" b="1" dirty="0"/>
              <a:t>екологічної безпеки держави </a:t>
            </a:r>
            <a:r>
              <a:rPr lang="uk-UA" dirty="0"/>
              <a:t>і співвідноситься з нею </a:t>
            </a:r>
            <a:r>
              <a:rPr lang="uk-UA" dirty="0" smtClean="0"/>
              <a:t>як часткове </a:t>
            </a:r>
            <a:r>
              <a:rPr lang="uk-UA" dirty="0"/>
              <a:t>із </a:t>
            </a:r>
            <a:r>
              <a:rPr lang="uk-UA" dirty="0" smtClean="0"/>
              <a:t>загальним.</a:t>
            </a:r>
            <a:endParaRPr lang="uk-UA" dirty="0"/>
          </a:p>
        </p:txBody>
      </p:sp>
    </p:spTree>
    <p:extLst>
      <p:ext uri="{BB962C8B-B14F-4D97-AF65-F5344CB8AC3E}">
        <p14:creationId xmlns:p14="http://schemas.microsoft.com/office/powerpoint/2010/main" val="2885884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200" b="1" dirty="0" smtClean="0">
                <a:solidFill>
                  <a:srgbClr val="FF0000"/>
                </a:solidFill>
              </a:rPr>
              <a:t>Нормативні засади органічного </a:t>
            </a:r>
            <a:br>
              <a:rPr lang="uk-UA" sz="2200" b="1" dirty="0" smtClean="0">
                <a:solidFill>
                  <a:srgbClr val="FF0000"/>
                </a:solidFill>
              </a:rPr>
            </a:br>
            <a:r>
              <a:rPr lang="uk-UA" sz="2200" b="1" dirty="0" smtClean="0">
                <a:solidFill>
                  <a:srgbClr val="FF0000"/>
                </a:solidFill>
              </a:rPr>
              <a:t>сільськогосподарського виробництва</a:t>
            </a:r>
            <a:endParaRPr lang="uk-UA" sz="2200" b="1" dirty="0">
              <a:solidFill>
                <a:srgbClr val="FF0000"/>
              </a:solidFill>
            </a:endParaRPr>
          </a:p>
        </p:txBody>
      </p:sp>
      <p:sp>
        <p:nvSpPr>
          <p:cNvPr id="5" name="Місце для вмісту 4"/>
          <p:cNvSpPr>
            <a:spLocks noGrp="1"/>
          </p:cNvSpPr>
          <p:nvPr>
            <p:ph idx="1"/>
          </p:nvPr>
        </p:nvSpPr>
        <p:spPr>
          <a:xfrm>
            <a:off x="1115616" y="908720"/>
            <a:ext cx="7632848" cy="5832648"/>
          </a:xfrm>
        </p:spPr>
        <p:txBody>
          <a:bodyPr>
            <a:normAutofit/>
          </a:bodyPr>
          <a:lstStyle/>
          <a:p>
            <a:pPr marL="361950" indent="-280988" algn="just">
              <a:spcAft>
                <a:spcPts val="1200"/>
              </a:spcAft>
              <a:buFont typeface="Wingdings 2"/>
              <a:buAutoNum type="arabicPeriod"/>
            </a:pPr>
            <a:r>
              <a:rPr lang="uk-UA" sz="2000" b="1" dirty="0" smtClean="0"/>
              <a:t>Закон України від </a:t>
            </a:r>
            <a:r>
              <a:rPr lang="ru-RU" sz="2000" b="1" dirty="0" smtClean="0"/>
              <a:t>10 </a:t>
            </a:r>
            <a:r>
              <a:rPr lang="ru-RU" sz="2000" b="1" dirty="0" err="1" smtClean="0"/>
              <a:t>липня</a:t>
            </a:r>
            <a:r>
              <a:rPr lang="ru-RU" sz="2000" b="1" dirty="0" smtClean="0"/>
              <a:t> 2018 р. № 2496-VIII </a:t>
            </a:r>
            <a:r>
              <a:rPr lang="uk-UA" sz="2000" b="1" dirty="0" smtClean="0">
                <a:solidFill>
                  <a:srgbClr val="00B050"/>
                </a:solidFill>
              </a:rPr>
              <a:t>«Про </a:t>
            </a:r>
            <a:r>
              <a:rPr lang="ru-RU" sz="2000" b="1" dirty="0" err="1" smtClean="0">
                <a:solidFill>
                  <a:srgbClr val="00B050"/>
                </a:solidFill>
              </a:rPr>
              <a:t>основні</a:t>
            </a:r>
            <a:r>
              <a:rPr lang="ru-RU" sz="2000" b="1" dirty="0" smtClean="0">
                <a:solidFill>
                  <a:srgbClr val="00B050"/>
                </a:solidFill>
              </a:rPr>
              <a:t> </a:t>
            </a:r>
            <a:r>
              <a:rPr lang="ru-RU" sz="2000" b="1" dirty="0" err="1" smtClean="0">
                <a:solidFill>
                  <a:srgbClr val="00B050"/>
                </a:solidFill>
              </a:rPr>
              <a:t>принципи</a:t>
            </a:r>
            <a:r>
              <a:rPr lang="ru-RU" sz="2000" b="1" dirty="0" smtClean="0">
                <a:solidFill>
                  <a:srgbClr val="00B050"/>
                </a:solidFill>
              </a:rPr>
              <a:t> та </a:t>
            </a:r>
            <a:r>
              <a:rPr lang="ru-RU" sz="2000" b="1" dirty="0" err="1" smtClean="0">
                <a:solidFill>
                  <a:srgbClr val="00B050"/>
                </a:solidFill>
              </a:rPr>
              <a:t>вимоги</a:t>
            </a:r>
            <a:r>
              <a:rPr lang="ru-RU" sz="2000" b="1" dirty="0" smtClean="0">
                <a:solidFill>
                  <a:srgbClr val="00B050"/>
                </a:solidFill>
              </a:rPr>
              <a:t> до </a:t>
            </a:r>
            <a:r>
              <a:rPr lang="ru-RU" sz="2000" b="1" dirty="0" err="1" smtClean="0">
                <a:solidFill>
                  <a:srgbClr val="00B050"/>
                </a:solidFill>
              </a:rPr>
              <a:t>органічного</a:t>
            </a:r>
            <a:r>
              <a:rPr lang="ru-RU" sz="2000" b="1" dirty="0" smtClean="0">
                <a:solidFill>
                  <a:srgbClr val="00B050"/>
                </a:solidFill>
              </a:rPr>
              <a:t> </a:t>
            </a:r>
            <a:r>
              <a:rPr lang="ru-RU" sz="2000" b="1" dirty="0" err="1" smtClean="0">
                <a:solidFill>
                  <a:srgbClr val="00B050"/>
                </a:solidFill>
              </a:rPr>
              <a:t>виробництва</a:t>
            </a:r>
            <a:r>
              <a:rPr lang="ru-RU" sz="2000" b="1" dirty="0" smtClean="0">
                <a:solidFill>
                  <a:srgbClr val="00B050"/>
                </a:solidFill>
              </a:rPr>
              <a:t>, </a:t>
            </a:r>
            <a:r>
              <a:rPr lang="ru-RU" sz="2000" b="1" dirty="0" err="1" smtClean="0">
                <a:solidFill>
                  <a:srgbClr val="00B050"/>
                </a:solidFill>
              </a:rPr>
              <a:t>обігу</a:t>
            </a:r>
            <a:r>
              <a:rPr lang="ru-RU" sz="2000" b="1" dirty="0" smtClean="0">
                <a:solidFill>
                  <a:srgbClr val="00B050"/>
                </a:solidFill>
              </a:rPr>
              <a:t> та </a:t>
            </a:r>
            <a:r>
              <a:rPr lang="ru-RU" sz="2000" b="1" dirty="0" err="1" smtClean="0">
                <a:solidFill>
                  <a:srgbClr val="00B050"/>
                </a:solidFill>
              </a:rPr>
              <a:t>маркування</a:t>
            </a:r>
            <a:r>
              <a:rPr lang="ru-RU" sz="2000" b="1" dirty="0" smtClean="0">
                <a:solidFill>
                  <a:srgbClr val="00B050"/>
                </a:solidFill>
              </a:rPr>
              <a:t> </a:t>
            </a:r>
            <a:r>
              <a:rPr lang="ru-RU" sz="2000" b="1" dirty="0" err="1" smtClean="0">
                <a:solidFill>
                  <a:srgbClr val="00B050"/>
                </a:solidFill>
              </a:rPr>
              <a:t>органічної</a:t>
            </a:r>
            <a:r>
              <a:rPr lang="ru-RU" sz="2000" b="1" dirty="0" smtClean="0">
                <a:solidFill>
                  <a:srgbClr val="00B050"/>
                </a:solidFill>
              </a:rPr>
              <a:t> </a:t>
            </a:r>
            <a:r>
              <a:rPr lang="ru-RU" sz="2000" b="1" dirty="0" err="1" smtClean="0">
                <a:solidFill>
                  <a:srgbClr val="00B050"/>
                </a:solidFill>
              </a:rPr>
              <a:t>продукції</a:t>
            </a:r>
            <a:r>
              <a:rPr lang="uk-UA" sz="2000" b="1" dirty="0" smtClean="0">
                <a:solidFill>
                  <a:srgbClr val="00B050"/>
                </a:solidFill>
              </a:rPr>
              <a:t>».</a:t>
            </a:r>
          </a:p>
          <a:p>
            <a:pPr marL="361950" indent="-280988" algn="just">
              <a:spcAft>
                <a:spcPts val="1200"/>
              </a:spcAft>
              <a:buFont typeface="Wingdings 2"/>
              <a:buAutoNum type="arabicPeriod"/>
            </a:pPr>
            <a:r>
              <a:rPr lang="uk-UA" sz="2000" b="1" dirty="0" smtClean="0">
                <a:solidFill>
                  <a:srgbClr val="00B050"/>
                </a:solidFill>
              </a:rPr>
              <a:t>Про органічне виробництво та маркування органічних продуктів : </a:t>
            </a:r>
            <a:r>
              <a:rPr lang="uk-UA" sz="2000" b="1" dirty="0" smtClean="0"/>
              <a:t>Постанова Ради (ЄС) № 834/2007 від 28 червня 2007 р. </a:t>
            </a:r>
          </a:p>
          <a:p>
            <a:pPr marL="361950" indent="-280988" algn="just">
              <a:spcAft>
                <a:spcPts val="1200"/>
              </a:spcAft>
              <a:buFont typeface="Wingdings 2"/>
              <a:buAutoNum type="arabicPeriod"/>
            </a:pPr>
            <a:r>
              <a:rPr lang="uk-UA" sz="2000" b="1" dirty="0" smtClean="0">
                <a:solidFill>
                  <a:srgbClr val="00B050"/>
                </a:solidFill>
              </a:rPr>
              <a:t>Детальні правила щодо органічного виробництва, маркування і контролю для впровадження Постанови Ради (ЄС) № 834/2007 стосовно органічного виробництва і маркування органічних продуктів : </a:t>
            </a:r>
            <a:r>
              <a:rPr lang="uk-UA" sz="2000" b="1" dirty="0" smtClean="0"/>
              <a:t>Постанова Комісії (ЄС) № 889/2008 від 5 вересня 2008 р.</a:t>
            </a:r>
          </a:p>
          <a:p>
            <a:pPr marL="361950" indent="-280988" algn="just">
              <a:spcAft>
                <a:spcPts val="1200"/>
              </a:spcAft>
              <a:buFont typeface="Wingdings 2"/>
              <a:buAutoNum type="arabicPeriod"/>
            </a:pPr>
            <a:r>
              <a:rPr lang="ru-RU" sz="2000" b="1" dirty="0" smtClean="0">
                <a:solidFill>
                  <a:srgbClr val="00B050"/>
                </a:solidFill>
              </a:rPr>
              <a:t>Про </a:t>
            </a:r>
            <a:r>
              <a:rPr lang="ru-RU" sz="2000" b="1" dirty="0" err="1">
                <a:solidFill>
                  <a:srgbClr val="00B050"/>
                </a:solidFill>
              </a:rPr>
              <a:t>затвердження</a:t>
            </a:r>
            <a:r>
              <a:rPr lang="ru-RU" sz="2000" b="1" dirty="0">
                <a:solidFill>
                  <a:srgbClr val="00B050"/>
                </a:solidFill>
              </a:rPr>
              <a:t> Порядку (</a:t>
            </a:r>
            <a:r>
              <a:rPr lang="ru-RU" sz="2000" b="1" dirty="0" err="1">
                <a:solidFill>
                  <a:srgbClr val="00B050"/>
                </a:solidFill>
              </a:rPr>
              <a:t>детальних</a:t>
            </a:r>
            <a:r>
              <a:rPr lang="ru-RU" sz="2000" b="1" dirty="0">
                <a:solidFill>
                  <a:srgbClr val="00B050"/>
                </a:solidFill>
              </a:rPr>
              <a:t> правил) </a:t>
            </a:r>
            <a:r>
              <a:rPr lang="ru-RU" sz="2000" b="1" dirty="0" err="1">
                <a:solidFill>
                  <a:srgbClr val="00B050"/>
                </a:solidFill>
              </a:rPr>
              <a:t>органічного</a:t>
            </a:r>
            <a:r>
              <a:rPr lang="ru-RU" sz="2000" b="1" dirty="0">
                <a:solidFill>
                  <a:srgbClr val="00B050"/>
                </a:solidFill>
              </a:rPr>
              <a:t> </a:t>
            </a:r>
            <a:r>
              <a:rPr lang="ru-RU" sz="2000" b="1" dirty="0" err="1">
                <a:solidFill>
                  <a:srgbClr val="00B050"/>
                </a:solidFill>
              </a:rPr>
              <a:t>виробництва</a:t>
            </a:r>
            <a:r>
              <a:rPr lang="ru-RU" sz="2000" b="1" dirty="0">
                <a:solidFill>
                  <a:srgbClr val="00B050"/>
                </a:solidFill>
              </a:rPr>
              <a:t> та </a:t>
            </a:r>
            <a:r>
              <a:rPr lang="ru-RU" sz="2000" b="1" dirty="0" err="1">
                <a:solidFill>
                  <a:srgbClr val="00B050"/>
                </a:solidFill>
              </a:rPr>
              <a:t>обігу</a:t>
            </a:r>
            <a:r>
              <a:rPr lang="ru-RU" sz="2000" b="1" dirty="0">
                <a:solidFill>
                  <a:srgbClr val="00B050"/>
                </a:solidFill>
              </a:rPr>
              <a:t> </a:t>
            </a:r>
            <a:r>
              <a:rPr lang="ru-RU" sz="2000" b="1" dirty="0" err="1">
                <a:solidFill>
                  <a:srgbClr val="00B050"/>
                </a:solidFill>
              </a:rPr>
              <a:t>органічної</a:t>
            </a:r>
            <a:r>
              <a:rPr lang="ru-RU" sz="2000" b="1" dirty="0">
                <a:solidFill>
                  <a:srgbClr val="00B050"/>
                </a:solidFill>
              </a:rPr>
              <a:t> </a:t>
            </a:r>
            <a:r>
              <a:rPr lang="ru-RU" sz="2000" b="1" dirty="0" err="1">
                <a:solidFill>
                  <a:srgbClr val="00B050"/>
                </a:solidFill>
              </a:rPr>
              <a:t>продукції</a:t>
            </a:r>
            <a:r>
              <a:rPr lang="ru-RU" sz="2000" b="1" dirty="0">
                <a:solidFill>
                  <a:srgbClr val="00B050"/>
                </a:solidFill>
              </a:rPr>
              <a:t> : </a:t>
            </a:r>
            <a:r>
              <a:rPr lang="ru-RU" sz="2000" b="1" dirty="0"/>
              <a:t>Постанова </a:t>
            </a:r>
            <a:r>
              <a:rPr lang="ru-RU" sz="2000" b="1" dirty="0" err="1"/>
              <a:t>Кабінету</a:t>
            </a:r>
            <a:r>
              <a:rPr lang="ru-RU" sz="2000" b="1" dirty="0"/>
              <a:t> </a:t>
            </a:r>
            <a:r>
              <a:rPr lang="ru-RU" sz="2000" b="1" dirty="0" err="1"/>
              <a:t>Міністрів</a:t>
            </a:r>
            <a:r>
              <a:rPr lang="ru-RU" sz="2000" b="1" dirty="0"/>
              <a:t> </a:t>
            </a:r>
            <a:r>
              <a:rPr lang="ru-RU" sz="2000" b="1" dirty="0" err="1"/>
              <a:t>України</a:t>
            </a:r>
            <a:r>
              <a:rPr lang="ru-RU" sz="2000" b="1" dirty="0"/>
              <a:t> </a:t>
            </a:r>
            <a:r>
              <a:rPr lang="ru-RU" sz="2000" b="1" dirty="0" err="1"/>
              <a:t>від</a:t>
            </a:r>
            <a:r>
              <a:rPr lang="ru-RU" sz="2000" b="1" dirty="0"/>
              <a:t> 23 </a:t>
            </a:r>
            <a:r>
              <a:rPr lang="ru-RU" sz="2000" b="1" dirty="0" err="1"/>
              <a:t>жовтня</a:t>
            </a:r>
            <a:r>
              <a:rPr lang="ru-RU" sz="2000" b="1" dirty="0"/>
              <a:t> 2019 р. № 970. </a:t>
            </a:r>
            <a:endParaRPr lang="uk-UA" sz="2000" b="1" dirty="0"/>
          </a:p>
          <a:p>
            <a:pPr marL="539496" indent="-457200" algn="just">
              <a:buAutoNum type="arabicPeriod"/>
            </a:pPr>
            <a:endParaRPr lang="uk-UA" sz="2400" b="1" dirty="0" smtClean="0">
              <a:solidFill>
                <a:srgbClr val="00B050"/>
              </a:solidFill>
            </a:endParaRPr>
          </a:p>
          <a:p>
            <a:pPr marL="539496" indent="-457200" algn="just">
              <a:buAutoNum type="arabicPeriod"/>
            </a:pPr>
            <a:endParaRPr lang="uk-UA" sz="2400" b="1" dirty="0" smtClean="0">
              <a:solidFill>
                <a:srgbClr val="00B050"/>
              </a:solidFill>
            </a:endParaRPr>
          </a:p>
        </p:txBody>
      </p:sp>
    </p:spTree>
    <p:extLst>
      <p:ext uri="{BB962C8B-B14F-4D97-AF65-F5344CB8AC3E}">
        <p14:creationId xmlns:p14="http://schemas.microsoft.com/office/powerpoint/2010/main" val="289783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5847755"/>
          </a:xfrm>
          <a:prstGeom prst="rect">
            <a:avLst/>
          </a:prstGeom>
        </p:spPr>
        <p:txBody>
          <a:bodyPr wrap="square">
            <a:spAutoFit/>
          </a:bodyPr>
          <a:lstStyle/>
          <a:p>
            <a:pPr algn="ctr"/>
            <a:r>
              <a:rPr lang="uk-UA" dirty="0">
                <a:solidFill>
                  <a:srgbClr val="C00000"/>
                </a:solidFill>
              </a:rPr>
              <a:t> </a:t>
            </a:r>
            <a:r>
              <a:rPr lang="uk-UA" sz="2200" b="1" dirty="0" smtClean="0">
                <a:solidFill>
                  <a:srgbClr val="C00000"/>
                </a:solidFill>
              </a:rPr>
              <a:t>УГОДА </a:t>
            </a:r>
            <a:r>
              <a:rPr lang="uk-UA" sz="2200" b="1" dirty="0">
                <a:solidFill>
                  <a:srgbClr val="C00000"/>
                </a:solidFill>
              </a:rPr>
              <a:t>ПРО АСОЦІАЦІЮ</a:t>
            </a:r>
          </a:p>
          <a:p>
            <a:pPr algn="ctr"/>
            <a:r>
              <a:rPr lang="uk-UA" sz="2200" b="1" dirty="0">
                <a:solidFill>
                  <a:srgbClr val="C00000"/>
                </a:solidFill>
              </a:rPr>
              <a:t>між Україною, з однієї сторони, та Європейським Союзом, Європейським співтовариством з атомної енергії і їхніми державами-членами, з іншої сторони</a:t>
            </a:r>
          </a:p>
          <a:p>
            <a:pPr algn="just"/>
            <a:endParaRPr lang="uk-UA" sz="2200" b="1" dirty="0">
              <a:solidFill>
                <a:srgbClr val="C00000"/>
              </a:solidFill>
            </a:endParaRPr>
          </a:p>
          <a:p>
            <a:pPr algn="just"/>
            <a:r>
              <a:rPr lang="uk-UA" sz="2000" dirty="0" smtClean="0"/>
              <a:t>(</a:t>
            </a:r>
            <a:r>
              <a:rPr lang="ru-RU" sz="2200" dirty="0" smtClean="0"/>
              <a:t>Угоду </a:t>
            </a:r>
            <a:r>
              <a:rPr lang="ru-RU" sz="2200" dirty="0" err="1"/>
              <a:t>ратифіковано</a:t>
            </a:r>
            <a:r>
              <a:rPr lang="ru-RU" sz="2200" dirty="0"/>
              <a:t> </a:t>
            </a:r>
            <a:r>
              <a:rPr lang="ru-RU" sz="2200" dirty="0" smtClean="0"/>
              <a:t>Законом </a:t>
            </a:r>
            <a:r>
              <a:rPr lang="ru-RU" sz="2200" dirty="0" err="1" smtClean="0"/>
              <a:t>України</a:t>
            </a:r>
            <a:r>
              <a:rPr lang="ru-RU" sz="2200" dirty="0" smtClean="0"/>
              <a:t> № </a:t>
            </a:r>
            <a:r>
              <a:rPr lang="ru-RU" sz="2200" dirty="0"/>
              <a:t>1678-VII </a:t>
            </a:r>
            <a:r>
              <a:rPr lang="ru-RU" sz="2200" dirty="0" err="1"/>
              <a:t>від</a:t>
            </a:r>
            <a:r>
              <a:rPr lang="ru-RU" sz="2200" dirty="0"/>
              <a:t> </a:t>
            </a:r>
            <a:r>
              <a:rPr lang="ru-RU" sz="2200" dirty="0" smtClean="0"/>
              <a:t>16.09.2014)</a:t>
            </a:r>
            <a:endParaRPr lang="en-US" sz="2200" dirty="0" smtClean="0"/>
          </a:p>
          <a:p>
            <a:pPr algn="just"/>
            <a:endParaRPr lang="en-US" sz="2200" dirty="0"/>
          </a:p>
          <a:p>
            <a:pPr algn="just"/>
            <a:r>
              <a:rPr lang="uk-UA" sz="2200" b="1" dirty="0">
                <a:solidFill>
                  <a:srgbClr val="002060"/>
                </a:solidFill>
              </a:rPr>
              <a:t>ЗАКОН УКРАЇНИ</a:t>
            </a:r>
          </a:p>
          <a:p>
            <a:pPr algn="just"/>
            <a:r>
              <a:rPr lang="uk-UA" sz="2200" dirty="0" smtClean="0">
                <a:solidFill>
                  <a:srgbClr val="002060"/>
                </a:solidFill>
              </a:rPr>
              <a:t>Про </a:t>
            </a:r>
            <a:r>
              <a:rPr lang="uk-UA" sz="2200" dirty="0">
                <a:solidFill>
                  <a:srgbClr val="002060"/>
                </a:solidFill>
              </a:rPr>
              <a:t>ратифікацію Угоди про асоціацію між Україною, з однієї сторони, та Європейським Союзом, Європейським співтовариством з атомної енергії і їхніми державами-членами, з іншої сторони</a:t>
            </a:r>
          </a:p>
          <a:p>
            <a:pPr algn="just"/>
            <a:endParaRPr lang="en-US" sz="2200" dirty="0" smtClean="0"/>
          </a:p>
          <a:p>
            <a:pPr algn="just"/>
            <a:r>
              <a:rPr lang="uk-UA" sz="2200" dirty="0" smtClean="0"/>
              <a:t>(</a:t>
            </a:r>
            <a:r>
              <a:rPr lang="uk-UA" sz="2200" dirty="0"/>
              <a:t>Відомості Верховної </a:t>
            </a:r>
            <a:r>
              <a:rPr lang="uk-UA" sz="2200" dirty="0" smtClean="0"/>
              <a:t>Ради</a:t>
            </a:r>
            <a:r>
              <a:rPr lang="en-US" sz="2200" dirty="0" smtClean="0"/>
              <a:t> </a:t>
            </a:r>
            <a:r>
              <a:rPr lang="uk-UA" sz="2200" dirty="0" smtClean="0"/>
              <a:t>України, </a:t>
            </a:r>
            <a:r>
              <a:rPr lang="uk-UA" sz="2200" dirty="0"/>
              <a:t>2014, № 40, ст.2021)</a:t>
            </a:r>
            <a:endParaRPr lang="en-US" sz="2200" dirty="0" smtClean="0"/>
          </a:p>
          <a:p>
            <a:pPr algn="just"/>
            <a:endParaRPr lang="en-US" sz="2200" dirty="0"/>
          </a:p>
          <a:p>
            <a:pPr algn="just"/>
            <a:endParaRPr lang="en-US" sz="2200" dirty="0" smtClean="0"/>
          </a:p>
          <a:p>
            <a:pPr algn="just"/>
            <a:endParaRPr lang="uk-UA" sz="2200" dirty="0"/>
          </a:p>
        </p:txBody>
      </p:sp>
    </p:spTree>
    <p:extLst>
      <p:ext uri="{BB962C8B-B14F-4D97-AF65-F5344CB8AC3E}">
        <p14:creationId xmlns:p14="http://schemas.microsoft.com/office/powerpoint/2010/main" val="2279281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6001643"/>
          </a:xfrm>
          <a:prstGeom prst="rect">
            <a:avLst/>
          </a:prstGeom>
        </p:spPr>
        <p:txBody>
          <a:bodyPr wrap="square">
            <a:spAutoFit/>
          </a:bodyPr>
          <a:lstStyle/>
          <a:p>
            <a:pPr algn="ctr"/>
            <a:r>
              <a:rPr lang="uk-UA" sz="2200" b="1" dirty="0" smtClean="0">
                <a:solidFill>
                  <a:srgbClr val="C00000"/>
                </a:solidFill>
              </a:rPr>
              <a:t>УГОДА </a:t>
            </a:r>
            <a:r>
              <a:rPr lang="uk-UA" sz="2200" b="1" dirty="0">
                <a:solidFill>
                  <a:srgbClr val="C00000"/>
                </a:solidFill>
              </a:rPr>
              <a:t>ПРО </a:t>
            </a:r>
            <a:r>
              <a:rPr lang="uk-UA" sz="2200" b="1" dirty="0" smtClean="0">
                <a:solidFill>
                  <a:srgbClr val="C00000"/>
                </a:solidFill>
              </a:rPr>
              <a:t>АСОЦІАЦІЮ</a:t>
            </a:r>
          </a:p>
          <a:p>
            <a:endParaRPr lang="uk-UA" sz="2200" b="1" dirty="0" smtClean="0">
              <a:solidFill>
                <a:srgbClr val="C00000"/>
              </a:solidFill>
            </a:endParaRPr>
          </a:p>
          <a:p>
            <a:r>
              <a:rPr lang="uk-UA" sz="2200" b="1" dirty="0" smtClean="0">
                <a:solidFill>
                  <a:srgbClr val="002060"/>
                </a:solidFill>
              </a:rPr>
              <a:t>Розділ </a:t>
            </a:r>
            <a:r>
              <a:rPr lang="en-US" sz="2200" b="1" dirty="0" smtClean="0">
                <a:solidFill>
                  <a:srgbClr val="002060"/>
                </a:solidFill>
              </a:rPr>
              <a:t>V</a:t>
            </a:r>
            <a:r>
              <a:rPr lang="uk-UA" sz="2200" b="1" dirty="0" smtClean="0">
                <a:solidFill>
                  <a:srgbClr val="002060"/>
                </a:solidFill>
              </a:rPr>
              <a:t> Економічне та галузеве співробітництво</a:t>
            </a:r>
          </a:p>
          <a:p>
            <a:r>
              <a:rPr lang="uk-UA" sz="2200" b="1" dirty="0" smtClean="0">
                <a:solidFill>
                  <a:srgbClr val="002060"/>
                </a:solidFill>
              </a:rPr>
              <a:t>Глава 6 Навколишнє середовище</a:t>
            </a:r>
            <a:r>
              <a:rPr lang="uk-UA" sz="3200" b="1" dirty="0" smtClean="0">
                <a:solidFill>
                  <a:srgbClr val="002060"/>
                </a:solidFill>
              </a:rPr>
              <a:t> </a:t>
            </a:r>
          </a:p>
          <a:p>
            <a:endParaRPr lang="uk-UA" sz="2200" dirty="0" smtClean="0"/>
          </a:p>
          <a:p>
            <a:r>
              <a:rPr lang="uk-UA" sz="2200" b="1" dirty="0" smtClean="0">
                <a:solidFill>
                  <a:srgbClr val="00B050"/>
                </a:solidFill>
              </a:rPr>
              <a:t>Стаття 360.</a:t>
            </a:r>
            <a:endParaRPr lang="uk-UA" sz="2200" b="1" dirty="0">
              <a:solidFill>
                <a:srgbClr val="00B050"/>
              </a:solidFill>
            </a:endParaRPr>
          </a:p>
          <a:p>
            <a:pPr algn="just"/>
            <a:r>
              <a:rPr lang="uk-UA" sz="2200" dirty="0" smtClean="0"/>
              <a:t>Сторони </a:t>
            </a:r>
            <a:r>
              <a:rPr lang="uk-UA" sz="2200" dirty="0"/>
              <a:t>розвивають і зміцнюють співробітництво з питань охорони навколишнього середовища й таким чином сприяють реалізації довгострокових </a:t>
            </a:r>
            <a:r>
              <a:rPr lang="uk-UA" sz="2200" b="1" dirty="0"/>
              <a:t>цілей сталого розвитку </a:t>
            </a:r>
            <a:r>
              <a:rPr lang="uk-UA" sz="2200" dirty="0"/>
              <a:t>і </a:t>
            </a:r>
            <a:r>
              <a:rPr lang="uk-UA" sz="2200" b="1" dirty="0"/>
              <a:t>зеленої економіки</a:t>
            </a:r>
            <a:r>
              <a:rPr lang="uk-UA" sz="2200" dirty="0"/>
              <a:t>. Передбачається, що посилення природоохоронної діяльності матиме позитивні наслідки для громадян і підприємств в Україні та ЄС, зокрема, через покращення системи охорони здоров’я, </a:t>
            </a:r>
            <a:r>
              <a:rPr lang="uk-UA" sz="2200" b="1" dirty="0"/>
              <a:t>збереження природних ресурсів</a:t>
            </a:r>
            <a:r>
              <a:rPr lang="uk-UA" sz="2200" dirty="0"/>
              <a:t>, підвищення економічної та природоохоронної ефективності, </a:t>
            </a:r>
            <a:r>
              <a:rPr lang="uk-UA" sz="2200" b="1" dirty="0"/>
              <a:t>інтеграції екологічної політики в інші сфери політики держави</a:t>
            </a:r>
            <a:r>
              <a:rPr lang="uk-UA" sz="2200" dirty="0"/>
              <a:t>, а також підвищення рівня виробництва завдяки сучасним технологіям. </a:t>
            </a:r>
          </a:p>
        </p:txBody>
      </p:sp>
    </p:spTree>
    <p:extLst>
      <p:ext uri="{BB962C8B-B14F-4D97-AF65-F5344CB8AC3E}">
        <p14:creationId xmlns:p14="http://schemas.microsoft.com/office/powerpoint/2010/main" val="39281744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043608" y="188640"/>
            <a:ext cx="7920880" cy="5755422"/>
          </a:xfrm>
          <a:prstGeom prst="rect">
            <a:avLst/>
          </a:prstGeom>
        </p:spPr>
        <p:txBody>
          <a:bodyPr wrap="square">
            <a:spAutoFit/>
          </a:bodyPr>
          <a:lstStyle/>
          <a:p>
            <a:pPr algn="ctr"/>
            <a:r>
              <a:rPr lang="uk-UA" sz="2200" b="1" dirty="0" smtClean="0">
                <a:solidFill>
                  <a:srgbClr val="C00000"/>
                </a:solidFill>
              </a:rPr>
              <a:t>УГОДА </a:t>
            </a:r>
            <a:r>
              <a:rPr lang="uk-UA" sz="2200" b="1" dirty="0">
                <a:solidFill>
                  <a:srgbClr val="C00000"/>
                </a:solidFill>
              </a:rPr>
              <a:t>ПРО </a:t>
            </a:r>
            <a:r>
              <a:rPr lang="uk-UA" sz="2200" b="1" dirty="0" smtClean="0">
                <a:solidFill>
                  <a:srgbClr val="C00000"/>
                </a:solidFill>
              </a:rPr>
              <a:t>АСОЦІАЦІЮ</a:t>
            </a:r>
          </a:p>
          <a:p>
            <a:r>
              <a:rPr lang="uk-UA" sz="2200" b="1" dirty="0" smtClean="0">
                <a:solidFill>
                  <a:srgbClr val="002060"/>
                </a:solidFill>
              </a:rPr>
              <a:t>Розділ </a:t>
            </a:r>
            <a:r>
              <a:rPr lang="en-US" sz="2200" b="1" dirty="0" smtClean="0">
                <a:solidFill>
                  <a:srgbClr val="002060"/>
                </a:solidFill>
              </a:rPr>
              <a:t>V</a:t>
            </a:r>
            <a:r>
              <a:rPr lang="uk-UA" sz="2200" b="1" dirty="0" smtClean="0">
                <a:solidFill>
                  <a:srgbClr val="002060"/>
                </a:solidFill>
              </a:rPr>
              <a:t> Економічне та галузеве співробітництво</a:t>
            </a:r>
          </a:p>
          <a:p>
            <a:r>
              <a:rPr lang="uk-UA" sz="2200" b="1" dirty="0" smtClean="0">
                <a:solidFill>
                  <a:srgbClr val="002060"/>
                </a:solidFill>
              </a:rPr>
              <a:t>Глава 17  Сільське господарство та розвиток сільських територій</a:t>
            </a:r>
            <a:endParaRPr lang="uk-UA" sz="2200" dirty="0" smtClean="0"/>
          </a:p>
          <a:p>
            <a:endParaRPr lang="uk-UA" sz="2000" b="1" dirty="0" smtClean="0">
              <a:solidFill>
                <a:srgbClr val="00B050"/>
              </a:solidFill>
            </a:endParaRPr>
          </a:p>
          <a:p>
            <a:r>
              <a:rPr lang="uk-UA" sz="2000" b="1" dirty="0" smtClean="0">
                <a:solidFill>
                  <a:srgbClr val="00B050"/>
                </a:solidFill>
              </a:rPr>
              <a:t>Стаття 403.</a:t>
            </a:r>
          </a:p>
          <a:p>
            <a:pPr algn="just"/>
            <a:r>
              <a:rPr lang="uk-UA" sz="2000" dirty="0" smtClean="0"/>
              <a:t>Сторони </a:t>
            </a:r>
            <a:r>
              <a:rPr lang="uk-UA" sz="2000" dirty="0"/>
              <a:t>співробітничають з метою сприяння розвитку сільського господарства та сільських територій, зокрема шляхом поступового зближення політик та законодавства.</a:t>
            </a:r>
          </a:p>
          <a:p>
            <a:pPr algn="just"/>
            <a:endParaRPr lang="uk-UA" sz="2000" b="1" dirty="0" smtClean="0">
              <a:solidFill>
                <a:srgbClr val="00B050"/>
              </a:solidFill>
            </a:endParaRPr>
          </a:p>
          <a:p>
            <a:pPr algn="just"/>
            <a:r>
              <a:rPr lang="uk-UA" sz="2000" b="1" dirty="0" smtClean="0">
                <a:solidFill>
                  <a:srgbClr val="00B050"/>
                </a:solidFill>
              </a:rPr>
              <a:t>Стаття </a:t>
            </a:r>
            <a:r>
              <a:rPr lang="uk-UA" sz="2000" b="1" dirty="0">
                <a:solidFill>
                  <a:srgbClr val="00B050"/>
                </a:solidFill>
              </a:rPr>
              <a:t>404</a:t>
            </a:r>
          </a:p>
          <a:p>
            <a:pPr algn="just"/>
            <a:r>
              <a:rPr lang="uk-UA" sz="2000" dirty="0" smtClean="0"/>
              <a:t>Співробітництво </a:t>
            </a:r>
            <a:r>
              <a:rPr lang="uk-UA" sz="2000" dirty="0"/>
              <a:t>між Сторонами у сфері сільського господарства та розвитку сільських територій охоплює, </a:t>
            </a:r>
            <a:r>
              <a:rPr lang="en-US" sz="2000" dirty="0"/>
              <a:t>inter alia, </a:t>
            </a:r>
            <a:r>
              <a:rPr lang="uk-UA" sz="2000" dirty="0"/>
              <a:t>такі сфери:</a:t>
            </a:r>
          </a:p>
          <a:p>
            <a:pPr algn="just"/>
            <a:r>
              <a:rPr lang="en-US" sz="2000" dirty="0" smtClean="0"/>
              <a:t>c</a:t>
            </a:r>
            <a:r>
              <a:rPr lang="en-US" sz="2000" dirty="0"/>
              <a:t>) </a:t>
            </a:r>
            <a:r>
              <a:rPr lang="uk-UA" sz="2000" dirty="0"/>
              <a:t>заохочення сучасного та сталого сільськогосподарського виробництва, з урахуванням необхідності захисту навколишнього середовища і тварин, зокрема </a:t>
            </a:r>
            <a:r>
              <a:rPr lang="uk-UA" sz="2000" b="1" dirty="0"/>
              <a:t>поширення застосування методів органічного виробництва й використання біотехнологій</a:t>
            </a:r>
            <a:r>
              <a:rPr lang="uk-UA" sz="2000" dirty="0"/>
              <a:t>, </a:t>
            </a:r>
            <a:r>
              <a:rPr lang="en-US" sz="2000" dirty="0"/>
              <a:t>inter alia </a:t>
            </a:r>
            <a:r>
              <a:rPr lang="uk-UA" sz="2000" dirty="0"/>
              <a:t>шляхом впровадження найкращих практик у цих </a:t>
            </a:r>
            <a:r>
              <a:rPr lang="uk-UA" sz="2000" dirty="0" smtClean="0"/>
              <a:t>сферах.</a:t>
            </a:r>
            <a:endParaRPr lang="uk-UA" sz="2000" dirty="0"/>
          </a:p>
        </p:txBody>
      </p:sp>
    </p:spTree>
    <p:extLst>
      <p:ext uri="{BB962C8B-B14F-4D97-AF65-F5344CB8AC3E}">
        <p14:creationId xmlns:p14="http://schemas.microsoft.com/office/powerpoint/2010/main" val="41912864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360040"/>
          </a:xfrm>
        </p:spPr>
        <p:txBody>
          <a:bodyPr>
            <a:noAutofit/>
          </a:bodyPr>
          <a:lstStyle/>
          <a:p>
            <a:pPr algn="ctr"/>
            <a:r>
              <a:rPr lang="ru-RU" sz="2200" b="1" dirty="0" err="1" smtClean="0">
                <a:solidFill>
                  <a:srgbClr val="FF0000"/>
                </a:solidFill>
              </a:rPr>
              <a:t>Органічне</a:t>
            </a:r>
            <a:r>
              <a:rPr lang="ru-RU" sz="2200" b="1" dirty="0" smtClean="0">
                <a:solidFill>
                  <a:srgbClr val="FF0000"/>
                </a:solidFill>
              </a:rPr>
              <a:t> </a:t>
            </a:r>
            <a:r>
              <a:rPr lang="ru-RU" sz="2200" b="1" dirty="0" err="1" smtClean="0">
                <a:solidFill>
                  <a:srgbClr val="FF0000"/>
                </a:solidFill>
              </a:rPr>
              <a:t>виробництво</a:t>
            </a:r>
            <a:r>
              <a:rPr lang="ru-RU" sz="2200" b="1" dirty="0" smtClean="0">
                <a:solidFill>
                  <a:srgbClr val="FF0000"/>
                </a:solidFill>
              </a:rPr>
              <a:t> в ЄС</a:t>
            </a:r>
            <a:endParaRPr lang="ru-RU" sz="2200" b="1" dirty="0">
              <a:solidFill>
                <a:srgbClr val="002060"/>
              </a:solidFill>
            </a:endParaRPr>
          </a:p>
        </p:txBody>
      </p:sp>
      <p:sp>
        <p:nvSpPr>
          <p:cNvPr id="3" name="Содержимое 2"/>
          <p:cNvSpPr>
            <a:spLocks noGrp="1"/>
          </p:cNvSpPr>
          <p:nvPr>
            <p:ph idx="1"/>
          </p:nvPr>
        </p:nvSpPr>
        <p:spPr>
          <a:xfrm>
            <a:off x="1187624" y="692696"/>
            <a:ext cx="7848872" cy="5832648"/>
          </a:xfrm>
        </p:spPr>
        <p:txBody>
          <a:bodyPr>
            <a:normAutofit lnSpcReduction="10000"/>
          </a:bodyPr>
          <a:lstStyle/>
          <a:p>
            <a:pPr marL="0" indent="0" algn="just">
              <a:buNone/>
            </a:pPr>
            <a:r>
              <a:rPr lang="uk-UA" sz="2000" dirty="0" smtClean="0"/>
              <a:t>Значення ринку органічної продукції для економіки країн ЄС постійно підвищується. Сьогодні </a:t>
            </a:r>
            <a:r>
              <a:rPr lang="uk-UA" sz="2000" dirty="0"/>
              <a:t>ЄС є другим найбільшим споживачем цієї продукції у світі. Так, у 2017 р. обсяг роздрібного продажу співтовариства склав 34,3 млрд євро. </a:t>
            </a:r>
            <a:endParaRPr lang="uk-UA" sz="2000" dirty="0" smtClean="0"/>
          </a:p>
          <a:p>
            <a:pPr marL="0" indent="0" algn="just">
              <a:buNone/>
            </a:pPr>
            <a:endParaRPr lang="uk-UA" sz="2000" dirty="0" smtClean="0"/>
          </a:p>
          <a:p>
            <a:pPr marL="0" indent="0" algn="just">
              <a:buNone/>
            </a:pPr>
            <a:r>
              <a:rPr lang="uk-UA" sz="2000" dirty="0" smtClean="0"/>
              <a:t>При </a:t>
            </a:r>
            <a:r>
              <a:rPr lang="uk-UA" sz="2000" dirty="0"/>
              <a:t>цьому, ринок споживання зростає швидше, ніж </a:t>
            </a:r>
            <a:r>
              <a:rPr lang="uk-UA" sz="2000" dirty="0" smtClean="0"/>
              <a:t>виробництво</a:t>
            </a:r>
            <a:r>
              <a:rPr lang="uk-UA" sz="2000" dirty="0"/>
              <a:t>: у 2018 р. в ЄС було імпортовано 3,3 млн. тон органічної сільськогосподарської </a:t>
            </a:r>
            <a:r>
              <a:rPr lang="uk-UA" sz="2000" dirty="0" smtClean="0"/>
              <a:t>продукції. </a:t>
            </a:r>
          </a:p>
          <a:p>
            <a:pPr marL="0" indent="0" algn="just">
              <a:buNone/>
            </a:pPr>
            <a:endParaRPr lang="uk-UA" sz="2000" dirty="0" smtClean="0"/>
          </a:p>
          <a:p>
            <a:pPr marL="0" indent="0" algn="just">
              <a:buNone/>
            </a:pPr>
            <a:r>
              <a:rPr lang="uk-UA" sz="2000" dirty="0" smtClean="0"/>
              <a:t>У </a:t>
            </a:r>
            <a:r>
              <a:rPr lang="uk-UA" sz="2000" dirty="0"/>
              <a:t>2017 р. площа земель </a:t>
            </a:r>
            <a:r>
              <a:rPr lang="uk-UA" sz="2000" dirty="0" smtClean="0"/>
              <a:t>сільськогосподарського </a:t>
            </a:r>
            <a:r>
              <a:rPr lang="uk-UA" sz="2000" dirty="0"/>
              <a:t>призначення, на яких здійснюється </a:t>
            </a:r>
            <a:r>
              <a:rPr lang="uk-UA" sz="2000" dirty="0" smtClean="0"/>
              <a:t>вирощування органічної продукції, досягла </a:t>
            </a:r>
            <a:r>
              <a:rPr lang="uk-UA" sz="2000" dirty="0"/>
              <a:t>12,6 млн. га, що становить 18 % світової </a:t>
            </a:r>
            <a:r>
              <a:rPr lang="uk-UA" sz="2000" dirty="0" smtClean="0"/>
              <a:t>площі таких </a:t>
            </a:r>
            <a:r>
              <a:rPr lang="uk-UA" sz="2000" dirty="0"/>
              <a:t>земель і 7 % всіх земель, що знаходяться в обробітку в ЄС , кількість її виробників складала практично 250 тис. (станом на 2016 р</a:t>
            </a:r>
            <a:r>
              <a:rPr lang="uk-UA" sz="2000" dirty="0" smtClean="0"/>
              <a:t>.). </a:t>
            </a:r>
          </a:p>
          <a:p>
            <a:pPr marL="0" indent="0" algn="just">
              <a:buNone/>
            </a:pPr>
            <a:endParaRPr lang="uk-UA" sz="2000" dirty="0"/>
          </a:p>
          <a:p>
            <a:pPr marL="0" indent="0" algn="just">
              <a:buNone/>
            </a:pPr>
            <a:r>
              <a:rPr lang="uk-UA" sz="2000" dirty="0" smtClean="0"/>
              <a:t>Враховуючи </a:t>
            </a:r>
            <a:r>
              <a:rPr lang="uk-UA" sz="2000" dirty="0"/>
              <a:t>зростаючий попит на органічну продукцію, законодавець ЄС не тільки чітко регламентує порядок здійснення діяльності в зазначеній сфері, а й всіляко підтримує виробників такої продукції.</a:t>
            </a:r>
          </a:p>
        </p:txBody>
      </p:sp>
    </p:spTree>
    <p:extLst>
      <p:ext uri="{BB962C8B-B14F-4D97-AF65-F5344CB8AC3E}">
        <p14:creationId xmlns:p14="http://schemas.microsoft.com/office/powerpoint/2010/main" val="34620018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000" b="1" dirty="0" smtClean="0"/>
              <a:t>«Продовольча безпека» </a:t>
            </a:r>
            <a:r>
              <a:rPr lang="en-US" sz="3000" b="1" dirty="0" smtClean="0"/>
              <a:t>vs </a:t>
            </a:r>
            <a:r>
              <a:rPr lang="uk-UA" sz="3000" b="1" dirty="0" smtClean="0">
                <a:solidFill>
                  <a:srgbClr val="C00000"/>
                </a:solidFill>
              </a:rPr>
              <a:t>«Національна безпека»</a:t>
            </a:r>
            <a:endParaRPr lang="uk-UA" sz="3000" b="1" dirty="0">
              <a:solidFill>
                <a:srgbClr val="C00000"/>
              </a:solidFill>
            </a:endParaRPr>
          </a:p>
        </p:txBody>
      </p:sp>
      <p:sp>
        <p:nvSpPr>
          <p:cNvPr id="3" name="Місце для вмісту 2"/>
          <p:cNvSpPr>
            <a:spLocks noGrp="1"/>
          </p:cNvSpPr>
          <p:nvPr>
            <p:ph idx="1"/>
          </p:nvPr>
        </p:nvSpPr>
        <p:spPr>
          <a:xfrm>
            <a:off x="1435608" y="1447800"/>
            <a:ext cx="7498080" cy="5149552"/>
          </a:xfrm>
        </p:spPr>
        <p:txBody>
          <a:bodyPr>
            <a:normAutofit fontScale="85000" lnSpcReduction="20000"/>
          </a:bodyPr>
          <a:lstStyle/>
          <a:p>
            <a:pPr marL="82296" indent="0">
              <a:buNone/>
            </a:pPr>
            <a:r>
              <a:rPr lang="uk-UA" sz="2600" b="1" dirty="0" smtClean="0">
                <a:solidFill>
                  <a:srgbClr val="002060"/>
                </a:solidFill>
              </a:rPr>
              <a:t>Закон України від </a:t>
            </a:r>
            <a:r>
              <a:rPr lang="ru-RU" sz="2600" b="1" dirty="0" smtClean="0">
                <a:solidFill>
                  <a:srgbClr val="002060"/>
                </a:solidFill>
              </a:rPr>
              <a:t>21 </a:t>
            </a:r>
            <a:r>
              <a:rPr lang="ru-RU" sz="2600" b="1" dirty="0" err="1">
                <a:solidFill>
                  <a:srgbClr val="002060"/>
                </a:solidFill>
              </a:rPr>
              <a:t>червня</a:t>
            </a:r>
            <a:r>
              <a:rPr lang="ru-RU" sz="2600" b="1" dirty="0">
                <a:solidFill>
                  <a:srgbClr val="002060"/>
                </a:solidFill>
              </a:rPr>
              <a:t> 2018 </a:t>
            </a:r>
            <a:r>
              <a:rPr lang="ru-RU" sz="2600" b="1" dirty="0" smtClean="0">
                <a:solidFill>
                  <a:srgbClr val="002060"/>
                </a:solidFill>
              </a:rPr>
              <a:t>р. № 2469-VIII</a:t>
            </a:r>
          </a:p>
          <a:p>
            <a:pPr marL="82296" indent="0">
              <a:buNone/>
            </a:pPr>
            <a:r>
              <a:rPr lang="ru-RU" sz="2600" b="1" dirty="0" smtClean="0">
                <a:solidFill>
                  <a:srgbClr val="002060"/>
                </a:solidFill>
              </a:rPr>
              <a:t>«Про </a:t>
            </a:r>
            <a:r>
              <a:rPr lang="ru-RU" sz="2600" b="1" dirty="0" err="1" smtClean="0">
                <a:solidFill>
                  <a:srgbClr val="002060"/>
                </a:solidFill>
              </a:rPr>
              <a:t>національну</a:t>
            </a:r>
            <a:r>
              <a:rPr lang="ru-RU" sz="2600" b="1" dirty="0" smtClean="0">
                <a:solidFill>
                  <a:srgbClr val="002060"/>
                </a:solidFill>
              </a:rPr>
              <a:t> </a:t>
            </a:r>
            <a:r>
              <a:rPr lang="ru-RU" sz="2600" b="1" dirty="0" err="1" smtClean="0">
                <a:solidFill>
                  <a:srgbClr val="002060"/>
                </a:solidFill>
              </a:rPr>
              <a:t>безпеку</a:t>
            </a:r>
            <a:r>
              <a:rPr lang="ru-RU" sz="2600" b="1" dirty="0" smtClean="0">
                <a:solidFill>
                  <a:srgbClr val="002060"/>
                </a:solidFill>
              </a:rPr>
              <a:t>»</a:t>
            </a:r>
          </a:p>
          <a:p>
            <a:pPr marL="82296" indent="0">
              <a:buNone/>
            </a:pPr>
            <a:endParaRPr lang="ru-RU" sz="2600" b="1" dirty="0">
              <a:solidFill>
                <a:srgbClr val="002060"/>
              </a:solidFill>
            </a:endParaRPr>
          </a:p>
          <a:p>
            <a:pPr>
              <a:spcBef>
                <a:spcPts val="1200"/>
              </a:spcBef>
              <a:buFont typeface="Wingdings" panose="05000000000000000000" pitchFamily="2" charset="2"/>
              <a:buChar char="Ø"/>
            </a:pPr>
            <a:r>
              <a:rPr lang="uk-UA" sz="2400" b="1" dirty="0"/>
              <a:t>національна безпека України </a:t>
            </a:r>
            <a:r>
              <a:rPr lang="uk-UA" sz="2400" dirty="0"/>
              <a:t>- захищеність державного суверенітету, територіальної цілісності, демократичного конституційного ладу та інших національних інтересів України від реальних та </a:t>
            </a:r>
            <a:r>
              <a:rPr lang="uk-UA" sz="2400" dirty="0" smtClean="0"/>
              <a:t>потенційних загроз</a:t>
            </a:r>
          </a:p>
          <a:p>
            <a:pPr>
              <a:spcBef>
                <a:spcPts val="1200"/>
              </a:spcBef>
              <a:buFont typeface="Wingdings" panose="05000000000000000000" pitchFamily="2" charset="2"/>
              <a:buChar char="Ø"/>
            </a:pPr>
            <a:r>
              <a:rPr lang="uk-UA" sz="2400" b="1" dirty="0"/>
              <a:t>національні інтереси України </a:t>
            </a:r>
            <a:r>
              <a:rPr lang="uk-UA" sz="2400" dirty="0"/>
              <a:t>- життєво важливі інтереси людини, суспільства і держави, реалізація яких забезпечує державний суверенітет України, її прогресивний демократичний розвиток, а також безпечні умови життєдіяльності і добробут її </a:t>
            </a:r>
            <a:r>
              <a:rPr lang="uk-UA" sz="2400" dirty="0" smtClean="0"/>
              <a:t>громадян</a:t>
            </a:r>
          </a:p>
          <a:p>
            <a:pPr>
              <a:spcBef>
                <a:spcPts val="1200"/>
              </a:spcBef>
              <a:buFont typeface="Wingdings" panose="05000000000000000000" pitchFamily="2" charset="2"/>
              <a:buChar char="Ø"/>
            </a:pPr>
            <a:r>
              <a:rPr lang="uk-UA" sz="2400" b="1" dirty="0"/>
              <a:t>загрози національній безпеці України </a:t>
            </a:r>
            <a:r>
              <a:rPr lang="uk-UA" sz="2400" dirty="0"/>
              <a:t>- явища, тенденції і чинники, що унеможливлюють чи ускладнюють або можуть унеможливити чи ускладнити реалізацію національних інтересів та збереження національних цінностей </a:t>
            </a:r>
            <a:r>
              <a:rPr lang="uk-UA" sz="2400" dirty="0" smtClean="0"/>
              <a:t>України</a:t>
            </a:r>
            <a:endParaRPr lang="uk-UA" sz="2400" dirty="0"/>
          </a:p>
        </p:txBody>
      </p:sp>
    </p:spTree>
    <p:extLst>
      <p:ext uri="{BB962C8B-B14F-4D97-AF65-F5344CB8AC3E}">
        <p14:creationId xmlns:p14="http://schemas.microsoft.com/office/powerpoint/2010/main" val="22504307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1152128"/>
          </a:xfrm>
        </p:spPr>
        <p:txBody>
          <a:bodyPr>
            <a:noAutofit/>
          </a:bodyPr>
          <a:lstStyle/>
          <a:p>
            <a:r>
              <a:rPr lang="ru-RU" sz="2200" b="1" dirty="0" smtClean="0">
                <a:solidFill>
                  <a:srgbClr val="FF0000"/>
                </a:solidFill>
              </a:rPr>
              <a:t>Закон </a:t>
            </a:r>
            <a:r>
              <a:rPr lang="ru-RU" sz="2200" b="1" dirty="0" err="1" smtClean="0">
                <a:solidFill>
                  <a:srgbClr val="FF0000"/>
                </a:solidFill>
              </a:rPr>
              <a:t>України</a:t>
            </a:r>
            <a:r>
              <a:rPr lang="ru-RU" sz="2200" b="1" dirty="0" smtClean="0">
                <a:solidFill>
                  <a:srgbClr val="FF0000"/>
                </a:solidFill>
              </a:rPr>
              <a:t> «Про </a:t>
            </a:r>
            <a:r>
              <a:rPr lang="ru-RU" sz="2200" b="1" dirty="0" err="1">
                <a:solidFill>
                  <a:srgbClr val="FF0000"/>
                </a:solidFill>
              </a:rPr>
              <a:t>основні</a:t>
            </a:r>
            <a:r>
              <a:rPr lang="ru-RU" sz="2200" b="1" dirty="0">
                <a:solidFill>
                  <a:srgbClr val="FF0000"/>
                </a:solidFill>
              </a:rPr>
              <a:t> </a:t>
            </a:r>
            <a:r>
              <a:rPr lang="ru-RU" sz="2200" b="1" dirty="0" err="1">
                <a:solidFill>
                  <a:srgbClr val="FF0000"/>
                </a:solidFill>
              </a:rPr>
              <a:t>принципи</a:t>
            </a:r>
            <a:r>
              <a:rPr lang="ru-RU" sz="2200" b="1" dirty="0">
                <a:solidFill>
                  <a:srgbClr val="FF0000"/>
                </a:solidFill>
              </a:rPr>
              <a:t> та </a:t>
            </a:r>
            <a:r>
              <a:rPr lang="ru-RU" sz="2200" b="1" dirty="0" err="1">
                <a:solidFill>
                  <a:srgbClr val="FF0000"/>
                </a:solidFill>
              </a:rPr>
              <a:t>вимоги</a:t>
            </a:r>
            <a:r>
              <a:rPr lang="ru-RU" sz="2200" b="1" dirty="0">
                <a:solidFill>
                  <a:srgbClr val="FF0000"/>
                </a:solidFill>
              </a:rPr>
              <a:t> до </a:t>
            </a:r>
            <a:r>
              <a:rPr lang="ru-RU" sz="2200" b="1" dirty="0" err="1">
                <a:solidFill>
                  <a:srgbClr val="FF0000"/>
                </a:solidFill>
              </a:rPr>
              <a:t>органічного</a:t>
            </a:r>
            <a:r>
              <a:rPr lang="ru-RU" sz="2200" b="1" dirty="0">
                <a:solidFill>
                  <a:srgbClr val="FF0000"/>
                </a:solidFill>
              </a:rPr>
              <a:t> </a:t>
            </a:r>
            <a:r>
              <a:rPr lang="ru-RU" sz="2200" b="1" dirty="0" err="1">
                <a:solidFill>
                  <a:srgbClr val="FF0000"/>
                </a:solidFill>
              </a:rPr>
              <a:t>виробництва</a:t>
            </a:r>
            <a:r>
              <a:rPr lang="ru-RU" sz="2200" b="1" dirty="0">
                <a:solidFill>
                  <a:srgbClr val="FF0000"/>
                </a:solidFill>
              </a:rPr>
              <a:t>, </a:t>
            </a:r>
            <a:r>
              <a:rPr lang="ru-RU" sz="2200" b="1" dirty="0" err="1">
                <a:solidFill>
                  <a:srgbClr val="FF0000"/>
                </a:solidFill>
              </a:rPr>
              <a:t>обігу</a:t>
            </a:r>
            <a:r>
              <a:rPr lang="ru-RU" sz="2200" b="1" dirty="0">
                <a:solidFill>
                  <a:srgbClr val="FF0000"/>
                </a:solidFill>
              </a:rPr>
              <a:t> та </a:t>
            </a:r>
            <a:r>
              <a:rPr lang="ru-RU" sz="2200" b="1" dirty="0" err="1">
                <a:solidFill>
                  <a:srgbClr val="FF0000"/>
                </a:solidFill>
              </a:rPr>
              <a:t>маркування</a:t>
            </a:r>
            <a:r>
              <a:rPr lang="ru-RU" sz="2200" b="1" dirty="0">
                <a:solidFill>
                  <a:srgbClr val="FF0000"/>
                </a:solidFill>
              </a:rPr>
              <a:t> </a:t>
            </a:r>
            <a:r>
              <a:rPr lang="ru-RU" sz="2200" b="1" dirty="0" err="1">
                <a:solidFill>
                  <a:srgbClr val="FF0000"/>
                </a:solidFill>
              </a:rPr>
              <a:t>органічної</a:t>
            </a:r>
            <a:r>
              <a:rPr lang="ru-RU" sz="2200" b="1" dirty="0">
                <a:solidFill>
                  <a:srgbClr val="FF0000"/>
                </a:solidFill>
              </a:rPr>
              <a:t> </a:t>
            </a:r>
            <a:r>
              <a:rPr lang="ru-RU" sz="2200" b="1" dirty="0" err="1" smtClean="0">
                <a:solidFill>
                  <a:srgbClr val="FF0000"/>
                </a:solidFill>
              </a:rPr>
              <a:t>продукції</a:t>
            </a:r>
            <a:r>
              <a:rPr lang="ru-RU" sz="2200" b="1" dirty="0" smtClean="0">
                <a:solidFill>
                  <a:srgbClr val="FF0000"/>
                </a:solidFill>
              </a:rPr>
              <a:t>»</a:t>
            </a:r>
            <a:r>
              <a:rPr lang="ru-RU" sz="2200" b="1" dirty="0">
                <a:solidFill>
                  <a:srgbClr val="FF0000"/>
                </a:solidFill>
              </a:rPr>
              <a:t/>
            </a:r>
            <a:br>
              <a:rPr lang="ru-RU" sz="2200" b="1" dirty="0">
                <a:solidFill>
                  <a:srgbClr val="FF0000"/>
                </a:solidFill>
              </a:rPr>
            </a:br>
            <a:r>
              <a:rPr lang="ru-RU" sz="2200" b="1" dirty="0" err="1" smtClean="0">
                <a:solidFill>
                  <a:srgbClr val="002060"/>
                </a:solidFill>
              </a:rPr>
              <a:t>від</a:t>
            </a:r>
            <a:r>
              <a:rPr lang="ru-RU" sz="2200" b="1" dirty="0">
                <a:solidFill>
                  <a:srgbClr val="002060"/>
                </a:solidFill>
              </a:rPr>
              <a:t> </a:t>
            </a:r>
            <a:r>
              <a:rPr lang="ru-RU" sz="2200" b="1" dirty="0" smtClean="0">
                <a:solidFill>
                  <a:srgbClr val="002060"/>
                </a:solidFill>
              </a:rPr>
              <a:t>10 </a:t>
            </a:r>
            <a:r>
              <a:rPr lang="ru-RU" sz="2200" b="1" dirty="0" err="1">
                <a:solidFill>
                  <a:srgbClr val="002060"/>
                </a:solidFill>
              </a:rPr>
              <a:t>липня</a:t>
            </a:r>
            <a:r>
              <a:rPr lang="ru-RU" sz="2200" b="1" dirty="0">
                <a:solidFill>
                  <a:srgbClr val="002060"/>
                </a:solidFill>
              </a:rPr>
              <a:t> 2018 </a:t>
            </a:r>
            <a:r>
              <a:rPr lang="ru-RU" sz="2200" b="1" dirty="0" smtClean="0">
                <a:solidFill>
                  <a:srgbClr val="002060"/>
                </a:solidFill>
              </a:rPr>
              <a:t>р. № 2496-VIII</a:t>
            </a:r>
            <a:endParaRPr lang="ru-RU" sz="2200" b="1" dirty="0">
              <a:solidFill>
                <a:srgbClr val="002060"/>
              </a:solidFill>
            </a:endParaRPr>
          </a:p>
        </p:txBody>
      </p:sp>
      <p:sp>
        <p:nvSpPr>
          <p:cNvPr id="3" name="Содержимое 2"/>
          <p:cNvSpPr>
            <a:spLocks noGrp="1"/>
          </p:cNvSpPr>
          <p:nvPr>
            <p:ph idx="1"/>
          </p:nvPr>
        </p:nvSpPr>
        <p:spPr>
          <a:xfrm>
            <a:off x="1187624" y="1916832"/>
            <a:ext cx="7848872" cy="4608512"/>
          </a:xfrm>
        </p:spPr>
        <p:txBody>
          <a:bodyPr>
            <a:normAutofit/>
          </a:bodyPr>
          <a:lstStyle/>
          <a:p>
            <a:pPr marL="0" indent="0" algn="just">
              <a:buNone/>
            </a:pPr>
            <a:r>
              <a:rPr lang="uk-UA" sz="2000" dirty="0" smtClean="0"/>
              <a:t>Базисним для органічного напряму вітчизняного сільського господарства з 2 серпня 2019 р. є </a:t>
            </a:r>
            <a:r>
              <a:rPr lang="uk-UA" sz="2000" b="1" dirty="0" smtClean="0">
                <a:solidFill>
                  <a:srgbClr val="00B050"/>
                </a:solidFill>
              </a:rPr>
              <a:t>Закон</a:t>
            </a:r>
            <a:r>
              <a:rPr lang="en-US" sz="2000" b="1" dirty="0" smtClean="0">
                <a:solidFill>
                  <a:srgbClr val="00B050"/>
                </a:solidFill>
              </a:rPr>
              <a:t> </a:t>
            </a:r>
            <a:r>
              <a:rPr lang="uk-UA" sz="2000" b="1" dirty="0" smtClean="0">
                <a:solidFill>
                  <a:srgbClr val="00B050"/>
                </a:solidFill>
              </a:rPr>
              <a:t>України </a:t>
            </a:r>
            <a:r>
              <a:rPr lang="ru-RU" sz="2000" b="1" dirty="0">
                <a:solidFill>
                  <a:srgbClr val="00B050"/>
                </a:solidFill>
              </a:rPr>
              <a:t>«Про </a:t>
            </a:r>
            <a:r>
              <a:rPr lang="ru-RU" sz="2000" b="1" dirty="0" err="1">
                <a:solidFill>
                  <a:srgbClr val="00B050"/>
                </a:solidFill>
              </a:rPr>
              <a:t>основні</a:t>
            </a:r>
            <a:r>
              <a:rPr lang="ru-RU" sz="2000" b="1" dirty="0">
                <a:solidFill>
                  <a:srgbClr val="00B050"/>
                </a:solidFill>
              </a:rPr>
              <a:t> </a:t>
            </a:r>
            <a:r>
              <a:rPr lang="ru-RU" sz="2000" b="1" dirty="0" err="1">
                <a:solidFill>
                  <a:srgbClr val="00B050"/>
                </a:solidFill>
              </a:rPr>
              <a:t>принципи</a:t>
            </a:r>
            <a:r>
              <a:rPr lang="ru-RU" sz="2000" b="1" dirty="0">
                <a:solidFill>
                  <a:srgbClr val="00B050"/>
                </a:solidFill>
              </a:rPr>
              <a:t> та </a:t>
            </a:r>
            <a:r>
              <a:rPr lang="ru-RU" sz="2000" b="1" dirty="0" err="1">
                <a:solidFill>
                  <a:srgbClr val="00B050"/>
                </a:solidFill>
              </a:rPr>
              <a:t>вимоги</a:t>
            </a:r>
            <a:r>
              <a:rPr lang="ru-RU" sz="2000" b="1" dirty="0">
                <a:solidFill>
                  <a:srgbClr val="00B050"/>
                </a:solidFill>
              </a:rPr>
              <a:t> до </a:t>
            </a:r>
            <a:r>
              <a:rPr lang="ru-RU" sz="2000" b="1" dirty="0" err="1">
                <a:solidFill>
                  <a:srgbClr val="00B050"/>
                </a:solidFill>
              </a:rPr>
              <a:t>органічного</a:t>
            </a:r>
            <a:r>
              <a:rPr lang="ru-RU" sz="2000" b="1" dirty="0">
                <a:solidFill>
                  <a:srgbClr val="00B050"/>
                </a:solidFill>
              </a:rPr>
              <a:t> </a:t>
            </a:r>
            <a:r>
              <a:rPr lang="ru-RU" sz="2000" b="1" dirty="0" err="1">
                <a:solidFill>
                  <a:srgbClr val="00B050"/>
                </a:solidFill>
              </a:rPr>
              <a:t>виробництва</a:t>
            </a:r>
            <a:r>
              <a:rPr lang="ru-RU" sz="2000" b="1" dirty="0">
                <a:solidFill>
                  <a:srgbClr val="00B050"/>
                </a:solidFill>
              </a:rPr>
              <a:t>, </a:t>
            </a:r>
            <a:r>
              <a:rPr lang="ru-RU" sz="2000" b="1" dirty="0" err="1">
                <a:solidFill>
                  <a:srgbClr val="00B050"/>
                </a:solidFill>
              </a:rPr>
              <a:t>обігу</a:t>
            </a:r>
            <a:r>
              <a:rPr lang="ru-RU" sz="2000" b="1" dirty="0">
                <a:solidFill>
                  <a:srgbClr val="00B050"/>
                </a:solidFill>
              </a:rPr>
              <a:t> та </a:t>
            </a:r>
            <a:r>
              <a:rPr lang="ru-RU" sz="2000" b="1" dirty="0" err="1">
                <a:solidFill>
                  <a:srgbClr val="00B050"/>
                </a:solidFill>
              </a:rPr>
              <a:t>маркування</a:t>
            </a:r>
            <a:r>
              <a:rPr lang="ru-RU" sz="2000" b="1" dirty="0">
                <a:solidFill>
                  <a:srgbClr val="00B050"/>
                </a:solidFill>
              </a:rPr>
              <a:t> </a:t>
            </a:r>
            <a:r>
              <a:rPr lang="ru-RU" sz="2000" b="1" dirty="0" err="1">
                <a:solidFill>
                  <a:srgbClr val="00B050"/>
                </a:solidFill>
              </a:rPr>
              <a:t>органічної</a:t>
            </a:r>
            <a:r>
              <a:rPr lang="ru-RU" sz="2000" b="1" dirty="0">
                <a:solidFill>
                  <a:srgbClr val="00B050"/>
                </a:solidFill>
              </a:rPr>
              <a:t> </a:t>
            </a:r>
            <a:r>
              <a:rPr lang="ru-RU" sz="2000" b="1" dirty="0" err="1">
                <a:solidFill>
                  <a:srgbClr val="00B050"/>
                </a:solidFill>
              </a:rPr>
              <a:t>продукції</a:t>
            </a:r>
            <a:r>
              <a:rPr lang="ru-RU" sz="2000" b="1" dirty="0" smtClean="0">
                <a:solidFill>
                  <a:srgbClr val="00B050"/>
                </a:solidFill>
              </a:rPr>
              <a:t>»</a:t>
            </a:r>
            <a:r>
              <a:rPr lang="uk-UA" sz="2000" dirty="0" smtClean="0"/>
              <a:t>, який, своєю чергою, змінив Закон України від 3 вересня 2013 р. «Про виробництво та обіг органічної сільськогосподарської продукції та сировини». </a:t>
            </a:r>
            <a:endParaRPr lang="en-US" sz="2000" dirty="0" smtClean="0"/>
          </a:p>
          <a:p>
            <a:pPr marL="0" indent="0" algn="just">
              <a:buNone/>
            </a:pPr>
            <a:endParaRPr lang="en-US" sz="2000" dirty="0"/>
          </a:p>
          <a:p>
            <a:pPr marL="0" indent="0" algn="just">
              <a:buNone/>
            </a:pPr>
            <a:r>
              <a:rPr lang="uk-UA" sz="2000" dirty="0" smtClean="0"/>
              <a:t>В Пояснювальній записці до проекту Закону України «Про основні принципи та вимоги до органічного виробництва, обігу та маркування органічної продукції» зазначалось, що «суттєвим недоліком чинного закону також є його </a:t>
            </a:r>
            <a:r>
              <a:rPr lang="uk-UA" sz="2000" b="1" dirty="0" smtClean="0"/>
              <a:t>невідповідність законодавству Європейського Союзу</a:t>
            </a:r>
            <a:r>
              <a:rPr lang="uk-UA" sz="2000" dirty="0" smtClean="0"/>
              <a:t>». </a:t>
            </a:r>
            <a:endParaRPr lang="uk-UA" sz="2000" dirty="0"/>
          </a:p>
        </p:txBody>
      </p:sp>
    </p:spTree>
    <p:extLst>
      <p:ext uri="{BB962C8B-B14F-4D97-AF65-F5344CB8AC3E}">
        <p14:creationId xmlns:p14="http://schemas.microsoft.com/office/powerpoint/2010/main" val="42372917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936104"/>
          </a:xfrm>
        </p:spPr>
        <p:txBody>
          <a:bodyPr>
            <a:normAutofit/>
          </a:bodyPr>
          <a:lstStyle/>
          <a:p>
            <a:pPr algn="ctr"/>
            <a:r>
              <a:rPr lang="ru-RU" sz="2400" b="1" dirty="0" err="1" smtClean="0">
                <a:solidFill>
                  <a:srgbClr val="FF0000"/>
                </a:solidFill>
              </a:rPr>
              <a:t>Законодавство</a:t>
            </a:r>
            <a:r>
              <a:rPr lang="ru-RU" sz="2400" b="1" dirty="0" smtClean="0">
                <a:solidFill>
                  <a:srgbClr val="FF0000"/>
                </a:solidFill>
              </a:rPr>
              <a:t> ЄС </a:t>
            </a:r>
            <a:r>
              <a:rPr lang="ru-RU" sz="2400" b="1" dirty="0" err="1" smtClean="0">
                <a:solidFill>
                  <a:srgbClr val="FF0000"/>
                </a:solidFill>
              </a:rPr>
              <a:t>щодо</a:t>
            </a:r>
            <a:r>
              <a:rPr lang="ru-RU" sz="2400" b="1" dirty="0" smtClean="0">
                <a:solidFill>
                  <a:srgbClr val="FF0000"/>
                </a:solidFill>
              </a:rPr>
              <a:t> </a:t>
            </a:r>
            <a:r>
              <a:rPr lang="ru-RU" sz="2400" b="1" dirty="0" err="1" smtClean="0">
                <a:solidFill>
                  <a:srgbClr val="FF0000"/>
                </a:solidFill>
              </a:rPr>
              <a:t>органічного</a:t>
            </a:r>
            <a:r>
              <a:rPr lang="ru-RU" sz="2400" b="1" dirty="0" smtClean="0">
                <a:solidFill>
                  <a:srgbClr val="FF0000"/>
                </a:solidFill>
              </a:rPr>
              <a:t> </a:t>
            </a:r>
            <a:r>
              <a:rPr lang="ru-RU" sz="2400" b="1" dirty="0" err="1" smtClean="0">
                <a:solidFill>
                  <a:srgbClr val="FF0000"/>
                </a:solidFill>
              </a:rPr>
              <a:t>виробництва</a:t>
            </a:r>
            <a:endParaRPr lang="ru-RU" sz="2400" b="1" dirty="0">
              <a:solidFill>
                <a:srgbClr val="002060"/>
              </a:solidFill>
            </a:endParaRPr>
          </a:p>
        </p:txBody>
      </p:sp>
      <p:sp>
        <p:nvSpPr>
          <p:cNvPr id="3" name="Содержимое 2"/>
          <p:cNvSpPr>
            <a:spLocks noGrp="1"/>
          </p:cNvSpPr>
          <p:nvPr>
            <p:ph idx="1"/>
          </p:nvPr>
        </p:nvSpPr>
        <p:spPr>
          <a:xfrm>
            <a:off x="1187624" y="1124744"/>
            <a:ext cx="7848872" cy="5400600"/>
          </a:xfrm>
        </p:spPr>
        <p:txBody>
          <a:bodyPr>
            <a:normAutofit/>
          </a:bodyPr>
          <a:lstStyle/>
          <a:p>
            <a:pPr marL="514350" indent="-514350" algn="just">
              <a:buFont typeface="+mj-lt"/>
              <a:buAutoNum type="arabicPeriod"/>
            </a:pPr>
            <a:r>
              <a:rPr lang="uk-UA" sz="2200" dirty="0" smtClean="0"/>
              <a:t>Постанова </a:t>
            </a:r>
            <a:r>
              <a:rPr lang="uk-UA" sz="2200" dirty="0"/>
              <a:t>Ради (ЄС) № 834/2007 від 28 червня 2007 р. стосовно органічного виробництва і маркування органічних продуктів, та скасування Постанови (ЄЕС) № </a:t>
            </a:r>
            <a:r>
              <a:rPr lang="uk-UA" sz="2200" dirty="0" smtClean="0"/>
              <a:t>2092/91. </a:t>
            </a:r>
          </a:p>
          <a:p>
            <a:pPr marL="514350" indent="-514350" algn="just">
              <a:buFont typeface="+mj-lt"/>
              <a:buAutoNum type="arabicPeriod"/>
            </a:pPr>
            <a:r>
              <a:rPr lang="uk-UA" sz="2200" dirty="0" smtClean="0"/>
              <a:t>Постанова </a:t>
            </a:r>
            <a:r>
              <a:rPr lang="uk-UA" sz="2200" dirty="0"/>
              <a:t>Комісії (ЄС) №889/2008 від 5 вересня 2008 р. «Детальні правила щодо органічного виробництва, маркування і контролю для впровадження Постанови Ради (ЄС) №834/2007 стосовно органічного виробництва і маркування органічних продуктів</a:t>
            </a:r>
            <a:r>
              <a:rPr lang="uk-UA" sz="2200" dirty="0" smtClean="0"/>
              <a:t>». </a:t>
            </a:r>
          </a:p>
          <a:p>
            <a:pPr marL="514350" indent="-514350" algn="just">
              <a:buFont typeface="+mj-lt"/>
              <a:buAutoNum type="arabicPeriod"/>
            </a:pPr>
            <a:r>
              <a:rPr lang="uk-UA" sz="2200" dirty="0" smtClean="0"/>
              <a:t>Постанова </a:t>
            </a:r>
            <a:r>
              <a:rPr lang="uk-UA" sz="2200" dirty="0"/>
              <a:t>(ЄС) № 882/2004 Європейського парламенту та Ради від 29 квітня 2004 </a:t>
            </a:r>
            <a:r>
              <a:rPr lang="uk-UA" sz="2200" dirty="0" smtClean="0"/>
              <a:t>р. </a:t>
            </a:r>
            <a:r>
              <a:rPr lang="uk-UA" sz="2200" dirty="0"/>
              <a:t>щодо здійснення офіційного контролю для забезпечення відповідності законам стосовно кормів та харчових продуктів, правил щодо здоров’я та належного утримання </a:t>
            </a:r>
            <a:r>
              <a:rPr lang="uk-UA" sz="2200" dirty="0" smtClean="0"/>
              <a:t>тварин.</a:t>
            </a:r>
            <a:endParaRPr lang="uk-UA" sz="2200" dirty="0"/>
          </a:p>
        </p:txBody>
      </p:sp>
    </p:spTree>
    <p:extLst>
      <p:ext uri="{BB962C8B-B14F-4D97-AF65-F5344CB8AC3E}">
        <p14:creationId xmlns:p14="http://schemas.microsoft.com/office/powerpoint/2010/main" val="39741157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pPr algn="ctr">
              <a:tabLst>
                <a:tab pos="3681413" algn="l"/>
              </a:tabLst>
            </a:pPr>
            <a:r>
              <a:rPr lang="uk-UA" sz="2200" b="1" dirty="0" smtClean="0">
                <a:solidFill>
                  <a:srgbClr val="FF0000"/>
                </a:solidFill>
              </a:rPr>
              <a:t>Поняття органічного виробництва та органічної продукції</a:t>
            </a:r>
            <a:endParaRPr lang="uk-UA" sz="2200" b="1" dirty="0">
              <a:solidFill>
                <a:srgbClr val="FF0000"/>
              </a:solidFill>
            </a:endParaRPr>
          </a:p>
        </p:txBody>
      </p:sp>
      <p:sp>
        <p:nvSpPr>
          <p:cNvPr id="5" name="Місце для вмісту 4"/>
          <p:cNvSpPr>
            <a:spLocks noGrp="1"/>
          </p:cNvSpPr>
          <p:nvPr>
            <p:ph idx="1"/>
          </p:nvPr>
        </p:nvSpPr>
        <p:spPr>
          <a:xfrm>
            <a:off x="1435608" y="908720"/>
            <a:ext cx="7240848" cy="5832648"/>
          </a:xfrm>
        </p:spPr>
        <p:txBody>
          <a:bodyPr>
            <a:normAutofit/>
          </a:bodyPr>
          <a:lstStyle/>
          <a:p>
            <a:pPr marL="82296" indent="0" algn="just">
              <a:buNone/>
            </a:pPr>
            <a:r>
              <a:rPr lang="uk-UA" sz="2200" b="1" dirty="0">
                <a:solidFill>
                  <a:srgbClr val="00B050"/>
                </a:solidFill>
              </a:rPr>
              <a:t>органічне виробництво - </a:t>
            </a:r>
            <a:r>
              <a:rPr lang="uk-UA" sz="2200" b="1" dirty="0"/>
              <a:t>сертифікована діяльність, пов’язана з виробництвом сільськогосподарської продукції (у тому числі всі стадії технологічного процесу, а саме первинне виробництво (включаючи збирання), підготовка, обробка, змішування та пов’язані з цим процедури, наповнення, пакування, переробка, відновлення та інші зміни стану продукції), що провадиться із дотриманням вимог законодавства у сфері органічного виробництва, обігу та маркування органічної продукції</a:t>
            </a:r>
            <a:r>
              <a:rPr lang="uk-UA" sz="2200" b="1" dirty="0" smtClean="0"/>
              <a:t>;</a:t>
            </a:r>
          </a:p>
          <a:p>
            <a:pPr marL="82296" indent="0" algn="just">
              <a:buNone/>
            </a:pPr>
            <a:endParaRPr lang="uk-UA" sz="2200" b="1" dirty="0">
              <a:solidFill>
                <a:srgbClr val="00B050"/>
              </a:solidFill>
            </a:endParaRPr>
          </a:p>
          <a:p>
            <a:pPr marL="82296" indent="0" algn="just">
              <a:buNone/>
            </a:pPr>
            <a:r>
              <a:rPr lang="ru-RU" sz="2200" b="1" dirty="0" err="1">
                <a:solidFill>
                  <a:srgbClr val="00B050"/>
                </a:solidFill>
              </a:rPr>
              <a:t>органічна</a:t>
            </a:r>
            <a:r>
              <a:rPr lang="ru-RU" sz="2200" b="1" dirty="0">
                <a:solidFill>
                  <a:srgbClr val="00B050"/>
                </a:solidFill>
              </a:rPr>
              <a:t> </a:t>
            </a:r>
            <a:r>
              <a:rPr lang="ru-RU" sz="2200" b="1" dirty="0" err="1">
                <a:solidFill>
                  <a:srgbClr val="00B050"/>
                </a:solidFill>
              </a:rPr>
              <a:t>продукція</a:t>
            </a:r>
            <a:r>
              <a:rPr lang="ru-RU" sz="2200" b="1" dirty="0">
                <a:solidFill>
                  <a:srgbClr val="00B050"/>
                </a:solidFill>
              </a:rPr>
              <a:t> - </a:t>
            </a:r>
            <a:r>
              <a:rPr lang="ru-RU" sz="2200" b="1" dirty="0" err="1"/>
              <a:t>сільськогосподарська</a:t>
            </a:r>
            <a:r>
              <a:rPr lang="ru-RU" sz="2200" b="1" dirty="0"/>
              <a:t> </a:t>
            </a:r>
            <a:r>
              <a:rPr lang="ru-RU" sz="2200" b="1" dirty="0" err="1"/>
              <a:t>продукція</a:t>
            </a:r>
            <a:r>
              <a:rPr lang="ru-RU" sz="2200" b="1" dirty="0"/>
              <a:t>, у тому </a:t>
            </a:r>
            <a:r>
              <a:rPr lang="ru-RU" sz="2200" b="1" dirty="0" err="1"/>
              <a:t>числі</a:t>
            </a:r>
            <a:r>
              <a:rPr lang="ru-RU" sz="2200" b="1" dirty="0"/>
              <a:t> </a:t>
            </a:r>
            <a:r>
              <a:rPr lang="ru-RU" sz="2200" b="1" dirty="0" err="1"/>
              <a:t>харчові</a:t>
            </a:r>
            <a:r>
              <a:rPr lang="ru-RU" sz="2200" b="1" dirty="0"/>
              <a:t> </a:t>
            </a:r>
            <a:r>
              <a:rPr lang="ru-RU" sz="2200" b="1" dirty="0" err="1"/>
              <a:t>продукти</a:t>
            </a:r>
            <a:r>
              <a:rPr lang="ru-RU" sz="2200" b="1" dirty="0"/>
              <a:t> та корми, </a:t>
            </a:r>
            <a:r>
              <a:rPr lang="ru-RU" sz="2200" b="1" dirty="0" err="1"/>
              <a:t>отримані</a:t>
            </a:r>
            <a:r>
              <a:rPr lang="ru-RU" sz="2200" b="1" dirty="0"/>
              <a:t> в </a:t>
            </a:r>
            <a:r>
              <a:rPr lang="ru-RU" sz="2200" b="1" dirty="0" err="1"/>
              <a:t>результаті</a:t>
            </a:r>
            <a:r>
              <a:rPr lang="ru-RU" sz="2200" b="1" dirty="0"/>
              <a:t> </a:t>
            </a:r>
            <a:r>
              <a:rPr lang="ru-RU" sz="2200" b="1" dirty="0" err="1"/>
              <a:t>органічного</a:t>
            </a:r>
            <a:r>
              <a:rPr lang="ru-RU" sz="2200" b="1" dirty="0"/>
              <a:t> </a:t>
            </a:r>
            <a:r>
              <a:rPr lang="ru-RU" sz="2200" b="1" dirty="0" err="1" smtClean="0"/>
              <a:t>виробництва</a:t>
            </a:r>
            <a:r>
              <a:rPr lang="ru-RU" sz="2200" b="1" dirty="0" smtClean="0"/>
              <a:t>.</a:t>
            </a:r>
            <a:endParaRPr lang="uk-UA" sz="2200" b="1" dirty="0" smtClean="0">
              <a:solidFill>
                <a:srgbClr val="00B050"/>
              </a:solidFill>
            </a:endParaRPr>
          </a:p>
          <a:p>
            <a:pPr marL="539496" indent="-457200" algn="just">
              <a:buAutoNum type="arabicPeriod"/>
            </a:pPr>
            <a:endParaRPr lang="uk-UA" sz="2400" b="1" dirty="0" smtClean="0">
              <a:solidFill>
                <a:srgbClr val="00B050"/>
              </a:solidFill>
            </a:endParaRPr>
          </a:p>
        </p:txBody>
      </p:sp>
    </p:spTree>
    <p:extLst>
      <p:ext uri="{BB962C8B-B14F-4D97-AF65-F5344CB8AC3E}">
        <p14:creationId xmlns:p14="http://schemas.microsoft.com/office/powerpoint/2010/main" val="1064320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196752"/>
            <a:ext cx="7776284" cy="5112568"/>
          </a:xfrm>
        </p:spPr>
        <p:txBody>
          <a:bodyPr>
            <a:normAutofit fontScale="92500" lnSpcReduction="10000"/>
          </a:bodyPr>
          <a:lstStyle/>
          <a:p>
            <a:pPr marL="0" indent="0" algn="just">
              <a:buNone/>
            </a:pPr>
            <a:r>
              <a:rPr lang="uk-UA" sz="2000" dirty="0"/>
              <a:t>Державний реєстр операторів, що здійснюють виробництво продукції відповідно до вимог законодавства у сфері органічного виробництва, обігу та маркування органічної продукції (далі - Реєстр операторів), - офіційний перелік операторів, які здійснюють органічне виробництво та/або обіг органічної продукції відповідно до вимог законодавства у сфері органічного виробництва, обігу та маркування органічної продукції, що міститься в інформаційній базі </a:t>
            </a:r>
            <a:r>
              <a:rPr lang="uk-UA" sz="2000" dirty="0" smtClean="0"/>
              <a:t>даних.</a:t>
            </a:r>
          </a:p>
          <a:p>
            <a:pPr marL="0" indent="0" algn="just">
              <a:buNone/>
            </a:pPr>
            <a:endParaRPr lang="uk-UA" sz="2000" dirty="0"/>
          </a:p>
          <a:p>
            <a:pPr marL="0" indent="0" algn="just">
              <a:buNone/>
            </a:pPr>
            <a:r>
              <a:rPr lang="uk-UA" sz="2000" dirty="0" smtClean="0"/>
              <a:t>Сертифікація </a:t>
            </a:r>
            <a:r>
              <a:rPr lang="uk-UA" sz="2000" dirty="0"/>
              <a:t>органічного виробництва та/або обігу органічної продукції - перевірка та встановлення відповідності виробництва та/або обігу продукції вимогам законодавства у сфері органічного виробництва, обігу та маркування органічної </a:t>
            </a:r>
            <a:r>
              <a:rPr lang="uk-UA" sz="2000" dirty="0" smtClean="0"/>
              <a:t>продукції.</a:t>
            </a:r>
            <a:endParaRPr lang="uk-UA" sz="2000" dirty="0"/>
          </a:p>
          <a:p>
            <a:pPr marL="0" indent="0" algn="just">
              <a:buNone/>
            </a:pPr>
            <a:endParaRPr lang="uk-UA" sz="2000" dirty="0"/>
          </a:p>
          <a:p>
            <a:pPr marL="0" indent="0" algn="just">
              <a:buNone/>
            </a:pPr>
            <a:r>
              <a:rPr lang="uk-UA" sz="2000" dirty="0"/>
              <a:t>Державний реєстр органів сертифікації у сфері органічного виробництва та обігу органічної продукції (далі - Реєстр органів сертифікації) - офіційний перелік органів сертифікації, що мають право на проведення сертифікації органічного виробництва та/або обігу органічної продукції, що міститься в інформаційній базі </a:t>
            </a:r>
            <a:r>
              <a:rPr lang="uk-UA" sz="2000" dirty="0" smtClean="0"/>
              <a:t>даних.</a:t>
            </a:r>
            <a:endParaRPr lang="uk-UA" sz="2000" dirty="0"/>
          </a:p>
        </p:txBody>
      </p:sp>
    </p:spTree>
    <p:extLst>
      <p:ext uri="{BB962C8B-B14F-4D97-AF65-F5344CB8AC3E}">
        <p14:creationId xmlns:p14="http://schemas.microsoft.com/office/powerpoint/2010/main" val="25272417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4896544"/>
          </a:xfrm>
        </p:spPr>
        <p:txBody>
          <a:bodyPr>
            <a:normAutofit/>
          </a:bodyPr>
          <a:lstStyle/>
          <a:p>
            <a:pPr marL="0" indent="0" algn="just">
              <a:buNone/>
            </a:pPr>
            <a:r>
              <a:rPr lang="ru-RU" sz="2000" dirty="0" err="1"/>
              <a:t>Відносини</a:t>
            </a:r>
            <a:r>
              <a:rPr lang="ru-RU" sz="2000" dirty="0"/>
              <a:t> у </a:t>
            </a:r>
            <a:r>
              <a:rPr lang="ru-RU" sz="2000" dirty="0" err="1"/>
              <a:t>сфері</a:t>
            </a:r>
            <a:r>
              <a:rPr lang="ru-RU" sz="2000" dirty="0"/>
              <a:t> </a:t>
            </a:r>
            <a:r>
              <a:rPr lang="ru-RU" sz="2000" dirty="0" err="1"/>
              <a:t>органічного</a:t>
            </a:r>
            <a:r>
              <a:rPr lang="ru-RU" sz="2000" dirty="0"/>
              <a:t> </a:t>
            </a:r>
            <a:r>
              <a:rPr lang="ru-RU" sz="2000" dirty="0" err="1"/>
              <a:t>виробництва</a:t>
            </a:r>
            <a:r>
              <a:rPr lang="ru-RU" sz="2000" dirty="0"/>
              <a:t>, </a:t>
            </a:r>
            <a:r>
              <a:rPr lang="ru-RU" sz="2000" dirty="0" err="1"/>
              <a:t>обігу</a:t>
            </a:r>
            <a:r>
              <a:rPr lang="ru-RU" sz="2000" dirty="0"/>
              <a:t> та </a:t>
            </a:r>
            <a:r>
              <a:rPr lang="ru-RU" sz="2000" dirty="0" err="1"/>
              <a:t>маркування</a:t>
            </a:r>
            <a:r>
              <a:rPr lang="ru-RU" sz="2000" dirty="0"/>
              <a:t> </a:t>
            </a:r>
            <a:r>
              <a:rPr lang="ru-RU" sz="2000" dirty="0" err="1"/>
              <a:t>органічної</a:t>
            </a:r>
            <a:r>
              <a:rPr lang="ru-RU" sz="2000" dirty="0"/>
              <a:t> </a:t>
            </a:r>
            <a:r>
              <a:rPr lang="ru-RU" sz="2000" dirty="0" err="1"/>
              <a:t>продукції</a:t>
            </a:r>
            <a:r>
              <a:rPr lang="ru-RU" sz="2000" dirty="0"/>
              <a:t> в </a:t>
            </a:r>
            <a:r>
              <a:rPr lang="ru-RU" sz="2000" dirty="0" err="1"/>
              <a:t>Україні</a:t>
            </a:r>
            <a:r>
              <a:rPr lang="ru-RU" sz="2000" dirty="0"/>
              <a:t> </a:t>
            </a:r>
            <a:r>
              <a:rPr lang="ru-RU" sz="2000" dirty="0" err="1"/>
              <a:t>регулюються</a:t>
            </a:r>
            <a:r>
              <a:rPr lang="ru-RU" sz="2000" dirty="0"/>
              <a:t> </a:t>
            </a:r>
            <a:r>
              <a:rPr lang="ru-RU" sz="2000" dirty="0" err="1"/>
              <a:t>цим</a:t>
            </a:r>
            <a:r>
              <a:rPr lang="ru-RU" sz="2000" dirty="0"/>
              <a:t> Законом та </a:t>
            </a:r>
            <a:r>
              <a:rPr lang="ru-RU" sz="2000" dirty="0" err="1"/>
              <a:t>виданими</a:t>
            </a:r>
            <a:r>
              <a:rPr lang="ru-RU" sz="2000" dirty="0"/>
              <a:t> </a:t>
            </a:r>
            <a:r>
              <a:rPr lang="ru-RU" sz="2000" dirty="0" err="1"/>
              <a:t>відповідно</a:t>
            </a:r>
            <a:r>
              <a:rPr lang="ru-RU" sz="2000" dirty="0"/>
              <a:t> до </a:t>
            </a:r>
            <a:r>
              <a:rPr lang="ru-RU" sz="2000" dirty="0" err="1"/>
              <a:t>нього</a:t>
            </a:r>
            <a:r>
              <a:rPr lang="ru-RU" sz="2000" dirty="0"/>
              <a:t> нормативно-</a:t>
            </a:r>
            <a:r>
              <a:rPr lang="ru-RU" sz="2000" dirty="0" err="1"/>
              <a:t>правовими</a:t>
            </a:r>
            <a:r>
              <a:rPr lang="ru-RU" sz="2000" dirty="0"/>
              <a:t> актами, </a:t>
            </a:r>
            <a:r>
              <a:rPr lang="ru-RU" sz="2000" dirty="0" err="1"/>
              <a:t>законодавством</a:t>
            </a:r>
            <a:r>
              <a:rPr lang="ru-RU" sz="2000" dirty="0"/>
              <a:t> про </a:t>
            </a:r>
            <a:r>
              <a:rPr lang="ru-RU" sz="2000" dirty="0" err="1"/>
              <a:t>безпечність</a:t>
            </a:r>
            <a:r>
              <a:rPr lang="ru-RU" sz="2000" dirty="0"/>
              <a:t> та </a:t>
            </a:r>
            <a:r>
              <a:rPr lang="ru-RU" sz="2000" dirty="0" err="1"/>
              <a:t>окремі</a:t>
            </a:r>
            <a:r>
              <a:rPr lang="ru-RU" sz="2000" dirty="0"/>
              <a:t> </a:t>
            </a:r>
            <a:r>
              <a:rPr lang="ru-RU" sz="2000" dirty="0" err="1"/>
              <a:t>показники</a:t>
            </a:r>
            <a:r>
              <a:rPr lang="ru-RU" sz="2000" dirty="0"/>
              <a:t> </a:t>
            </a:r>
            <a:r>
              <a:rPr lang="ru-RU" sz="2000" dirty="0" err="1"/>
              <a:t>якості</a:t>
            </a:r>
            <a:r>
              <a:rPr lang="ru-RU" sz="2000" dirty="0"/>
              <a:t> </a:t>
            </a:r>
            <a:r>
              <a:rPr lang="ru-RU" sz="2000" dirty="0" err="1"/>
              <a:t>харчових</a:t>
            </a:r>
            <a:r>
              <a:rPr lang="ru-RU" sz="2000" dirty="0"/>
              <a:t> </a:t>
            </a:r>
            <a:r>
              <a:rPr lang="ru-RU" sz="2000" dirty="0" err="1"/>
              <a:t>продуктів</a:t>
            </a:r>
            <a:r>
              <a:rPr lang="ru-RU" sz="2000" dirty="0"/>
              <a:t>, про </a:t>
            </a:r>
            <a:r>
              <a:rPr lang="ru-RU" sz="2000" dirty="0" err="1"/>
              <a:t>державний</a:t>
            </a:r>
            <a:r>
              <a:rPr lang="ru-RU" sz="2000" dirty="0"/>
              <a:t> контроль за </a:t>
            </a:r>
            <a:r>
              <a:rPr lang="ru-RU" sz="2000" dirty="0" err="1"/>
              <a:t>дотриманням</a:t>
            </a:r>
            <a:r>
              <a:rPr lang="ru-RU" sz="2000" dirty="0"/>
              <a:t> </a:t>
            </a:r>
            <a:r>
              <a:rPr lang="ru-RU" sz="2000" dirty="0" err="1"/>
              <a:t>законодавства</a:t>
            </a:r>
            <a:r>
              <a:rPr lang="ru-RU" sz="2000" dirty="0"/>
              <a:t> про </a:t>
            </a:r>
            <a:r>
              <a:rPr lang="ru-RU" sz="2000" dirty="0" err="1"/>
              <a:t>харчові</a:t>
            </a:r>
            <a:r>
              <a:rPr lang="ru-RU" sz="2000" dirty="0"/>
              <a:t> </a:t>
            </a:r>
            <a:r>
              <a:rPr lang="ru-RU" sz="2000" dirty="0" err="1"/>
              <a:t>продукти</a:t>
            </a:r>
            <a:r>
              <a:rPr lang="ru-RU" sz="2000" dirty="0"/>
              <a:t>, корми, </a:t>
            </a:r>
            <a:r>
              <a:rPr lang="ru-RU" sz="2000" dirty="0" err="1"/>
              <a:t>побічні</a:t>
            </a:r>
            <a:r>
              <a:rPr lang="ru-RU" sz="2000" dirty="0"/>
              <a:t> </a:t>
            </a:r>
            <a:r>
              <a:rPr lang="ru-RU" sz="2000" dirty="0" err="1"/>
              <a:t>продукти</a:t>
            </a:r>
            <a:r>
              <a:rPr lang="ru-RU" sz="2000" dirty="0"/>
              <a:t> </a:t>
            </a:r>
            <a:r>
              <a:rPr lang="ru-RU" sz="2000" dirty="0" err="1"/>
              <a:t>тваринного</a:t>
            </a:r>
            <a:r>
              <a:rPr lang="ru-RU" sz="2000" dirty="0"/>
              <a:t> </a:t>
            </a:r>
            <a:r>
              <a:rPr lang="ru-RU" sz="2000" dirty="0" err="1"/>
              <a:t>походження</a:t>
            </a:r>
            <a:r>
              <a:rPr lang="ru-RU" sz="2000" dirty="0"/>
              <a:t>, </a:t>
            </a:r>
            <a:r>
              <a:rPr lang="ru-RU" sz="2000" dirty="0" err="1"/>
              <a:t>здоров’я</a:t>
            </a:r>
            <a:r>
              <a:rPr lang="ru-RU" sz="2000" dirty="0"/>
              <a:t> та </a:t>
            </a:r>
            <a:r>
              <a:rPr lang="ru-RU" sz="2000" dirty="0" err="1"/>
              <a:t>благополуччя</a:t>
            </a:r>
            <a:r>
              <a:rPr lang="ru-RU" sz="2000" dirty="0"/>
              <a:t> </a:t>
            </a:r>
            <a:r>
              <a:rPr lang="ru-RU" sz="2000" dirty="0" err="1"/>
              <a:t>тварин</a:t>
            </a:r>
            <a:r>
              <a:rPr lang="ru-RU" sz="2000" dirty="0"/>
              <a:t>, про карантин </a:t>
            </a:r>
            <a:r>
              <a:rPr lang="ru-RU" sz="2000" dirty="0" err="1"/>
              <a:t>рослин</a:t>
            </a:r>
            <a:r>
              <a:rPr lang="ru-RU" sz="2000" dirty="0"/>
              <a:t>, про </a:t>
            </a:r>
            <a:r>
              <a:rPr lang="ru-RU" sz="2000" dirty="0" err="1"/>
              <a:t>захист</a:t>
            </a:r>
            <a:r>
              <a:rPr lang="ru-RU" sz="2000" dirty="0"/>
              <a:t> </a:t>
            </a:r>
            <a:r>
              <a:rPr lang="ru-RU" sz="2000" dirty="0" err="1"/>
              <a:t>рослин</a:t>
            </a:r>
            <a:r>
              <a:rPr lang="ru-RU" sz="2000" dirty="0"/>
              <a:t>, про </a:t>
            </a:r>
            <a:r>
              <a:rPr lang="ru-RU" sz="2000" dirty="0" err="1"/>
              <a:t>насінництво</a:t>
            </a:r>
            <a:r>
              <a:rPr lang="ru-RU" sz="2000" dirty="0"/>
              <a:t> та </a:t>
            </a:r>
            <a:r>
              <a:rPr lang="ru-RU" sz="2000" dirty="0" err="1"/>
              <a:t>розсадництво</a:t>
            </a:r>
            <a:r>
              <a:rPr lang="ru-RU" sz="2000" dirty="0"/>
              <a:t>, про </a:t>
            </a:r>
            <a:r>
              <a:rPr lang="ru-RU" sz="2000" dirty="0" err="1"/>
              <a:t>ветеринарну</a:t>
            </a:r>
            <a:r>
              <a:rPr lang="ru-RU" sz="2000" dirty="0"/>
              <a:t> медицину, про </a:t>
            </a:r>
            <a:r>
              <a:rPr lang="ru-RU" sz="2000" dirty="0" err="1"/>
              <a:t>бджільництво</a:t>
            </a:r>
            <a:r>
              <a:rPr lang="ru-RU" sz="2000" dirty="0"/>
              <a:t>, про </a:t>
            </a:r>
            <a:r>
              <a:rPr lang="ru-RU" sz="2000" dirty="0" err="1"/>
              <a:t>аквакультуру</a:t>
            </a:r>
            <a:r>
              <a:rPr lang="ru-RU" sz="2000" dirty="0"/>
              <a:t>, про виноградарство та </a:t>
            </a:r>
            <a:r>
              <a:rPr lang="ru-RU" sz="2000" dirty="0" err="1"/>
              <a:t>виноробство</a:t>
            </a:r>
            <a:r>
              <a:rPr lang="ru-RU" sz="2000" dirty="0"/>
              <a:t>, про </a:t>
            </a:r>
            <a:r>
              <a:rPr lang="ru-RU" sz="2000" dirty="0" err="1"/>
              <a:t>охорону</a:t>
            </a:r>
            <a:r>
              <a:rPr lang="ru-RU" sz="2000" dirty="0"/>
              <a:t> і </a:t>
            </a:r>
            <a:r>
              <a:rPr lang="ru-RU" sz="2000" dirty="0" err="1"/>
              <a:t>використання</a:t>
            </a:r>
            <a:r>
              <a:rPr lang="ru-RU" sz="2000" dirty="0"/>
              <a:t> </a:t>
            </a:r>
            <a:r>
              <a:rPr lang="ru-RU" sz="2000" dirty="0" err="1"/>
              <a:t>рослинного</a:t>
            </a:r>
            <a:r>
              <a:rPr lang="ru-RU" sz="2000" dirty="0"/>
              <a:t> і </a:t>
            </a:r>
            <a:r>
              <a:rPr lang="ru-RU" sz="2000" dirty="0" err="1"/>
              <a:t>тваринного</a:t>
            </a:r>
            <a:r>
              <a:rPr lang="ru-RU" sz="2000" dirty="0"/>
              <a:t> </a:t>
            </a:r>
            <a:r>
              <a:rPr lang="ru-RU" sz="2000" dirty="0" err="1"/>
              <a:t>світу</a:t>
            </a:r>
            <a:r>
              <a:rPr lang="ru-RU" sz="2000" dirty="0"/>
              <a:t>, а </a:t>
            </a:r>
            <a:r>
              <a:rPr lang="ru-RU" sz="2000" dirty="0" err="1"/>
              <a:t>також</a:t>
            </a:r>
            <a:r>
              <a:rPr lang="ru-RU" sz="2000" dirty="0"/>
              <a:t> </a:t>
            </a:r>
            <a:r>
              <a:rPr lang="ru-RU" sz="2000" dirty="0" err="1"/>
              <a:t>земельним</a:t>
            </a:r>
            <a:r>
              <a:rPr lang="ru-RU" sz="2000" dirty="0"/>
              <a:t>, </a:t>
            </a:r>
            <a:r>
              <a:rPr lang="ru-RU" sz="2000" dirty="0" err="1"/>
              <a:t>лісовим</a:t>
            </a:r>
            <a:r>
              <a:rPr lang="ru-RU" sz="2000" dirty="0"/>
              <a:t>, </a:t>
            </a:r>
            <a:r>
              <a:rPr lang="ru-RU" sz="2000" dirty="0" err="1"/>
              <a:t>екологічним</a:t>
            </a:r>
            <a:r>
              <a:rPr lang="ru-RU" sz="2000" dirty="0"/>
              <a:t> та </a:t>
            </a:r>
            <a:r>
              <a:rPr lang="ru-RU" sz="2000" dirty="0" err="1"/>
              <a:t>іншим</a:t>
            </a:r>
            <a:r>
              <a:rPr lang="ru-RU" sz="2000" dirty="0"/>
              <a:t> </a:t>
            </a:r>
            <a:r>
              <a:rPr lang="ru-RU" sz="2000" dirty="0" err="1"/>
              <a:t>спеціальним</a:t>
            </a:r>
            <a:r>
              <a:rPr lang="ru-RU" sz="2000" dirty="0"/>
              <a:t> </a:t>
            </a:r>
            <a:r>
              <a:rPr lang="ru-RU" sz="2000" dirty="0" err="1"/>
              <a:t>законодавством</a:t>
            </a:r>
            <a:r>
              <a:rPr lang="ru-RU" sz="2000" dirty="0"/>
              <a:t>, </a:t>
            </a:r>
            <a:r>
              <a:rPr lang="ru-RU" sz="2000" dirty="0" err="1"/>
              <a:t>що</a:t>
            </a:r>
            <a:r>
              <a:rPr lang="ru-RU" sz="2000" dirty="0"/>
              <a:t> </a:t>
            </a:r>
            <a:r>
              <a:rPr lang="ru-RU" sz="2000" dirty="0" err="1"/>
              <a:t>регулює</a:t>
            </a:r>
            <a:r>
              <a:rPr lang="ru-RU" sz="2000" dirty="0"/>
              <a:t> </a:t>
            </a:r>
            <a:r>
              <a:rPr lang="ru-RU" sz="2000" dirty="0" err="1"/>
              <a:t>відносини</a:t>
            </a:r>
            <a:r>
              <a:rPr lang="ru-RU" sz="2000" dirty="0"/>
              <a:t> у </a:t>
            </a:r>
            <a:r>
              <a:rPr lang="ru-RU" sz="2000" dirty="0" err="1"/>
              <a:t>цій</a:t>
            </a:r>
            <a:r>
              <a:rPr lang="ru-RU" sz="2000" dirty="0"/>
              <a:t> </a:t>
            </a:r>
            <a:r>
              <a:rPr lang="ru-RU" sz="2000" dirty="0" err="1"/>
              <a:t>сфері</a:t>
            </a:r>
            <a:r>
              <a:rPr lang="ru-RU" sz="2000" dirty="0"/>
              <a:t>.</a:t>
            </a:r>
            <a:endParaRPr lang="uk-UA" sz="2000" dirty="0"/>
          </a:p>
        </p:txBody>
      </p:sp>
    </p:spTree>
    <p:extLst>
      <p:ext uri="{BB962C8B-B14F-4D97-AF65-F5344CB8AC3E}">
        <p14:creationId xmlns:p14="http://schemas.microsoft.com/office/powerpoint/2010/main" val="5995818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4896544"/>
          </a:xfrm>
        </p:spPr>
        <p:txBody>
          <a:bodyPr>
            <a:normAutofit fontScale="92500"/>
          </a:bodyPr>
          <a:lstStyle/>
          <a:p>
            <a:pPr marL="0" indent="0" algn="just">
              <a:buNone/>
            </a:pPr>
            <a:r>
              <a:rPr lang="uk-UA" sz="2000" dirty="0"/>
              <a:t>Державна політика у сфері органічного виробництва, обігу та маркування органічної продукції ґрунтується на принципах:</a:t>
            </a:r>
          </a:p>
          <a:p>
            <a:pPr marL="0" indent="0" algn="just">
              <a:buNone/>
            </a:pPr>
            <a:endParaRPr lang="uk-UA" sz="2000" dirty="0"/>
          </a:p>
          <a:p>
            <a:pPr marL="0" indent="0" algn="just">
              <a:buNone/>
            </a:pPr>
            <a:r>
              <a:rPr lang="uk-UA" sz="2000" dirty="0"/>
              <a:t>законності - відповідності Конституції та законам України, міжнародним зобов’язанням України;</a:t>
            </a:r>
          </a:p>
          <a:p>
            <a:pPr marL="0" indent="0" algn="just">
              <a:buNone/>
            </a:pPr>
            <a:endParaRPr lang="uk-UA" sz="2000" dirty="0"/>
          </a:p>
          <a:p>
            <a:pPr marL="0" indent="0" algn="just">
              <a:buNone/>
            </a:pPr>
            <a:r>
              <a:rPr lang="uk-UA" sz="2000" dirty="0"/>
              <a:t>паритетності та рівності - забезпечення рівних можливостей операторів;</a:t>
            </a:r>
          </a:p>
          <a:p>
            <a:pPr marL="0" indent="0" algn="just">
              <a:buNone/>
            </a:pPr>
            <a:endParaRPr lang="uk-UA" sz="2000" dirty="0"/>
          </a:p>
          <a:p>
            <a:pPr marL="0" indent="0" algn="just">
              <a:buNone/>
            </a:pPr>
            <a:r>
              <a:rPr lang="uk-UA" sz="2000" dirty="0"/>
              <a:t>відкритості - забезпечення вільного доступу до інформації про розвиток органічного виробництва та обіг органічної продукції в Україні;</a:t>
            </a:r>
          </a:p>
          <a:p>
            <a:pPr marL="0" indent="0" algn="just">
              <a:buNone/>
            </a:pPr>
            <a:endParaRPr lang="uk-UA" sz="2000" dirty="0"/>
          </a:p>
          <a:p>
            <a:pPr marL="0" indent="0" algn="just">
              <a:buNone/>
            </a:pPr>
            <a:r>
              <a:rPr lang="uk-UA" sz="2000" dirty="0"/>
              <a:t>координації - взаємозв’язку та узгодженості довгострокових стратегій, планів і програм розвитку органічного виробництва та ринку органічної продукції в Україні;</a:t>
            </a:r>
          </a:p>
          <a:p>
            <a:pPr marL="0" indent="0" algn="just">
              <a:buNone/>
            </a:pPr>
            <a:endParaRPr lang="uk-UA" sz="2000" dirty="0"/>
          </a:p>
        </p:txBody>
      </p:sp>
    </p:spTree>
    <p:extLst>
      <p:ext uri="{BB962C8B-B14F-4D97-AF65-F5344CB8AC3E}">
        <p14:creationId xmlns:p14="http://schemas.microsoft.com/office/powerpoint/2010/main" val="35305335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77500" lnSpcReduction="20000"/>
          </a:bodyPr>
          <a:lstStyle/>
          <a:p>
            <a:pPr marL="0" indent="0" algn="just">
              <a:buNone/>
            </a:pPr>
            <a:r>
              <a:rPr lang="uk-UA" sz="2000" dirty="0"/>
              <a:t>Державна політика у сфері органічного виробництва, обігу та маркування органічної продукції ґрунтується на принципах:</a:t>
            </a:r>
          </a:p>
          <a:p>
            <a:pPr marL="0" indent="0" algn="just">
              <a:buNone/>
            </a:pPr>
            <a:endParaRPr lang="uk-UA" sz="2000" dirty="0"/>
          </a:p>
          <a:p>
            <a:pPr marL="0" indent="0" algn="just">
              <a:buNone/>
            </a:pPr>
            <a:r>
              <a:rPr lang="uk-UA" sz="2000" dirty="0" smtClean="0"/>
              <a:t>сталого </a:t>
            </a:r>
            <a:r>
              <a:rPr lang="uk-UA" sz="2000" dirty="0"/>
              <a:t>розвитку - розвитку органічного виробництва та ринку органічної продукції для задоволення потреб нинішнього покоління з урахуванням інтересів майбутніх поколінь;</a:t>
            </a:r>
          </a:p>
          <a:p>
            <a:pPr marL="0" indent="0" algn="just">
              <a:buNone/>
            </a:pPr>
            <a:endParaRPr lang="uk-UA" sz="2000" dirty="0"/>
          </a:p>
          <a:p>
            <a:pPr marL="0" indent="0" algn="just">
              <a:buNone/>
            </a:pPr>
            <a:r>
              <a:rPr lang="uk-UA" sz="2000" dirty="0"/>
              <a:t>об’єктивності - розроблення всіх документів, що визначають державну політику у сфері органічного виробництва, обігу та маркування органічної продукції, на основі реальних показників, які можливо досягти та оцінити;</a:t>
            </a:r>
          </a:p>
          <a:p>
            <a:pPr marL="0" indent="0" algn="just">
              <a:buNone/>
            </a:pPr>
            <a:endParaRPr lang="uk-UA" sz="2000" dirty="0"/>
          </a:p>
          <a:p>
            <a:pPr marL="0" indent="0" algn="just">
              <a:buNone/>
            </a:pPr>
            <a:r>
              <a:rPr lang="uk-UA" sz="2000" dirty="0" err="1"/>
              <a:t>взаємоузгодженості</a:t>
            </a:r>
            <a:r>
              <a:rPr lang="uk-UA" sz="2000" dirty="0"/>
              <a:t> економічних інтересів операторів, суспільства і держави;</a:t>
            </a:r>
          </a:p>
          <a:p>
            <a:pPr marL="0" indent="0" algn="just">
              <a:buNone/>
            </a:pPr>
            <a:endParaRPr lang="uk-UA" sz="2000" dirty="0"/>
          </a:p>
          <a:p>
            <a:pPr marL="0" indent="0" algn="just">
              <a:buNone/>
            </a:pPr>
            <a:r>
              <a:rPr lang="uk-UA" sz="2000" dirty="0"/>
              <a:t>додержання вимог екологічної безпеки у сфері органічного виробництва та/або обігу органічної продукції;</a:t>
            </a:r>
          </a:p>
          <a:p>
            <a:pPr marL="0" indent="0" algn="just">
              <a:buNone/>
            </a:pPr>
            <a:endParaRPr lang="uk-UA" sz="2000" dirty="0"/>
          </a:p>
          <a:p>
            <a:pPr marL="0" indent="0" algn="just">
              <a:buNone/>
            </a:pPr>
            <a:r>
              <a:rPr lang="uk-UA" sz="2000" dirty="0"/>
              <a:t>визнання свободи господарської діяльності у сфері органічного виробництва та/або обігу органічної продукції;</a:t>
            </a:r>
          </a:p>
          <a:p>
            <a:pPr marL="0" indent="0" algn="just">
              <a:buNone/>
            </a:pPr>
            <a:endParaRPr lang="uk-UA" sz="2000" dirty="0"/>
          </a:p>
          <a:p>
            <a:pPr marL="0" indent="0" algn="just">
              <a:buNone/>
            </a:pPr>
            <a:r>
              <a:rPr lang="uk-UA" sz="2000" dirty="0"/>
              <a:t>свободи поширення інформації про органічне виробництво та обіг органічної продукції.</a:t>
            </a:r>
          </a:p>
        </p:txBody>
      </p:sp>
    </p:spTree>
    <p:extLst>
      <p:ext uri="{BB962C8B-B14F-4D97-AF65-F5344CB8AC3E}">
        <p14:creationId xmlns:p14="http://schemas.microsoft.com/office/powerpoint/2010/main" val="16160599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648072"/>
          </a:xfrm>
        </p:spPr>
        <p:txBody>
          <a:bodyPr>
            <a:normAutofit/>
          </a:bodyPr>
          <a:lstStyle/>
          <a:p>
            <a:pPr>
              <a:tabLst>
                <a:tab pos="3681413" algn="l"/>
              </a:tabLst>
            </a:pPr>
            <a:r>
              <a:rPr lang="ru-RU" sz="2000" b="1" dirty="0" err="1" smtClean="0">
                <a:solidFill>
                  <a:srgbClr val="FF0000"/>
                </a:solidFill>
              </a:rPr>
              <a:t>Види</a:t>
            </a:r>
            <a:r>
              <a:rPr lang="ru-RU" sz="2000" b="1" dirty="0" smtClean="0">
                <a:solidFill>
                  <a:srgbClr val="FF0000"/>
                </a:solidFill>
              </a:rPr>
              <a:t> (</a:t>
            </a:r>
            <a:r>
              <a:rPr lang="ru-RU" sz="2000" b="1" dirty="0" err="1" smtClean="0">
                <a:solidFill>
                  <a:srgbClr val="FF0000"/>
                </a:solidFill>
              </a:rPr>
              <a:t>галузі</a:t>
            </a:r>
            <a:r>
              <a:rPr lang="ru-RU" sz="2000" b="1" dirty="0" smtClean="0">
                <a:solidFill>
                  <a:srgbClr val="FF0000"/>
                </a:solidFill>
              </a:rPr>
              <a:t>) </a:t>
            </a:r>
            <a:r>
              <a:rPr lang="ru-RU" sz="2000" b="1" dirty="0" err="1" smtClean="0">
                <a:solidFill>
                  <a:srgbClr val="FF0000"/>
                </a:solidFill>
              </a:rPr>
              <a:t>органічного</a:t>
            </a:r>
            <a:r>
              <a:rPr lang="ru-RU" sz="2000" b="1" dirty="0" smtClean="0">
                <a:solidFill>
                  <a:srgbClr val="FF0000"/>
                </a:solidFill>
              </a:rPr>
              <a:t> </a:t>
            </a:r>
            <a:r>
              <a:rPr lang="ru-RU" sz="2000" b="1" dirty="0" err="1" smtClean="0">
                <a:solidFill>
                  <a:srgbClr val="FF0000"/>
                </a:solidFill>
              </a:rPr>
              <a:t>сільськогосподарського</a:t>
            </a:r>
            <a:r>
              <a:rPr lang="ru-RU" sz="2000" b="1" dirty="0" smtClean="0">
                <a:solidFill>
                  <a:srgbClr val="FF0000"/>
                </a:solidFill>
              </a:rPr>
              <a:t> </a:t>
            </a:r>
            <a:r>
              <a:rPr lang="ru-RU" sz="2000" b="1" dirty="0" err="1" smtClean="0">
                <a:solidFill>
                  <a:srgbClr val="FF0000"/>
                </a:solidFill>
              </a:rPr>
              <a:t>виробництва</a:t>
            </a:r>
            <a:endParaRPr lang="uk-UA" sz="2000" b="1" dirty="0">
              <a:solidFill>
                <a:srgbClr val="FF0000"/>
              </a:solidFill>
            </a:endParaRPr>
          </a:p>
        </p:txBody>
      </p:sp>
      <p:sp>
        <p:nvSpPr>
          <p:cNvPr id="5" name="Місце для вмісту 4"/>
          <p:cNvSpPr>
            <a:spLocks noGrp="1"/>
          </p:cNvSpPr>
          <p:nvPr>
            <p:ph idx="1"/>
          </p:nvPr>
        </p:nvSpPr>
        <p:spPr>
          <a:xfrm>
            <a:off x="1043608" y="476672"/>
            <a:ext cx="7704856" cy="6264696"/>
          </a:xfrm>
        </p:spPr>
        <p:txBody>
          <a:bodyPr>
            <a:normAutofit/>
          </a:bodyPr>
          <a:lstStyle/>
          <a:p>
            <a:pPr algn="just">
              <a:buFont typeface="Wingdings" panose="05000000000000000000" pitchFamily="2" charset="2"/>
              <a:buChar char="Ø"/>
            </a:pPr>
            <a:r>
              <a:rPr lang="uk-UA" sz="1800" b="1" dirty="0">
                <a:solidFill>
                  <a:srgbClr val="00B050"/>
                </a:solidFill>
              </a:rPr>
              <a:t>заготівля органічних об’єктів рослинного світу </a:t>
            </a:r>
            <a:r>
              <a:rPr lang="uk-UA" sz="1800" b="1" dirty="0"/>
              <a:t>- органічне виробництво, пов’язане із збиранням та частковою переробкою для комерційних цілей природних дикорослих судинних рослин (у тому числі їхніх частин і продуктів життєдіяльності), водоростей та грибів на всіх стадіях розвитку відповідно до вимог законодавства у сфері </a:t>
            </a:r>
            <a:r>
              <a:rPr lang="uk-UA" sz="1800" b="1" dirty="0" smtClean="0"/>
              <a:t>органічного </a:t>
            </a:r>
            <a:r>
              <a:rPr lang="uk-UA" sz="1800" b="1" dirty="0"/>
              <a:t>виробництва, обігу та маркування органічної продукції</a:t>
            </a:r>
            <a:r>
              <a:rPr lang="uk-UA" sz="1800" b="1" dirty="0" smtClean="0"/>
              <a:t>;</a:t>
            </a:r>
          </a:p>
          <a:p>
            <a:pPr algn="just">
              <a:buFont typeface="Wingdings" panose="05000000000000000000" pitchFamily="2" charset="2"/>
              <a:buChar char="Ø"/>
            </a:pPr>
            <a:r>
              <a:rPr lang="uk-UA" sz="1800" b="1" dirty="0">
                <a:solidFill>
                  <a:srgbClr val="00B050"/>
                </a:solidFill>
              </a:rPr>
              <a:t>органічна аквакультура </a:t>
            </a:r>
            <a:r>
              <a:rPr lang="uk-UA" sz="1800" b="1" dirty="0"/>
              <a:t>- органічне виробництво, пов’язане із штучним розведенням, утриманням та вирощуванням об’єктів аквакультури відповідно до вимог законодавства у сфері органічного виробництва, обігу та маркування органічної продукції</a:t>
            </a:r>
            <a:r>
              <a:rPr lang="uk-UA" sz="1800" b="1" dirty="0" smtClean="0"/>
              <a:t>;</a:t>
            </a:r>
          </a:p>
          <a:p>
            <a:pPr algn="just">
              <a:buFont typeface="Wingdings" panose="05000000000000000000" pitchFamily="2" charset="2"/>
              <a:buChar char="Ø"/>
            </a:pPr>
            <a:r>
              <a:rPr lang="uk-UA" sz="1800" b="1" dirty="0">
                <a:solidFill>
                  <a:srgbClr val="00B050"/>
                </a:solidFill>
              </a:rPr>
              <a:t>органічне виноробство </a:t>
            </a:r>
            <a:r>
              <a:rPr lang="uk-UA" sz="1800" b="1" dirty="0"/>
              <a:t>- органічне виробництво, пов’язане із виготовленням виноробної продукції із застосуванням спеціальних організаційних і технологічних прийомів у виноробстві</a:t>
            </a:r>
            <a:r>
              <a:rPr lang="uk-UA" sz="1800" b="1" dirty="0" smtClean="0"/>
              <a:t>;</a:t>
            </a:r>
          </a:p>
          <a:p>
            <a:pPr algn="just">
              <a:buFont typeface="Wingdings" panose="05000000000000000000" pitchFamily="2" charset="2"/>
              <a:buChar char="Ø"/>
            </a:pPr>
            <a:r>
              <a:rPr lang="uk-UA" sz="1800" b="1" dirty="0">
                <a:solidFill>
                  <a:srgbClr val="00B050"/>
                </a:solidFill>
              </a:rPr>
              <a:t>органічне рослинництво </a:t>
            </a:r>
            <a:r>
              <a:rPr lang="uk-UA" sz="1800" b="1" dirty="0"/>
              <a:t>- органічне виробництво, пов’язане з вирощуванням культурних рослин, а також заготівлею об’єктів рослинного світу із дотриманням вимог законодавства у сфері органічного виробництва, обігу та маркування органічної продукції;</a:t>
            </a:r>
          </a:p>
          <a:p>
            <a:pPr algn="just">
              <a:buFont typeface="Wingdings" panose="05000000000000000000" pitchFamily="2" charset="2"/>
              <a:buChar char="Ø"/>
            </a:pPr>
            <a:r>
              <a:rPr lang="uk-UA" sz="1800" b="1" dirty="0" smtClean="0">
                <a:solidFill>
                  <a:srgbClr val="00B050"/>
                </a:solidFill>
              </a:rPr>
              <a:t>органічне </a:t>
            </a:r>
            <a:r>
              <a:rPr lang="uk-UA" sz="1800" b="1" dirty="0">
                <a:solidFill>
                  <a:srgbClr val="00B050"/>
                </a:solidFill>
              </a:rPr>
              <a:t>тваринництво </a:t>
            </a:r>
            <a:r>
              <a:rPr lang="uk-UA" sz="1800" b="1" dirty="0"/>
              <a:t>- органічне виробництво, пов’язане з утриманням, розведенням (виробництвом) сільськогосподарських тварин (у тому числі птиці та комах) та продукції для отримання продукції тваринного походження;</a:t>
            </a:r>
            <a:endParaRPr lang="uk-UA" sz="1800" b="1" dirty="0" smtClean="0"/>
          </a:p>
        </p:txBody>
      </p:sp>
    </p:spTree>
    <p:extLst>
      <p:ext uri="{BB962C8B-B14F-4D97-AF65-F5344CB8AC3E}">
        <p14:creationId xmlns:p14="http://schemas.microsoft.com/office/powerpoint/2010/main" val="1088376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92500" lnSpcReduction="1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a:t>застосування для захисту рослин переважно агротехнічних, біологічних, механічних і фізичних методів з урахуванням відповідних сівозмін, а також шляхом вибору відповідних видів та сортів, стійких до шкідників і </a:t>
            </a:r>
            <a:r>
              <a:rPr lang="uk-UA" sz="2000" dirty="0" err="1"/>
              <a:t>хвороб</a:t>
            </a:r>
            <a:r>
              <a:rPr lang="uk-UA" sz="2000" dirty="0"/>
              <a:t>;</a:t>
            </a:r>
          </a:p>
          <a:p>
            <a:pPr marL="0" indent="0" algn="just">
              <a:buNone/>
            </a:pPr>
            <a:endParaRPr lang="uk-UA" sz="2000" dirty="0"/>
          </a:p>
          <a:p>
            <a:pPr marL="0" indent="0" algn="just">
              <a:buNone/>
            </a:pPr>
            <a:r>
              <a:rPr lang="uk-UA" sz="2000" dirty="0"/>
              <a:t>використання під час вирощування та обробки рослин методів, що оптимізують біологічну активність ґрунтів, забезпечують збалансоване постачання поживних речовин рослинам, у тому числі використання живих мікроорганізмів;</a:t>
            </a:r>
          </a:p>
          <a:p>
            <a:pPr marL="0" indent="0" algn="just">
              <a:buNone/>
            </a:pPr>
            <a:endParaRPr lang="uk-UA" sz="2000" dirty="0"/>
          </a:p>
          <a:p>
            <a:pPr marL="0" indent="0" algn="just">
              <a:buNone/>
            </a:pPr>
            <a:r>
              <a:rPr lang="uk-UA" sz="2000" dirty="0"/>
              <a:t>використання ґрунтозахисних технологій вирощування рослин, що запобігають виникненню у ґрунті ерозійних чи інших </a:t>
            </a:r>
            <a:r>
              <a:rPr lang="uk-UA" sz="2000" dirty="0" err="1"/>
              <a:t>деградаційних</a:t>
            </a:r>
            <a:r>
              <a:rPr lang="uk-UA" sz="2000" dirty="0"/>
              <a:t> процесів;</a:t>
            </a:r>
          </a:p>
          <a:p>
            <a:pPr marL="0" indent="0" algn="just">
              <a:buNone/>
            </a:pPr>
            <a:endParaRPr lang="uk-UA" sz="2000" dirty="0"/>
          </a:p>
        </p:txBody>
      </p:sp>
    </p:spTree>
    <p:extLst>
      <p:ext uri="{BB962C8B-B14F-4D97-AF65-F5344CB8AC3E}">
        <p14:creationId xmlns:p14="http://schemas.microsoft.com/office/powerpoint/2010/main" val="298373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85000" lnSpcReduction="2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smtClean="0"/>
              <a:t>використання </a:t>
            </a:r>
            <a:r>
              <a:rPr lang="uk-UA" sz="2000" dirty="0"/>
              <a:t>добрив, </a:t>
            </a:r>
            <a:r>
              <a:rPr lang="uk-UA" sz="2000" dirty="0" err="1"/>
              <a:t>меліорантів</a:t>
            </a:r>
            <a:r>
              <a:rPr lang="uk-UA" sz="2000" dirty="0"/>
              <a:t>, матеріалів мікробіологічного, рослинного чи тваринного походження та інших речовин, що застосовуються для підвищення родючості ґрунтів та урожайності сільськогосподарських культур, для поліпшення якості рослинницької продукції, які розщеплюються біологічно, за умови що вони внесені до Переліку речовин (інгредієнтів, компонентів),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використання неорганічних засобів захисту рослин, </a:t>
            </a:r>
            <a:r>
              <a:rPr lang="uk-UA" sz="2000" dirty="0" err="1"/>
              <a:t>меліорантів</a:t>
            </a:r>
            <a:r>
              <a:rPr lang="uk-UA" sz="2000" dirty="0"/>
              <a:t>, регуляторів росту рослин лише у порядку та обсягах, визначених законодавством у сфері органічного виробництва, обігу та маркування органічної продукції, за умови що вони внесені до Переліку речовин (інгредієнтів, компонентів),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заборона використання мінеральних азотних добрив;</a:t>
            </a:r>
          </a:p>
          <a:p>
            <a:pPr marL="0" indent="0" algn="just">
              <a:buNone/>
            </a:pPr>
            <a:endParaRPr lang="uk-UA" sz="2000" dirty="0"/>
          </a:p>
        </p:txBody>
      </p:sp>
    </p:spTree>
    <p:extLst>
      <p:ext uri="{BB962C8B-B14F-4D97-AF65-F5344CB8AC3E}">
        <p14:creationId xmlns:p14="http://schemas.microsoft.com/office/powerpoint/2010/main" val="1811814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000" b="1" dirty="0" smtClean="0"/>
              <a:t>«Продовольча безпека» </a:t>
            </a:r>
            <a:r>
              <a:rPr lang="en-US" sz="3000" b="1" dirty="0" smtClean="0"/>
              <a:t>vs </a:t>
            </a:r>
            <a:r>
              <a:rPr lang="uk-UA" sz="3000" b="1" dirty="0" smtClean="0">
                <a:solidFill>
                  <a:srgbClr val="C00000"/>
                </a:solidFill>
              </a:rPr>
              <a:t>«Національна безпека»</a:t>
            </a:r>
            <a:endParaRPr lang="uk-UA" sz="3000" b="1" dirty="0">
              <a:solidFill>
                <a:srgbClr val="C00000"/>
              </a:solidFill>
            </a:endParaRPr>
          </a:p>
        </p:txBody>
      </p:sp>
      <p:sp>
        <p:nvSpPr>
          <p:cNvPr id="3" name="Місце для вмісту 2"/>
          <p:cNvSpPr>
            <a:spLocks noGrp="1"/>
          </p:cNvSpPr>
          <p:nvPr>
            <p:ph idx="1"/>
          </p:nvPr>
        </p:nvSpPr>
        <p:spPr>
          <a:xfrm>
            <a:off x="1259632" y="1447800"/>
            <a:ext cx="7674056" cy="5149552"/>
          </a:xfrm>
        </p:spPr>
        <p:txBody>
          <a:bodyPr>
            <a:normAutofit fontScale="62500" lnSpcReduction="20000"/>
          </a:bodyPr>
          <a:lstStyle/>
          <a:p>
            <a:pPr marL="82296" indent="0">
              <a:buNone/>
            </a:pPr>
            <a:r>
              <a:rPr lang="uk-UA" b="1" dirty="0" smtClean="0">
                <a:solidFill>
                  <a:srgbClr val="002060"/>
                </a:solidFill>
              </a:rPr>
              <a:t>Закон України від 19 червня 2003 </a:t>
            </a:r>
            <a:r>
              <a:rPr lang="ru-RU" b="1" dirty="0" smtClean="0">
                <a:solidFill>
                  <a:srgbClr val="002060"/>
                </a:solidFill>
              </a:rPr>
              <a:t>р. № </a:t>
            </a:r>
            <a:r>
              <a:rPr lang="ru-RU" b="1" dirty="0">
                <a:solidFill>
                  <a:srgbClr val="002060"/>
                </a:solidFill>
              </a:rPr>
              <a:t>964-IV</a:t>
            </a:r>
            <a:endParaRPr lang="uk-UA" b="1" dirty="0" smtClean="0">
              <a:solidFill>
                <a:srgbClr val="002060"/>
              </a:solidFill>
            </a:endParaRPr>
          </a:p>
          <a:p>
            <a:pPr marL="82296" indent="0">
              <a:buNone/>
            </a:pPr>
            <a:r>
              <a:rPr lang="uk-UA" b="1" dirty="0" smtClean="0">
                <a:solidFill>
                  <a:srgbClr val="002060"/>
                </a:solidFill>
              </a:rPr>
              <a:t>«Про основи національної безпеки України»</a:t>
            </a:r>
          </a:p>
          <a:p>
            <a:pPr marL="82296" indent="0">
              <a:buNone/>
            </a:pPr>
            <a:r>
              <a:rPr lang="uk-UA" dirty="0" smtClean="0">
                <a:solidFill>
                  <a:srgbClr val="002060"/>
                </a:solidFill>
              </a:rPr>
              <a:t>(</a:t>
            </a:r>
            <a:r>
              <a:rPr lang="uk-UA" dirty="0" smtClean="0">
                <a:solidFill>
                  <a:srgbClr val="FF0000"/>
                </a:solidFill>
              </a:rPr>
              <a:t>!</a:t>
            </a:r>
            <a:r>
              <a:rPr lang="uk-UA" dirty="0" smtClean="0">
                <a:solidFill>
                  <a:srgbClr val="002060"/>
                </a:solidFill>
              </a:rPr>
              <a:t> – втратив чинність)</a:t>
            </a:r>
          </a:p>
          <a:p>
            <a:pPr marL="82296" indent="0">
              <a:buNone/>
            </a:pPr>
            <a:endParaRPr lang="ru-RU" sz="2600" b="1" dirty="0" smtClean="0">
              <a:solidFill>
                <a:srgbClr val="002060"/>
              </a:solidFill>
            </a:endParaRPr>
          </a:p>
          <a:p>
            <a:pPr marL="82296" indent="0" algn="just">
              <a:buNone/>
            </a:pPr>
            <a:r>
              <a:rPr lang="uk-UA" sz="2600" b="1" dirty="0" smtClean="0"/>
              <a:t>Національна безпека - </a:t>
            </a:r>
            <a:r>
              <a:rPr lang="uk-UA" sz="2600" dirty="0" smtClean="0"/>
              <a:t>захищеність життєво важливих інтересів людини і громадянина, суспільства і держави, за якої забезпечуються сталий розвиток суспільства, своєчасне виявлення, запобігання і нейтралізація реальних та потенційних загроз національним інтересам у сферах правоохоронної діяльності, боротьби з корупцією, прикордонної діяльності та оборони, міграційної політики, охорони здоров'я, охорони дитинства, освіти та науки, науково-технічної та інноваційної політики, культурного розвитку населення, забезпечення свободи слова та інформаційної безпеки, </a:t>
            </a:r>
            <a:r>
              <a:rPr lang="uk-UA" sz="2600" dirty="0" err="1" smtClean="0"/>
              <a:t>кібербезпеки</a:t>
            </a:r>
            <a:r>
              <a:rPr lang="uk-UA" sz="2600" dirty="0" smtClean="0"/>
              <a:t> та </a:t>
            </a:r>
            <a:r>
              <a:rPr lang="uk-UA" sz="2600" dirty="0" err="1" smtClean="0"/>
              <a:t>кіберзахисту</a:t>
            </a:r>
            <a:r>
              <a:rPr lang="uk-UA" sz="2600" dirty="0" smtClean="0"/>
              <a:t>, соціальної політики та пенсійного забезпечення, житлово-комунального господарства, ринку фінансових послуг, захисту прав власності, фондових ринків і обігу цінних паперів, податково-бюджетної та митної політики, торгівлі та підприємницької діяльності, ринку банківських послуг, інвестиційної політики, ревізійної діяльності, монетарної та валютної політики, захисту інформації, ліцензування, промисловості та </a:t>
            </a:r>
            <a:r>
              <a:rPr lang="uk-UA" sz="2600" dirty="0" smtClean="0">
                <a:solidFill>
                  <a:srgbClr val="C00000"/>
                </a:solidFill>
              </a:rPr>
              <a:t>сільського господарства</a:t>
            </a:r>
            <a:r>
              <a:rPr lang="uk-UA" sz="2600" dirty="0" smtClean="0"/>
              <a:t>, транспорту та зв'язку, інформаційних технологій, енергетики та енергозбереження, функціонування природних монополій, </a:t>
            </a:r>
            <a:r>
              <a:rPr lang="uk-UA" sz="2600" dirty="0" smtClean="0">
                <a:solidFill>
                  <a:srgbClr val="C00000"/>
                </a:solidFill>
              </a:rPr>
              <a:t>використання надр, земельних та водних ресурсів, корисних копалин, захисту екології і навколишнього природного середовища </a:t>
            </a:r>
            <a:r>
              <a:rPr lang="uk-UA" sz="2600" dirty="0" smtClean="0"/>
              <a:t>та інших сферах державного управління при виникненні негативних тенденцій до створення потенційних або реальних загроз національним інтересам</a:t>
            </a:r>
            <a:endParaRPr lang="uk-UA" sz="2600" dirty="0"/>
          </a:p>
        </p:txBody>
      </p:sp>
    </p:spTree>
    <p:extLst>
      <p:ext uri="{BB962C8B-B14F-4D97-AF65-F5344CB8AC3E}">
        <p14:creationId xmlns:p14="http://schemas.microsoft.com/office/powerpoint/2010/main" val="7762302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88640"/>
            <a:ext cx="7498080" cy="864096"/>
          </a:xfrm>
        </p:spPr>
        <p:txBody>
          <a:bodyPr>
            <a:noAutofit/>
          </a:bodyPr>
          <a:lstStyle/>
          <a:p>
            <a:r>
              <a:rPr lang="ru-RU" sz="2200" b="1" dirty="0" smtClean="0">
                <a:solidFill>
                  <a:srgbClr val="C00000"/>
                </a:solidFill>
              </a:rPr>
              <a:t>Закон </a:t>
            </a:r>
            <a:r>
              <a:rPr lang="ru-RU" sz="2200" b="1" dirty="0" err="1" smtClean="0">
                <a:solidFill>
                  <a:srgbClr val="C00000"/>
                </a:solidFill>
              </a:rPr>
              <a:t>України</a:t>
            </a:r>
            <a:r>
              <a:rPr lang="ru-RU" sz="2200" b="1" dirty="0" smtClean="0">
                <a:solidFill>
                  <a:srgbClr val="C00000"/>
                </a:solidFill>
              </a:rPr>
              <a:t> «Про </a:t>
            </a:r>
            <a:r>
              <a:rPr lang="ru-RU" sz="2200" b="1" dirty="0" err="1">
                <a:solidFill>
                  <a:srgbClr val="C00000"/>
                </a:solidFill>
              </a:rPr>
              <a:t>основні</a:t>
            </a:r>
            <a:r>
              <a:rPr lang="ru-RU" sz="2200" b="1" dirty="0">
                <a:solidFill>
                  <a:srgbClr val="C00000"/>
                </a:solidFill>
              </a:rPr>
              <a:t> </a:t>
            </a:r>
            <a:r>
              <a:rPr lang="ru-RU" sz="2200" b="1" dirty="0" err="1">
                <a:solidFill>
                  <a:srgbClr val="C00000"/>
                </a:solidFill>
              </a:rPr>
              <a:t>принципи</a:t>
            </a:r>
            <a:r>
              <a:rPr lang="ru-RU" sz="2200" b="1" dirty="0">
                <a:solidFill>
                  <a:srgbClr val="C00000"/>
                </a:solidFill>
              </a:rPr>
              <a:t> та </a:t>
            </a:r>
            <a:r>
              <a:rPr lang="ru-RU" sz="2200" b="1" dirty="0" err="1">
                <a:solidFill>
                  <a:srgbClr val="C00000"/>
                </a:solidFill>
              </a:rPr>
              <a:t>вимоги</a:t>
            </a:r>
            <a:r>
              <a:rPr lang="ru-RU" sz="2200" b="1" dirty="0">
                <a:solidFill>
                  <a:srgbClr val="C00000"/>
                </a:solidFill>
              </a:rPr>
              <a:t> до </a:t>
            </a:r>
            <a:r>
              <a:rPr lang="ru-RU" sz="2200" b="1" dirty="0" err="1">
                <a:solidFill>
                  <a:srgbClr val="C00000"/>
                </a:solidFill>
              </a:rPr>
              <a:t>органічного</a:t>
            </a:r>
            <a:r>
              <a:rPr lang="ru-RU" sz="2200" b="1" dirty="0">
                <a:solidFill>
                  <a:srgbClr val="C00000"/>
                </a:solidFill>
              </a:rPr>
              <a:t> </a:t>
            </a:r>
            <a:r>
              <a:rPr lang="ru-RU" sz="2200" b="1" dirty="0" err="1">
                <a:solidFill>
                  <a:srgbClr val="C00000"/>
                </a:solidFill>
              </a:rPr>
              <a:t>виробництва</a:t>
            </a:r>
            <a:r>
              <a:rPr lang="ru-RU" sz="2200" b="1" dirty="0">
                <a:solidFill>
                  <a:srgbClr val="C00000"/>
                </a:solidFill>
              </a:rPr>
              <a:t>, </a:t>
            </a:r>
            <a:r>
              <a:rPr lang="ru-RU" sz="2200" b="1" dirty="0" err="1">
                <a:solidFill>
                  <a:srgbClr val="C00000"/>
                </a:solidFill>
              </a:rPr>
              <a:t>обігу</a:t>
            </a:r>
            <a:r>
              <a:rPr lang="ru-RU" sz="2200" b="1" dirty="0">
                <a:solidFill>
                  <a:srgbClr val="C00000"/>
                </a:solidFill>
              </a:rPr>
              <a:t> та </a:t>
            </a:r>
            <a:r>
              <a:rPr lang="ru-RU" sz="2200" b="1" dirty="0" err="1">
                <a:solidFill>
                  <a:srgbClr val="C00000"/>
                </a:solidFill>
              </a:rPr>
              <a:t>маркування</a:t>
            </a:r>
            <a:r>
              <a:rPr lang="ru-RU" sz="2200" b="1" dirty="0">
                <a:solidFill>
                  <a:srgbClr val="C00000"/>
                </a:solidFill>
              </a:rPr>
              <a:t> </a:t>
            </a:r>
            <a:r>
              <a:rPr lang="ru-RU" sz="2200" b="1" dirty="0" err="1">
                <a:solidFill>
                  <a:srgbClr val="C00000"/>
                </a:solidFill>
              </a:rPr>
              <a:t>органічної</a:t>
            </a:r>
            <a:r>
              <a:rPr lang="ru-RU" sz="2200" b="1" dirty="0">
                <a:solidFill>
                  <a:srgbClr val="C00000"/>
                </a:solidFill>
              </a:rPr>
              <a:t> </a:t>
            </a:r>
            <a:r>
              <a:rPr lang="ru-RU" sz="2200" b="1" dirty="0" err="1" smtClean="0">
                <a:solidFill>
                  <a:srgbClr val="C00000"/>
                </a:solidFill>
              </a:rPr>
              <a:t>продукції</a:t>
            </a:r>
            <a:r>
              <a:rPr lang="ru-RU" sz="2200" b="1" dirty="0" smtClean="0">
                <a:solidFill>
                  <a:srgbClr val="C00000"/>
                </a:solidFill>
              </a:rPr>
              <a:t>»</a:t>
            </a:r>
            <a:endParaRPr lang="ru-RU" sz="2200" b="1" dirty="0">
              <a:solidFill>
                <a:srgbClr val="C00000"/>
              </a:solidFill>
            </a:endParaRPr>
          </a:p>
        </p:txBody>
      </p:sp>
      <p:sp>
        <p:nvSpPr>
          <p:cNvPr id="3" name="Содержимое 2"/>
          <p:cNvSpPr>
            <a:spLocks noGrp="1"/>
          </p:cNvSpPr>
          <p:nvPr>
            <p:ph idx="1"/>
          </p:nvPr>
        </p:nvSpPr>
        <p:spPr>
          <a:xfrm>
            <a:off x="1260212" y="1412776"/>
            <a:ext cx="7776284" cy="5256584"/>
          </a:xfrm>
        </p:spPr>
        <p:txBody>
          <a:bodyPr>
            <a:normAutofit fontScale="92500" lnSpcReduction="20000"/>
          </a:bodyPr>
          <a:lstStyle/>
          <a:p>
            <a:pPr marL="0" indent="0" algn="just">
              <a:buNone/>
            </a:pPr>
            <a:r>
              <a:rPr lang="uk-UA" sz="2000" dirty="0"/>
              <a:t>Стаття 18. Вимоги до органічного рослинництва</a:t>
            </a:r>
          </a:p>
          <a:p>
            <a:pPr marL="0" indent="0" algn="just">
              <a:buNone/>
            </a:pPr>
            <a:endParaRPr lang="uk-UA" sz="2000" dirty="0"/>
          </a:p>
          <a:p>
            <a:pPr marL="0" indent="0" algn="just">
              <a:buNone/>
            </a:pPr>
            <a:r>
              <a:rPr lang="uk-UA" sz="2000" dirty="0"/>
              <a:t>1. Вимогами до органічного рослинництва є:</a:t>
            </a:r>
          </a:p>
          <a:p>
            <a:pPr marL="0" indent="0" algn="just">
              <a:buNone/>
            </a:pPr>
            <a:endParaRPr lang="uk-UA" sz="2000" dirty="0"/>
          </a:p>
          <a:p>
            <a:pPr marL="0" indent="0" algn="just">
              <a:buNone/>
            </a:pPr>
            <a:r>
              <a:rPr lang="uk-UA" sz="2000" dirty="0" smtClean="0"/>
              <a:t>регулярне </a:t>
            </a:r>
            <a:r>
              <a:rPr lang="uk-UA" sz="2000" dirty="0"/>
              <a:t>очищення та дезінфекція приміщень та споруд, що використовуються для органічного рослинництва речовинами, що дозволяється використовувати у процесі органічного виробництва та які дозволені до використання у гранично допустимих кількостях;</a:t>
            </a:r>
          </a:p>
          <a:p>
            <a:pPr marL="0" indent="0" algn="just">
              <a:buNone/>
            </a:pPr>
            <a:endParaRPr lang="uk-UA" sz="2000" dirty="0"/>
          </a:p>
          <a:p>
            <a:pPr marL="0" indent="0" algn="just">
              <a:buNone/>
            </a:pPr>
            <a:r>
              <a:rPr lang="uk-UA" sz="2000" dirty="0"/>
              <a:t>використання для сівби органічного насіння та використання для посадки органічного садивного матеріалу, крім випадків, встановлених цим Законом;</a:t>
            </a:r>
          </a:p>
          <a:p>
            <a:pPr marL="0" indent="0" algn="just">
              <a:buNone/>
            </a:pPr>
            <a:endParaRPr lang="uk-UA" sz="2000" dirty="0"/>
          </a:p>
          <a:p>
            <a:pPr marL="0" indent="0" algn="just">
              <a:buNone/>
            </a:pPr>
            <a:r>
              <a:rPr lang="uk-UA" sz="2000" dirty="0"/>
              <a:t>здійснення біологічного контролю за шкідниками та хворобами рослин.</a:t>
            </a:r>
          </a:p>
          <a:p>
            <a:pPr marL="0" indent="0" algn="just">
              <a:buNone/>
            </a:pPr>
            <a:endParaRPr lang="uk-UA" sz="2000" dirty="0"/>
          </a:p>
          <a:p>
            <a:pPr marL="0" indent="0" algn="just">
              <a:buNone/>
            </a:pPr>
            <a:r>
              <a:rPr lang="uk-UA" sz="2000" dirty="0"/>
              <a:t>2. В органічному рослинництві дозволяється використання біодинамічних препаратів.</a:t>
            </a:r>
          </a:p>
        </p:txBody>
      </p:sp>
    </p:spTree>
    <p:extLst>
      <p:ext uri="{BB962C8B-B14F-4D97-AF65-F5344CB8AC3E}">
        <p14:creationId xmlns:p14="http://schemas.microsoft.com/office/powerpoint/2010/main" val="42209707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1259632" y="111978"/>
            <a:ext cx="7632848" cy="5447645"/>
          </a:xfrm>
          <a:prstGeom prst="rect">
            <a:avLst/>
          </a:prstGeom>
        </p:spPr>
        <p:txBody>
          <a:bodyPr wrap="square">
            <a:spAutoFit/>
          </a:bodyPr>
          <a:lstStyle/>
          <a:p>
            <a:r>
              <a:rPr lang="uk-UA" sz="2000" b="1" dirty="0" smtClean="0">
                <a:solidFill>
                  <a:srgbClr val="002060"/>
                </a:solidFill>
              </a:rPr>
              <a:t>ПОСТАНОВА КАБІНЕТУ </a:t>
            </a:r>
            <a:r>
              <a:rPr lang="uk-UA" sz="2000" b="1" dirty="0">
                <a:solidFill>
                  <a:srgbClr val="002060"/>
                </a:solidFill>
              </a:rPr>
              <a:t>МІНІСТРІВ УКРАЇНИ</a:t>
            </a:r>
          </a:p>
          <a:p>
            <a:r>
              <a:rPr lang="uk-UA" sz="2000" b="1" dirty="0" smtClean="0">
                <a:solidFill>
                  <a:srgbClr val="002060"/>
                </a:solidFill>
              </a:rPr>
              <a:t>від </a:t>
            </a:r>
            <a:r>
              <a:rPr lang="uk-UA" sz="2000" b="1" dirty="0">
                <a:solidFill>
                  <a:srgbClr val="002060"/>
                </a:solidFill>
              </a:rPr>
              <a:t>23 жовтня 2019 р. № 970</a:t>
            </a:r>
          </a:p>
          <a:p>
            <a:r>
              <a:rPr lang="uk-UA" sz="2000" b="1" dirty="0" smtClean="0">
                <a:solidFill>
                  <a:srgbClr val="C00000"/>
                </a:solidFill>
              </a:rPr>
              <a:t>«Про </a:t>
            </a:r>
            <a:r>
              <a:rPr lang="uk-UA" sz="2000" b="1" dirty="0">
                <a:solidFill>
                  <a:srgbClr val="C00000"/>
                </a:solidFill>
              </a:rPr>
              <a:t>затвердження Порядку (детальних правил) органічного виробництва та обігу органічної </a:t>
            </a:r>
            <a:r>
              <a:rPr lang="uk-UA" sz="2000" b="1" dirty="0" smtClean="0">
                <a:solidFill>
                  <a:srgbClr val="C00000"/>
                </a:solidFill>
              </a:rPr>
              <a:t>продукції»</a:t>
            </a:r>
            <a:endParaRPr lang="uk-UA" sz="2000" b="1" dirty="0">
              <a:solidFill>
                <a:srgbClr val="C00000"/>
              </a:solidFill>
            </a:endParaRPr>
          </a:p>
          <a:p>
            <a:endParaRPr lang="uk-UA" dirty="0"/>
          </a:p>
          <a:p>
            <a:r>
              <a:rPr lang="uk-UA" dirty="0" smtClean="0"/>
              <a:t>(Із </a:t>
            </a:r>
            <a:r>
              <a:rPr lang="uk-UA" dirty="0"/>
              <a:t>змінами, внесеними згідно з Постановами КМ</a:t>
            </a:r>
          </a:p>
          <a:p>
            <a:r>
              <a:rPr lang="uk-UA" dirty="0"/>
              <a:t>№ 826 від 09.09.2020</a:t>
            </a:r>
          </a:p>
          <a:p>
            <a:r>
              <a:rPr lang="uk-UA" dirty="0"/>
              <a:t>№ 1032 від 21.10.2020</a:t>
            </a:r>
          </a:p>
          <a:p>
            <a:r>
              <a:rPr lang="uk-UA" dirty="0"/>
              <a:t>№ 749 від </a:t>
            </a:r>
            <a:r>
              <a:rPr lang="uk-UA" dirty="0" smtClean="0"/>
              <a:t>01.07.2022)</a:t>
            </a:r>
            <a:endParaRPr lang="uk-UA" dirty="0"/>
          </a:p>
          <a:p>
            <a:endParaRPr lang="uk-UA" dirty="0"/>
          </a:p>
          <a:p>
            <a:pPr algn="just"/>
            <a:r>
              <a:rPr lang="uk-UA" sz="2000" dirty="0"/>
              <a:t>Відповідно до частини другої статті 13 Закону України “Про основні принципи та вимоги до органічного виробництва, обігу та маркування органічної продукції” Кабінет Міністрів України постановляє:</a:t>
            </a:r>
          </a:p>
          <a:p>
            <a:pPr algn="just"/>
            <a:endParaRPr lang="uk-UA" sz="2000" dirty="0"/>
          </a:p>
          <a:p>
            <a:pPr algn="just"/>
            <a:r>
              <a:rPr lang="uk-UA" sz="2000" dirty="0"/>
              <a:t>1. Затвердити </a:t>
            </a:r>
            <a:r>
              <a:rPr lang="uk-UA" sz="2000" b="1" dirty="0"/>
              <a:t>Порядок (детальні правила) органічного виробництва та обігу органічної продукції</a:t>
            </a:r>
            <a:r>
              <a:rPr lang="uk-UA" sz="2000" dirty="0"/>
              <a:t>, що додається.</a:t>
            </a:r>
          </a:p>
          <a:p>
            <a:endParaRPr lang="uk-UA" sz="2000" dirty="0"/>
          </a:p>
        </p:txBody>
      </p:sp>
    </p:spTree>
    <p:extLst>
      <p:ext uri="{BB962C8B-B14F-4D97-AF65-F5344CB8AC3E}">
        <p14:creationId xmlns:p14="http://schemas.microsoft.com/office/powerpoint/2010/main" val="2396681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1187624" y="261218"/>
            <a:ext cx="7704856" cy="6463308"/>
          </a:xfrm>
          <a:prstGeom prst="rect">
            <a:avLst/>
          </a:prstGeom>
        </p:spPr>
        <p:txBody>
          <a:bodyPr wrap="square">
            <a:spAutoFit/>
          </a:bodyPr>
          <a:lstStyle/>
          <a:p>
            <a:pPr algn="ctr"/>
            <a:r>
              <a:rPr lang="uk-UA" b="1" dirty="0" smtClean="0">
                <a:solidFill>
                  <a:srgbClr val="C00000"/>
                </a:solidFill>
              </a:rPr>
              <a:t>ПОРЯДОК</a:t>
            </a:r>
            <a:endParaRPr lang="uk-UA" b="1" dirty="0">
              <a:solidFill>
                <a:srgbClr val="C00000"/>
              </a:solidFill>
            </a:endParaRPr>
          </a:p>
          <a:p>
            <a:pPr algn="ctr"/>
            <a:r>
              <a:rPr lang="uk-UA" b="1" dirty="0">
                <a:solidFill>
                  <a:srgbClr val="C00000"/>
                </a:solidFill>
              </a:rPr>
              <a:t>(детальні правила) органічного виробництва та обігу органічної продукції</a:t>
            </a:r>
          </a:p>
          <a:p>
            <a:endParaRPr lang="uk-UA" dirty="0"/>
          </a:p>
          <a:p>
            <a:r>
              <a:rPr lang="uk-UA" dirty="0" smtClean="0"/>
              <a:t>Цей </a:t>
            </a:r>
            <a:r>
              <a:rPr lang="uk-UA" dirty="0"/>
              <a:t>Порядок визначає детальні правила органічного виробництва та обігу органічної продукції таких </a:t>
            </a:r>
            <a:r>
              <a:rPr lang="uk-UA" b="1" dirty="0">
                <a:solidFill>
                  <a:srgbClr val="002060"/>
                </a:solidFill>
              </a:rPr>
              <a:t>галузей органічного виробництва</a:t>
            </a:r>
            <a:r>
              <a:rPr lang="uk-UA" dirty="0"/>
              <a:t>:</a:t>
            </a:r>
          </a:p>
          <a:p>
            <a:endParaRPr lang="uk-UA" dirty="0"/>
          </a:p>
          <a:p>
            <a:pPr marL="442913" indent="-261938">
              <a:buFont typeface="+mj-lt"/>
              <a:buAutoNum type="arabicPeriod"/>
            </a:pPr>
            <a:r>
              <a:rPr lang="uk-UA" dirty="0"/>
              <a:t>органічне рослинництво (зокрема насінництво та </a:t>
            </a:r>
            <a:r>
              <a:rPr lang="uk-UA" dirty="0" err="1"/>
              <a:t>розсадництво</a:t>
            </a:r>
            <a:r>
              <a:rPr lang="uk-UA" dirty="0"/>
              <a:t>);</a:t>
            </a:r>
          </a:p>
          <a:p>
            <a:pPr marL="442913" indent="-261938">
              <a:buFont typeface="+mj-lt"/>
              <a:buAutoNum type="arabicPeriod"/>
            </a:pPr>
            <a:endParaRPr lang="uk-UA" dirty="0"/>
          </a:p>
          <a:p>
            <a:pPr marL="442913" indent="-261938">
              <a:buFont typeface="+mj-lt"/>
              <a:buAutoNum type="arabicPeriod"/>
            </a:pPr>
            <a:r>
              <a:rPr lang="uk-UA" dirty="0"/>
              <a:t>органічне тваринництво (зокрема птахівництво, бджільництво);</a:t>
            </a:r>
          </a:p>
          <a:p>
            <a:pPr marL="442913" indent="-261938">
              <a:buFont typeface="+mj-lt"/>
              <a:buAutoNum type="arabicPeriod"/>
            </a:pPr>
            <a:endParaRPr lang="uk-UA" dirty="0"/>
          </a:p>
          <a:p>
            <a:pPr marL="442913" indent="-261938">
              <a:buFont typeface="+mj-lt"/>
              <a:buAutoNum type="arabicPeriod"/>
            </a:pPr>
            <a:r>
              <a:rPr lang="uk-UA" dirty="0"/>
              <a:t>органічне грибівництво (зокрема вирощування органічних дріжджів);</a:t>
            </a:r>
          </a:p>
          <a:p>
            <a:pPr marL="442913" indent="-261938">
              <a:buFont typeface="+mj-lt"/>
              <a:buAutoNum type="arabicPeriod"/>
            </a:pPr>
            <a:endParaRPr lang="uk-UA" dirty="0"/>
          </a:p>
          <a:p>
            <a:pPr marL="442913" indent="-261938">
              <a:buFont typeface="+mj-lt"/>
              <a:buAutoNum type="arabicPeriod"/>
            </a:pPr>
            <a:r>
              <a:rPr lang="uk-UA" dirty="0"/>
              <a:t>органічна аквакультура;</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морських водоростей;</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харчових продуктів (зокрема органічне виноробство);</a:t>
            </a:r>
          </a:p>
          <a:p>
            <a:pPr marL="442913" indent="-261938">
              <a:buFont typeface="+mj-lt"/>
              <a:buAutoNum type="arabicPeriod"/>
            </a:pPr>
            <a:endParaRPr lang="uk-UA" dirty="0"/>
          </a:p>
          <a:p>
            <a:pPr marL="442913" indent="-261938">
              <a:buFont typeface="+mj-lt"/>
              <a:buAutoNum type="arabicPeriod"/>
            </a:pPr>
            <a:r>
              <a:rPr lang="uk-UA" dirty="0"/>
              <a:t>виробництво органічних кормів;</a:t>
            </a:r>
          </a:p>
          <a:p>
            <a:pPr marL="442913" indent="-261938">
              <a:buFont typeface="+mj-lt"/>
              <a:buAutoNum type="arabicPeriod"/>
            </a:pPr>
            <a:endParaRPr lang="uk-UA" dirty="0"/>
          </a:p>
          <a:p>
            <a:pPr marL="442913" indent="-261938">
              <a:buFont typeface="+mj-lt"/>
              <a:buAutoNum type="arabicPeriod"/>
            </a:pPr>
            <a:r>
              <a:rPr lang="uk-UA" dirty="0"/>
              <a:t>заготівля органічних об’єктів рослинного світу.</a:t>
            </a:r>
          </a:p>
        </p:txBody>
      </p:sp>
    </p:spTree>
    <p:extLst>
      <p:ext uri="{BB962C8B-B14F-4D97-AF65-F5344CB8AC3E}">
        <p14:creationId xmlns:p14="http://schemas.microsoft.com/office/powerpoint/2010/main" val="115801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000" b="1" dirty="0" smtClean="0"/>
              <a:t>«Продовольча безпека» </a:t>
            </a:r>
            <a:r>
              <a:rPr lang="en-US" sz="3000" b="1" dirty="0" smtClean="0"/>
              <a:t>vs </a:t>
            </a:r>
            <a:r>
              <a:rPr lang="uk-UA" sz="3000" b="1" dirty="0" smtClean="0">
                <a:solidFill>
                  <a:srgbClr val="C00000"/>
                </a:solidFill>
              </a:rPr>
              <a:t>«Національна безпека»</a:t>
            </a:r>
            <a:endParaRPr lang="uk-UA" sz="3000" b="1" dirty="0">
              <a:solidFill>
                <a:srgbClr val="C00000"/>
              </a:solidFill>
            </a:endParaRPr>
          </a:p>
        </p:txBody>
      </p:sp>
      <p:sp>
        <p:nvSpPr>
          <p:cNvPr id="3" name="Місце для вмісту 2"/>
          <p:cNvSpPr>
            <a:spLocks noGrp="1"/>
          </p:cNvSpPr>
          <p:nvPr>
            <p:ph idx="1"/>
          </p:nvPr>
        </p:nvSpPr>
        <p:spPr>
          <a:xfrm>
            <a:off x="1259632" y="1447800"/>
            <a:ext cx="7674056" cy="5149552"/>
          </a:xfrm>
        </p:spPr>
        <p:txBody>
          <a:bodyPr>
            <a:normAutofit/>
          </a:bodyPr>
          <a:lstStyle/>
          <a:p>
            <a:pPr marL="82296" indent="0">
              <a:buNone/>
            </a:pPr>
            <a:r>
              <a:rPr lang="uk-UA" sz="2400" b="1" dirty="0" smtClean="0">
                <a:solidFill>
                  <a:srgbClr val="002060"/>
                </a:solidFill>
              </a:rPr>
              <a:t>Закон України від 19 червня 2003 </a:t>
            </a:r>
            <a:r>
              <a:rPr lang="ru-RU" sz="2400" b="1" dirty="0" smtClean="0">
                <a:solidFill>
                  <a:srgbClr val="002060"/>
                </a:solidFill>
              </a:rPr>
              <a:t>р. № </a:t>
            </a:r>
            <a:r>
              <a:rPr lang="ru-RU" sz="2400" b="1" dirty="0">
                <a:solidFill>
                  <a:srgbClr val="002060"/>
                </a:solidFill>
              </a:rPr>
              <a:t>964-IV</a:t>
            </a:r>
            <a:endParaRPr lang="uk-UA" sz="2400" b="1" dirty="0" smtClean="0">
              <a:solidFill>
                <a:srgbClr val="002060"/>
              </a:solidFill>
            </a:endParaRPr>
          </a:p>
          <a:p>
            <a:pPr marL="82296" indent="0">
              <a:buNone/>
            </a:pPr>
            <a:r>
              <a:rPr lang="uk-UA" sz="2400" b="1" dirty="0" smtClean="0">
                <a:solidFill>
                  <a:srgbClr val="002060"/>
                </a:solidFill>
              </a:rPr>
              <a:t>«Про основи національної безпеки України»</a:t>
            </a:r>
          </a:p>
          <a:p>
            <a:pPr marL="82296" indent="0">
              <a:buNone/>
            </a:pPr>
            <a:r>
              <a:rPr lang="uk-UA" sz="2400" dirty="0" smtClean="0">
                <a:solidFill>
                  <a:srgbClr val="002060"/>
                </a:solidFill>
              </a:rPr>
              <a:t>(</a:t>
            </a:r>
            <a:r>
              <a:rPr lang="uk-UA" sz="2400" dirty="0" smtClean="0">
                <a:solidFill>
                  <a:srgbClr val="FF0000"/>
                </a:solidFill>
              </a:rPr>
              <a:t>!</a:t>
            </a:r>
            <a:r>
              <a:rPr lang="uk-UA" sz="2400" dirty="0" smtClean="0">
                <a:solidFill>
                  <a:srgbClr val="002060"/>
                </a:solidFill>
              </a:rPr>
              <a:t> – втратив чинність)</a:t>
            </a:r>
          </a:p>
          <a:p>
            <a:pPr marL="82296" indent="0">
              <a:buNone/>
            </a:pPr>
            <a:endParaRPr lang="ru-RU" sz="2400" b="1" dirty="0" smtClean="0">
              <a:solidFill>
                <a:srgbClr val="002060"/>
              </a:solidFill>
            </a:endParaRPr>
          </a:p>
          <a:p>
            <a:pPr marL="82296" indent="0">
              <a:buNone/>
            </a:pPr>
            <a:r>
              <a:rPr lang="ru-RU" sz="2400" b="1" dirty="0" err="1" smtClean="0"/>
              <a:t>Стаття</a:t>
            </a:r>
            <a:r>
              <a:rPr lang="ru-RU" sz="2400" b="1" dirty="0" smtClean="0"/>
              <a:t> </a:t>
            </a:r>
            <a:r>
              <a:rPr lang="ru-RU" sz="2400" b="1" dirty="0"/>
              <a:t>7. </a:t>
            </a:r>
            <a:r>
              <a:rPr lang="ru-RU" sz="2400" b="1" dirty="0" err="1"/>
              <a:t>Загрози</a:t>
            </a:r>
            <a:r>
              <a:rPr lang="ru-RU" sz="2400" b="1" dirty="0"/>
              <a:t> </a:t>
            </a:r>
            <a:r>
              <a:rPr lang="ru-RU" sz="2400" b="1" dirty="0" err="1"/>
              <a:t>національним</a:t>
            </a:r>
            <a:r>
              <a:rPr lang="ru-RU" sz="2400" b="1" dirty="0"/>
              <a:t> </a:t>
            </a:r>
            <a:r>
              <a:rPr lang="ru-RU" sz="2400" b="1" dirty="0" err="1"/>
              <a:t>інтересам</a:t>
            </a:r>
            <a:r>
              <a:rPr lang="ru-RU" sz="2400" b="1" dirty="0"/>
              <a:t> і </a:t>
            </a:r>
            <a:r>
              <a:rPr lang="ru-RU" sz="2400" b="1" dirty="0" err="1"/>
              <a:t>національній</a:t>
            </a:r>
            <a:r>
              <a:rPr lang="ru-RU" sz="2400" b="1" dirty="0"/>
              <a:t> </a:t>
            </a:r>
            <a:r>
              <a:rPr lang="ru-RU" sz="2400" b="1" dirty="0" err="1"/>
              <a:t>безпеці</a:t>
            </a:r>
            <a:r>
              <a:rPr lang="ru-RU" sz="2400" b="1" dirty="0"/>
              <a:t> </a:t>
            </a:r>
            <a:r>
              <a:rPr lang="ru-RU" sz="2400" b="1" dirty="0" err="1" smtClean="0"/>
              <a:t>України</a:t>
            </a:r>
            <a:endParaRPr lang="ru-RU" sz="2400" b="1" dirty="0" smtClean="0"/>
          </a:p>
          <a:p>
            <a:pPr marL="82296" indent="0">
              <a:buNone/>
            </a:pPr>
            <a:endParaRPr lang="ru-RU" sz="2400" b="1" dirty="0" smtClean="0"/>
          </a:p>
          <a:p>
            <a:pPr marL="82296" indent="0">
              <a:buNone/>
            </a:pPr>
            <a:endParaRPr lang="ru-RU" sz="2400" b="1" dirty="0" smtClean="0"/>
          </a:p>
          <a:p>
            <a:pPr marL="82296" indent="0">
              <a:buNone/>
            </a:pPr>
            <a:r>
              <a:rPr lang="ru-RU" sz="2400" b="1" dirty="0" err="1" smtClean="0"/>
              <a:t>критичний</a:t>
            </a:r>
            <a:r>
              <a:rPr lang="ru-RU" sz="2400" b="1" dirty="0" smtClean="0"/>
              <a:t> </a:t>
            </a:r>
            <a:r>
              <a:rPr lang="ru-RU" sz="2400" b="1" dirty="0"/>
              <a:t>стан з </a:t>
            </a:r>
            <a:r>
              <a:rPr lang="ru-RU" sz="2400" b="1" dirty="0" err="1"/>
              <a:t>продовольчим</a:t>
            </a:r>
            <a:r>
              <a:rPr lang="ru-RU" sz="2400" b="1" dirty="0"/>
              <a:t> </a:t>
            </a:r>
            <a:r>
              <a:rPr lang="ru-RU" sz="2400" b="1" dirty="0" err="1"/>
              <a:t>забезпеченням</a:t>
            </a:r>
            <a:r>
              <a:rPr lang="ru-RU" sz="2400" b="1" dirty="0"/>
              <a:t> </a:t>
            </a:r>
            <a:r>
              <a:rPr lang="ru-RU" sz="2400" b="1" dirty="0" err="1" smtClean="0"/>
              <a:t>населення</a:t>
            </a:r>
            <a:endParaRPr lang="ru-RU" sz="2400" b="1" dirty="0" smtClean="0"/>
          </a:p>
        </p:txBody>
      </p:sp>
      <p:sp>
        <p:nvSpPr>
          <p:cNvPr id="4" name="Стрілка вниз 3"/>
          <p:cNvSpPr/>
          <p:nvPr/>
        </p:nvSpPr>
        <p:spPr>
          <a:xfrm>
            <a:off x="4572000" y="4293096"/>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2197878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000" b="1" dirty="0" smtClean="0"/>
              <a:t>«Продовольча безпека» </a:t>
            </a:r>
            <a:r>
              <a:rPr lang="en-US" sz="3000" b="1" dirty="0" smtClean="0"/>
              <a:t>vs </a:t>
            </a:r>
            <a:r>
              <a:rPr lang="uk-UA" sz="3000" b="1" dirty="0" smtClean="0">
                <a:solidFill>
                  <a:srgbClr val="C00000"/>
                </a:solidFill>
              </a:rPr>
              <a:t>«Національна безпека»</a:t>
            </a:r>
            <a:endParaRPr lang="uk-UA" sz="3000" b="1" dirty="0">
              <a:solidFill>
                <a:srgbClr val="C00000"/>
              </a:solidFill>
            </a:endParaRPr>
          </a:p>
        </p:txBody>
      </p:sp>
      <p:sp>
        <p:nvSpPr>
          <p:cNvPr id="3" name="Місце для вмісту 2"/>
          <p:cNvSpPr>
            <a:spLocks noGrp="1"/>
          </p:cNvSpPr>
          <p:nvPr>
            <p:ph idx="1"/>
          </p:nvPr>
        </p:nvSpPr>
        <p:spPr>
          <a:xfrm>
            <a:off x="1259632" y="1447800"/>
            <a:ext cx="7674056" cy="5149552"/>
          </a:xfrm>
        </p:spPr>
        <p:txBody>
          <a:bodyPr>
            <a:normAutofit/>
          </a:bodyPr>
          <a:lstStyle/>
          <a:p>
            <a:pPr marL="82296" indent="0">
              <a:buNone/>
            </a:pPr>
            <a:r>
              <a:rPr lang="uk-UA" sz="2400" b="1" dirty="0" smtClean="0">
                <a:solidFill>
                  <a:srgbClr val="002060"/>
                </a:solidFill>
              </a:rPr>
              <a:t>Закон України від 19 червня 2003 </a:t>
            </a:r>
            <a:r>
              <a:rPr lang="ru-RU" sz="2400" b="1" dirty="0" smtClean="0">
                <a:solidFill>
                  <a:srgbClr val="002060"/>
                </a:solidFill>
              </a:rPr>
              <a:t>р. № </a:t>
            </a:r>
            <a:r>
              <a:rPr lang="ru-RU" sz="2400" b="1" dirty="0">
                <a:solidFill>
                  <a:srgbClr val="002060"/>
                </a:solidFill>
              </a:rPr>
              <a:t>964-IV</a:t>
            </a:r>
            <a:endParaRPr lang="uk-UA" sz="2400" b="1" dirty="0" smtClean="0">
              <a:solidFill>
                <a:srgbClr val="002060"/>
              </a:solidFill>
            </a:endParaRPr>
          </a:p>
          <a:p>
            <a:pPr marL="82296" indent="0">
              <a:buNone/>
            </a:pPr>
            <a:r>
              <a:rPr lang="uk-UA" sz="2400" b="1" dirty="0" smtClean="0">
                <a:solidFill>
                  <a:srgbClr val="002060"/>
                </a:solidFill>
              </a:rPr>
              <a:t>«Про основи національної безпеки України»</a:t>
            </a:r>
          </a:p>
          <a:p>
            <a:pPr marL="82296" indent="0">
              <a:buNone/>
            </a:pPr>
            <a:r>
              <a:rPr lang="uk-UA" sz="2400" dirty="0" smtClean="0">
                <a:solidFill>
                  <a:srgbClr val="002060"/>
                </a:solidFill>
              </a:rPr>
              <a:t>(</a:t>
            </a:r>
            <a:r>
              <a:rPr lang="uk-UA" sz="2400" dirty="0" smtClean="0">
                <a:solidFill>
                  <a:srgbClr val="FF0000"/>
                </a:solidFill>
              </a:rPr>
              <a:t>!</a:t>
            </a:r>
            <a:r>
              <a:rPr lang="uk-UA" sz="2400" dirty="0" smtClean="0">
                <a:solidFill>
                  <a:srgbClr val="002060"/>
                </a:solidFill>
              </a:rPr>
              <a:t> – втратив чинність)</a:t>
            </a:r>
          </a:p>
          <a:p>
            <a:pPr marL="82296" indent="0">
              <a:buNone/>
            </a:pPr>
            <a:endParaRPr lang="ru-RU" sz="2400" b="1" dirty="0" smtClean="0">
              <a:solidFill>
                <a:srgbClr val="002060"/>
              </a:solidFill>
            </a:endParaRPr>
          </a:p>
          <a:p>
            <a:pPr marL="82296" indent="0">
              <a:buNone/>
            </a:pPr>
            <a:r>
              <a:rPr lang="ru-RU" sz="2400" b="1" dirty="0" err="1"/>
              <a:t>Стаття</a:t>
            </a:r>
            <a:r>
              <a:rPr lang="ru-RU" sz="2400" b="1" dirty="0"/>
              <a:t> 8. </a:t>
            </a:r>
            <a:r>
              <a:rPr lang="ru-RU" sz="2400" b="1" dirty="0" err="1"/>
              <a:t>Основні</a:t>
            </a:r>
            <a:r>
              <a:rPr lang="ru-RU" sz="2400" b="1" dirty="0"/>
              <a:t> </a:t>
            </a:r>
            <a:r>
              <a:rPr lang="ru-RU" sz="2400" b="1" dirty="0" err="1"/>
              <a:t>напрями</a:t>
            </a:r>
            <a:r>
              <a:rPr lang="ru-RU" sz="2400" b="1" dirty="0"/>
              <a:t> </a:t>
            </a:r>
            <a:r>
              <a:rPr lang="ru-RU" sz="2400" b="1" dirty="0" err="1"/>
              <a:t>державної</a:t>
            </a:r>
            <a:r>
              <a:rPr lang="ru-RU" sz="2400" b="1" dirty="0"/>
              <a:t> </a:t>
            </a:r>
            <a:r>
              <a:rPr lang="ru-RU" sz="2400" b="1" dirty="0" err="1"/>
              <a:t>політики</a:t>
            </a:r>
            <a:r>
              <a:rPr lang="ru-RU" sz="2400" b="1" dirty="0"/>
              <a:t> з </a:t>
            </a:r>
            <a:r>
              <a:rPr lang="ru-RU" sz="2400" b="1" dirty="0" err="1"/>
              <a:t>питань</a:t>
            </a:r>
            <a:r>
              <a:rPr lang="ru-RU" sz="2400" b="1" dirty="0"/>
              <a:t> </a:t>
            </a:r>
            <a:r>
              <a:rPr lang="ru-RU" sz="2400" b="1" dirty="0" err="1"/>
              <a:t>національної</a:t>
            </a:r>
            <a:r>
              <a:rPr lang="ru-RU" sz="2400" b="1" dirty="0"/>
              <a:t> </a:t>
            </a:r>
            <a:r>
              <a:rPr lang="ru-RU" sz="2400" b="1" dirty="0" err="1"/>
              <a:t>безпеки</a:t>
            </a:r>
            <a:endParaRPr lang="ru-RU" sz="2400" b="1" dirty="0" smtClean="0"/>
          </a:p>
          <a:p>
            <a:pPr marL="82296" indent="0">
              <a:buNone/>
            </a:pPr>
            <a:endParaRPr lang="ru-RU" sz="2400" b="1" dirty="0" smtClean="0"/>
          </a:p>
          <a:p>
            <a:pPr marL="82296" indent="0">
              <a:buNone/>
            </a:pPr>
            <a:endParaRPr lang="ru-RU" sz="2400" b="1" dirty="0"/>
          </a:p>
          <a:p>
            <a:pPr marL="82296" indent="0">
              <a:buNone/>
            </a:pPr>
            <a:r>
              <a:rPr lang="ru-RU" sz="2400" b="1" dirty="0" err="1" smtClean="0"/>
              <a:t>забезпечення</a:t>
            </a:r>
            <a:r>
              <a:rPr lang="ru-RU" sz="2400" b="1" dirty="0" smtClean="0"/>
              <a:t> </a:t>
            </a:r>
            <a:r>
              <a:rPr lang="ru-RU" sz="2400" b="1" dirty="0" err="1"/>
              <a:t>продовольчої</a:t>
            </a:r>
            <a:r>
              <a:rPr lang="ru-RU" sz="2400" b="1" dirty="0"/>
              <a:t> </a:t>
            </a:r>
            <a:r>
              <a:rPr lang="ru-RU" sz="2400" b="1" dirty="0" err="1"/>
              <a:t>безпеки</a:t>
            </a:r>
            <a:endParaRPr lang="ru-RU" sz="2400" b="1" dirty="0" smtClean="0"/>
          </a:p>
        </p:txBody>
      </p:sp>
      <p:sp>
        <p:nvSpPr>
          <p:cNvPr id="4" name="Стрілка вниз 3"/>
          <p:cNvSpPr/>
          <p:nvPr/>
        </p:nvSpPr>
        <p:spPr>
          <a:xfrm>
            <a:off x="4572000" y="4293096"/>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705474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000" b="1" dirty="0" smtClean="0"/>
              <a:t>Виклики воєнного часу</a:t>
            </a:r>
            <a:endParaRPr lang="uk-UA" sz="3000" b="1" dirty="0">
              <a:solidFill>
                <a:srgbClr val="C00000"/>
              </a:solidFill>
            </a:endParaRPr>
          </a:p>
        </p:txBody>
      </p:sp>
      <p:sp>
        <p:nvSpPr>
          <p:cNvPr id="3" name="Місце для вмісту 2"/>
          <p:cNvSpPr>
            <a:spLocks noGrp="1"/>
          </p:cNvSpPr>
          <p:nvPr>
            <p:ph idx="1"/>
          </p:nvPr>
        </p:nvSpPr>
        <p:spPr>
          <a:xfrm>
            <a:off x="1259632" y="1447800"/>
            <a:ext cx="7674056" cy="5149552"/>
          </a:xfrm>
        </p:spPr>
        <p:txBody>
          <a:bodyPr>
            <a:normAutofit/>
          </a:bodyPr>
          <a:lstStyle/>
          <a:p>
            <a:pPr marL="82296" indent="0">
              <a:buNone/>
            </a:pPr>
            <a:r>
              <a:rPr lang="uk-UA" sz="2400" b="1" dirty="0" smtClean="0"/>
              <a:t>Закон України від 24 березня 2022 р. № 2145-IX              </a:t>
            </a:r>
            <a:r>
              <a:rPr lang="uk-UA" sz="2400" b="1" dirty="0" smtClean="0">
                <a:solidFill>
                  <a:srgbClr val="0070C0"/>
                </a:solidFill>
              </a:rPr>
              <a:t>«Про внесення змін до деяких законодавчих актів України щодо створення умов для забезпечення продовольчої безпеки в умовах воєнного стану»</a:t>
            </a:r>
          </a:p>
          <a:p>
            <a:pPr marL="82296" indent="0">
              <a:buNone/>
            </a:pPr>
            <a:endParaRPr lang="uk-UA" sz="2400" b="1" dirty="0" smtClean="0">
              <a:solidFill>
                <a:srgbClr val="0070C0"/>
              </a:solidFill>
            </a:endParaRPr>
          </a:p>
          <a:p>
            <a:pPr marL="82296" indent="0">
              <a:buNone/>
            </a:pPr>
            <a:r>
              <a:rPr lang="uk-UA" sz="2400" b="1" dirty="0" smtClean="0"/>
              <a:t>Закон України від 12 травня 2022 р. № 2247-IX           </a:t>
            </a:r>
            <a:r>
              <a:rPr lang="uk-UA" sz="2400" b="1" dirty="0" smtClean="0">
                <a:solidFill>
                  <a:srgbClr val="0070C0"/>
                </a:solidFill>
              </a:rPr>
              <a:t>«Про внесення змін до деяких законодавчих актів України щодо особливостей регулювання земельних відносин в умовах воєнного стану»</a:t>
            </a:r>
          </a:p>
          <a:p>
            <a:pPr marL="82296" indent="0">
              <a:buNone/>
            </a:pPr>
            <a:endParaRPr lang="uk-UA" sz="2400" b="1" dirty="0" smtClean="0">
              <a:solidFill>
                <a:srgbClr val="0070C0"/>
              </a:solidFill>
            </a:endParaRPr>
          </a:p>
          <a:p>
            <a:pPr marL="82296" indent="0">
              <a:buNone/>
            </a:pPr>
            <a:endParaRPr lang="ru-RU" sz="2400" b="1" dirty="0" smtClean="0">
              <a:solidFill>
                <a:srgbClr val="002060"/>
              </a:solidFill>
            </a:endParaRPr>
          </a:p>
        </p:txBody>
      </p:sp>
    </p:spTree>
    <p:extLst>
      <p:ext uri="{BB962C8B-B14F-4D97-AF65-F5344CB8AC3E}">
        <p14:creationId xmlns:p14="http://schemas.microsoft.com/office/powerpoint/2010/main" val="1047585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435608" y="-99392"/>
            <a:ext cx="7498080" cy="1143000"/>
          </a:xfrm>
        </p:spPr>
        <p:txBody>
          <a:bodyPr>
            <a:normAutofit/>
          </a:bodyPr>
          <a:lstStyle/>
          <a:p>
            <a:r>
              <a:rPr lang="uk-UA" sz="2600" b="1" dirty="0" smtClean="0">
                <a:solidFill>
                  <a:srgbClr val="FF0000"/>
                </a:solidFill>
              </a:rPr>
              <a:t>Закон України «Про державну підтримку сільського господарства України»</a:t>
            </a:r>
            <a:endParaRPr lang="uk-UA" sz="2600" b="1" dirty="0">
              <a:solidFill>
                <a:srgbClr val="FF0000"/>
              </a:solidFill>
            </a:endParaRPr>
          </a:p>
        </p:txBody>
      </p:sp>
      <p:sp>
        <p:nvSpPr>
          <p:cNvPr id="5" name="Місце для вмісту 4"/>
          <p:cNvSpPr>
            <a:spLocks noGrp="1"/>
          </p:cNvSpPr>
          <p:nvPr>
            <p:ph idx="1"/>
          </p:nvPr>
        </p:nvSpPr>
        <p:spPr>
          <a:xfrm>
            <a:off x="1435608" y="1043608"/>
            <a:ext cx="7498080" cy="5814392"/>
          </a:xfrm>
        </p:spPr>
        <p:txBody>
          <a:bodyPr>
            <a:normAutofit fontScale="55000" lnSpcReduction="20000"/>
          </a:bodyPr>
          <a:lstStyle/>
          <a:p>
            <a:pPr marL="82296" indent="0" algn="just">
              <a:buNone/>
            </a:pPr>
            <a:r>
              <a:rPr lang="uk-UA" b="1" dirty="0"/>
              <a:t>2.15. </a:t>
            </a:r>
            <a:r>
              <a:rPr lang="uk-UA" b="1" dirty="0">
                <a:solidFill>
                  <a:srgbClr val="0070C0"/>
                </a:solidFill>
              </a:rPr>
              <a:t>Сільськогосподарська продукція (сільськогосподарські товари) </a:t>
            </a:r>
            <a:r>
              <a:rPr lang="uk-UA" b="1" dirty="0"/>
              <a:t>- товари, зазначені у групах 1-24 УКТ ЗЕД згідно із Законом України "Про Митний тариф України", якщо при цьому такі товари (продукція) вирощуються, відгодовуються, виловлюються, збираються, виготовляються, виробляються, переробляються безпосередньо виробником цих товарів (продукції), а також продукти обробки та переробки цих товарів (продукції), якщо вони були вироблені на власних або орендованих </a:t>
            </a:r>
            <a:r>
              <a:rPr lang="uk-UA" b="1" dirty="0" err="1"/>
              <a:t>потужностях</a:t>
            </a:r>
            <a:r>
              <a:rPr lang="uk-UA" b="1" dirty="0"/>
              <a:t> (площах).</a:t>
            </a:r>
          </a:p>
          <a:p>
            <a:pPr marL="82296" indent="0" algn="just">
              <a:buNone/>
            </a:pPr>
            <a:endParaRPr lang="uk-UA" b="1" dirty="0"/>
          </a:p>
          <a:p>
            <a:pPr marL="82296" indent="0" algn="just">
              <a:buNone/>
            </a:pPr>
            <a:r>
              <a:rPr lang="uk-UA" b="1" dirty="0"/>
              <a:t>До сільськогосподарської продукції (товарів) також належать відходи, отримані при виробництві сільськогосподарської продукції (товарів), визначених у групах 1-24 УКТ ЗЕД згідно із Законом України "Про Митний тариф України", а саме: органічні добрива (гній, перегній, пташиний послід, а також полова, бадилля тощо), суміші органічних та мінеральних добрив, у яких частка органічних добрив становить більше 50 відсотків від загальної ваги таких сумішей, а також усе біологічне паливо та енергія, отримані при переробці та утилізації сільськогосподарської продукції (товарів) та їх відходів (біогаз, </a:t>
            </a:r>
            <a:r>
              <a:rPr lang="uk-UA" b="1" dirty="0" err="1"/>
              <a:t>біодизель</a:t>
            </a:r>
            <a:r>
              <a:rPr lang="uk-UA" b="1" dirty="0"/>
              <a:t>, етанол, тверде біопаливо, у виробництві якого була використана сільськогосподарська продукція (її відходи) в розмірі більше 50 відсотків від усієї використаної продукції, електрична енергія, пар, гаряча вода тощо).</a:t>
            </a:r>
          </a:p>
          <a:p>
            <a:pPr marL="82296" indent="0" algn="just">
              <a:buNone/>
            </a:pPr>
            <a:endParaRPr lang="uk-UA" b="1" dirty="0"/>
          </a:p>
        </p:txBody>
      </p:sp>
    </p:spTree>
    <p:extLst>
      <p:ext uri="{BB962C8B-B14F-4D97-AF65-F5344CB8AC3E}">
        <p14:creationId xmlns:p14="http://schemas.microsoft.com/office/powerpoint/2010/main" val="817549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116632"/>
            <a:ext cx="7498080" cy="648072"/>
          </a:xfrm>
        </p:spPr>
        <p:txBody>
          <a:bodyPr>
            <a:normAutofit/>
          </a:bodyPr>
          <a:lstStyle/>
          <a:p>
            <a:pPr algn="ctr"/>
            <a:r>
              <a:rPr lang="uk-UA" sz="2600" b="1" dirty="0" smtClean="0">
                <a:solidFill>
                  <a:srgbClr val="FF0000"/>
                </a:solidFill>
              </a:rPr>
              <a:t>Поняття «сільськогосподарська продукція»</a:t>
            </a:r>
            <a:endParaRPr lang="uk-UA" sz="2600" b="1" dirty="0">
              <a:solidFill>
                <a:srgbClr val="FF0000"/>
              </a:solidFill>
            </a:endParaRPr>
          </a:p>
        </p:txBody>
      </p:sp>
      <p:sp>
        <p:nvSpPr>
          <p:cNvPr id="3" name="Місце для вмісту 2"/>
          <p:cNvSpPr>
            <a:spLocks noGrp="1"/>
          </p:cNvSpPr>
          <p:nvPr>
            <p:ph idx="1"/>
          </p:nvPr>
        </p:nvSpPr>
        <p:spPr>
          <a:xfrm>
            <a:off x="1043608" y="764704"/>
            <a:ext cx="7890080" cy="5832648"/>
          </a:xfrm>
        </p:spPr>
        <p:txBody>
          <a:bodyPr>
            <a:normAutofit fontScale="77500" lnSpcReduction="20000"/>
          </a:bodyPr>
          <a:lstStyle/>
          <a:p>
            <a:pPr marL="82296" indent="0" algn="just">
              <a:spcAft>
                <a:spcPts val="600"/>
              </a:spcAft>
              <a:buNone/>
            </a:pPr>
            <a:r>
              <a:rPr lang="uk-UA" b="1" dirty="0" err="1" smtClean="0">
                <a:solidFill>
                  <a:srgbClr val="00B050"/>
                </a:solidFill>
              </a:rPr>
              <a:t>п.п</a:t>
            </a:r>
            <a:r>
              <a:rPr lang="uk-UA" b="1" dirty="0">
                <a:solidFill>
                  <a:srgbClr val="00B050"/>
                </a:solidFill>
              </a:rPr>
              <a:t>. 14.1.234 п. 14.1 ст. 14 Податкового кодексу України від 02 грудня 2010 року № 2755-</a:t>
            </a:r>
            <a:r>
              <a:rPr lang="en-GB" b="1" dirty="0" smtClean="0">
                <a:solidFill>
                  <a:srgbClr val="00B050"/>
                </a:solidFill>
              </a:rPr>
              <a:t>VI</a:t>
            </a:r>
            <a:endParaRPr lang="uk-UA" b="1" dirty="0" smtClean="0">
              <a:solidFill>
                <a:srgbClr val="00B050"/>
              </a:solidFill>
            </a:endParaRPr>
          </a:p>
          <a:p>
            <a:pPr marL="82296" indent="0" algn="just">
              <a:lnSpc>
                <a:spcPct val="120000"/>
              </a:lnSpc>
              <a:spcAft>
                <a:spcPts val="600"/>
              </a:spcAft>
              <a:buNone/>
            </a:pPr>
            <a:r>
              <a:rPr lang="uk-UA" b="1" dirty="0" smtClean="0"/>
              <a:t>Сільськогосподарська </a:t>
            </a:r>
            <a:r>
              <a:rPr lang="uk-UA" b="1" dirty="0"/>
              <a:t>продукція (</a:t>
            </a:r>
            <a:r>
              <a:rPr lang="uk-UA" b="1" dirty="0" err="1" smtClean="0"/>
              <a:t>сільськогосподар-ські</a:t>
            </a:r>
            <a:r>
              <a:rPr lang="uk-UA" b="1" dirty="0" smtClean="0"/>
              <a:t> </a:t>
            </a:r>
            <a:r>
              <a:rPr lang="uk-UA" b="1" dirty="0"/>
              <a:t>товари) </a:t>
            </a:r>
            <a:r>
              <a:rPr lang="uk-UA" dirty="0"/>
              <a:t>– це продукція/товари, що підпадають під визначення груп </a:t>
            </a:r>
            <a:r>
              <a:rPr lang="uk-UA" dirty="0" smtClean="0"/>
              <a:t>1–24 </a:t>
            </a:r>
            <a:r>
              <a:rPr lang="uk-UA" dirty="0"/>
              <a:t>Українського класифікатора товарів зовнішньоекономічної діяльності (далі – УКТ ЗЕД), якщо при цьому такі товари (продукція) вирощуються, відгодовуються, виловлюються, збираються, виготовляються, виробляються, переробляються безпосередньо виробником цих товарів (продукції), а також продукти обробки та переробки цих товарів (продукції), якщо вони були придбані або вироблені на власних або орендованих </a:t>
            </a:r>
            <a:r>
              <a:rPr lang="uk-UA" dirty="0" err="1"/>
              <a:t>потужностях</a:t>
            </a:r>
            <a:r>
              <a:rPr lang="uk-UA" dirty="0"/>
              <a:t> (площах) для продажу, переробки або внутрішньогосподарського споживання</a:t>
            </a:r>
            <a:r>
              <a:rPr lang="uk-UA" dirty="0" smtClean="0"/>
              <a:t>.</a:t>
            </a:r>
            <a:endParaRPr lang="uk-UA" dirty="0"/>
          </a:p>
        </p:txBody>
      </p:sp>
    </p:spTree>
    <p:extLst>
      <p:ext uri="{BB962C8B-B14F-4D97-AF65-F5344CB8AC3E}">
        <p14:creationId xmlns:p14="http://schemas.microsoft.com/office/powerpoint/2010/main" val="2170861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2411</TotalTime>
  <Words>4654</Words>
  <Application>Microsoft Office PowerPoint</Application>
  <PresentationFormat>Екран (4:3)</PresentationFormat>
  <Paragraphs>316</Paragraphs>
  <Slides>42</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42</vt:i4>
      </vt:variant>
    </vt:vector>
  </HeadingPairs>
  <TitlesOfParts>
    <vt:vector size="48" baseType="lpstr">
      <vt:lpstr>Corbel</vt:lpstr>
      <vt:lpstr>Gill Sans MT</vt:lpstr>
      <vt:lpstr>Verdana</vt:lpstr>
      <vt:lpstr>Wingdings</vt:lpstr>
      <vt:lpstr>Wingdings 2</vt:lpstr>
      <vt:lpstr>Солнцестояние</vt:lpstr>
      <vt:lpstr>Правове регулювання відносин у сфері продовольчої безпеки та якості продовольства: досвід Європи та України</vt:lpstr>
      <vt:lpstr>Основні питання теми</vt:lpstr>
      <vt:lpstr>«Продовольча безпека» vs «Національна безпека»</vt:lpstr>
      <vt:lpstr>«Продовольча безпека» vs «Національна безпека»</vt:lpstr>
      <vt:lpstr>«Продовольча безпека» vs «Національна безпека»</vt:lpstr>
      <vt:lpstr>«Продовольча безпека» vs «Національна безпека»</vt:lpstr>
      <vt:lpstr>Виклики воєнного часу</vt:lpstr>
      <vt:lpstr>Закон України «Про державну підтримку сільського господарства України»</vt:lpstr>
      <vt:lpstr>Поняття «сільськогосподарська продукція»</vt:lpstr>
      <vt:lpstr>Поняття «сільськогосподарська продукція»</vt:lpstr>
      <vt:lpstr>УКТ ЗЕД</vt:lpstr>
      <vt:lpstr>Теоретичні підходи до поняття «сільськогосподарська продукція»</vt:lpstr>
      <vt:lpstr>Правові ознаки товарної сільськогосподарської продукції  (за С. І. Марченко)</vt:lpstr>
      <vt:lpstr>Поняття якості та безпечності  сільськогосподарської продукції</vt:lpstr>
      <vt:lpstr>Поняття безпечності  сільськогосподарської продукції</vt:lpstr>
      <vt:lpstr>Нормативне забезпечення виробництва якісної та безпечної сільськогосподарської продукції – 1 </vt:lpstr>
      <vt:lpstr>Нормативне забезпечення виробництва якісної та безпечної сільськогосподарської продукції – 2</vt:lpstr>
      <vt:lpstr>Презентація PowerPoint</vt:lpstr>
      <vt:lpstr>Поняття принципу екологізації   сільськогосподарського виробництва</vt:lpstr>
      <vt:lpstr>Рівні нормативно-правового закріплення принципу екологізації сільськогосподарського виробництва</vt:lpstr>
      <vt:lpstr>Система заходів та засобів реалізації принципу екологізації сільськогосподарського виробництва</vt:lpstr>
      <vt:lpstr>Сільське господарство і ГМО</vt:lpstr>
      <vt:lpstr>Сільське господарство і ГМО</vt:lpstr>
      <vt:lpstr>Поняття екологічної безпеки у сфері сільськогосподарського виробництва </vt:lpstr>
      <vt:lpstr>Нормативні засади органічного  сільськогосподарського виробництва</vt:lpstr>
      <vt:lpstr>Презентація PowerPoint</vt:lpstr>
      <vt:lpstr>Презентація PowerPoint</vt:lpstr>
      <vt:lpstr>Презентація PowerPoint</vt:lpstr>
      <vt:lpstr>Органічне виробництво в ЄС</vt:lpstr>
      <vt:lpstr>Закон України «Про основні принципи та вимоги до органічного виробництва, обігу та маркування органічної продукції» від 10 липня 2018 р. № 2496-VIII</vt:lpstr>
      <vt:lpstr>Законодавство ЄС щодо органічного виробництва</vt:lpstr>
      <vt:lpstr>Поняття органічного виробництва та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Види (галузі) органічного сільськогосподарського виробництва</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Закон України «Про основні принципи та вимоги до органічного виробництва, обігу та маркування органічної продукції»</vt:lpstr>
      <vt:lpstr>Презентація PowerPoint</vt:lpstr>
      <vt:lpstr>Презентація PowerPoint</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Поняття, предмет та система земельного права України</dc:title>
  <dc:creator>Customer</dc:creator>
  <cp:lastModifiedBy>User</cp:lastModifiedBy>
  <cp:revision>238</cp:revision>
  <dcterms:created xsi:type="dcterms:W3CDTF">2010-09-03T10:03:27Z</dcterms:created>
  <dcterms:modified xsi:type="dcterms:W3CDTF">2024-04-15T06:53:03Z</dcterms:modified>
</cp:coreProperties>
</file>