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1" r:id="rId14"/>
    <p:sldId id="270" r:id="rId15"/>
    <p:sldId id="271" r:id="rId16"/>
    <p:sldId id="280" r:id="rId17"/>
    <p:sldId id="272" r:id="rId18"/>
    <p:sldId id="273" r:id="rId19"/>
    <p:sldId id="279" r:id="rId20"/>
    <p:sldId id="274" r:id="rId21"/>
    <p:sldId id="275" r:id="rId22"/>
    <p:sldId id="276" r:id="rId23"/>
    <p:sldId id="277" r:id="rId24"/>
    <p:sldId id="283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3;&#1072;&#1094;%20&#1082;&#1086;&#1085;&#1082;&#1091;&#1088;&#1089;\&#1084;&#1072;&#1089;&#1089;&#1080;&#1074;\24.02_&#1087;&#1086;&#1083;&#1085;&#1099;&#1081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7;&#1090;&#1072;&#1090;&#1080;&#1089;&#1090;&#1080;&#1082;&#1072;\9_06.04.21_&#1074;&#1110;&#1079;&#1091;&#1072;&#1083;&#1110;&#1079;&#1072;&#1094;&#1110;&#1103;\&#1074;&#1080;&#1079;&#1091;&#1072;&#1083;&#1080;&#1079;&#1072;&#1094;&#1080;&#1103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2;&#1057;&#1045;1\2018-2019\&#1044;&#1080;&#1087;&#1083;&#1086;&#1084;&#1099;_&#1084;&#1072;&#1075;\&#1064;&#1084;&#1080;&#1076;&#1090;\&#1076;&#1086;&#1076;&#1072;&#1090;&#1082;&#108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7;&#1090;&#1072;&#1090;&#1080;&#1089;&#1090;&#1080;&#1082;&#1072;\23.03_&#1074;&#1110;&#1079;&#1091;&#1072;&#1083;&#1110;&#1079;&#1072;&#1094;&#1110;&#1103;\&#1084;&#1072;&#1089;&#1080;&#1074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2-2023\&#1057;&#1086;&#1094;&#1110;&#1072;&#1083;&#1100;&#1085;&#1072;%20&#1089;&#1090;&#1072;&#1090;&#1080;&#1089;&#1090;&#1080;&#1082;&#1072;\&#1084;&#1110;&#1088;&#1080;%20&#1088;&#1086;&#1079;&#1082;&#1080;&#1076;&#109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3;&#1072;&#1094;%20&#1082;&#1086;&#1085;&#1082;&#1091;&#1088;&#1089;\&#1055;&#1054;&#1044;&#1043;&#1054;&#1058;&#1054;&#1042;&#1050;&#1040;\&#1074;&#1080;&#1079;&#1091;&#1072;&#1083;&#1080;&#1079;&#1072;&#1094;&#1080;&#1103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-2024\&#1050;&#1086;&#1083;&#1077;&#1076;&#1078;%20&#1052;&#1054;&#1044;&#1057;&#1056;\&#1084;&#1072;&#1089;&#1080;&#1074;%20&#1074;&#1110;&#1079;&#1091;&#1072;&#1083;&#1110;&#1079;&#1072;&#1094;&#1110;&#1103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-2024\&#1050;&#1086;&#1083;&#1077;&#1076;&#1078;%20&#1052;&#1054;&#1044;&#1057;&#1056;\&#1084;&#1072;&#1089;&#1080;&#1074;%20&#1074;&#1110;&#1079;&#1091;&#1072;&#1083;&#1110;&#1079;&#1072;&#1094;&#1110;&#1103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0-2021\&#1057;&#1090;&#1072;&#1090;&#1080;&#1089;&#1090;&#1080;&#1082;&#1072;\9_06.04.21_&#1074;&#1110;&#1079;&#1091;&#1072;&#1083;&#1110;&#1079;&#1072;&#1094;&#1110;&#1103;\&#1074;&#1080;&#1079;&#1091;&#1072;&#1083;&#1080;&#1079;&#1072;&#1094;&#1080;&#1103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3-2024\&#1050;&#1086;&#1083;&#1077;&#1076;&#1078;%20&#1052;&#1054;&#1044;&#1057;&#1056;\&#1084;&#1072;&#1089;&#1080;&#1074;%20&#1074;&#1110;&#1079;&#1091;&#1072;&#1083;&#1110;&#1079;&#1072;&#1094;&#1110;&#11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42;&#1057;&#1045;1\2018-2019\&#1044;&#1080;&#1087;&#1083;&#1086;&#1084;&#1099;_&#1084;&#1072;&#1075;\&#1064;&#1084;&#1080;&#1076;&#1090;\&#1076;&#1086;&#1076;&#1072;&#1090;&#1082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20-2021\&#1053;&#1072;&#1094;%20&#1082;&#1086;&#1085;&#1082;&#1091;&#1088;&#1089;\&#1055;&#1054;&#1044;&#1043;&#1054;&#1058;&#1054;&#1042;&#1050;&#1040;\&#1074;&#1080;&#1079;&#1091;&#1072;&#1083;&#1080;&#1079;&#1072;&#1094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доводилось Вам самостійно ставити собі діагноз?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0E-46FF-98D7-5584A22ABF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0E-46FF-98D7-5584A22ABF7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так</c:v>
                </c:pt>
                <c:pt idx="1">
                  <c:v>ні</c:v>
                </c:pt>
              </c:strCache>
            </c:strRef>
          </c:cat>
          <c:val>
            <c:numRef>
              <c:f>Лист1!$B$1:$B$2</c:f>
              <c:numCache>
                <c:formatCode>###0.0</c:formatCode>
                <c:ptCount val="2"/>
                <c:pt idx="0">
                  <c:v>53.926701570680621</c:v>
                </c:pt>
                <c:pt idx="1">
                  <c:v>46.073298429319372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0E-46FF-98D7-5584A22ABF7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438579731248185"/>
          <c:y val="0.51150335698059912"/>
          <c:w val="0.15665108136202377"/>
          <c:h val="0.1514200968781341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Свіввідношення</a:t>
            </a:r>
            <a:r>
              <a:rPr lang="ru-RU" sz="16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самооцінки власного здров'я та рівня фізичної активності</a:t>
            </a:r>
            <a:endParaRPr lang="ru-RU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двух2!$N$12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двух2!$M$13:$M$17</c:f>
              <c:strCache>
                <c:ptCount val="5"/>
                <c:pt idx="0">
                  <c:v>повністю незадоволений/на</c:v>
                </c:pt>
                <c:pt idx="1">
                  <c:v>скоріше незадоволений/на</c:v>
                </c:pt>
                <c:pt idx="2">
                  <c:v>в цілому задоволений/на</c:v>
                </c:pt>
                <c:pt idx="3">
                  <c:v>скоріше задоволений/на</c:v>
                </c:pt>
                <c:pt idx="4">
                  <c:v>повністю задоволений/на</c:v>
                </c:pt>
              </c:strCache>
            </c:strRef>
          </c:cat>
          <c:val>
            <c:numRef>
              <c:f>двух2!$N$13:$N$17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56</c:v>
                </c:pt>
                <c:pt idx="3">
                  <c:v>120</c:v>
                </c:pt>
                <c:pt idx="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2-48CE-8C29-5353CCF90061}"/>
            </c:ext>
          </c:extLst>
        </c:ser>
        <c:ser>
          <c:idx val="1"/>
          <c:order val="1"/>
          <c:tx>
            <c:strRef>
              <c:f>двух2!$O$12</c:f>
              <c:strCache>
                <c:ptCount val="1"/>
                <c:pt idx="0">
                  <c:v>Зрідка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двух2!$M$13:$M$17</c:f>
              <c:strCache>
                <c:ptCount val="5"/>
                <c:pt idx="0">
                  <c:v>повністю незадоволений/на</c:v>
                </c:pt>
                <c:pt idx="1">
                  <c:v>скоріше незадоволений/на</c:v>
                </c:pt>
                <c:pt idx="2">
                  <c:v>в цілому задоволений/на</c:v>
                </c:pt>
                <c:pt idx="3">
                  <c:v>скоріше задоволений/на</c:v>
                </c:pt>
                <c:pt idx="4">
                  <c:v>повністю задоволений/на</c:v>
                </c:pt>
              </c:strCache>
            </c:strRef>
          </c:cat>
          <c:val>
            <c:numRef>
              <c:f>двух2!$O$13:$O$17</c:f>
              <c:numCache>
                <c:formatCode>General</c:formatCode>
                <c:ptCount val="5"/>
                <c:pt idx="0">
                  <c:v>4</c:v>
                </c:pt>
                <c:pt idx="1">
                  <c:v>10</c:v>
                </c:pt>
                <c:pt idx="2">
                  <c:v>51</c:v>
                </c:pt>
                <c:pt idx="3">
                  <c:v>57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92-48CE-8C29-5353CCF90061}"/>
            </c:ext>
          </c:extLst>
        </c:ser>
        <c:ser>
          <c:idx val="2"/>
          <c:order val="2"/>
          <c:tx>
            <c:strRef>
              <c:f>двух2!$P$12</c:f>
              <c:strCache>
                <c:ptCount val="1"/>
                <c:pt idx="0">
                  <c:v>Майже ніколи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двух2!$M$13:$M$17</c:f>
              <c:strCache>
                <c:ptCount val="5"/>
                <c:pt idx="0">
                  <c:v>повністю незадоволений/на</c:v>
                </c:pt>
                <c:pt idx="1">
                  <c:v>скоріше незадоволений/на</c:v>
                </c:pt>
                <c:pt idx="2">
                  <c:v>в цілому задоволений/на</c:v>
                </c:pt>
                <c:pt idx="3">
                  <c:v>скоріше задоволений/на</c:v>
                </c:pt>
                <c:pt idx="4">
                  <c:v>повністю задоволений/на</c:v>
                </c:pt>
              </c:strCache>
            </c:strRef>
          </c:cat>
          <c:val>
            <c:numRef>
              <c:f>двух2!$P$13:$P$17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92-48CE-8C29-5353CCF90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6196192"/>
        <c:axId val="866189536"/>
      </c:barChart>
      <c:catAx>
        <c:axId val="866196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6189536"/>
        <c:crosses val="autoZero"/>
        <c:auto val="1"/>
        <c:lblAlgn val="ctr"/>
        <c:lblOffset val="100"/>
        <c:noMultiLvlLbl val="0"/>
      </c:catAx>
      <c:valAx>
        <c:axId val="86618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619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покупок продуктів харчування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376274295786645"/>
          <c:y val="1.6735684894726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1559555948286358E-2"/>
          <c:y val="8.2004855984160394E-2"/>
          <c:w val="0.91844044405171366"/>
          <c:h val="0.76719652020746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Лист5!$A$1</c:f>
              <c:strCache>
                <c:ptCount val="1"/>
                <c:pt idx="0">
                  <c:v>крамниця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FF7-462E-9581-B62862531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Лист5!$B$1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7-462E-9581-B628625317AF}"/>
            </c:ext>
          </c:extLst>
        </c:ser>
        <c:ser>
          <c:idx val="1"/>
          <c:order val="1"/>
          <c:tx>
            <c:strRef>
              <c:f>Лист5!$A$2</c:f>
              <c:strCache>
                <c:ptCount val="1"/>
                <c:pt idx="0">
                  <c:v>супермаркет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Лист5!$B$2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7-462E-9581-B628625317AF}"/>
            </c:ext>
          </c:extLst>
        </c:ser>
        <c:ser>
          <c:idx val="2"/>
          <c:order val="2"/>
          <c:tx>
            <c:strRef>
              <c:f>Лист5!$A$3</c:f>
              <c:strCache>
                <c:ptCount val="1"/>
                <c:pt idx="0">
                  <c:v>ринок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FF7-462E-9581-B628625317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Лист5!$B$3</c:f>
              <c:numCache>
                <c:formatCode>0%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F7-462E-9581-B628625317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7879888"/>
        <c:axId val="557880872"/>
      </c:barChart>
      <c:catAx>
        <c:axId val="55787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880872"/>
        <c:crosses val="autoZero"/>
        <c:auto val="1"/>
        <c:lblAlgn val="ctr"/>
        <c:lblOffset val="100"/>
        <c:noMultiLvlLbl val="0"/>
      </c:catAx>
      <c:valAx>
        <c:axId val="55788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787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54505686789152"/>
          <c:y val="0.89409667541557303"/>
          <c:w val="0.58102099737532809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</a:t>
            </a:r>
            <a:r>
              <a:rPr lang="ru-RU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життя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лекція!$B$2:$B$11</c:f>
              <c:strCache>
                <c:ptCount val="10"/>
                <c:pt idx="0">
                  <c:v>Люксембург</c:v>
                </c:pt>
                <c:pt idx="1">
                  <c:v>Швейцарія</c:v>
                </c:pt>
                <c:pt idx="2">
                  <c:v>Норвегія</c:v>
                </c:pt>
                <c:pt idx="3">
                  <c:v>Ірландія</c:v>
                </c:pt>
                <c:pt idx="4">
                  <c:v>Ісландія</c:v>
                </c:pt>
                <c:pt idx="5">
                  <c:v>Катар</c:v>
                </c:pt>
                <c:pt idx="6">
                  <c:v>Сінгапур</c:v>
                </c:pt>
                <c:pt idx="7">
                  <c:v>США</c:v>
                </c:pt>
                <c:pt idx="8">
                  <c:v>Данія</c:v>
                </c:pt>
                <c:pt idx="9">
                  <c:v>Україна</c:v>
                </c:pt>
              </c:strCache>
            </c:strRef>
          </c:xVal>
          <c:yVal>
            <c:numRef>
              <c:f>лекція!$F$2:$F$11</c:f>
              <c:numCache>
                <c:formatCode>General</c:formatCode>
                <c:ptCount val="10"/>
                <c:pt idx="0">
                  <c:v>82.4</c:v>
                </c:pt>
                <c:pt idx="1">
                  <c:v>83.8</c:v>
                </c:pt>
                <c:pt idx="2">
                  <c:v>82.4</c:v>
                </c:pt>
                <c:pt idx="3">
                  <c:v>81.8</c:v>
                </c:pt>
                <c:pt idx="4">
                  <c:v>83</c:v>
                </c:pt>
                <c:pt idx="5">
                  <c:v>80.2</c:v>
                </c:pt>
                <c:pt idx="6">
                  <c:v>82.9</c:v>
                </c:pt>
                <c:pt idx="7">
                  <c:v>78.5</c:v>
                </c:pt>
                <c:pt idx="8">
                  <c:v>78.63</c:v>
                </c:pt>
                <c:pt idx="9">
                  <c:v>73</c:v>
                </c:pt>
              </c:numCache>
            </c:numRef>
          </c:yVal>
          <c:bubbleSize>
            <c:numLit>
              <c:formatCode>General</c:formatCode>
              <c:ptCount val="10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  <c:pt idx="6">
                <c:v>1</c:v>
              </c:pt>
              <c:pt idx="7">
                <c:v>1</c:v>
              </c:pt>
              <c:pt idx="8">
                <c:v>1</c:v>
              </c:pt>
              <c:pt idx="9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6D94-4FE1-94D6-C9FC1E5070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581466968"/>
        <c:axId val="581468936"/>
      </c:bubbleChart>
      <c:valAx>
        <c:axId val="5814669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468936"/>
        <c:crosses val="autoZero"/>
        <c:crossBetween val="midCat"/>
      </c:valAx>
      <c:valAx>
        <c:axId val="58146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1466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61249834957"/>
          <c:y val="0.31907472644956847"/>
          <c:w val="0.53457963443996548"/>
          <c:h val="0.46722340109977867"/>
        </c:manualLayout>
      </c:layout>
      <c:radarChart>
        <c:radarStyle val="fill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E9C5D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близьким (хлопець тощо)</c:v>
                </c:pt>
                <c:pt idx="2">
                  <c:v>друзям</c:v>
                </c:pt>
                <c:pt idx="3">
                  <c:v>знайомим</c:v>
                </c:pt>
                <c:pt idx="4">
                  <c:v>органи соцслужб, поліція тощо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0.18500000000000003</c:v>
                </c:pt>
                <c:pt idx="1">
                  <c:v>7.5999999999999998E-2</c:v>
                </c:pt>
                <c:pt idx="2">
                  <c:v>7.5999999999999998E-2</c:v>
                </c:pt>
                <c:pt idx="3">
                  <c:v>4.200000000000001E-2</c:v>
                </c:pt>
                <c:pt idx="4">
                  <c:v>4.200000000000001E-2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B-4DB7-B499-7869F1A5F2C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близьким (хлопець тощо)</c:v>
                </c:pt>
                <c:pt idx="2">
                  <c:v>друзям</c:v>
                </c:pt>
                <c:pt idx="3">
                  <c:v>знайомим</c:v>
                </c:pt>
                <c:pt idx="4">
                  <c:v>органи соцслужб, поліція тощо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856B-4DB7-B499-7869F1A5F2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0373376"/>
        <c:axId val="160379264"/>
      </c:radarChart>
      <c:catAx>
        <c:axId val="1603733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379264"/>
        <c:crosses val="autoZero"/>
        <c:auto val="1"/>
        <c:lblAlgn val="ctr"/>
        <c:lblOffset val="100"/>
        <c:noMultiLvlLbl val="0"/>
      </c:catAx>
      <c:valAx>
        <c:axId val="160379264"/>
        <c:scaling>
          <c:orientation val="minMax"/>
        </c:scaling>
        <c:delete val="1"/>
        <c:axPos val="l"/>
        <c:majorGridlines/>
        <c:numFmt formatCode="0.0%" sourceLinked="1"/>
        <c:majorTickMark val="none"/>
        <c:minorTickMark val="none"/>
        <c:tickLblPos val="none"/>
        <c:crossAx val="16037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40915946436333"/>
          <c:y val="0.31242157118386898"/>
          <c:w val="0.4718868186849835"/>
          <c:h val="0.44307798877201748"/>
        </c:manualLayout>
      </c:layout>
      <c:radarChart>
        <c:radarStyle val="fill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E9C5D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2">
                  <c:v>звинувачення</c:v>
                </c:pt>
                <c:pt idx="3">
                  <c:v>заперечення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0.21300000000000002</c:v>
                </c:pt>
                <c:pt idx="1">
                  <c:v>0.20500000000000002</c:v>
                </c:pt>
                <c:pt idx="2">
                  <c:v>9.0000000000000011E-2</c:v>
                </c:pt>
                <c:pt idx="3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0-41CF-BC1C-2D8CAD95C0B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2">
                  <c:v>звинувачення</c:v>
                </c:pt>
                <c:pt idx="3">
                  <c:v>заперечення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F2F0-41CF-BC1C-2D8CAD95C0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2355456"/>
        <c:axId val="162369536"/>
      </c:radarChart>
      <c:catAx>
        <c:axId val="16235545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2369536"/>
        <c:crosses val="autoZero"/>
        <c:auto val="1"/>
        <c:lblAlgn val="ctr"/>
        <c:lblOffset val="100"/>
        <c:noMultiLvlLbl val="0"/>
      </c:catAx>
      <c:valAx>
        <c:axId val="162369536"/>
        <c:scaling>
          <c:orientation val="minMax"/>
        </c:scaling>
        <c:delete val="1"/>
        <c:axPos val="l"/>
        <c:majorGridlines/>
        <c:numFmt formatCode="0.0%" sourceLinked="1"/>
        <c:majorTickMark val="none"/>
        <c:minorTickMark val="none"/>
        <c:tickLblPos val="none"/>
        <c:crossAx val="16235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 dirty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ВВП на душу населення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 dirty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4423454421138522E-2"/>
          <c:y val="0.18513257575757577"/>
          <c:w val="0.9097669776572046"/>
          <c:h val="0.50252512825101403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strRef>
              <c:f>країни!$B$1:$B$18</c:f>
              <c:strCache>
                <c:ptCount val="18"/>
                <c:pt idx="0">
                  <c:v>Катар</c:v>
                </c:pt>
                <c:pt idx="1">
                  <c:v>Макао</c:v>
                </c:pt>
                <c:pt idx="2">
                  <c:v>Люксембург</c:v>
                </c:pt>
                <c:pt idx="3">
                  <c:v>Сінгапур</c:v>
                </c:pt>
                <c:pt idx="4">
                  <c:v>Бруней</c:v>
                </c:pt>
                <c:pt idx="5">
                  <c:v>Ірландія</c:v>
                </c:pt>
                <c:pt idx="6">
                  <c:v>Норвегія</c:v>
                </c:pt>
                <c:pt idx="7">
                  <c:v>ОАЕ</c:v>
                </c:pt>
                <c:pt idx="8">
                  <c:v>Кувейт</c:v>
                </c:pt>
                <c:pt idx="9">
                  <c:v>Швейцарія</c:v>
                </c:pt>
                <c:pt idx="10">
                  <c:v>Гонконг</c:v>
                </c:pt>
                <c:pt idx="11">
                  <c:v>США</c:v>
                </c:pt>
                <c:pt idx="12">
                  <c:v>Сан-Марино</c:v>
                </c:pt>
                <c:pt idx="13">
                  <c:v>Нідерланди</c:v>
                </c:pt>
                <c:pt idx="14">
                  <c:v>Саудівська Аравія</c:v>
                </c:pt>
                <c:pt idx="15">
                  <c:v>Ісландія</c:v>
                </c:pt>
                <c:pt idx="16">
                  <c:v>Тайвань</c:v>
                </c:pt>
                <c:pt idx="17">
                  <c:v>Швеція</c:v>
                </c:pt>
              </c:strCache>
            </c:strRef>
          </c:cat>
          <c:val>
            <c:numRef>
              <c:f>країни!$C$1:$C$18</c:f>
              <c:numCache>
                <c:formatCode>General</c:formatCode>
                <c:ptCount val="18"/>
                <c:pt idx="0">
                  <c:v>130.47499999999999</c:v>
                </c:pt>
                <c:pt idx="1">
                  <c:v>116.80800000000001</c:v>
                </c:pt>
                <c:pt idx="2">
                  <c:v>106.705</c:v>
                </c:pt>
                <c:pt idx="3">
                  <c:v>100.345</c:v>
                </c:pt>
                <c:pt idx="4">
                  <c:v>79.53</c:v>
                </c:pt>
                <c:pt idx="5">
                  <c:v>78.784999999999997</c:v>
                </c:pt>
                <c:pt idx="6">
                  <c:v>74.355999999999995</c:v>
                </c:pt>
                <c:pt idx="7">
                  <c:v>69.382000000000005</c:v>
                </c:pt>
                <c:pt idx="8" formatCode="0.00">
                  <c:v>67</c:v>
                </c:pt>
                <c:pt idx="9">
                  <c:v>64.649000000000001</c:v>
                </c:pt>
                <c:pt idx="10">
                  <c:v>64.215999999999994</c:v>
                </c:pt>
                <c:pt idx="11">
                  <c:v>62.606000000000002</c:v>
                </c:pt>
                <c:pt idx="12">
                  <c:v>60.313000000000002</c:v>
                </c:pt>
                <c:pt idx="13">
                  <c:v>56.383000000000003</c:v>
                </c:pt>
                <c:pt idx="14">
                  <c:v>55.944000000000003</c:v>
                </c:pt>
                <c:pt idx="15">
                  <c:v>55.917000000000002</c:v>
                </c:pt>
                <c:pt idx="16">
                  <c:v>53.023000000000003</c:v>
                </c:pt>
                <c:pt idx="17">
                  <c:v>52.984000000000002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78-4860-BD74-3CD32F1A8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7562032"/>
        <c:axId val="607562360"/>
      </c:lineChart>
      <c:catAx>
        <c:axId val="6075620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562360"/>
        <c:crosses val="autoZero"/>
        <c:auto val="1"/>
        <c:lblAlgn val="ctr"/>
        <c:lblOffset val="100"/>
        <c:noMultiLvlLbl val="0"/>
      </c:catAx>
      <c:valAx>
        <c:axId val="6075623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756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 часу ви проводите в аптеці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0165879847147536E-2"/>
          <c:y val="1.3042390345028297E-2"/>
          <c:w val="0.93285882667444342"/>
          <c:h val="0.851978618707847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'час в аптеці'!$A$1</c:f>
              <c:strCache>
                <c:ptCount val="1"/>
                <c:pt idx="0">
                  <c:v>До 5ти хвилин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82-4466-AD06-7DC012372B1B}"/>
              </c:ext>
            </c:extLst>
          </c:dPt>
          <c:val>
            <c:numRef>
              <c:f>'час в аптеці'!$B$1</c:f>
              <c:numCache>
                <c:formatCode>###0.0</c:formatCode>
                <c:ptCount val="1"/>
                <c:pt idx="0">
                  <c:v>58.376963350785338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82-4466-AD06-7DC012372B1B}"/>
            </c:ext>
          </c:extLst>
        </c:ser>
        <c:ser>
          <c:idx val="1"/>
          <c:order val="1"/>
          <c:tx>
            <c:strRef>
              <c:f>'час в аптеці'!$A$2</c:f>
              <c:strCache>
                <c:ptCount val="1"/>
                <c:pt idx="0">
                  <c:v>5-15 хвилин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'час в аптеці'!$B$2</c:f>
              <c:numCache>
                <c:formatCode>###0.0</c:formatCode>
                <c:ptCount val="1"/>
                <c:pt idx="0">
                  <c:v>36.910994764397905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82-4466-AD06-7DC012372B1B}"/>
            </c:ext>
          </c:extLst>
        </c:ser>
        <c:ser>
          <c:idx val="2"/>
          <c:order val="2"/>
          <c:tx>
            <c:strRef>
              <c:f>'час в аптеці'!$A$3</c:f>
              <c:strCache>
                <c:ptCount val="1"/>
                <c:pt idx="0">
                  <c:v>До 30 хвилин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'час в аптеці'!$B$3</c:f>
              <c:numCache>
                <c:formatCode>###0.0</c:formatCode>
                <c:ptCount val="1"/>
                <c:pt idx="0">
                  <c:v>1.5706806282722512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82-4466-AD06-7DC012372B1B}"/>
            </c:ext>
          </c:extLst>
        </c:ser>
        <c:ser>
          <c:idx val="3"/>
          <c:order val="3"/>
          <c:tx>
            <c:strRef>
              <c:f>'час в аптеці'!$A$4</c:f>
              <c:strCache>
                <c:ptCount val="1"/>
                <c:pt idx="0">
                  <c:v>Більше 30 хвилин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'час в аптеці'!$B$4</c:f>
              <c:numCache>
                <c:formatCode>####.0</c:formatCode>
                <c:ptCount val="1"/>
                <c:pt idx="0">
                  <c:v>0.78534031413612559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82-4466-AD06-7DC012372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4547584"/>
        <c:axId val="74549120"/>
      </c:barChart>
      <c:catAx>
        <c:axId val="7454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549120"/>
        <c:crosses val="autoZero"/>
        <c:auto val="1"/>
        <c:lblAlgn val="ctr"/>
        <c:lblOffset val="100"/>
        <c:noMultiLvlLbl val="0"/>
      </c:catAx>
      <c:valAx>
        <c:axId val="7454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54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12498642142896"/>
          <c:y val="0.8982649032775607"/>
          <c:w val="0.80611061177732157"/>
          <c:h val="8.6029319923375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Факультети</a:t>
            </a:r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Sheet1!$F$2:$F$13</c:f>
              <c:strCache>
                <c:ptCount val="12"/>
                <c:pt idx="0">
                  <c:v>Біологічний</c:v>
                </c:pt>
                <c:pt idx="1">
                  <c:v>Фізичного виховання</c:v>
                </c:pt>
                <c:pt idx="2">
                  <c:v>Філологічний</c:v>
                </c:pt>
                <c:pt idx="3">
                  <c:v>Юридичний</c:v>
                </c:pt>
                <c:pt idx="4">
                  <c:v>Економічний</c:v>
                </c:pt>
                <c:pt idx="5">
                  <c:v>Історичний</c:v>
                </c:pt>
                <c:pt idx="6">
                  <c:v>Математичний</c:v>
                </c:pt>
                <c:pt idx="7">
                  <c:v>Журналістики</c:v>
                </c:pt>
                <c:pt idx="8">
                  <c:v>Інозменої філології</c:v>
                </c:pt>
                <c:pt idx="9">
                  <c:v>Соціології та управління</c:v>
                </c:pt>
                <c:pt idx="10">
                  <c:v>Соціальної педагогіки та психології</c:v>
                </c:pt>
                <c:pt idx="11">
                  <c:v>Менеджемнету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8.1</c:v>
                </c:pt>
                <c:pt idx="1">
                  <c:v>1.6</c:v>
                </c:pt>
                <c:pt idx="2">
                  <c:v>9.4</c:v>
                </c:pt>
                <c:pt idx="3">
                  <c:v>1.8</c:v>
                </c:pt>
                <c:pt idx="4">
                  <c:v>14.1</c:v>
                </c:pt>
                <c:pt idx="5">
                  <c:v>3.4</c:v>
                </c:pt>
                <c:pt idx="6">
                  <c:v>3.4</c:v>
                </c:pt>
                <c:pt idx="7">
                  <c:v>4.7</c:v>
                </c:pt>
                <c:pt idx="8">
                  <c:v>12.6</c:v>
                </c:pt>
                <c:pt idx="9">
                  <c:v>28</c:v>
                </c:pt>
                <c:pt idx="10">
                  <c:v>7.9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B-4216-99B5-72C39F7CC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2822584"/>
        <c:axId val="492819632"/>
      </c:barChart>
      <c:catAx>
        <c:axId val="492822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819632"/>
        <c:crosses val="autoZero"/>
        <c:auto val="1"/>
        <c:lblAlgn val="ctr"/>
        <c:lblOffset val="100"/>
        <c:noMultiLvlLbl val="0"/>
      </c:catAx>
      <c:valAx>
        <c:axId val="49281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822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2813648293963252"/>
          <c:y val="0.19486111111111112"/>
          <c:w val="0.5425301837270341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Sheet1!$A$18:$A$29</c:f>
              <c:strCache>
                <c:ptCount val="12"/>
                <c:pt idx="0">
                  <c:v>Соціології та управління</c:v>
                </c:pt>
                <c:pt idx="1">
                  <c:v>Економічний</c:v>
                </c:pt>
                <c:pt idx="2">
                  <c:v>Інозменої філології</c:v>
                </c:pt>
                <c:pt idx="3">
                  <c:v>Філологічний</c:v>
                </c:pt>
                <c:pt idx="4">
                  <c:v>Біологічний</c:v>
                </c:pt>
                <c:pt idx="5">
                  <c:v>Соціальної педагогіки та психології</c:v>
                </c:pt>
                <c:pt idx="6">
                  <c:v>Менеджемнету</c:v>
                </c:pt>
                <c:pt idx="7">
                  <c:v>Журналістики</c:v>
                </c:pt>
                <c:pt idx="8">
                  <c:v>Історичний</c:v>
                </c:pt>
                <c:pt idx="9">
                  <c:v>Математичний</c:v>
                </c:pt>
                <c:pt idx="10">
                  <c:v>Юридичний</c:v>
                </c:pt>
                <c:pt idx="11">
                  <c:v>Фізичного виховання</c:v>
                </c:pt>
              </c:strCache>
            </c:strRef>
          </c:cat>
          <c:val>
            <c:numRef>
              <c:f>Sheet1!$B$18:$B$29</c:f>
              <c:numCache>
                <c:formatCode>General</c:formatCode>
                <c:ptCount val="12"/>
                <c:pt idx="0">
                  <c:v>28</c:v>
                </c:pt>
                <c:pt idx="1">
                  <c:v>14.1</c:v>
                </c:pt>
                <c:pt idx="2">
                  <c:v>12.6</c:v>
                </c:pt>
                <c:pt idx="3">
                  <c:v>9.4</c:v>
                </c:pt>
                <c:pt idx="4">
                  <c:v>8.1</c:v>
                </c:pt>
                <c:pt idx="5">
                  <c:v>7.9</c:v>
                </c:pt>
                <c:pt idx="6">
                  <c:v>5</c:v>
                </c:pt>
                <c:pt idx="7">
                  <c:v>4.7</c:v>
                </c:pt>
                <c:pt idx="8">
                  <c:v>3.4</c:v>
                </c:pt>
                <c:pt idx="9">
                  <c:v>3.4</c:v>
                </c:pt>
                <c:pt idx="10">
                  <c:v>1.8</c:v>
                </c:pt>
                <c:pt idx="11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6-4260-89AE-8645465A1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2816352"/>
        <c:axId val="492808152"/>
      </c:barChart>
      <c:catAx>
        <c:axId val="49281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2808152"/>
        <c:crosses val="autoZero"/>
        <c:auto val="1"/>
        <c:lblAlgn val="ctr"/>
        <c:lblOffset val="100"/>
        <c:noMultiLvlLbl val="0"/>
      </c:catAx>
      <c:valAx>
        <c:axId val="492808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28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 засобами народної медицини Ви користуєтесь?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'народна медицина'!$I$3:$I$9</c:f>
              <c:strCache>
                <c:ptCount val="7"/>
                <c:pt idx="0">
                  <c:v>Медичні банки</c:v>
                </c:pt>
                <c:pt idx="1">
                  <c:v>БАДи</c:v>
                </c:pt>
                <c:pt idx="2">
                  <c:v>Саморобні настоянки</c:v>
                </c:pt>
                <c:pt idx="3">
                  <c:v>Лікування травами</c:v>
                </c:pt>
                <c:pt idx="4">
                  <c:v>Вживання цибулі та часнику</c:v>
                </c:pt>
                <c:pt idx="5">
                  <c:v>Компреси</c:v>
                </c:pt>
                <c:pt idx="6">
                  <c:v>Гарячі напої</c:v>
                </c:pt>
              </c:strCache>
            </c:strRef>
          </c:cat>
          <c:val>
            <c:numRef>
              <c:f>'народна медицина'!$J$3:$J$9</c:f>
              <c:numCache>
                <c:formatCode>General</c:formatCode>
                <c:ptCount val="7"/>
                <c:pt idx="0">
                  <c:v>7.1</c:v>
                </c:pt>
                <c:pt idx="1">
                  <c:v>7.1</c:v>
                </c:pt>
                <c:pt idx="2">
                  <c:v>7.9</c:v>
                </c:pt>
                <c:pt idx="3">
                  <c:v>41.9</c:v>
                </c:pt>
                <c:pt idx="4">
                  <c:v>42.4</c:v>
                </c:pt>
                <c:pt idx="5">
                  <c:v>54.5</c:v>
                </c:pt>
                <c:pt idx="6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34-4955-97BB-AD36F8E29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3834592"/>
        <c:axId val="863839584"/>
      </c:barChart>
      <c:catAx>
        <c:axId val="86383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839584"/>
        <c:crosses val="autoZero"/>
        <c:auto val="1"/>
        <c:lblAlgn val="ctr"/>
        <c:lblOffset val="100"/>
        <c:noMultiLvlLbl val="0"/>
      </c:catAx>
      <c:valAx>
        <c:axId val="86383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6383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Факультети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40-4DF1-816A-45DAC972BD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40-4DF1-816A-45DAC972BD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40-4DF1-816A-45DAC972BD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40-4DF1-816A-45DAC972BD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40-4DF1-816A-45DAC972BDC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240-4DF1-816A-45DAC972BDC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240-4DF1-816A-45DAC972BDC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240-4DF1-816A-45DAC972BDC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240-4DF1-816A-45DAC972BDC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8240-4DF1-816A-45DAC972BDC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8240-4DF1-816A-45DAC972BDC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8240-4DF1-816A-45DAC972BDCC}"/>
              </c:ext>
            </c:extLst>
          </c:dPt>
          <c:cat>
            <c:strRef>
              <c:f>Sheet1!$F$2:$F$13</c:f>
              <c:strCache>
                <c:ptCount val="12"/>
                <c:pt idx="0">
                  <c:v>Біологічний</c:v>
                </c:pt>
                <c:pt idx="1">
                  <c:v>Фізичного виховання</c:v>
                </c:pt>
                <c:pt idx="2">
                  <c:v>Філологічний</c:v>
                </c:pt>
                <c:pt idx="3">
                  <c:v>Юридичний</c:v>
                </c:pt>
                <c:pt idx="4">
                  <c:v>Економічний</c:v>
                </c:pt>
                <c:pt idx="5">
                  <c:v>Історичний</c:v>
                </c:pt>
                <c:pt idx="6">
                  <c:v>Математичний</c:v>
                </c:pt>
                <c:pt idx="7">
                  <c:v>Журналістики</c:v>
                </c:pt>
                <c:pt idx="8">
                  <c:v>Інозменої філології</c:v>
                </c:pt>
                <c:pt idx="9">
                  <c:v>Соціології та управління</c:v>
                </c:pt>
                <c:pt idx="10">
                  <c:v>Соціальної педагогіки та психології</c:v>
                </c:pt>
                <c:pt idx="11">
                  <c:v>Менеджемнету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8.1</c:v>
                </c:pt>
                <c:pt idx="1">
                  <c:v>1.6</c:v>
                </c:pt>
                <c:pt idx="2">
                  <c:v>9.4</c:v>
                </c:pt>
                <c:pt idx="3">
                  <c:v>1.8</c:v>
                </c:pt>
                <c:pt idx="4">
                  <c:v>14.1</c:v>
                </c:pt>
                <c:pt idx="5">
                  <c:v>3.4</c:v>
                </c:pt>
                <c:pt idx="6">
                  <c:v>3.4</c:v>
                </c:pt>
                <c:pt idx="7">
                  <c:v>4.7</c:v>
                </c:pt>
                <c:pt idx="8">
                  <c:v>12.6</c:v>
                </c:pt>
                <c:pt idx="9">
                  <c:v>28</c:v>
                </c:pt>
                <c:pt idx="10">
                  <c:v>7.9</c:v>
                </c:pt>
                <c:pt idx="1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240-4DF1-816A-45DAC972B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dirty="0"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dirty="0"/>
              <a:t>Ваш</a:t>
            </a:r>
            <a:r>
              <a:rPr lang="ru-RU" baseline="0" dirty="0"/>
              <a:t> місячний дохід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C4-499A-8E64-FAA3DC6D86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C4-499A-8E64-FAA3DC6D868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AC4-499A-8E64-FAA3DC6D86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Лист2!$A$1:$A$3</c:f>
              <c:strCache>
                <c:ptCount val="3"/>
                <c:pt idx="0">
                  <c:v>3000 грн.</c:v>
                </c:pt>
                <c:pt idx="1">
                  <c:v>4000 грн.</c:v>
                </c:pt>
                <c:pt idx="2">
                  <c:v>5000 грн.</c:v>
                </c:pt>
              </c:strCache>
            </c:strRef>
          </c:cat>
          <c:val>
            <c:numRef>
              <c:f>Лист2!$B$1:$B$3</c:f>
              <c:numCache>
                <c:formatCode>0%</c:formatCode>
                <c:ptCount val="3"/>
                <c:pt idx="0">
                  <c:v>0.75</c:v>
                </c:pt>
                <c:pt idx="1">
                  <c:v>0.15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C4-499A-8E64-FAA3DC6D86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16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самооцінки рівня медичної грамотності та джерел інформації про здоров'я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двух1!$G$5</c:f>
              <c:strCache>
                <c:ptCount val="1"/>
                <c:pt idx="0">
                  <c:v>Високий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двух1!$H$4:$K$4</c:f>
              <c:strCache>
                <c:ptCount val="4"/>
                <c:pt idx="0">
                  <c:v>Наукові журнали</c:v>
                </c:pt>
                <c:pt idx="1">
                  <c:v>Монографії</c:v>
                </c:pt>
                <c:pt idx="2">
                  <c:v>Навчальні видання</c:v>
                </c:pt>
                <c:pt idx="3">
                  <c:v>Популярні видання</c:v>
                </c:pt>
              </c:strCache>
            </c:strRef>
          </c:cat>
          <c:val>
            <c:numRef>
              <c:f>двух1!$H$5:$K$5</c:f>
              <c:numCache>
                <c:formatCode>0</c:formatCode>
                <c:ptCount val="4"/>
                <c:pt idx="0">
                  <c:v>2.0746887966804977</c:v>
                </c:pt>
                <c:pt idx="1">
                  <c:v>1.2448132780082988</c:v>
                </c:pt>
                <c:pt idx="2">
                  <c:v>2.4896265560165975</c:v>
                </c:pt>
                <c:pt idx="3">
                  <c:v>1.8672199170124482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A-4170-BA6E-D4764C079C45}"/>
            </c:ext>
          </c:extLst>
        </c:ser>
        <c:ser>
          <c:idx val="1"/>
          <c:order val="1"/>
          <c:tx>
            <c:strRef>
              <c:f>двух1!$G$6</c:f>
              <c:strCache>
                <c:ptCount val="1"/>
                <c:pt idx="0">
                  <c:v>Середній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двух1!$H$4:$K$4</c:f>
              <c:strCache>
                <c:ptCount val="4"/>
                <c:pt idx="0">
                  <c:v>Наукові журнали</c:v>
                </c:pt>
                <c:pt idx="1">
                  <c:v>Монографії</c:v>
                </c:pt>
                <c:pt idx="2">
                  <c:v>Навчальні видання</c:v>
                </c:pt>
                <c:pt idx="3">
                  <c:v>Популярні видання</c:v>
                </c:pt>
              </c:strCache>
            </c:strRef>
          </c:cat>
          <c:val>
            <c:numRef>
              <c:f>двух1!$H$6:$K$6</c:f>
              <c:numCache>
                <c:formatCode>0</c:formatCode>
                <c:ptCount val="4"/>
                <c:pt idx="0">
                  <c:v>18.672199170124482</c:v>
                </c:pt>
                <c:pt idx="1">
                  <c:v>2.6970954356846475</c:v>
                </c:pt>
                <c:pt idx="2">
                  <c:v>19.91701244813278</c:v>
                </c:pt>
                <c:pt idx="3">
                  <c:v>24.896265560165975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2A-4170-BA6E-D4764C079C45}"/>
            </c:ext>
          </c:extLst>
        </c:ser>
        <c:ser>
          <c:idx val="2"/>
          <c:order val="2"/>
          <c:tx>
            <c:strRef>
              <c:f>двух1!$G$7</c:f>
              <c:strCache>
                <c:ptCount val="1"/>
                <c:pt idx="0">
                  <c:v>Низький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двух1!$H$4:$K$4</c:f>
              <c:strCache>
                <c:ptCount val="4"/>
                <c:pt idx="0">
                  <c:v>Наукові журнали</c:v>
                </c:pt>
                <c:pt idx="1">
                  <c:v>Монографії</c:v>
                </c:pt>
                <c:pt idx="2">
                  <c:v>Навчальні видання</c:v>
                </c:pt>
                <c:pt idx="3">
                  <c:v>Популярні видання</c:v>
                </c:pt>
              </c:strCache>
            </c:strRef>
          </c:cat>
          <c:val>
            <c:numRef>
              <c:f>двух1!$H$7:$K$7</c:f>
              <c:numCache>
                <c:formatCode>0</c:formatCode>
                <c:ptCount val="4"/>
                <c:pt idx="0">
                  <c:v>6.2240663900414939</c:v>
                </c:pt>
                <c:pt idx="1">
                  <c:v>1.4522821576763485</c:v>
                </c:pt>
                <c:pt idx="2">
                  <c:v>6.6390041493775938</c:v>
                </c:pt>
                <c:pt idx="3">
                  <c:v>9.5435684647302903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2A-4170-BA6E-D4764C079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722240"/>
        <c:axId val="83723776"/>
      </c:barChart>
      <c:catAx>
        <c:axId val="8372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3723776"/>
        <c:crosses val="autoZero"/>
        <c:auto val="1"/>
        <c:lblAlgn val="ctr"/>
        <c:lblOffset val="100"/>
        <c:noMultiLvlLbl val="0"/>
      </c:catAx>
      <c:valAx>
        <c:axId val="8372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72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0.4512</cdr:x>
      <cdr:y>0.25215</cdr:y>
    </cdr:from>
    <cdr:to>
      <cdr:x>0.61212</cdr:x>
      <cdr:y>0.40325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3797" y="15259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0.43542</cdr:x>
      <cdr:y>0.22845</cdr:y>
    </cdr:from>
    <cdr:to>
      <cdr:x>0.59634</cdr:x>
      <cdr:y>0.37955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74150" y="13825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байдужість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0.72414</cdr:x>
      <cdr:y>0.40918</cdr:y>
    </cdr:from>
    <cdr:to>
      <cdr:x>0.95448</cdr:x>
      <cdr:y>0.47584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14691" y="2476215"/>
          <a:ext cx="1308847" cy="4034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допомога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7D9BD-A13C-4357-956B-49261B4EE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D35D28-A843-4FE1-8E4A-C1B198CA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91EA9-69E6-4015-928C-F753AAB76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BA779-FC8C-4FD3-92E0-54082B55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0028C3-0EB3-4A81-82CA-610F9268B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399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8B75A-02FE-4031-B22A-62ACAE57E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C0EEEE-8968-4890-8E8B-8EB584E26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CDCBD-B5AE-4D53-9B0D-4798F15D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FFE41-6050-4C92-AF23-053F87D3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F9EA4-7951-4BEA-AA8A-B9D2EE51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188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3F4A7C0-8816-4DA8-998C-289962A12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F63620-79DA-41AF-B6F9-B6CEC9A09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FE9942-3D44-4AD1-A2A5-F746ADDC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B272A8-C041-4E63-8A6C-0D1D09EF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1160C5-FA39-4758-8E61-4B7CF69E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067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40123-8D6D-403D-8509-4499C234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289E5F-26B6-4FE0-BF7A-5C86E7C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02B0A-3ADB-44AB-80C5-1070EECF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5CC4C-5FB2-44AD-BD52-2982A0FD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6313E-0F21-49DC-88AE-FE5933A2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3598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87264D-5D2C-42C1-85AF-294F9145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2F9392-A891-4F42-AFF9-58E4F728C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B1CD05-F7DB-4CF5-B632-E925B038C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123DA-6965-4EB3-88D6-3DD94178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7B92FD-31AE-4381-B4EF-265106759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073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5C980-8006-4DE3-AA07-2C8E4145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FCF73-9203-4467-8C28-E7EA1D10E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9E45B1-EE43-4680-9D11-BD506FAF9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48C9A4-2636-4681-8DD1-A8F5A0EC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E883E9-6A5B-4C96-8D9C-22E7FBAE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4872AD-38EC-4448-AE14-81D9B13C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814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4C099-6659-4919-8296-25D34A7B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298FF8-16A2-4BD9-87C0-7C14F70A0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40C2E9-218E-44C3-8204-74676FF74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795E870-C4AA-4333-9046-77CF4BEFB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C7CBF6-968D-413A-9BA3-A843DF792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CF4038-C78E-4089-809A-7EC19F65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1DF061-5732-431B-A69E-0440B404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DD596C-1894-4C28-AE58-7DB0FEBA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465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0AB83-4EEC-442E-B01B-82F7F2DB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8982B9-10C2-4CFC-ADB7-347574589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8C1C38-055F-435F-A061-6FB3E120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29667C-10BE-487D-9FB8-8D86135D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094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8C6879-CE77-446C-A4A6-2EA539F4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7D3D69-F68C-45C6-827C-E9CADAE7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339C13-E61D-4541-871E-EE8AEAE62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1055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A5932-2832-4733-B6E4-56F34134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F624C-0ADE-42D1-A02E-47E1471DB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ED57D-B91B-403C-8AA6-1855C53E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49FE9A-34EF-4AD1-A7C4-37BAC01D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8745B9-5AA9-4DCF-9449-A6FC4F7D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ABE298-FB5B-4715-B923-3F232886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678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2D2A8-B00A-4C25-A9A9-20A57D45F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29EE84-28BF-4D89-82F2-3E4DBDC80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628F99-8460-464A-B350-D9B97210C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53CFC2-6D87-4667-B0B6-6E0F04438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65B452-15A4-47BA-905B-A581705A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6E2139-30A3-439E-9A0F-F3A6B771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269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E5D21-EF3F-458F-8180-A88CE4A6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8E5FB3-6E72-4B99-8D4F-4119544B5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24BF77-764B-455D-B8AE-DF46F3FC4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D076D-9D91-4DF2-9768-5E3411945CB6}" type="datetimeFigureOut">
              <a:rPr lang="uk-UA" smtClean="0"/>
              <a:t>10.11.2023</a:t>
            </a:fld>
            <a:endParaRPr lang="uk-UA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68A2F-D695-40C4-A70D-60A43790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CAAF3-0240-4E44-9122-3FDEDAE4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B7A8-CF90-408D-A97E-98C6BD5A4C8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00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9BA960-F4CF-4F27-AE82-F8BB32527989}"/>
              </a:ext>
            </a:extLst>
          </p:cNvPr>
          <p:cNvSpPr txBox="1"/>
          <p:nvPr/>
        </p:nvSpPr>
        <p:spPr>
          <a:xfrm>
            <a:off x="980388" y="763570"/>
            <a:ext cx="1112362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Візуалізація результатів наукового дослідження</a:t>
            </a: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редмет: Методи та організація досліджень у соціальній роботі</a:t>
            </a:r>
            <a:endParaRPr lang="uk-UA" sz="2800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E97FD40-2D80-49EC-A87E-808798919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9133"/>
            <a:ext cx="10515600" cy="3642364"/>
          </a:xfrm>
        </p:spPr>
      </p:pic>
    </p:spTree>
    <p:extLst>
      <p:ext uri="{BB962C8B-B14F-4D97-AF65-F5344CB8AC3E}">
        <p14:creationId xmlns:p14="http://schemas.microsoft.com/office/powerpoint/2010/main" val="318956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BEFBDD-56FD-4041-9A2A-59692DB17422}"/>
              </a:ext>
            </a:extLst>
          </p:cNvPr>
          <p:cNvSpPr txBox="1"/>
          <p:nvPr/>
        </p:nvSpPr>
        <p:spPr>
          <a:xfrm>
            <a:off x="914400" y="309154"/>
            <a:ext cx="1040719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початком роботи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визначити мету візуалізації (написання наукового звіту, публічна доповідь, публікація для широкої нефахової аудиторії);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підготувати масив даних (збір, сортування, редагування, перевірка);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визначення візуальної форми;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акценти за допомогою елементів дизайну (колір, шрифт, стиль).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Візуалізація має включати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текстова інформація, яка дозволить чітко визначити, що репрезентує малюнок або яке питання було задане;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вказівка на дату отримання інформації;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чіткі підписи;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ясні та інтуїтивно зрозумілі елементи дизайну;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логічна впорядкованість подання інформації.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8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A6DF05-ED8B-4CB3-87C6-E58C3C8C0632}"/>
              </a:ext>
            </a:extLst>
          </p:cNvPr>
          <p:cNvSpPr txBox="1"/>
          <p:nvPr/>
        </p:nvSpPr>
        <p:spPr>
          <a:xfrm>
            <a:off x="1046375" y="584462"/>
            <a:ext cx="8095268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Візуалізація кількісних даних.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Табличні дані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79FA4CA-C3A5-4242-8973-758D48CD8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80079"/>
              </p:ext>
            </p:extLst>
          </p:nvPr>
        </p:nvGraphicFramePr>
        <p:xfrm>
          <a:off x="1234912" y="1423102"/>
          <a:ext cx="3764519" cy="3831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3" imgW="3367969" imgH="3429142" progId="Excel.Sheet.12">
                  <p:embed/>
                </p:oleObj>
              </mc:Choice>
              <mc:Fallback>
                <p:oleObj name="Worksheet" r:id="rId3" imgW="3367969" imgH="34291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912" y="1423102"/>
                        <a:ext cx="3764519" cy="3831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8430245-3FA8-47C7-BF54-A244E6269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577239"/>
              </p:ext>
            </p:extLst>
          </p:nvPr>
        </p:nvGraphicFramePr>
        <p:xfrm>
          <a:off x="6671379" y="1347549"/>
          <a:ext cx="3895725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5" imgW="2735545" imgH="3421467" progId="Excel.Sheet.12">
                  <p:embed/>
                </p:oleObj>
              </mc:Choice>
              <mc:Fallback>
                <p:oleObj name="Worksheet" r:id="rId5" imgW="2735545" imgH="342146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71379" y="1347549"/>
                        <a:ext cx="3895725" cy="398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14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7AC49AF-8AC1-4F1D-A441-CCF437355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650686"/>
              </p:ext>
            </p:extLst>
          </p:nvPr>
        </p:nvGraphicFramePr>
        <p:xfrm>
          <a:off x="820132" y="499621"/>
          <a:ext cx="4996205" cy="331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13C96BD-3719-42CB-8584-2F92340B1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205284"/>
              </p:ext>
            </p:extLst>
          </p:nvPr>
        </p:nvGraphicFramePr>
        <p:xfrm>
          <a:off x="6023728" y="3216897"/>
          <a:ext cx="515803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48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615762"/>
              </p:ext>
            </p:extLst>
          </p:nvPr>
        </p:nvGraphicFramePr>
        <p:xfrm>
          <a:off x="1640263" y="471340"/>
          <a:ext cx="8898903" cy="569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854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1F42CA-F1CF-41C8-BFE8-89DF7C806897}"/>
              </a:ext>
            </a:extLst>
          </p:cNvPr>
          <p:cNvSpPr txBox="1"/>
          <p:nvPr/>
        </p:nvSpPr>
        <p:spPr>
          <a:xfrm>
            <a:off x="1272619" y="593889"/>
            <a:ext cx="768048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Кругові діаграми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FF18E10-080A-4933-8177-49534A83B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444536"/>
              </p:ext>
            </p:extLst>
          </p:nvPr>
        </p:nvGraphicFramePr>
        <p:xfrm>
          <a:off x="729399" y="1369242"/>
          <a:ext cx="5002098" cy="308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6BF705B-532C-42B1-98EB-4B46C924F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319105"/>
              </p:ext>
            </p:extLst>
          </p:nvPr>
        </p:nvGraphicFramePr>
        <p:xfrm>
          <a:off x="6460505" y="32157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007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9C8F1B-7C4C-43D8-81A8-0F5A5A62F7BA}"/>
              </a:ext>
            </a:extLst>
          </p:cNvPr>
          <p:cNvSpPr txBox="1"/>
          <p:nvPr/>
        </p:nvSpPr>
        <p:spPr>
          <a:xfrm>
            <a:off x="1593130" y="641024"/>
            <a:ext cx="754851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Лінійні діаграми з групуванням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343F995-62B5-434D-9FED-D4AE508C9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111777"/>
              </p:ext>
            </p:extLst>
          </p:nvPr>
        </p:nvGraphicFramePr>
        <p:xfrm>
          <a:off x="1593130" y="1545996"/>
          <a:ext cx="9096865" cy="459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97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47844"/>
              </p:ext>
            </p:extLst>
          </p:nvPr>
        </p:nvGraphicFramePr>
        <p:xfrm>
          <a:off x="1677971" y="339365"/>
          <a:ext cx="9662474" cy="5458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60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103820-759B-450A-9B0A-EA9113BE4569}"/>
              </a:ext>
            </a:extLst>
          </p:cNvPr>
          <p:cNvSpPr txBox="1"/>
          <p:nvPr/>
        </p:nvSpPr>
        <p:spPr>
          <a:xfrm>
            <a:off x="3487918" y="480768"/>
            <a:ext cx="5653725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Гістограми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D77761C1-BAE2-4A3E-90C5-A9BCA0389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595237"/>
              </p:ext>
            </p:extLst>
          </p:nvPr>
        </p:nvGraphicFramePr>
        <p:xfrm>
          <a:off x="3044857" y="1404594"/>
          <a:ext cx="6485641" cy="455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004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D9AA55-25F7-4216-A965-FFB0492D3AE3}"/>
              </a:ext>
            </a:extLst>
          </p:cNvPr>
          <p:cNvSpPr txBox="1"/>
          <p:nvPr/>
        </p:nvSpPr>
        <p:spPr>
          <a:xfrm>
            <a:off x="2450969" y="395926"/>
            <a:ext cx="669067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Пузиркові (бульбашкові) діаграми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66E187-3FD7-46BB-BBC3-2F0BCBEF8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75787"/>
              </p:ext>
            </p:extLst>
          </p:nvPr>
        </p:nvGraphicFramePr>
        <p:xfrm>
          <a:off x="1894787" y="1338607"/>
          <a:ext cx="7777113" cy="469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307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A3443-D83E-49F0-8D1C-A2A219BA5F33}"/>
              </a:ext>
            </a:extLst>
          </p:cNvPr>
          <p:cNvSpPr txBox="1"/>
          <p:nvPr/>
        </p:nvSpPr>
        <p:spPr>
          <a:xfrm>
            <a:off x="1517714" y="518474"/>
            <a:ext cx="8983745" cy="1140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Пелюсткова діаграма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#MeToo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Розповідають про насилля                                                                                            Реакція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F1AF282-48B3-4894-85EB-9785E11CA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566257"/>
              </p:ext>
            </p:extLst>
          </p:nvPr>
        </p:nvGraphicFramePr>
        <p:xfrm>
          <a:off x="584463" y="1178351"/>
          <a:ext cx="5245970" cy="520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4DB3243-F02F-4CB9-BF1C-959D5A4CA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1643662"/>
              </p:ext>
            </p:extLst>
          </p:nvPr>
        </p:nvGraphicFramePr>
        <p:xfrm>
          <a:off x="6257828" y="970961"/>
          <a:ext cx="5682210" cy="572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051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9556E9-6F11-4BF6-A19F-B590C8ECC759}"/>
              </a:ext>
            </a:extLst>
          </p:cNvPr>
          <p:cNvSpPr txBox="1"/>
          <p:nvPr/>
        </p:nvSpPr>
        <p:spPr>
          <a:xfrm>
            <a:off x="1159497" y="857839"/>
            <a:ext cx="7869024" cy="3101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План.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Поняття візуалізації даних та її складові.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Візуалізація кількісних даних.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Візуалізація якісних даних.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Проблеми візуалізації даних.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EB830D-570D-470A-9A6B-9C3289C0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6" y="3759330"/>
            <a:ext cx="3267320" cy="224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36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335BCC-93EE-4BC4-B906-7EADB368F3D6}"/>
              </a:ext>
            </a:extLst>
          </p:cNvPr>
          <p:cNvSpPr txBox="1"/>
          <p:nvPr/>
        </p:nvSpPr>
        <p:spPr>
          <a:xfrm>
            <a:off x="1404594" y="593890"/>
            <a:ext cx="3535051" cy="503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Візуалізація якісних даних.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Облако слів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uk-UA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Но-шпа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Ношпа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Цетрин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Цитрин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Аміксин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Аміксін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Амісін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9817F85C-1ECC-43E4-86EC-7ED63AC63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20" y="1697598"/>
            <a:ext cx="7017454" cy="44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17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2C82A0-F5CE-477D-9245-158CADB37333}"/>
              </a:ext>
            </a:extLst>
          </p:cNvPr>
          <p:cNvSpPr txBox="1"/>
          <p:nvPr/>
        </p:nvSpPr>
        <p:spPr>
          <a:xfrm>
            <a:off x="1253765" y="678731"/>
            <a:ext cx="7878451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Tree map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C7542B-4295-469D-9B7E-8A66A6C3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72" y="493282"/>
            <a:ext cx="6451460" cy="63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62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5B069A-BBD8-4C58-A617-E29B247B8679}"/>
              </a:ext>
            </a:extLst>
          </p:cNvPr>
          <p:cNvSpPr txBox="1"/>
          <p:nvPr/>
        </p:nvSpPr>
        <p:spPr>
          <a:xfrm>
            <a:off x="1470581" y="509048"/>
            <a:ext cx="7671062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Інфографіка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C8D9DC-ACBF-46FD-8509-3BD952A85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11" y="1052738"/>
            <a:ext cx="7588577" cy="58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4A153A-D852-45DE-8EF7-BD41539C7D2C}"/>
              </a:ext>
            </a:extLst>
          </p:cNvPr>
          <p:cNvSpPr txBox="1"/>
          <p:nvPr/>
        </p:nvSpPr>
        <p:spPr>
          <a:xfrm>
            <a:off x="1131216" y="405354"/>
            <a:ext cx="8010427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Проблеми візуалізації даних.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AE137-D607-4686-A46E-8EDE3DD0773F}"/>
              </a:ext>
            </a:extLst>
          </p:cNvPr>
          <p:cNvSpPr txBox="1"/>
          <p:nvPr/>
        </p:nvSpPr>
        <p:spPr>
          <a:xfrm>
            <a:off x="1055803" y="779431"/>
            <a:ext cx="10444898" cy="4796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 помилки візуалізації</a:t>
            </a:r>
          </a:p>
          <a:p>
            <a:pPr>
              <a:spcAft>
                <a:spcPts val="800"/>
              </a:spcAft>
            </a:pP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демонстрація відомої (банальної) інформації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багато тексту дрібним шрифтом, який аудиторії важко читати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читати текст презентації – бути телесуфлером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дуже маленьке зображення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декілька хаотичних зображень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слайд насичений інформацією, інфографікою та зображеннями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неправильне поєднання кольорів, дизайну, шрифтів, художнього оформлення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зображення складних даних, відсутність балансу та цілісності сприйняття інформації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відсутність чіткої домінуючої інформації на слайді, що привертає увагу слухача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 fontAlgn="base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uk-UA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накопичення стилів, кольорових схем, графіків, шрифтів</a:t>
            </a:r>
            <a:endParaRPr lang="ru-RU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796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22A379-8CDA-4328-8911-8852177635B3}"/>
              </a:ext>
            </a:extLst>
          </p:cNvPr>
          <p:cNvSpPr txBox="1"/>
          <p:nvPr/>
        </p:nvSpPr>
        <p:spPr>
          <a:xfrm>
            <a:off x="697584" y="282129"/>
            <a:ext cx="10388338" cy="5732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Правила грамотної візуалізації та презентації даних</a:t>
            </a:r>
          </a:p>
          <a:p>
            <a:pPr marL="342900" indent="-342900">
              <a:buFont typeface="+mj-lt"/>
              <a:buAutoNum type="arabicPeriod"/>
            </a:pP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Нотатки, замальовки для створення концепції.</a:t>
            </a: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Цілісна структура даних.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Один слайд – це одна ідея.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Перетворення ідеї у схеми: візуалізація (як технологія) працює краще, ніж текст 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Створення відчуття рівноваги, простору, інтенсивності кольорів –це ключовий вплив на глядача.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Ієрархія - дозволяє побачити зв'язки між елементами.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Фото (зображення) запам'ятовується як фон історії.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buFont typeface="+mj-lt"/>
              <a:buAutoNum type="arabicPeriod"/>
            </a:pPr>
            <a:r>
              <a:rPr lang="uk-UA" sz="20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Helvetica" panose="020B0604020202020204" pitchFamily="34" charset="0"/>
                <a:cs typeface="Times New Roman" panose="02020603050405020304" pitchFamily="18" charset="0"/>
              </a:rPr>
              <a:t>Чим більша картинка, тим сильнішим буде ефект.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Helvetica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статистики, соціології та будь-яких інших «запозичених» даних потрібно зазначати посилання на джерело інформації.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«Правило 3-х секунд» - аудиторія повинна швидко «схоплювати» інформацію.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складності інфографіки повинен відповідати характеру аудиторії.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lnSpc>
                <a:spcPct val="115000"/>
              </a:lnSpc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0638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580192-6E72-4B30-A5BE-B3F28201C03B}"/>
              </a:ext>
            </a:extLst>
          </p:cNvPr>
          <p:cNvSpPr txBox="1"/>
          <p:nvPr/>
        </p:nvSpPr>
        <p:spPr>
          <a:xfrm>
            <a:off x="3421929" y="763572"/>
            <a:ext cx="5719713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ДЯКУЮ!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FFB28C-F96B-468C-973D-47D0E86CA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06" y="1659118"/>
            <a:ext cx="9719837" cy="433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2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F5D223-5F69-4BA8-971A-D9B52A0DA5CB}"/>
              </a:ext>
            </a:extLst>
          </p:cNvPr>
          <p:cNvSpPr txBox="1"/>
          <p:nvPr/>
        </p:nvSpPr>
        <p:spPr>
          <a:xfrm>
            <a:off x="791852" y="763571"/>
            <a:ext cx="11029360" cy="276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Поняття візуалізації даних та її складові.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Візуалізація даних – використання графічних елементів для наочного представлення.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Переваги візуалізації: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можливість швидкої інтерпретації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виявлення закономірностей та пошук взаємозв’язків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економія часу завдяки більш швидкому аналізу даних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швидке відслідковування прогресу та змін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961630-34E4-484F-8A88-49FC392ED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910" y="3855563"/>
            <a:ext cx="4639352" cy="21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3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0B858-1D72-4CD7-8FD0-CD24A09E4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20" y="1326435"/>
            <a:ext cx="8930325" cy="5017992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004AB2-B52C-4491-9AAA-8082916A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83" y="2836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Джон Сноу. Смертні випадки (холера, Лондон, ХІХ ст.)</a:t>
            </a:r>
          </a:p>
        </p:txBody>
      </p:sp>
    </p:spTree>
    <p:extLst>
      <p:ext uri="{BB962C8B-B14F-4D97-AF65-F5344CB8AC3E}">
        <p14:creationId xmlns:p14="http://schemas.microsoft.com/office/powerpoint/2010/main" val="298052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E9987-A24B-4463-B07C-D7FEE680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Флоренс Найтингейл. Причини смертності під час війни (ХІХ ст., Лондон)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A41C5C-547F-485E-9F2D-1C56D3C62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54" y="1021670"/>
            <a:ext cx="9879291" cy="5471204"/>
          </a:xfrm>
        </p:spPr>
      </p:pic>
    </p:spTree>
    <p:extLst>
      <p:ext uri="{BB962C8B-B14F-4D97-AF65-F5344CB8AC3E}">
        <p14:creationId xmlns:p14="http://schemas.microsoft.com/office/powerpoint/2010/main" val="113421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FFCAAC-4705-4E3F-9001-BF0A7E1495ED}"/>
              </a:ext>
            </a:extLst>
          </p:cNvPr>
          <p:cNvSpPr txBox="1"/>
          <p:nvPr/>
        </p:nvSpPr>
        <p:spPr>
          <a:xfrm>
            <a:off x="1093508" y="509048"/>
            <a:ext cx="10350631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Таблиці: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складаються з рядків і стовпців, які використовуються для порівняння змінних. Таблиці можуть відображати багато інформації в структурованому вигляді, але вони також можуть перевантажити користувачів, які просто шукають тенденції високого рівня.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CC18BDC-50E9-4E5D-8BA0-5B3118732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324126"/>
              </p:ext>
            </p:extLst>
          </p:nvPr>
        </p:nvGraphicFramePr>
        <p:xfrm>
          <a:off x="3044858" y="1593130"/>
          <a:ext cx="5816338" cy="4755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402">
                  <a:extLst>
                    <a:ext uri="{9D8B030D-6E8A-4147-A177-3AD203B41FA5}">
                      <a16:colId xmlns:a16="http://schemas.microsoft.com/office/drawing/2014/main" val="1123024641"/>
                    </a:ext>
                  </a:extLst>
                </a:gridCol>
                <a:gridCol w="1897402">
                  <a:extLst>
                    <a:ext uri="{9D8B030D-6E8A-4147-A177-3AD203B41FA5}">
                      <a16:colId xmlns:a16="http://schemas.microsoft.com/office/drawing/2014/main" val="4277198550"/>
                    </a:ext>
                  </a:extLst>
                </a:gridCol>
                <a:gridCol w="1010767">
                  <a:extLst>
                    <a:ext uri="{9D8B030D-6E8A-4147-A177-3AD203B41FA5}">
                      <a16:colId xmlns:a16="http://schemas.microsoft.com/office/drawing/2014/main" val="3069537585"/>
                    </a:ext>
                  </a:extLst>
                </a:gridCol>
                <a:gridCol w="1010767">
                  <a:extLst>
                    <a:ext uri="{9D8B030D-6E8A-4147-A177-3AD203B41FA5}">
                      <a16:colId xmlns:a16="http://schemas.microsoft.com/office/drawing/2014/main" val="2985462708"/>
                    </a:ext>
                  </a:extLst>
                </a:gridCol>
              </a:tblGrid>
              <a:tr h="27677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Частота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Відсотки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b"/>
                </a:tc>
                <a:extLst>
                  <a:ext uri="{0D108BD9-81ED-4DB2-BD59-A6C34878D82A}">
                    <a16:rowId xmlns:a16="http://schemas.microsoft.com/office/drawing/2014/main" val="1700554008"/>
                  </a:ext>
                </a:extLst>
              </a:tr>
              <a:tr h="225923">
                <a:tc rowSpan="1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Валідні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63307464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3745950765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Фізичного виховання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2630639662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Філологічний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2320445818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4138450504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218182514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318643237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756473440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Журналістики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2126500643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ФІФ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382384333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ФСУ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477303926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909493588"/>
                  </a:ext>
                </a:extLst>
              </a:tr>
              <a:tr h="44527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Менеджемнету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889505676"/>
                  </a:ext>
                </a:extLst>
              </a:tr>
              <a:tr h="22592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483" marR="61483" marT="0" marB="0" anchor="ctr"/>
                </a:tc>
                <a:extLst>
                  <a:ext uri="{0D108BD9-81ED-4DB2-BD59-A6C34878D82A}">
                    <a16:rowId xmlns:a16="http://schemas.microsoft.com/office/drawing/2014/main" val="1618228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12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627BCF-5A96-4CB7-B3E1-54BB9E0D685D}"/>
              </a:ext>
            </a:extLst>
          </p:cNvPr>
          <p:cNvSpPr txBox="1"/>
          <p:nvPr/>
        </p:nvSpPr>
        <p:spPr>
          <a:xfrm>
            <a:off x="1348032" y="565608"/>
            <a:ext cx="10397765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Кругові діаграми та стовпчасті діаграми з накопиченням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ці графіки поділені на секції, які представляють частини цілого. Вони забезпечують простий спосіб упорядкування даних і порівняння розміру кожного компонента між собою.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A0AEC75-B752-4B79-AA6A-DC2EE7EE0C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59579"/>
              </p:ext>
            </p:extLst>
          </p:nvPr>
        </p:nvGraphicFramePr>
        <p:xfrm>
          <a:off x="2865749" y="2140267"/>
          <a:ext cx="6200464" cy="377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94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39B4AE-827A-419C-B131-002FCA01D3A0}"/>
              </a:ext>
            </a:extLst>
          </p:cNvPr>
          <p:cNvSpPr txBox="1"/>
          <p:nvPr/>
        </p:nvSpPr>
        <p:spPr>
          <a:xfrm>
            <a:off x="744718" y="584463"/>
            <a:ext cx="10887957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Лінійні діаграми та діаграми з областями: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ці візуальні елементи показують зміну однієї чи кількох величин шляхом побудови ряду точок даних у часі та часто використовуються в прогнозній аналітиці. Лінійні графіки використовують лінії, щоб продемонструвати ці зміни, тоді як діаграми з областями з’єднують точки даних сегментами ліній, накладаючи змінні одна на одну та використовуючи колір для розрізнення змінних.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07D08B0-5A7E-4F4C-BA60-5E94F1767C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25191"/>
              </p:ext>
            </p:extLst>
          </p:nvPr>
        </p:nvGraphicFramePr>
        <p:xfrm>
          <a:off x="2168165" y="2403834"/>
          <a:ext cx="7418895" cy="376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10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0F843E-B948-42DA-A402-1129CC13B7FC}"/>
              </a:ext>
            </a:extLst>
          </p:cNvPr>
          <p:cNvSpPr txBox="1"/>
          <p:nvPr/>
        </p:nvSpPr>
        <p:spPr>
          <a:xfrm>
            <a:off x="1084082" y="650450"/>
            <a:ext cx="10322351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Гістограми: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цьому графіку відображається розподіл чисел за допомогою гістограми (без пробілів між стовпчиками), що представляє кількість даних, які потрапляють у певний діапазон. Цей візуал полегшує кінцевому користувачеві визначення викидів у певному наборі даних.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60C9E88-87AB-433A-AA98-0F702983EE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462828"/>
              </p:ext>
            </p:extLst>
          </p:nvPr>
        </p:nvGraphicFramePr>
        <p:xfrm>
          <a:off x="2243579" y="2006282"/>
          <a:ext cx="7456602" cy="4851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6008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752</Words>
  <Application>Microsoft Office PowerPoint</Application>
  <PresentationFormat>Широкоэкранный</PresentationFormat>
  <Paragraphs>154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Джон Сноу. Смертні випадки (холера, Лондон, ХІХ ст.)</vt:lpstr>
      <vt:lpstr>Флоренс Найтингейл. Причини смертності під час війни (ХІХ ст., Лондон)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Олександра</dc:creator>
  <cp:lastModifiedBy>Олександра</cp:lastModifiedBy>
  <cp:revision>7</cp:revision>
  <dcterms:created xsi:type="dcterms:W3CDTF">2023-11-09T17:37:33Z</dcterms:created>
  <dcterms:modified xsi:type="dcterms:W3CDTF">2023-11-10T11:00:54Z</dcterms:modified>
</cp:coreProperties>
</file>