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9" r:id="rId11"/>
    <p:sldId id="26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k" panose="020B0604020202020204" charset="0"/>
      <p:regular r:id="rId18"/>
    </p:embeddedFont>
    <p:embeddedFont>
      <p:font typeface="Mak Bold" panose="020B0604020202020204" charset="0"/>
      <p:regular r:id="rId19"/>
    </p:embeddedFont>
    <p:embeddedFont>
      <p:font typeface="Clear Sans Regular" panose="020B0604020202020204" charset="0"/>
      <p:regular r:id="rId20"/>
    </p:embeddedFont>
    <p:embeddedFont>
      <p:font typeface="Roboto Mono Regular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3E726-87C9-401D-AD6B-274DBAACEE7E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A5595-8EE5-4766-9CA9-E281B5C8D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4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A5595-8EE5-4766-9CA9-E281B5C8DF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8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hyperlink" Target="https://www.unicef.org/ukraine/about-cyberbullying-for-teenagers" TargetMode="External"/><Relationship Id="rId10" Type="http://schemas.openxmlformats.org/officeDocument/2006/relationships/hyperlink" Target="https://youtu.be/2GQdfpdfvZA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l="-11909" t="23272" r="-11909" b="232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1098">
            <a:off x="-219007" y="486208"/>
            <a:ext cx="19149227" cy="9280647"/>
          </a:xfrm>
          <a:prstGeom prst="rect">
            <a:avLst/>
          </a:prstGeom>
          <a:solidFill>
            <a:srgbClr val="EDECE7"/>
          </a:solidFill>
        </p:spPr>
      </p:sp>
      <p:sp>
        <p:nvSpPr>
          <p:cNvPr id="3" name="TextBox 3"/>
          <p:cNvSpPr txBox="1"/>
          <p:nvPr/>
        </p:nvSpPr>
        <p:spPr>
          <a:xfrm>
            <a:off x="13326257" y="981075"/>
            <a:ext cx="3933043" cy="41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Clear Sans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981075"/>
            <a:ext cx="3933043" cy="41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Clear Sans Regular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752600" y="1437461"/>
            <a:ext cx="12494824" cy="7783464"/>
            <a:chOff x="-3493033" y="-3272720"/>
            <a:chExt cx="16659764" cy="1037795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903222">
              <a:off x="8210509" y="2588306"/>
              <a:ext cx="3862802" cy="1219594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-3493033" y="5121784"/>
              <a:ext cx="7716135" cy="19834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Виконала студентка другого курсу, історичного факультету, спеціальності середня освіта(історія), групи 6.0149-і</a:t>
              </a:r>
            </a:p>
            <a:p>
              <a:pPr>
                <a:lnSpc>
                  <a:spcPts val="2879"/>
                </a:lnSpc>
              </a:pPr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Костенко Дар’я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700000">
              <a:off x="8910132" y="569286"/>
              <a:ext cx="3539127" cy="4675268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 rot="271">
              <a:off x="-1159196" y="-3272720"/>
              <a:ext cx="14325927" cy="8331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711"/>
                </a:lnSpc>
              </a:pPr>
              <a:r>
                <a:rPr lang="uk-UA" sz="7200" spc="-88" dirty="0" smtClean="0">
                  <a:latin typeface="Mak"/>
                </a:rPr>
                <a:t>Орієнтовні компоненти</a:t>
              </a:r>
            </a:p>
            <a:p>
              <a:pPr algn="ctr">
                <a:lnSpc>
                  <a:spcPts val="9711"/>
                </a:lnSpc>
              </a:pPr>
              <a:r>
                <a:rPr lang="uk-UA" sz="7200" spc="-88" dirty="0" smtClean="0">
                  <a:latin typeface="Mak"/>
                </a:rPr>
                <a:t>Плану-конспекту </a:t>
              </a:r>
              <a:r>
                <a:rPr lang="uk-UA" sz="7200" spc="-88" dirty="0">
                  <a:latin typeface="Mak"/>
                </a:rPr>
                <a:t>власної риторичної практики</a:t>
              </a:r>
            </a:p>
            <a:p>
              <a:pPr algn="ctr">
                <a:lnSpc>
                  <a:spcPts val="9711"/>
                </a:lnSpc>
              </a:pPr>
              <a:endParaRPr lang="en-US" sz="8828" spc="-88" dirty="0">
                <a:latin typeface="Ma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1909" t="23272" r="-11909" b="232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Овальная выноска 61"/>
          <p:cNvSpPr/>
          <p:nvPr/>
        </p:nvSpPr>
        <p:spPr>
          <a:xfrm>
            <a:off x="11320098" y="345310"/>
            <a:ext cx="6629400" cy="2200574"/>
          </a:xfrm>
          <a:prstGeom prst="wedgeEllipseCallou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Group 5"/>
          <p:cNvGrpSpPr/>
          <p:nvPr/>
        </p:nvGrpSpPr>
        <p:grpSpPr>
          <a:xfrm>
            <a:off x="1838425" y="433877"/>
            <a:ext cx="9579121" cy="3560044"/>
            <a:chOff x="14860" y="68529"/>
            <a:chExt cx="12772161" cy="4746724"/>
          </a:xfrm>
        </p:grpSpPr>
        <p:sp>
          <p:nvSpPr>
            <p:cNvPr id="6" name="TextBox 6"/>
            <p:cNvSpPr txBox="1"/>
            <p:nvPr/>
          </p:nvSpPr>
          <p:spPr>
            <a:xfrm>
              <a:off x="14860" y="4403601"/>
              <a:ext cx="7135739" cy="41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625"/>
                </a:lnSpc>
              </a:pPr>
              <a:endParaRPr lang="en-US" sz="1875" dirty="0">
                <a:solidFill>
                  <a:srgbClr val="000000"/>
                </a:solidFill>
                <a:latin typeface="Clear Sans Regular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349484" y="1857274"/>
              <a:ext cx="9652000" cy="2135202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26060" y="1844382"/>
              <a:ext cx="12060961" cy="21202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6248"/>
                </a:lnSpc>
                <a:spcBef>
                  <a:spcPct val="0"/>
                </a:spcBef>
              </a:pPr>
              <a:r>
                <a:rPr lang="uk-UA" sz="4463" dirty="0" smtClean="0">
                  <a:solidFill>
                    <a:srgbClr val="FFFFFF"/>
                  </a:solidFill>
                  <a:latin typeface="Mak"/>
                </a:rPr>
                <a:t>Щодо використання риторичної практики</a:t>
              </a:r>
              <a:endParaRPr lang="en-US" sz="4463" dirty="0">
                <a:solidFill>
                  <a:srgbClr val="FFFFFF"/>
                </a:solidFill>
                <a:latin typeface="Mak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 rot="3054">
              <a:off x="174556" y="68529"/>
              <a:ext cx="7562576" cy="1507677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 rot="107192">
              <a:off x="362520" y="501034"/>
              <a:ext cx="7777513" cy="957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5598"/>
                </a:lnSpc>
                <a:spcBef>
                  <a:spcPct val="0"/>
                </a:spcBef>
              </a:pPr>
              <a:r>
                <a:rPr lang="uk-UA" sz="3999" dirty="0" smtClean="0">
                  <a:solidFill>
                    <a:srgbClr val="FFFFFF"/>
                  </a:solidFill>
                  <a:latin typeface="Mak"/>
                </a:rPr>
                <a:t>Висновки та поради</a:t>
              </a:r>
              <a:endParaRPr lang="en-US" sz="3999" dirty="0">
                <a:solidFill>
                  <a:srgbClr val="FFFFFF"/>
                </a:solidFill>
                <a:latin typeface="Mak"/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400" y="5676900"/>
            <a:ext cx="3962743" cy="518204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743200" y="4302835"/>
            <a:ext cx="1257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проведення такого типу бесіди, важливо зацікавити слухачів, не просто провести суху лекцію. Потрібно застосовувати ігри,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бесіди, наочний матеріал, звертатися до власного досвіду учнів, ставити проблемні питання. Важливо, щоб учні не просто послухали та пішли, а розмірковували, тільки так вони запам’ятають нову інформацію.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яку я обрала є актуальною та важливо, тому у майбутньому я зможу використовувати цей матеріал.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важливо розуміти засади педагогічної риторики і вміло їх використовувати у майбутній роботі.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1514995" y="890460"/>
            <a:ext cx="62396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риторика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впливове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1909" t="23272" r="-11909" b="232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1098">
            <a:off x="-400935" y="2265144"/>
            <a:ext cx="19149227" cy="6502081"/>
          </a:xfrm>
          <a:prstGeom prst="rect">
            <a:avLst/>
          </a:prstGeom>
          <a:solidFill>
            <a:srgbClr val="EDECE7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215950">
            <a:off x="12646617" y="4024485"/>
            <a:ext cx="4456085" cy="431835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336798" y="2894413"/>
            <a:ext cx="3955981" cy="5170922"/>
            <a:chOff x="0" y="0"/>
            <a:chExt cx="5274641" cy="6894563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88184">
              <a:off x="71187" y="57632"/>
              <a:ext cx="4565825" cy="560944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1925517">
              <a:off x="291632" y="4138387"/>
              <a:ext cx="4946071" cy="156161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038600" y="3257356"/>
            <a:ext cx="8835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dirty="0" smtClean="0">
                <a:latin typeface="Mak" panose="020B0604020202020204" charset="0"/>
              </a:rPr>
              <a:t>Дякую за   увагу!</a:t>
            </a:r>
            <a:endParaRPr lang="ru-RU" sz="9600" dirty="0">
              <a:latin typeface="Mak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1909" t="23272" r="-11909" b="232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1098">
            <a:off x="-604845" y="403773"/>
            <a:ext cx="19149227" cy="9280647"/>
          </a:xfrm>
          <a:prstGeom prst="rect">
            <a:avLst/>
          </a:prstGeom>
          <a:solidFill>
            <a:srgbClr val="EDECE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215950">
            <a:off x="2639286" y="2302304"/>
            <a:ext cx="4456085" cy="43183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65462">
            <a:off x="10541815" y="3609028"/>
            <a:ext cx="2654345" cy="3506451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66346">
            <a:off x="4204541" y="5932369"/>
            <a:ext cx="9338873" cy="1035874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03222">
            <a:off x="10228141" y="5404626"/>
            <a:ext cx="2897102" cy="91469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-96244">
            <a:off x="4727209" y="6356782"/>
            <a:ext cx="8002357" cy="312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88"/>
              </a:lnSpc>
            </a:pPr>
            <a:r>
              <a:rPr lang="uk-UA" sz="3200" dirty="0" smtClean="0">
                <a:solidFill>
                  <a:srgbClr val="FFFFFF"/>
                </a:solidFill>
                <a:latin typeface="Roboto Mono Regular"/>
              </a:rPr>
              <a:t>Як попередити віртуальне насилля</a:t>
            </a:r>
            <a:endParaRPr lang="en-US" sz="3200" dirty="0">
              <a:solidFill>
                <a:srgbClr val="FFFFFF"/>
              </a:solidFill>
              <a:latin typeface="Roboto Mono Regular"/>
            </a:endParaRPr>
          </a:p>
        </p:txBody>
      </p:sp>
      <p:sp>
        <p:nvSpPr>
          <p:cNvPr id="10" name="AutoShape 10"/>
          <p:cNvSpPr/>
          <p:nvPr/>
        </p:nvSpPr>
        <p:spPr>
          <a:xfrm rot="-167779">
            <a:off x="3637377" y="3043348"/>
            <a:ext cx="7077942" cy="209743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2" name="TextBox 12"/>
          <p:cNvSpPr txBox="1"/>
          <p:nvPr/>
        </p:nvSpPr>
        <p:spPr>
          <a:xfrm rot="-167779">
            <a:off x="3619254" y="3400180"/>
            <a:ext cx="7116908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11"/>
              </a:lnSpc>
            </a:pPr>
            <a:r>
              <a:rPr lang="uk-UA" sz="6600" spc="-88" dirty="0" err="1" smtClean="0">
                <a:solidFill>
                  <a:srgbClr val="FFFFFF"/>
                </a:solidFill>
                <a:latin typeface="Mak"/>
              </a:rPr>
              <a:t>Кібербезпека</a:t>
            </a:r>
            <a:r>
              <a:rPr lang="uk-UA" sz="6600" spc="-88" dirty="0" smtClean="0">
                <a:solidFill>
                  <a:srgbClr val="FFFFFF"/>
                </a:solidFill>
                <a:latin typeface="Mak"/>
              </a:rPr>
              <a:t>:</a:t>
            </a:r>
            <a:endParaRPr lang="en-US" sz="6600" spc="-88" dirty="0">
              <a:solidFill>
                <a:srgbClr val="FFFFFF"/>
              </a:solidFill>
              <a:latin typeface="Mak"/>
            </a:endParaRPr>
          </a:p>
        </p:txBody>
      </p:sp>
      <p:sp>
        <p:nvSpPr>
          <p:cNvPr id="13" name="TextBox 13"/>
          <p:cNvSpPr txBox="1"/>
          <p:nvPr/>
        </p:nvSpPr>
        <p:spPr>
          <a:xfrm rot="82336">
            <a:off x="11025046" y="2378962"/>
            <a:ext cx="3720685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endParaRPr lang="en-US" sz="1400" spc="-88" dirty="0">
              <a:solidFill>
                <a:srgbClr val="FF0000"/>
              </a:solidFill>
              <a:latin typeface="Mak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215950">
            <a:off x="15293691" y="7487621"/>
            <a:ext cx="4456085" cy="4318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1909" t="23272" r="-11909" b="232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1098">
            <a:off x="-430613" y="545933"/>
            <a:ext cx="19149227" cy="9280647"/>
          </a:xfrm>
          <a:prstGeom prst="rect">
            <a:avLst/>
          </a:prstGeom>
          <a:solidFill>
            <a:srgbClr val="EDECE7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883171">
            <a:off x="15726144" y="2966550"/>
            <a:ext cx="2674377" cy="328566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089414" y="3239444"/>
            <a:ext cx="11074386" cy="838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uk-UA" sz="2400" b="1" dirty="0" smtClean="0">
                <a:solidFill>
                  <a:srgbClr val="000000"/>
                </a:solidFill>
                <a:latin typeface="Clear Sans Regular"/>
              </a:rPr>
              <a:t>Форма риторичної практики: </a:t>
            </a:r>
            <a:r>
              <a:rPr lang="uk-UA" sz="2400" dirty="0" smtClean="0">
                <a:solidFill>
                  <a:srgbClr val="000000"/>
                </a:solidFill>
                <a:latin typeface="Clear Sans Regular"/>
              </a:rPr>
              <a:t>виступ на виховній годині, пам’ятка для батьків та учнів </a:t>
            </a:r>
            <a:endParaRPr lang="en-US" sz="2400" u="none" dirty="0">
              <a:solidFill>
                <a:srgbClr val="000000"/>
              </a:solidFill>
              <a:latin typeface="Clear Sans Regula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276163">
            <a:off x="3127737" y="3149987"/>
            <a:ext cx="801671" cy="76668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313565" y="3244443"/>
            <a:ext cx="430014" cy="61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95"/>
              </a:lnSpc>
              <a:spcBef>
                <a:spcPct val="0"/>
              </a:spcBef>
            </a:pPr>
            <a:r>
              <a:rPr lang="en-US" sz="3282" dirty="0">
                <a:solidFill>
                  <a:srgbClr val="FFFFFF"/>
                </a:solidFill>
                <a:latin typeface="Mak Bold"/>
              </a:rPr>
              <a:t>1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114477" y="4503471"/>
            <a:ext cx="11865496" cy="823088"/>
            <a:chOff x="71390" y="0"/>
            <a:chExt cx="15820660" cy="1097452"/>
          </a:xfrm>
        </p:grpSpPr>
        <p:sp>
          <p:nvSpPr>
            <p:cNvPr id="13" name="TextBox 13"/>
            <p:cNvSpPr txBox="1"/>
            <p:nvPr/>
          </p:nvSpPr>
          <p:spPr>
            <a:xfrm>
              <a:off x="1371306" y="0"/>
              <a:ext cx="14520744" cy="5982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uk-UA" sz="2400" b="1" dirty="0" smtClean="0">
                  <a:solidFill>
                    <a:srgbClr val="000000"/>
                  </a:solidFill>
                  <a:latin typeface="Clear Sans Regular"/>
                </a:rPr>
                <a:t>На яку аудиторію розраховано: </a:t>
              </a:r>
              <a:r>
                <a:rPr lang="uk-UA" sz="2400" dirty="0" smtClean="0">
                  <a:solidFill>
                    <a:srgbClr val="000000"/>
                  </a:solidFill>
                  <a:latin typeface="Clear Sans Regular"/>
                </a:rPr>
                <a:t>учні з 5 по 9 класи та їх батьки</a:t>
              </a:r>
              <a:endParaRPr lang="en-US" sz="2400" b="1" dirty="0">
                <a:solidFill>
                  <a:srgbClr val="000000"/>
                </a:solidFill>
                <a:latin typeface="Clear Sans Regular"/>
              </a:endParaRP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276163" flipH="1" flipV="1">
              <a:off x="71390" y="75201"/>
              <a:ext cx="1068894" cy="1022251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299451" y="166924"/>
              <a:ext cx="573352" cy="785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5"/>
                </a:lnSpc>
                <a:spcBef>
                  <a:spcPct val="0"/>
                </a:spcBef>
              </a:pPr>
              <a:r>
                <a:rPr lang="en-US" sz="3282">
                  <a:solidFill>
                    <a:srgbClr val="FFFFFF"/>
                  </a:solidFill>
                  <a:latin typeface="Mak Bold"/>
                </a:rPr>
                <a:t>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091188" y="5977294"/>
            <a:ext cx="12423243" cy="979311"/>
            <a:chOff x="71390" y="75201"/>
            <a:chExt cx="16564323" cy="1305749"/>
          </a:xfrm>
        </p:grpSpPr>
        <p:sp>
          <p:nvSpPr>
            <p:cNvPr id="17" name="TextBox 17"/>
            <p:cNvSpPr txBox="1"/>
            <p:nvPr/>
          </p:nvSpPr>
          <p:spPr>
            <a:xfrm>
              <a:off x="1608015" y="218238"/>
              <a:ext cx="15027698" cy="1162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uk-UA" sz="2400" b="1" dirty="0" smtClean="0">
                  <a:solidFill>
                    <a:srgbClr val="000000"/>
                  </a:solidFill>
                  <a:latin typeface="Clear Sans Regular"/>
                </a:rPr>
                <a:t>Обладнання, дидактичний матеріал: </a:t>
              </a:r>
              <a:r>
                <a:rPr lang="uk-UA" sz="2400" dirty="0" smtClean="0">
                  <a:solidFill>
                    <a:srgbClr val="000000"/>
                  </a:solidFill>
                  <a:latin typeface="Clear Sans Regular"/>
                </a:rPr>
                <a:t>інтерактивна дошка у класі для презентації та наочного матеріалу</a:t>
              </a:r>
              <a:endParaRPr lang="en-US" sz="2400" b="1" dirty="0">
                <a:solidFill>
                  <a:srgbClr val="000000"/>
                </a:solidFill>
                <a:latin typeface="Clear Sans Regular"/>
              </a:endParaRP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276163">
              <a:off x="71390" y="75201"/>
              <a:ext cx="1068894" cy="1022251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299451" y="166924"/>
              <a:ext cx="573352" cy="785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5"/>
                </a:lnSpc>
                <a:spcBef>
                  <a:spcPct val="0"/>
                </a:spcBef>
              </a:pPr>
              <a:r>
                <a:rPr lang="en-US" sz="3282" dirty="0">
                  <a:solidFill>
                    <a:srgbClr val="FFFFFF"/>
                  </a:solidFill>
                  <a:latin typeface="Mak Bold"/>
                </a:rPr>
                <a:t>3</a:t>
              </a: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896873">
            <a:off x="16687315" y="4751180"/>
            <a:ext cx="2897102" cy="91469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215950">
            <a:off x="-1350781" y="6352818"/>
            <a:ext cx="4456085" cy="431835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215950">
            <a:off x="9523664" y="-1525048"/>
            <a:ext cx="4456085" cy="4318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1909" t="23272" r="-11909" b="232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1098">
            <a:off x="-430613" y="545933"/>
            <a:ext cx="19149227" cy="9280647"/>
          </a:xfrm>
          <a:prstGeom prst="rect">
            <a:avLst/>
          </a:prstGeom>
          <a:solidFill>
            <a:srgbClr val="EDECE7"/>
          </a:solidFill>
        </p:spPr>
      </p:sp>
      <p:grpSp>
        <p:nvGrpSpPr>
          <p:cNvPr id="4" name="Group 4"/>
          <p:cNvGrpSpPr/>
          <p:nvPr/>
        </p:nvGrpSpPr>
        <p:grpSpPr>
          <a:xfrm>
            <a:off x="1541921" y="1500022"/>
            <a:ext cx="7698068" cy="2100863"/>
            <a:chOff x="18211" y="123412"/>
            <a:chExt cx="7680946" cy="1254180"/>
          </a:xfrm>
        </p:grpSpPr>
        <p:sp>
          <p:nvSpPr>
            <p:cNvPr id="5" name="AutoShape 5"/>
            <p:cNvSpPr/>
            <p:nvPr/>
          </p:nvSpPr>
          <p:spPr>
            <a:xfrm rot="110781">
              <a:off x="18211" y="123412"/>
              <a:ext cx="7680946" cy="125418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370297" y="133715"/>
              <a:ext cx="7239996" cy="1102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7178"/>
                </a:lnSpc>
                <a:spcBef>
                  <a:spcPct val="0"/>
                </a:spcBef>
              </a:pPr>
              <a:r>
                <a:rPr lang="ru-RU" sz="5127" dirty="0">
                  <a:solidFill>
                    <a:srgbClr val="FFFFFF"/>
                  </a:solidFill>
                  <a:latin typeface="Mak"/>
                </a:rPr>
                <a:t>М</a:t>
              </a:r>
              <a:r>
                <a:rPr lang="ru-RU" sz="5127" dirty="0" smtClean="0">
                  <a:solidFill>
                    <a:srgbClr val="FFFFFF"/>
                  </a:solidFill>
                  <a:latin typeface="Mak"/>
                </a:rPr>
                <a:t>ета</a:t>
              </a:r>
              <a:r>
                <a:rPr lang="ru-RU" sz="5127" dirty="0">
                  <a:solidFill>
                    <a:srgbClr val="FFFFFF"/>
                  </a:solidFill>
                  <a:latin typeface="Mak"/>
                </a:rPr>
                <a:t>, </a:t>
              </a:r>
              <a:r>
                <a:rPr lang="ru-RU" sz="5127" dirty="0" err="1">
                  <a:solidFill>
                    <a:srgbClr val="FFFFFF"/>
                  </a:solidFill>
                  <a:latin typeface="Mak"/>
                </a:rPr>
                <a:t>завдання</a:t>
              </a:r>
              <a:r>
                <a:rPr lang="ru-RU" sz="5127" dirty="0">
                  <a:solidFill>
                    <a:srgbClr val="FFFFFF"/>
                  </a:solidFill>
                  <a:latin typeface="Mak"/>
                </a:rPr>
                <a:t>, </a:t>
              </a:r>
              <a:r>
                <a:rPr lang="ru-RU" sz="5127" dirty="0" err="1">
                  <a:solidFill>
                    <a:srgbClr val="FFFFFF"/>
                  </a:solidFill>
                  <a:latin typeface="Mak"/>
                </a:rPr>
                <a:t>очікувані</a:t>
              </a:r>
              <a:r>
                <a:rPr lang="ru-RU" sz="5127" dirty="0">
                  <a:solidFill>
                    <a:srgbClr val="FFFFFF"/>
                  </a:solidFill>
                  <a:latin typeface="Mak"/>
                </a:rPr>
                <a:t> </a:t>
              </a:r>
              <a:r>
                <a:rPr lang="ru-RU" sz="5127" dirty="0" err="1" smtClean="0">
                  <a:solidFill>
                    <a:srgbClr val="FFFFFF"/>
                  </a:solidFill>
                  <a:latin typeface="Mak"/>
                </a:rPr>
                <a:t>результати</a:t>
              </a:r>
              <a:endParaRPr lang="en-US" sz="5127" dirty="0">
                <a:solidFill>
                  <a:srgbClr val="FFFFFF"/>
                </a:solidFill>
                <a:latin typeface="Mak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70838" y="4484959"/>
            <a:ext cx="8779048" cy="3209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520"/>
              </a:lnSpc>
            </a:pP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520"/>
              </a:lnSpc>
            </a:pP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є: 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«побачити»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кібербезпеку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очима школярів та батьків</a:t>
            </a:r>
          </a:p>
          <a:p>
            <a:pPr lvl="0">
              <a:lnSpc>
                <a:spcPts val="2520"/>
              </a:lnSpc>
            </a:pPr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520"/>
              </a:lnSpc>
            </a:pP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 та запобігти небезпечні ситуації в інтернеті</a:t>
            </a:r>
          </a:p>
          <a:p>
            <a:pPr lvl="0">
              <a:lnSpc>
                <a:spcPts val="2520"/>
              </a:lnSpc>
            </a:pPr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520"/>
              </a:lnSpc>
            </a:pP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результати: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 вміють правильно та безпечно користуватися інтернет-ресурсами, батьки – допомагають та запобігають проблем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326257" y="981075"/>
            <a:ext cx="3933043" cy="41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Clear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981075"/>
            <a:ext cx="3933043" cy="41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Clear Sans Regular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15226" r="13662"/>
          <a:stretch/>
        </p:blipFill>
        <p:spPr>
          <a:xfrm>
            <a:off x="10156464" y="2686134"/>
            <a:ext cx="8229600" cy="51435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9271835" y="2511820"/>
            <a:ext cx="2336912" cy="2746064"/>
            <a:chOff x="0" y="0"/>
            <a:chExt cx="3115883" cy="3661419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465462">
              <a:off x="365647" y="155814"/>
              <a:ext cx="2535755" cy="334979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903222">
              <a:off x="65988" y="1871189"/>
              <a:ext cx="2767665" cy="873829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148887">
            <a:off x="14764789" y="2862892"/>
            <a:ext cx="5619309" cy="5445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1909" t="23272" r="-11909" b="232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215950">
            <a:off x="-495956" y="-920638"/>
            <a:ext cx="4456085" cy="431835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609600" y="2080563"/>
            <a:ext cx="19149227" cy="6426203"/>
          </a:xfrm>
          <a:prstGeom prst="rect">
            <a:avLst/>
          </a:prstGeom>
          <a:solidFill>
            <a:srgbClr val="EDECE7"/>
          </a:solidFill>
        </p:spPr>
      </p:sp>
      <p:grpSp>
        <p:nvGrpSpPr>
          <p:cNvPr id="16" name="Group 16"/>
          <p:cNvGrpSpPr/>
          <p:nvPr/>
        </p:nvGrpSpPr>
        <p:grpSpPr>
          <a:xfrm>
            <a:off x="1028700" y="997084"/>
            <a:ext cx="6743700" cy="1853402"/>
            <a:chOff x="0" y="0"/>
            <a:chExt cx="9398788" cy="2471202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9398788" cy="2471202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518668" y="19260"/>
              <a:ext cx="8880120" cy="2154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280"/>
                </a:lnSpc>
                <a:spcBef>
                  <a:spcPct val="0"/>
                </a:spcBef>
              </a:pPr>
              <a:r>
                <a:rPr lang="uk-UA" sz="4486" dirty="0" smtClean="0">
                  <a:solidFill>
                    <a:srgbClr val="FFFFFF"/>
                  </a:solidFill>
                  <a:latin typeface="Mak"/>
                </a:rPr>
                <a:t>Фрагмент риторичної </a:t>
              </a:r>
              <a:r>
                <a:rPr lang="uk-UA" sz="4486" dirty="0" err="1" smtClean="0">
                  <a:solidFill>
                    <a:srgbClr val="FFFFFF"/>
                  </a:solidFill>
                  <a:latin typeface="Mak"/>
                </a:rPr>
                <a:t>пратики</a:t>
              </a:r>
              <a:endParaRPr lang="en-US" sz="4486" dirty="0">
                <a:solidFill>
                  <a:srgbClr val="FFFFFF"/>
                </a:solidFill>
                <a:latin typeface="Mak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16463" y="3390900"/>
            <a:ext cx="148971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79"/>
              </a:lnSpc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Бесіда супроводжується презентацією</a:t>
            </a:r>
          </a:p>
          <a:p>
            <a:pPr>
              <a:lnSpc>
                <a:spcPts val="2379"/>
              </a:lnSpc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Пам’ятайте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саме в родині закладаються основи поведінки дитини в світі, й віртуальний простір не має бути винятком. Ваша дитина – це зона вашої відповідальності. Батькам варто приділяти серйозну увагу онлайн-вихованню дітей й підвищенню їхньої обізнаності про загрози інформаційного середовища.</a:t>
            </a:r>
          </a:p>
          <a:p>
            <a:pPr>
              <a:lnSpc>
                <a:spcPts val="2379"/>
              </a:lnSpc>
            </a:pP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379"/>
              </a:lnSpc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– в ТОП-10 країн Європи за поширеністю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 школярів 11–15 років. За цим показником ми лишаємо далеко позаду не лише Данію чи Норвегію, але й Угорщину з Грецією.</a:t>
            </a:r>
          </a:p>
          <a:p>
            <a:pPr>
              <a:lnSpc>
                <a:spcPts val="2379"/>
              </a:lnSpc>
            </a:pP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379"/>
              </a:lnSpc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соціальні мережі інформація поширюється миттєво. Один клік – і принизливі фото, відео, пародійні зображення, чутки стають абсолютно публічні.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Кіберагресори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цілодобово залякувати своїх жертв, створюючи в них ілюзію повного контролю їхнього життя і поведінки.</a:t>
            </a:r>
          </a:p>
          <a:p>
            <a:pPr>
              <a:lnSpc>
                <a:spcPts val="2379"/>
              </a:lnSpc>
            </a:pP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379"/>
              </a:lnSpc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 часто не розповідають про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 бояться, що вони будуть покарані за «донос». Це захоплює агресора, і його методи стають більш жорстокими і наносять все більшої шкоди жертві. Часто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завдає навіть більшої шкоди, а ніж побиття.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8700" y="8930640"/>
            <a:ext cx="407670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endParaRPr lang="en-US" sz="2400" dirty="0">
              <a:solidFill>
                <a:srgbClr val="000000"/>
              </a:solidFill>
              <a:latin typeface="Clear Sans Regular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15544800" y="7323701"/>
            <a:ext cx="2521780" cy="2963299"/>
            <a:chOff x="0" y="0"/>
            <a:chExt cx="3362373" cy="3951066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465462">
              <a:off x="394573" y="168141"/>
              <a:ext cx="2736353" cy="3614784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03222">
              <a:off x="71208" y="2019214"/>
              <a:ext cx="2986609" cy="942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1909" t="23272" r="-11909" b="232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06059">
            <a:off x="1189332" y="982704"/>
            <a:ext cx="15972913" cy="8191003"/>
          </a:xfrm>
          <a:prstGeom prst="rect">
            <a:avLst/>
          </a:prstGeom>
          <a:solidFill>
            <a:srgbClr val="EDECE7"/>
          </a:solidFill>
        </p:spPr>
      </p:sp>
      <p:grpSp>
        <p:nvGrpSpPr>
          <p:cNvPr id="3" name="Group 3"/>
          <p:cNvGrpSpPr/>
          <p:nvPr/>
        </p:nvGrpSpPr>
        <p:grpSpPr>
          <a:xfrm rot="-10558300">
            <a:off x="1595326" y="-1433865"/>
            <a:ext cx="3703007" cy="4351339"/>
            <a:chOff x="0" y="0"/>
            <a:chExt cx="4937343" cy="580178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465462">
              <a:off x="579395" y="246899"/>
              <a:ext cx="4018088" cy="53079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903222">
              <a:off x="104563" y="2965035"/>
              <a:ext cx="4385567" cy="1384645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3638122" y="7065185"/>
            <a:ext cx="3355656" cy="4386229"/>
            <a:chOff x="0" y="0"/>
            <a:chExt cx="4474209" cy="584830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88184">
              <a:off x="60384" y="48886"/>
              <a:ext cx="3872957" cy="475820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925517">
              <a:off x="247377" y="3510383"/>
              <a:ext cx="4195500" cy="1324635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215950">
            <a:off x="14765736" y="-832939"/>
            <a:ext cx="4456085" cy="43183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215950">
            <a:off x="-215706" y="6614661"/>
            <a:ext cx="4456085" cy="431835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783268" y="1620480"/>
            <a:ext cx="9144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погрозливих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онлайн-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проголосувати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(спам)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фото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порнографічного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понівечення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себе(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кит”);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1909" t="23272" r="-11909" b="232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1098">
            <a:off x="-223845" y="436125"/>
            <a:ext cx="19149227" cy="9280647"/>
          </a:xfrm>
          <a:prstGeom prst="rect">
            <a:avLst/>
          </a:prstGeom>
          <a:solidFill>
            <a:srgbClr val="EDECE7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215950">
            <a:off x="527233" y="6091977"/>
            <a:ext cx="4456085" cy="4318351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8344738" y="1533023"/>
            <a:ext cx="9144000" cy="7478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усюди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Ментально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смутку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пригніченості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безглуздому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становищі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сорому,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речей,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любиш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сну)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насміхаються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проблемою.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крайніх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скоєння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(тут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статистику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495047"/>
            <a:ext cx="5066189" cy="716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1909" t="23272" r="-11909" b="232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1098">
            <a:off x="5491653" y="456253"/>
            <a:ext cx="12839007" cy="9280647"/>
          </a:xfrm>
          <a:prstGeom prst="rect">
            <a:avLst/>
          </a:prstGeom>
          <a:solidFill>
            <a:srgbClr val="EDECE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215950">
            <a:off x="-1431486" y="300137"/>
            <a:ext cx="4984579" cy="483051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 rot="-1550641">
            <a:off x="15871747" y="1027821"/>
            <a:ext cx="2652522" cy="3259152"/>
            <a:chOff x="0" y="0"/>
            <a:chExt cx="3536697" cy="4345536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465462">
              <a:off x="511415" y="165477"/>
              <a:ext cx="2693004" cy="355751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990671">
              <a:off x="17083" y="2371468"/>
              <a:ext cx="3502531" cy="1105846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604" y="673549"/>
            <a:ext cx="8847192" cy="44235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0728" y="5364278"/>
            <a:ext cx="8087391" cy="44859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410387" y="3849974"/>
            <a:ext cx="5770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до дітей: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ви бачите на малюнках та як цьому можна запобігти?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відповідають, на основі їхніх відповідей учитель пояснює інформацію про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1909" t="23272" r="-11909" b="232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1098">
            <a:off x="-71445" y="380397"/>
            <a:ext cx="19149227" cy="9280647"/>
          </a:xfrm>
          <a:prstGeom prst="rect">
            <a:avLst/>
          </a:prstGeom>
          <a:solidFill>
            <a:srgbClr val="EDECE7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215950">
            <a:off x="15560355" y="6999027"/>
            <a:ext cx="4456085" cy="4318351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 rot="7412823">
            <a:off x="6277279" y="-1560307"/>
            <a:ext cx="2844770" cy="3718442"/>
            <a:chOff x="0" y="0"/>
            <a:chExt cx="3793027" cy="4957923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88184">
              <a:off x="51191" y="41443"/>
              <a:ext cx="3283313" cy="4033785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-1925517">
              <a:off x="209714" y="2975940"/>
              <a:ext cx="3556750" cy="1122965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/>
          <a:srcRect l="4167" t="12222" r="35000"/>
          <a:stretch/>
        </p:blipFill>
        <p:spPr>
          <a:xfrm>
            <a:off x="1305559" y="1638300"/>
            <a:ext cx="8686800" cy="705058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498848" y="4051224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відео: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youtu.be/2GQdfpdfvZA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рекомендую короткий курс створений за підтримки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UNICEF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Україні, короткі відео про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записали українські зірки: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www.unicef.org/ukraine/about-cyberbullying-for-teenagers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695</Words>
  <Application>Microsoft Office PowerPoint</Application>
  <PresentationFormat>Произвольный</PresentationFormat>
  <Paragraphs>70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Mak</vt:lpstr>
      <vt:lpstr>Arial</vt:lpstr>
      <vt:lpstr>Times New Roman</vt:lpstr>
      <vt:lpstr>Mak Bold</vt:lpstr>
      <vt:lpstr>Clear Sans Regular</vt:lpstr>
      <vt:lpstr>Roboto Mono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Бумажное Моделирование Книга Идей Мозговой Штурм Презентация</dc:title>
  <cp:lastModifiedBy>Учетная запись Майкрософт</cp:lastModifiedBy>
  <cp:revision>11</cp:revision>
  <dcterms:created xsi:type="dcterms:W3CDTF">2006-08-16T00:00:00Z</dcterms:created>
  <dcterms:modified xsi:type="dcterms:W3CDTF">2021-05-12T15:06:38Z</dcterms:modified>
  <dc:identifier>DAEeRXGKTSU</dc:identifier>
</cp:coreProperties>
</file>