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206AE5-3E11-4CE1-BF65-B4AD32056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196390F-DA07-4993-80CC-DC2C1D742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7554A8-062B-4F82-86C9-4D1C8B56D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E1B8-2553-43B8-9FC0-C885D9C69EEB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2B8156-E459-4E20-A2D9-DA720DBA8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6E67D6-9497-42B2-86EA-05435E1EA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C6E-2FB1-4526-ABDD-74EA2A879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08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5483B8-50AD-4F68-BA5A-2503B6904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81D9B8F-D2D3-4A43-A754-179C1C02A5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772240-6AC3-4217-91B8-BAC2E9ED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E1B8-2553-43B8-9FC0-C885D9C69EEB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251AEE-4785-4ABC-9546-36989CA8E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93A712-DDA2-4314-80B7-0813F8C9B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C6E-2FB1-4526-ABDD-74EA2A879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29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C83E14A-80DA-4820-AA78-DE07E8EA6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391D8C-F5BE-4F5D-AE76-F41A35546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8770E8-459E-48E3-B320-5E452FA68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E1B8-2553-43B8-9FC0-C885D9C69EEB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9EF121-0894-4E97-A543-F3D5F5B5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6EBACC-33F0-4C67-AC85-6CFA7A30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C6E-2FB1-4526-ABDD-74EA2A879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10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85140-C56C-4BE3-84C0-1462B65C2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8864A1-CE20-4F85-8E40-420DEEBEB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3D736A-22DD-44A2-8A35-A90FC3C80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E1B8-2553-43B8-9FC0-C885D9C69EEB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27D34D-FF99-4914-AC4A-C5F7A95CB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66AEDB-38AF-4AB0-8EA5-C69AA38C0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C6E-2FB1-4526-ABDD-74EA2A879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25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898FA-96AC-4DBB-945B-6DB79FCE4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EBCCCC-388E-40B8-9B09-4F2DF078E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A89D75-053B-4FFA-B3E7-31600E01B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E1B8-2553-43B8-9FC0-C885D9C69EEB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F461BA-FF4E-40EB-9026-910A44081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40760B-6617-4BDB-B600-2231EB6C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C6E-2FB1-4526-ABDD-74EA2A879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24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1217A-CB6E-4C2D-8468-32BAA6CF8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4F43ED-7900-4E39-B1F4-6D97C016B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EF5C2E-E26C-4F3A-9007-225A47008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DFB27F-30C5-49AE-8104-9B8278583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E1B8-2553-43B8-9FC0-C885D9C69EEB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6D9459-5148-439F-B668-07403503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8E9B1D-EF9A-4105-817B-3C4204B01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C6E-2FB1-4526-ABDD-74EA2A879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14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624E24-5D1E-48B2-9E1B-08684F14D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6C7D00-5529-497F-9855-A5F59BAF2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48AEC0-B2FE-4ECA-8E7F-B8635779D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B41169-FEF9-45ED-9857-5F8D3CCAD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18BBEBE-66DB-44AE-9A95-7E71241B4B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8B775D9-DB46-4C08-8F1D-F21E5F808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E1B8-2553-43B8-9FC0-C885D9C69EEB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68126DC-3CDE-433C-B101-792642800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2BDC027-4B58-4988-AC06-1E8CB28B9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C6E-2FB1-4526-ABDD-74EA2A879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A9DD43-ABF3-4DFC-8B98-434AD34D5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97C0266-8E6C-440A-9C29-227BBA6F5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E1B8-2553-43B8-9FC0-C885D9C69EEB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FF05969-6675-48C3-B4E4-40A81B2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FF162FF-3A4C-4274-A17B-61F3C57D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C6E-2FB1-4526-ABDD-74EA2A879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5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150E047-654B-4ECB-B1CA-2EE5B4D5C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E1B8-2553-43B8-9FC0-C885D9C69EEB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3213EC1-78D8-459C-A3A8-63F08A7E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F95C10-0E36-470C-BF1E-894EDC4BF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C6E-2FB1-4526-ABDD-74EA2A879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52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EA6115-B418-4D17-AFE6-9364D8E79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654760-2D1E-4F16-8739-742E05D46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8D6B8C2-FFB4-4BB6-98F9-FE314251F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8A708A-3CB3-483E-B0F4-9D876DAF2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E1B8-2553-43B8-9FC0-C885D9C69EEB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88C41F-1FD4-4B1C-8C05-8A7E36F66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0522C4-81D9-437C-ACBB-EFBDC4CD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C6E-2FB1-4526-ABDD-74EA2A879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16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88CD33-737F-410E-9FC7-2469FB498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B6B2098-7F5B-45FD-8BB4-ABE3C54FC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0CF3C5E-123A-46FF-902B-45F4D9157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DAB860-42D9-43C6-9A79-01256AD7C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E1B8-2553-43B8-9FC0-C885D9C69EEB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87CBE4-583B-4D2C-A301-40270716F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C7266F-E8DD-455A-897E-B4FD6E5C6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EC6E-2FB1-4526-ABDD-74EA2A879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74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064A72-7B1C-43BE-BCDF-C9F2D1312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BCB0A3-AFC6-488A-9A25-F6F0E87D8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C84295-D11D-424C-A02E-1EB41EF20D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8E1B8-2553-43B8-9FC0-C885D9C69EEB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5B9563-83DA-45CE-81D0-F150A38557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05C209-82EA-4BAB-B1EA-F7B4A52315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5EC6E-2FB1-4526-ABDD-74EA2A879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30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3AAAF-9D69-478C-8D9A-E2E0CC56F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3647" y="406400"/>
            <a:ext cx="9144000" cy="2387600"/>
          </a:xfrm>
        </p:spPr>
        <p:txBody>
          <a:bodyPr/>
          <a:lstStyle/>
          <a:p>
            <a:r>
              <a:rPr lang="ru-RU" dirty="0" err="1">
                <a:latin typeface="Century Schoolbook" panose="02040604050505020304" pitchFamily="18" charset="0"/>
              </a:rPr>
              <a:t>Обрядові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гадання</a:t>
            </a:r>
            <a:r>
              <a:rPr lang="ru-RU" dirty="0">
                <a:latin typeface="Century Schoolbook" panose="02040604050505020304" pitchFamily="18" charset="0"/>
              </a:rPr>
              <a:t> у </a:t>
            </a:r>
            <a:r>
              <a:rPr lang="ru-RU" dirty="0" err="1">
                <a:latin typeface="Century Schoolbook" panose="02040604050505020304" pitchFamily="18" charset="0"/>
              </a:rPr>
              <a:t>південних</a:t>
            </a:r>
            <a:r>
              <a:rPr lang="ru-RU" dirty="0">
                <a:latin typeface="Century Schoolbook" panose="02040604050505020304" pitchFamily="18" charset="0"/>
              </a:rPr>
              <a:t> </a:t>
            </a:r>
            <a:r>
              <a:rPr lang="ru-RU" dirty="0" err="1">
                <a:latin typeface="Century Schoolbook" panose="02040604050505020304" pitchFamily="18" charset="0"/>
              </a:rPr>
              <a:t>слов'ян</a:t>
            </a:r>
            <a:endParaRPr lang="ru-RU" dirty="0">
              <a:latin typeface="Century Schoolbook" panose="020406040505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78E7F2-681F-4EC9-A25E-DD2FA8E6B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1756"/>
            <a:ext cx="9144000" cy="1655762"/>
          </a:xfrm>
        </p:spPr>
        <p:txBody>
          <a:bodyPr>
            <a:normAutofit/>
          </a:bodyPr>
          <a:lstStyle/>
          <a:p>
            <a:r>
              <a:rPr lang="ru-RU" dirty="0" err="1">
                <a:latin typeface="Bahnschrift SemiCondensed" panose="020B0502040204020203" pitchFamily="34" charset="0"/>
              </a:rPr>
              <a:t>Обрядові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гадання</a:t>
            </a:r>
            <a:r>
              <a:rPr lang="ru-RU" dirty="0">
                <a:latin typeface="Bahnschrift SemiCondensed" panose="020B0502040204020203" pitchFamily="34" charset="0"/>
              </a:rPr>
              <a:t> є </a:t>
            </a:r>
            <a:r>
              <a:rPr lang="ru-RU" dirty="0" err="1">
                <a:latin typeface="Bahnschrift SemiCondensed" panose="020B0502040204020203" pitchFamily="34" charset="0"/>
              </a:rPr>
              <a:t>складовою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частиною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народних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обрядів</a:t>
            </a:r>
            <a:r>
              <a:rPr lang="ru-RU" dirty="0">
                <a:latin typeface="Bahnschrift SemiCondensed" panose="020B0502040204020203" pitchFamily="34" charset="0"/>
              </a:rPr>
              <a:t> у </a:t>
            </a:r>
            <a:r>
              <a:rPr lang="ru-RU" dirty="0" err="1">
                <a:latin typeface="Bahnschrift SemiCondensed" panose="020B0502040204020203" pitchFamily="34" charset="0"/>
              </a:rPr>
              <a:t>південних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слов'ян</a:t>
            </a:r>
            <a:r>
              <a:rPr lang="ru-RU" dirty="0">
                <a:latin typeface="Bahnschrift SemiCondensed" panose="020B0502040204020203" pitchFamily="34" charset="0"/>
              </a:rPr>
              <a:t>, </a:t>
            </a:r>
            <a:r>
              <a:rPr lang="ru-RU" dirty="0" err="1">
                <a:latin typeface="Bahnschrift SemiCondensed" panose="020B0502040204020203" pitchFamily="34" charset="0"/>
              </a:rPr>
              <a:t>включаючи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українців</a:t>
            </a:r>
            <a:r>
              <a:rPr lang="ru-RU" dirty="0">
                <a:latin typeface="Bahnschrift SemiCondensed" panose="020B0502040204020203" pitchFamily="34" charset="0"/>
              </a:rPr>
              <a:t>, </a:t>
            </a:r>
            <a:r>
              <a:rPr lang="ru-RU" dirty="0" err="1">
                <a:latin typeface="Bahnschrift SemiCondensed" panose="020B0502040204020203" pitchFamily="34" charset="0"/>
              </a:rPr>
              <a:t>білорусів</a:t>
            </a:r>
            <a:r>
              <a:rPr lang="ru-RU" dirty="0">
                <a:latin typeface="Bahnschrift SemiCondensed" panose="020B0502040204020203" pitchFamily="34" charset="0"/>
              </a:rPr>
              <a:t> та </a:t>
            </a:r>
            <a:r>
              <a:rPr lang="ru-RU" dirty="0" err="1">
                <a:latin typeface="Bahnschrift SemiCondensed" panose="020B0502040204020203" pitchFamily="34" charset="0"/>
              </a:rPr>
              <a:t>поляків</a:t>
            </a:r>
            <a:r>
              <a:rPr lang="ru-RU" dirty="0">
                <a:latin typeface="Bahnschrift SemiCondensed" panose="020B0502040204020203" pitchFamily="34" charset="0"/>
              </a:rPr>
              <a:t>. В основному вони </a:t>
            </a:r>
            <a:r>
              <a:rPr lang="ru-RU" dirty="0" err="1">
                <a:latin typeface="Bahnschrift SemiCondensed" panose="020B0502040204020203" pitchFamily="34" charset="0"/>
              </a:rPr>
              <a:t>пов'язані</a:t>
            </a:r>
            <a:r>
              <a:rPr lang="ru-RU" dirty="0">
                <a:latin typeface="Bahnschrift SemiCondensed" panose="020B0502040204020203" pitchFamily="34" charset="0"/>
              </a:rPr>
              <a:t> з </a:t>
            </a:r>
            <a:r>
              <a:rPr lang="ru-RU" dirty="0" err="1">
                <a:latin typeface="Bahnschrift SemiCondensed" panose="020B0502040204020203" pitchFamily="34" charset="0"/>
              </a:rPr>
              <a:t>різними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святами</a:t>
            </a:r>
            <a:r>
              <a:rPr lang="ru-RU" dirty="0">
                <a:latin typeface="Bahnschrift SemiCondensed" panose="020B0502040204020203" pitchFamily="34" charset="0"/>
              </a:rPr>
              <a:t>, такими як </a:t>
            </a:r>
            <a:r>
              <a:rPr lang="ru-RU" dirty="0" err="1">
                <a:latin typeface="Bahnschrift SemiCondensed" panose="020B0502040204020203" pitchFamily="34" charset="0"/>
              </a:rPr>
              <a:t>Різдво</a:t>
            </a:r>
            <a:r>
              <a:rPr lang="ru-RU" dirty="0">
                <a:latin typeface="Bahnschrift SemiCondensed" panose="020B0502040204020203" pitchFamily="34" charset="0"/>
              </a:rPr>
              <a:t>, </a:t>
            </a:r>
            <a:r>
              <a:rPr lang="ru-RU" dirty="0" err="1">
                <a:latin typeface="Bahnschrift SemiCondensed" panose="020B0502040204020203" pitchFamily="34" charset="0"/>
              </a:rPr>
              <a:t>Маланк</a:t>
            </a:r>
            <a:r>
              <a:rPr lang="uk-UA" dirty="0">
                <a:latin typeface="Bahnschrift SemiCondensed" panose="020B0502040204020203" pitchFamily="34" charset="0"/>
              </a:rPr>
              <a:t>а</a:t>
            </a:r>
            <a:r>
              <a:rPr lang="ru-RU" dirty="0">
                <a:latin typeface="Bahnschrift SemiCondensed" panose="020B0502040204020203" pitchFamily="34" charset="0"/>
              </a:rPr>
              <a:t>, </a:t>
            </a:r>
            <a:r>
              <a:rPr lang="ru-RU" dirty="0" err="1">
                <a:latin typeface="Bahnschrift SemiCondensed" panose="020B0502040204020203" pitchFamily="34" charset="0"/>
              </a:rPr>
              <a:t>Водохреща</a:t>
            </a:r>
            <a:r>
              <a:rPr lang="ru-RU" dirty="0">
                <a:latin typeface="Bahnschrift SemiCondensed" panose="020B0502040204020203" pitchFamily="34" charset="0"/>
              </a:rPr>
              <a:t> та </a:t>
            </a:r>
            <a:r>
              <a:rPr lang="ru-RU" dirty="0" err="1">
                <a:latin typeface="Bahnschrift SemiCondensed" panose="020B0502040204020203" pitchFamily="34" charset="0"/>
              </a:rPr>
              <a:t>Івана</a:t>
            </a:r>
            <a:r>
              <a:rPr lang="ru-RU" dirty="0">
                <a:latin typeface="Bahnschrift SemiCondensed" panose="020B0502040204020203" pitchFamily="34" charset="0"/>
              </a:rPr>
              <a:t> Купала.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6B2E6-E879-456A-B119-5CB6274E4905}"/>
              </a:ext>
            </a:extLst>
          </p:cNvPr>
          <p:cNvSpPr txBox="1"/>
          <p:nvPr/>
        </p:nvSpPr>
        <p:spPr>
          <a:xfrm>
            <a:off x="7036068" y="5717407"/>
            <a:ext cx="4851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/>
              <a:t>Остащенко</a:t>
            </a:r>
            <a:r>
              <a:rPr lang="uk-UA" dirty="0"/>
              <a:t> Ольга Ярославівна 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0A00C6-D35F-4891-B586-93465B34C3C6}"/>
              </a:ext>
            </a:extLst>
          </p:cNvPr>
          <p:cNvSpPr txBox="1"/>
          <p:nvPr/>
        </p:nvSpPr>
        <p:spPr>
          <a:xfrm>
            <a:off x="7036068" y="5989940"/>
            <a:ext cx="60976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6.0350-2а (303-а)</a:t>
            </a:r>
          </a:p>
        </p:txBody>
      </p:sp>
    </p:spTree>
    <p:extLst>
      <p:ext uri="{BB962C8B-B14F-4D97-AF65-F5344CB8AC3E}">
        <p14:creationId xmlns:p14="http://schemas.microsoft.com/office/powerpoint/2010/main" val="317591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1C75CE-DE45-4B98-9D06-F27E90A24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96184"/>
            <a:ext cx="10515600" cy="1325563"/>
          </a:xfrm>
        </p:spPr>
        <p:txBody>
          <a:bodyPr/>
          <a:lstStyle/>
          <a:p>
            <a:r>
              <a:rPr lang="uk-UA" dirty="0">
                <a:latin typeface="Century Schoolbook" panose="02040604050505020304" pitchFamily="18" charset="0"/>
              </a:rPr>
              <a:t>Гадання на Різдво</a:t>
            </a:r>
            <a:endParaRPr lang="ru-RU" dirty="0">
              <a:latin typeface="Century Schoolbook" panose="020406040505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5A9E0B-CD4E-4EB8-A24C-718178F48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694" y="1511860"/>
            <a:ext cx="4746811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Bahnschrift SemiCondensed" panose="020B0502040204020203" pitchFamily="34" charset="0"/>
              </a:rPr>
              <a:t>В </a:t>
            </a:r>
            <a:r>
              <a:rPr lang="ru-RU" dirty="0" err="1">
                <a:latin typeface="Bahnschrift SemiCondensed" panose="020B0502040204020203" pitchFamily="34" charset="0"/>
              </a:rPr>
              <a:t>цей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святковий</a:t>
            </a:r>
            <a:r>
              <a:rPr lang="ru-RU" dirty="0">
                <a:latin typeface="Bahnschrift SemiCondensed" panose="020B0502040204020203" pitchFamily="34" charset="0"/>
              </a:rPr>
              <a:t> день люди </a:t>
            </a:r>
            <a:r>
              <a:rPr lang="ru-RU" dirty="0" err="1">
                <a:latin typeface="Bahnschrift SemiCondensed" panose="020B0502040204020203" pitchFamily="34" charset="0"/>
              </a:rPr>
              <a:t>гадають</a:t>
            </a:r>
            <a:r>
              <a:rPr lang="ru-RU" dirty="0">
                <a:latin typeface="Bahnschrift SemiCondensed" panose="020B0502040204020203" pitchFamily="34" charset="0"/>
              </a:rPr>
              <a:t> на </a:t>
            </a:r>
            <a:r>
              <a:rPr lang="ru-RU" dirty="0" err="1">
                <a:latin typeface="Bahnschrift SemiCondensed" panose="020B0502040204020203" pitchFamily="34" charset="0"/>
              </a:rPr>
              <a:t>здоров'я</a:t>
            </a:r>
            <a:r>
              <a:rPr lang="ru-RU" dirty="0">
                <a:latin typeface="Bahnschrift SemiCondensed" panose="020B0502040204020203" pitchFamily="34" charset="0"/>
              </a:rPr>
              <a:t>, </a:t>
            </a:r>
            <a:r>
              <a:rPr lang="ru-RU" dirty="0" err="1">
                <a:latin typeface="Bahnschrift SemiCondensed" panose="020B0502040204020203" pitchFamily="34" charset="0"/>
              </a:rPr>
              <a:t>багатство</a:t>
            </a:r>
            <a:r>
              <a:rPr lang="ru-RU" dirty="0">
                <a:latin typeface="Bahnschrift SemiCondensed" panose="020B0502040204020203" pitchFamily="34" charset="0"/>
              </a:rPr>
              <a:t> та </a:t>
            </a:r>
            <a:r>
              <a:rPr lang="ru-RU" dirty="0" err="1">
                <a:latin typeface="Bahnschrift SemiCondensed" panose="020B0502040204020203" pitchFamily="34" charset="0"/>
              </a:rPr>
              <a:t>щастя</a:t>
            </a:r>
            <a:r>
              <a:rPr lang="ru-RU" dirty="0">
                <a:latin typeface="Bahnschrift SemiCondensed" panose="020B0502040204020203" pitchFamily="34" charset="0"/>
              </a:rPr>
              <a:t> в новому </a:t>
            </a:r>
            <a:r>
              <a:rPr lang="ru-RU" dirty="0" err="1">
                <a:latin typeface="Bahnschrift SemiCondensed" panose="020B0502040204020203" pitchFamily="34" charset="0"/>
              </a:rPr>
              <a:t>році</a:t>
            </a:r>
            <a:r>
              <a:rPr lang="ru-RU" dirty="0">
                <a:latin typeface="Bahnschrift SemiCondensed" panose="020B0502040204020203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Bahnschrift SemiCondensed" panose="020B0502040204020203" pitchFamily="34" charset="0"/>
              </a:rPr>
              <a:t>На </a:t>
            </a:r>
            <a:r>
              <a:rPr lang="ru-RU" dirty="0" err="1">
                <a:latin typeface="Bahnschrift SemiCondensed" panose="020B0502040204020203" pitchFamily="34" charset="0"/>
              </a:rPr>
              <a:t>Різдво</a:t>
            </a:r>
            <a:r>
              <a:rPr lang="ru-RU" dirty="0">
                <a:latin typeface="Bahnschrift SemiCondensed" panose="020B0502040204020203" pitchFamily="34" charset="0"/>
              </a:rPr>
              <a:t> у </a:t>
            </a:r>
            <a:r>
              <a:rPr lang="ru-RU" dirty="0" err="1">
                <a:latin typeface="Bahnschrift SemiCondensed" panose="020B0502040204020203" pitchFamily="34" charset="0"/>
              </a:rPr>
              <a:t>південних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слов'ян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було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звичаєм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гадати</a:t>
            </a:r>
            <a:r>
              <a:rPr lang="ru-RU" dirty="0">
                <a:latin typeface="Bahnschrift SemiCondensed" panose="020B0502040204020203" pitchFamily="34" charset="0"/>
              </a:rPr>
              <a:t> на </a:t>
            </a:r>
            <a:r>
              <a:rPr lang="ru-RU" dirty="0" err="1">
                <a:latin typeface="Bahnschrift SemiCondensed" panose="020B0502040204020203" pitchFamily="34" charset="0"/>
              </a:rPr>
              <a:t>зернятках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пшениці</a:t>
            </a:r>
            <a:r>
              <a:rPr lang="ru-RU" dirty="0">
                <a:latin typeface="Bahnschrift SemiCondensed" panose="020B0502040204020203" pitchFamily="34" charset="0"/>
              </a:rPr>
              <a:t>. Люди обирали </a:t>
            </a:r>
            <a:r>
              <a:rPr lang="ru-RU" dirty="0" err="1">
                <a:latin typeface="Bahnschrift SemiCondensed" panose="020B0502040204020203" pitchFamily="34" charset="0"/>
              </a:rPr>
              <a:t>зернятка</a:t>
            </a:r>
            <a:r>
              <a:rPr lang="ru-RU" dirty="0">
                <a:latin typeface="Bahnschrift SemiCondensed" panose="020B0502040204020203" pitchFamily="34" charset="0"/>
              </a:rPr>
              <a:t> і клали </a:t>
            </a:r>
            <a:r>
              <a:rPr lang="ru-RU" dirty="0" err="1">
                <a:latin typeface="Bahnschrift SemiCondensed" panose="020B0502040204020203" pitchFamily="34" charset="0"/>
              </a:rPr>
              <a:t>їх</a:t>
            </a:r>
            <a:r>
              <a:rPr lang="ru-RU" dirty="0">
                <a:latin typeface="Bahnschrift SemiCondensed" panose="020B0502040204020203" pitchFamily="34" charset="0"/>
              </a:rPr>
              <a:t> на </a:t>
            </a:r>
            <a:r>
              <a:rPr lang="ru-RU" dirty="0" err="1">
                <a:latin typeface="Bahnschrift SemiCondensed" panose="020B0502040204020203" pitchFamily="34" charset="0"/>
              </a:rPr>
              <a:t>білу</a:t>
            </a:r>
            <a:r>
              <a:rPr lang="ru-RU" dirty="0">
                <a:latin typeface="Bahnschrift SemiCondensed" panose="020B0502040204020203" pitchFamily="34" charset="0"/>
              </a:rPr>
              <a:t> тканину, </a:t>
            </a:r>
            <a:r>
              <a:rPr lang="ru-RU" dirty="0" err="1">
                <a:latin typeface="Bahnschrift SemiCondensed" panose="020B0502040204020203" pitchFamily="34" charset="0"/>
              </a:rPr>
              <a:t>після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чого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спостерігали</a:t>
            </a:r>
            <a:r>
              <a:rPr lang="ru-RU" dirty="0">
                <a:latin typeface="Bahnschrift SemiCondensed" panose="020B0502040204020203" pitchFamily="34" charset="0"/>
              </a:rPr>
              <a:t>, </a:t>
            </a:r>
            <a:r>
              <a:rPr lang="ru-RU" dirty="0" err="1">
                <a:latin typeface="Bahnschrift SemiCondensed" panose="020B0502040204020203" pitchFamily="34" charset="0"/>
              </a:rPr>
              <a:t>які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зернятка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зійдуть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раніше</a:t>
            </a:r>
            <a:r>
              <a:rPr lang="ru-RU" dirty="0">
                <a:latin typeface="Bahnschrift SemiCondensed" panose="020B0502040204020203" pitchFamily="34" charset="0"/>
              </a:rPr>
              <a:t>, а </a:t>
            </a:r>
            <a:r>
              <a:rPr lang="ru-RU" dirty="0" err="1">
                <a:latin typeface="Bahnschrift SemiCondensed" panose="020B0502040204020203" pitchFamily="34" charset="0"/>
              </a:rPr>
              <a:t>які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пізніше</a:t>
            </a:r>
            <a:r>
              <a:rPr lang="ru-RU" dirty="0">
                <a:latin typeface="Bahnschrift SemiCondensed" panose="020B0502040204020203" pitchFamily="34" charset="0"/>
              </a:rPr>
              <a:t>. </a:t>
            </a:r>
            <a:r>
              <a:rPr lang="ru-RU" dirty="0" err="1">
                <a:latin typeface="Bahnschrift SemiCondensed" panose="020B0502040204020203" pitchFamily="34" charset="0"/>
              </a:rPr>
              <a:t>Якщо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зернятко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зійшло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швидко</a:t>
            </a:r>
            <a:r>
              <a:rPr lang="ru-RU" dirty="0">
                <a:latin typeface="Bahnschrift SemiCondensed" panose="020B0502040204020203" pitchFamily="34" charset="0"/>
              </a:rPr>
              <a:t>, то </a:t>
            </a:r>
            <a:r>
              <a:rPr lang="ru-RU" dirty="0" err="1">
                <a:latin typeface="Bahnschrift SemiCondensed" panose="020B0502040204020203" pitchFamily="34" charset="0"/>
              </a:rPr>
              <a:t>людина</a:t>
            </a:r>
            <a:r>
              <a:rPr lang="ru-RU" dirty="0">
                <a:latin typeface="Bahnschrift SemiCondensed" panose="020B0502040204020203" pitchFamily="34" charset="0"/>
              </a:rPr>
              <a:t>, яка </a:t>
            </a:r>
            <a:r>
              <a:rPr lang="ru-RU" dirty="0" err="1">
                <a:latin typeface="Bahnschrift SemiCondensed" panose="020B0502040204020203" pitchFamily="34" charset="0"/>
              </a:rPr>
              <a:t>вибрала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це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зернятко</a:t>
            </a:r>
            <a:r>
              <a:rPr lang="ru-RU" dirty="0">
                <a:latin typeface="Bahnschrift SemiCondensed" panose="020B0502040204020203" pitchFamily="34" charset="0"/>
              </a:rPr>
              <a:t>, мала </a:t>
            </a:r>
            <a:r>
              <a:rPr lang="ru-RU" dirty="0" err="1">
                <a:latin typeface="Bahnschrift SemiCondensed" panose="020B0502040204020203" pitchFamily="34" charset="0"/>
              </a:rPr>
              <a:t>очікувати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щастя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протягом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наступного</a:t>
            </a:r>
            <a:r>
              <a:rPr lang="ru-RU" dirty="0">
                <a:latin typeface="Bahnschrift SemiCondensed" panose="020B0502040204020203" pitchFamily="34" charset="0"/>
              </a:rPr>
              <a:t> року.</a:t>
            </a:r>
          </a:p>
          <a:p>
            <a:pPr marL="0" indent="0">
              <a:buNone/>
            </a:pPr>
            <a:r>
              <a:rPr lang="ru-RU" dirty="0" err="1">
                <a:latin typeface="Bahnschrift SemiCondensed" panose="020B0502040204020203" pitchFamily="34" charset="0"/>
              </a:rPr>
              <a:t>Іншим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звичаєм</a:t>
            </a:r>
            <a:r>
              <a:rPr lang="ru-RU" dirty="0">
                <a:latin typeface="Bahnschrift SemiCondensed" panose="020B0502040204020203" pitchFamily="34" charset="0"/>
              </a:rPr>
              <a:t> є </a:t>
            </a:r>
            <a:r>
              <a:rPr lang="ru-RU" dirty="0" err="1">
                <a:latin typeface="Bahnschrift SemiCondensed" panose="020B0502040204020203" pitchFamily="34" charset="0"/>
              </a:rPr>
              <a:t>гадання</a:t>
            </a:r>
            <a:r>
              <a:rPr lang="ru-RU" dirty="0">
                <a:latin typeface="Bahnschrift SemiCondensed" panose="020B0502040204020203" pitchFamily="34" charset="0"/>
              </a:rPr>
              <a:t> з </a:t>
            </a:r>
            <a:r>
              <a:rPr lang="ru-RU" dirty="0" err="1">
                <a:latin typeface="Bahnschrift SemiCondensed" panose="020B0502040204020203" pitchFamily="34" charset="0"/>
              </a:rPr>
              <a:t>гілочкою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від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ялинки</a:t>
            </a:r>
            <a:r>
              <a:rPr lang="ru-RU" dirty="0">
                <a:latin typeface="Bahnschrift SemiCondensed" panose="020B0502040204020203" pitchFamily="34" charset="0"/>
              </a:rPr>
              <a:t>. </a:t>
            </a:r>
            <a:r>
              <a:rPr lang="ru-RU" dirty="0" err="1">
                <a:latin typeface="Bahnschrift SemiCondensed" panose="020B0502040204020203" pitchFamily="34" charset="0"/>
              </a:rPr>
              <a:t>Її</a:t>
            </a:r>
            <a:r>
              <a:rPr lang="ru-RU" dirty="0">
                <a:latin typeface="Bahnschrift SemiCondensed" panose="020B0502040204020203" pitchFamily="34" charset="0"/>
              </a:rPr>
              <a:t> клали </a:t>
            </a:r>
            <a:r>
              <a:rPr lang="ru-RU" dirty="0" err="1">
                <a:latin typeface="Bahnschrift SemiCondensed" panose="020B0502040204020203" pitchFamily="34" charset="0"/>
              </a:rPr>
              <a:t>під</a:t>
            </a:r>
            <a:r>
              <a:rPr lang="ru-RU" dirty="0">
                <a:latin typeface="Bahnschrift SemiCondensed" panose="020B0502040204020203" pitchFamily="34" charset="0"/>
              </a:rPr>
              <a:t> подушку на </a:t>
            </a:r>
            <a:r>
              <a:rPr lang="ru-RU" dirty="0" err="1">
                <a:latin typeface="Bahnschrift SemiCondensed" panose="020B0502040204020203" pitchFamily="34" charset="0"/>
              </a:rPr>
              <a:t>ніч</a:t>
            </a:r>
            <a:r>
              <a:rPr lang="ru-RU" dirty="0">
                <a:latin typeface="Bahnschrift SemiCondensed" panose="020B0502040204020203" pitchFamily="34" charset="0"/>
              </a:rPr>
              <a:t> і, </a:t>
            </a:r>
            <a:r>
              <a:rPr lang="ru-RU" dirty="0" err="1">
                <a:latin typeface="Bahnschrift SemiCondensed" panose="020B0502040204020203" pitchFamily="34" charset="0"/>
              </a:rPr>
              <a:t>якщо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вранці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гілочка</a:t>
            </a:r>
            <a:r>
              <a:rPr lang="ru-RU" dirty="0">
                <a:latin typeface="Bahnschrift SemiCondensed" panose="020B0502040204020203" pitchFamily="34" charset="0"/>
              </a:rPr>
              <a:t> засохла, то </a:t>
            </a:r>
            <a:r>
              <a:rPr lang="ru-RU" dirty="0" err="1">
                <a:latin typeface="Bahnschrift SemiCondensed" panose="020B0502040204020203" pitchFamily="34" charset="0"/>
              </a:rPr>
              <a:t>це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поганий</a:t>
            </a:r>
            <a:r>
              <a:rPr lang="ru-RU" dirty="0">
                <a:latin typeface="Bahnschrift SemiCondensed" panose="020B0502040204020203" pitchFamily="34" charset="0"/>
              </a:rPr>
              <a:t> знак на </a:t>
            </a:r>
            <a:r>
              <a:rPr lang="ru-RU" dirty="0" err="1">
                <a:latin typeface="Bahnschrift SemiCondensed" panose="020B0502040204020203" pitchFamily="34" charset="0"/>
              </a:rPr>
              <a:t>майбутнє</a:t>
            </a:r>
            <a:r>
              <a:rPr lang="ru-RU" dirty="0">
                <a:latin typeface="Bahnschrift SemiCondensed" panose="020B0502040204020203" pitchFamily="34" charset="0"/>
              </a:rPr>
              <a:t>. </a:t>
            </a:r>
            <a:r>
              <a:rPr lang="ru-RU" dirty="0" err="1">
                <a:latin typeface="Bahnschrift SemiCondensed" panose="020B0502040204020203" pitchFamily="34" charset="0"/>
              </a:rPr>
              <a:t>Якщо</a:t>
            </a:r>
            <a:r>
              <a:rPr lang="ru-RU" dirty="0">
                <a:latin typeface="Bahnschrift SemiCondensed" panose="020B0502040204020203" pitchFamily="34" charset="0"/>
              </a:rPr>
              <a:t> ж </a:t>
            </a:r>
            <a:r>
              <a:rPr lang="ru-RU" dirty="0" err="1">
                <a:latin typeface="Bahnschrift SemiCondensed" panose="020B0502040204020203" pitchFamily="34" charset="0"/>
              </a:rPr>
              <a:t>гілочка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збереглася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свіжою</a:t>
            </a:r>
            <a:r>
              <a:rPr lang="ru-RU" dirty="0">
                <a:latin typeface="Bahnschrift SemiCondensed" panose="020B0502040204020203" pitchFamily="34" charset="0"/>
              </a:rPr>
              <a:t>, то </a:t>
            </a:r>
            <a:r>
              <a:rPr lang="ru-RU" dirty="0" err="1">
                <a:latin typeface="Bahnschrift SemiCondensed" panose="020B0502040204020203" pitchFamily="34" charset="0"/>
              </a:rPr>
              <a:t>це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добрий</a:t>
            </a:r>
            <a:r>
              <a:rPr lang="ru-RU" dirty="0">
                <a:latin typeface="Bahnschrift SemiCondensed" panose="020B0502040204020203" pitchFamily="34" charset="0"/>
              </a:rPr>
              <a:t> знак.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D3CA4A-6A51-43C9-AC69-0AC8E9CAF6C8}"/>
              </a:ext>
            </a:extLst>
          </p:cNvPr>
          <p:cNvSpPr txBox="1"/>
          <p:nvPr/>
        </p:nvSpPr>
        <p:spPr>
          <a:xfrm>
            <a:off x="5764306" y="4354649"/>
            <a:ext cx="6096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dirty="0" err="1">
                <a:latin typeface="Bahnschrift SemiCondensed" panose="020B0502040204020203" pitchFamily="34" charset="0"/>
              </a:rPr>
              <a:t>Гадання</a:t>
            </a:r>
            <a:r>
              <a:rPr lang="ru-RU" dirty="0">
                <a:latin typeface="Bahnschrift SemiCondensed" panose="020B0502040204020203" pitchFamily="34" charset="0"/>
              </a:rPr>
              <a:t> на воск. </a:t>
            </a:r>
            <a:r>
              <a:rPr lang="ru-RU" dirty="0" err="1">
                <a:latin typeface="Bahnschrift SemiCondensed" panose="020B0502040204020203" pitchFamily="34" charset="0"/>
              </a:rPr>
              <a:t>Ввечері</a:t>
            </a:r>
            <a:r>
              <a:rPr lang="ru-RU" dirty="0">
                <a:latin typeface="Bahnschrift SemiCondensed" panose="020B0502040204020203" pitchFamily="34" charset="0"/>
              </a:rPr>
              <a:t> перед </a:t>
            </a:r>
            <a:r>
              <a:rPr lang="ru-RU" dirty="0" err="1">
                <a:latin typeface="Bahnschrift SemiCondensed" panose="020B0502040204020203" pitchFamily="34" charset="0"/>
              </a:rPr>
              <a:t>Різдвом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розтоплюють</a:t>
            </a:r>
            <a:r>
              <a:rPr lang="ru-RU" dirty="0">
                <a:latin typeface="Bahnschrift SemiCondensed" panose="020B0502040204020203" pitchFamily="34" charset="0"/>
              </a:rPr>
              <a:t> воск і </a:t>
            </a:r>
            <a:r>
              <a:rPr lang="ru-RU" dirty="0" err="1">
                <a:latin typeface="Bahnschrift SemiCondensed" panose="020B0502040204020203" pitchFamily="34" charset="0"/>
              </a:rPr>
              <a:t>наливають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його</a:t>
            </a:r>
            <a:r>
              <a:rPr lang="ru-RU" dirty="0">
                <a:latin typeface="Bahnschrift SemiCondensed" panose="020B0502040204020203" pitchFamily="34" charset="0"/>
              </a:rPr>
              <a:t> у </a:t>
            </a:r>
            <a:r>
              <a:rPr lang="ru-RU" dirty="0" err="1">
                <a:latin typeface="Bahnschrift SemiCondensed" panose="020B0502040204020203" pitchFamily="34" charset="0"/>
              </a:rPr>
              <a:t>холодну</a:t>
            </a:r>
            <a:r>
              <a:rPr lang="ru-RU" dirty="0">
                <a:latin typeface="Bahnschrift SemiCondensed" panose="020B0502040204020203" pitchFamily="34" charset="0"/>
              </a:rPr>
              <a:t> воду. </a:t>
            </a:r>
            <a:r>
              <a:rPr lang="ru-RU" dirty="0" err="1">
                <a:latin typeface="Bahnschrift SemiCondensed" panose="020B0502040204020203" pitchFamily="34" charset="0"/>
              </a:rPr>
              <a:t>Затверділий</a:t>
            </a:r>
            <a:r>
              <a:rPr lang="ru-RU" dirty="0">
                <a:latin typeface="Bahnschrift SemiCondensed" panose="020B0502040204020203" pitchFamily="34" charset="0"/>
              </a:rPr>
              <a:t> воск </a:t>
            </a:r>
            <a:r>
              <a:rPr lang="ru-RU" dirty="0" err="1">
                <a:latin typeface="Bahnschrift SemiCondensed" panose="020B0502040204020203" pitchFamily="34" charset="0"/>
              </a:rPr>
              <a:t>виймають</a:t>
            </a:r>
            <a:r>
              <a:rPr lang="ru-RU" dirty="0">
                <a:latin typeface="Bahnschrift SemiCondensed" panose="020B0502040204020203" pitchFamily="34" charset="0"/>
              </a:rPr>
              <a:t> з води і </a:t>
            </a:r>
            <a:r>
              <a:rPr lang="ru-RU" dirty="0" err="1">
                <a:latin typeface="Bahnschrift SemiCondensed" panose="020B0502040204020203" pitchFamily="34" charset="0"/>
              </a:rPr>
              <a:t>дивляться</a:t>
            </a:r>
            <a:r>
              <a:rPr lang="ru-RU" dirty="0">
                <a:latin typeface="Bahnschrift SemiCondensed" panose="020B0502040204020203" pitchFamily="34" charset="0"/>
              </a:rPr>
              <a:t> на </a:t>
            </a:r>
            <a:r>
              <a:rPr lang="ru-RU" dirty="0" err="1">
                <a:latin typeface="Bahnschrift SemiCondensed" panose="020B0502040204020203" pitchFamily="34" charset="0"/>
              </a:rPr>
              <a:t>його</a:t>
            </a:r>
            <a:r>
              <a:rPr lang="ru-RU" dirty="0">
                <a:latin typeface="Bahnschrift SemiCondensed" panose="020B0502040204020203" pitchFamily="34" charset="0"/>
              </a:rPr>
              <a:t> форму. </a:t>
            </a:r>
            <a:r>
              <a:rPr lang="ru-RU" dirty="0" err="1">
                <a:latin typeface="Bahnschrift SemiCondensed" panose="020B0502040204020203" pitchFamily="34" charset="0"/>
              </a:rPr>
              <a:t>Якщо</a:t>
            </a:r>
            <a:r>
              <a:rPr lang="ru-RU" dirty="0">
                <a:latin typeface="Bahnschrift SemiCondensed" panose="020B0502040204020203" pitchFamily="34" charset="0"/>
              </a:rPr>
              <a:t> воск </a:t>
            </a:r>
            <a:r>
              <a:rPr lang="ru-RU" dirty="0" err="1">
                <a:latin typeface="Bahnschrift SemiCondensed" panose="020B0502040204020203" pitchFamily="34" charset="0"/>
              </a:rPr>
              <a:t>утворив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круглий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або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овальний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кулечок</a:t>
            </a:r>
            <a:r>
              <a:rPr lang="ru-RU" dirty="0">
                <a:latin typeface="Bahnschrift SemiCondensed" panose="020B0502040204020203" pitchFamily="34" charset="0"/>
              </a:rPr>
              <a:t> - до </a:t>
            </a:r>
            <a:r>
              <a:rPr lang="ru-RU" dirty="0" err="1">
                <a:latin typeface="Bahnschrift SemiCondensed" panose="020B0502040204020203" pitchFamily="34" charset="0"/>
              </a:rPr>
              <a:t>родини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чекати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прибуття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дитини</a:t>
            </a:r>
            <a:r>
              <a:rPr lang="ru-RU" dirty="0">
                <a:latin typeface="Bahnschrift SemiCondensed" panose="020B0502040204020203" pitchFamily="34" charset="0"/>
              </a:rPr>
              <a:t>. </a:t>
            </a:r>
            <a:r>
              <a:rPr lang="ru-RU" dirty="0" err="1">
                <a:latin typeface="Bahnschrift SemiCondensed" panose="020B0502040204020203" pitchFamily="34" charset="0"/>
              </a:rPr>
              <a:t>Якщо</a:t>
            </a:r>
            <a:r>
              <a:rPr lang="ru-RU" dirty="0">
                <a:latin typeface="Bahnschrift SemiCondensed" panose="020B0502040204020203" pitchFamily="34" charset="0"/>
              </a:rPr>
              <a:t> воск </a:t>
            </a:r>
            <a:r>
              <a:rPr lang="ru-RU" dirty="0" err="1">
                <a:latin typeface="Bahnschrift SemiCondensed" panose="020B0502040204020203" pitchFamily="34" charset="0"/>
              </a:rPr>
              <a:t>нагадує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літак</a:t>
            </a:r>
            <a:r>
              <a:rPr lang="ru-RU" dirty="0">
                <a:latin typeface="Bahnschrift SemiCondensed" panose="020B0502040204020203" pitchFamily="34" charset="0"/>
              </a:rPr>
              <a:t> - до </a:t>
            </a:r>
            <a:r>
              <a:rPr lang="ru-RU" dirty="0" err="1">
                <a:latin typeface="Bahnschrift SemiCondensed" panose="020B0502040204020203" pitchFamily="34" charset="0"/>
              </a:rPr>
              <a:t>хати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завітає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гість</a:t>
            </a:r>
            <a:r>
              <a:rPr lang="ru-RU" dirty="0">
                <a:latin typeface="Bahnschrift SemiCondensed" panose="020B0502040204020203" pitchFamily="34" charset="0"/>
              </a:rPr>
              <a:t> з далекого краю. </a:t>
            </a:r>
            <a:r>
              <a:rPr lang="ru-RU" dirty="0" err="1">
                <a:latin typeface="Bahnschrift SemiCondensed" panose="020B0502040204020203" pitchFamily="34" charset="0"/>
              </a:rPr>
              <a:t>Якщо</a:t>
            </a:r>
            <a:r>
              <a:rPr lang="ru-RU" dirty="0">
                <a:latin typeface="Bahnschrift SemiCondensed" panose="020B0502040204020203" pitchFamily="34" charset="0"/>
              </a:rPr>
              <a:t> воск </a:t>
            </a:r>
            <a:r>
              <a:rPr lang="ru-RU" dirty="0" err="1">
                <a:latin typeface="Bahnschrift SemiCondensed" panose="020B0502040204020203" pitchFamily="34" charset="0"/>
              </a:rPr>
              <a:t>нагадує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квітку</a:t>
            </a:r>
            <a:r>
              <a:rPr lang="ru-RU" dirty="0">
                <a:latin typeface="Bahnschrift SemiCondensed" panose="020B0502040204020203" pitchFamily="34" charset="0"/>
              </a:rPr>
              <a:t> - до дому </a:t>
            </a:r>
            <a:r>
              <a:rPr lang="ru-RU" dirty="0" err="1">
                <a:latin typeface="Bahnschrift SemiCondensed" panose="020B0502040204020203" pitchFamily="34" charset="0"/>
              </a:rPr>
              <a:t>завітає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красуня</a:t>
            </a:r>
            <a:r>
              <a:rPr lang="ru-RU" dirty="0">
                <a:latin typeface="Bahnschrift SemiCondensed" panose="020B0502040204020203" pitchFamily="34" charset="0"/>
              </a:rPr>
              <a:t>. </a:t>
            </a:r>
            <a:r>
              <a:rPr lang="ru-RU" dirty="0" err="1">
                <a:latin typeface="Bahnschrift SemiCondensed" panose="020B0502040204020203" pitchFamily="34" charset="0"/>
              </a:rPr>
              <a:t>Якщо</a:t>
            </a:r>
            <a:r>
              <a:rPr lang="ru-RU" dirty="0">
                <a:latin typeface="Bahnschrift SemiCondensed" panose="020B0502040204020203" pitchFamily="34" charset="0"/>
              </a:rPr>
              <a:t> воск </a:t>
            </a:r>
            <a:r>
              <a:rPr lang="ru-RU" dirty="0" err="1">
                <a:latin typeface="Bahnschrift SemiCondensed" panose="020B0502040204020203" pitchFamily="34" charset="0"/>
              </a:rPr>
              <a:t>нагадує</a:t>
            </a:r>
            <a:r>
              <a:rPr lang="ru-RU" dirty="0">
                <a:latin typeface="Bahnschrift SemiCondensed" panose="020B0502040204020203" pitchFamily="34" charset="0"/>
              </a:rPr>
              <a:t> дерево - </a:t>
            </a:r>
            <a:r>
              <a:rPr lang="ru-RU" dirty="0" err="1">
                <a:latin typeface="Bahnschrift SemiCondensed" panose="020B0502040204020203" pitchFamily="34" charset="0"/>
              </a:rPr>
              <a:t>дім</a:t>
            </a:r>
            <a:r>
              <a:rPr lang="ru-RU" dirty="0">
                <a:latin typeface="Bahnschrift SemiCondensed" panose="020B0502040204020203" pitchFamily="34" charset="0"/>
              </a:rPr>
              <a:t> буде </a:t>
            </a:r>
            <a:r>
              <a:rPr lang="ru-RU" dirty="0" err="1">
                <a:latin typeface="Bahnschrift SemiCondensed" panose="020B0502040204020203" pitchFamily="34" charset="0"/>
              </a:rPr>
              <a:t>міцним</a:t>
            </a:r>
            <a:r>
              <a:rPr lang="ru-RU" dirty="0">
                <a:latin typeface="Bahnschrift SemiCondensed" panose="020B0502040204020203" pitchFamily="34" charset="0"/>
              </a:rPr>
              <a:t> і </a:t>
            </a:r>
            <a:r>
              <a:rPr lang="ru-RU" dirty="0" err="1">
                <a:latin typeface="Bahnschrift SemiCondensed" panose="020B0502040204020203" pitchFamily="34" charset="0"/>
              </a:rPr>
              <a:t>стійким</a:t>
            </a:r>
            <a:r>
              <a:rPr lang="ru-RU" dirty="0">
                <a:latin typeface="Bahnschrift SemiCondensed" panose="020B0502040204020203" pitchFamily="34" charset="0"/>
              </a:rPr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B2E6B5F-83F9-4E1F-985D-A882ACE999E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9494" y="600503"/>
            <a:ext cx="5466192" cy="3299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081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2DFE96-7314-4F4D-A902-53A9E45AA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2860" y="-116541"/>
            <a:ext cx="10515600" cy="1325563"/>
          </a:xfrm>
        </p:spPr>
        <p:txBody>
          <a:bodyPr/>
          <a:lstStyle/>
          <a:p>
            <a:r>
              <a:rPr lang="ru-RU" dirty="0" err="1">
                <a:latin typeface="Bahnschrift SemiCondensed" panose="020B0502040204020203" pitchFamily="34" charset="0"/>
              </a:rPr>
              <a:t>Гадання</a:t>
            </a:r>
            <a:r>
              <a:rPr lang="ru-RU" dirty="0">
                <a:latin typeface="Bahnschrift SemiCondensed" panose="020B0502040204020203" pitchFamily="34" charset="0"/>
              </a:rPr>
              <a:t> на </a:t>
            </a:r>
            <a:r>
              <a:rPr lang="ru-RU" dirty="0" err="1">
                <a:latin typeface="Bahnschrift SemiCondensed" panose="020B0502040204020203" pitchFamily="34" charset="0"/>
              </a:rPr>
              <a:t>Івана</a:t>
            </a:r>
            <a:r>
              <a:rPr lang="ru-RU" dirty="0">
                <a:latin typeface="Bahnschrift SemiCondensed" panose="020B0502040204020203" pitchFamily="34" charset="0"/>
              </a:rPr>
              <a:t> Купала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2D6176-FC0E-4701-91AA-094139669CD4}"/>
              </a:ext>
            </a:extLst>
          </p:cNvPr>
          <p:cNvSpPr txBox="1"/>
          <p:nvPr/>
        </p:nvSpPr>
        <p:spPr>
          <a:xfrm>
            <a:off x="372038" y="845768"/>
            <a:ext cx="120395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Іван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Купала -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це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язичницьке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свято, яке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святкують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на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південній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території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слов'янських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країн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.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Це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свято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пов'язане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з природою,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плодючістю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і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розмноженням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, тому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його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традиційно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супроводжує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багато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обрядів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 та </a:t>
            </a:r>
            <a:r>
              <a:rPr lang="ru-RU" b="0" i="0" dirty="0" err="1">
                <a:effectLst/>
                <a:latin typeface="Bahnschrift SemiCondensed" panose="020B0502040204020203" pitchFamily="34" charset="0"/>
              </a:rPr>
              <a:t>гадань</a:t>
            </a:r>
            <a:r>
              <a:rPr lang="ru-RU" b="0" i="0" dirty="0">
                <a:effectLst/>
                <a:latin typeface="Bahnschrift SemiCondensed" panose="020B0502040204020203" pitchFamily="34" charset="0"/>
              </a:rPr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EA51CC-49DD-4086-927A-2AE05566B436}"/>
              </a:ext>
            </a:extLst>
          </p:cNvPr>
          <p:cNvSpPr txBox="1"/>
          <p:nvPr/>
        </p:nvSpPr>
        <p:spPr>
          <a:xfrm>
            <a:off x="194982" y="1685327"/>
            <a:ext cx="831027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>
                <a:latin typeface="Bahnschrift SemiCondensed" panose="020B0502040204020203" pitchFamily="34" charset="0"/>
              </a:rPr>
              <a:t>Найпоширеніші</a:t>
            </a:r>
            <a:r>
              <a:rPr lang="ru-RU" dirty="0">
                <a:latin typeface="Bahnschrift SemiCondensed" panose="020B0502040204020203" pitchFamily="34" charset="0"/>
              </a:rPr>
              <a:t> з них </a:t>
            </a:r>
            <a:r>
              <a:rPr lang="ru-RU" dirty="0" err="1">
                <a:latin typeface="Bahnschrift SemiCondensed" panose="020B0502040204020203" pitchFamily="34" charset="0"/>
              </a:rPr>
              <a:t>пов'язані</a:t>
            </a:r>
            <a:r>
              <a:rPr lang="ru-RU" dirty="0">
                <a:latin typeface="Bahnschrift SemiCondensed" panose="020B0502040204020203" pitchFamily="34" charset="0"/>
              </a:rPr>
              <a:t> з водою та вогнем, </a:t>
            </a:r>
            <a:r>
              <a:rPr lang="ru-RU" dirty="0" err="1">
                <a:latin typeface="Bahnschrift SemiCondensed" panose="020B0502040204020203" pitchFamily="34" charset="0"/>
              </a:rPr>
              <a:t>які</a:t>
            </a:r>
            <a:r>
              <a:rPr lang="ru-RU" dirty="0">
                <a:latin typeface="Bahnschrift SemiCondensed" panose="020B0502040204020203" pitchFamily="34" charset="0"/>
              </a:rPr>
              <a:t> є символами </a:t>
            </a:r>
            <a:r>
              <a:rPr lang="ru-RU" dirty="0" err="1">
                <a:latin typeface="Bahnschrift SemiCondensed" panose="020B0502040204020203" pitchFamily="34" charset="0"/>
              </a:rPr>
              <a:t>життя</a:t>
            </a:r>
            <a:r>
              <a:rPr lang="ru-RU" dirty="0">
                <a:latin typeface="Bahnschrift SemiCondensed" panose="020B0502040204020203" pitchFamily="34" charset="0"/>
              </a:rPr>
              <a:t> та </a:t>
            </a:r>
            <a:r>
              <a:rPr lang="ru-RU" dirty="0" err="1">
                <a:latin typeface="Bahnschrift SemiCondensed" panose="020B0502040204020203" pitchFamily="34" charset="0"/>
              </a:rPr>
              <a:t>чистоти</a:t>
            </a:r>
            <a:r>
              <a:rPr lang="ru-RU" dirty="0">
                <a:latin typeface="Bahnschrift SemiCondensed" panose="020B0502040204020203" pitchFamily="34" charset="0"/>
              </a:rPr>
              <a:t>. Одним з таких </a:t>
            </a:r>
            <a:r>
              <a:rPr lang="ru-RU" dirty="0" err="1">
                <a:latin typeface="Bahnschrift SemiCondensed" panose="020B0502040204020203" pitchFamily="34" charset="0"/>
              </a:rPr>
              <a:t>гадань</a:t>
            </a:r>
            <a:r>
              <a:rPr lang="ru-RU" dirty="0">
                <a:latin typeface="Bahnschrift SemiCondensed" panose="020B0502040204020203" pitchFamily="34" charset="0"/>
              </a:rPr>
              <a:t> є </a:t>
            </a:r>
            <a:r>
              <a:rPr lang="ru-RU" dirty="0" err="1">
                <a:latin typeface="Bahnschrift SemiCondensed" panose="020B0502040204020203" pitchFamily="34" charset="0"/>
              </a:rPr>
              <a:t>пошук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квітки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папороті</a:t>
            </a:r>
            <a:r>
              <a:rPr lang="ru-RU" dirty="0">
                <a:latin typeface="Bahnschrift SemiCondensed" panose="020B0502040204020203" pitchFamily="34" charset="0"/>
              </a:rPr>
              <a:t>, яка, за </a:t>
            </a:r>
            <a:r>
              <a:rPr lang="ru-RU" dirty="0" err="1">
                <a:latin typeface="Bahnschrift SemiCondensed" panose="020B0502040204020203" pitchFamily="34" charset="0"/>
              </a:rPr>
              <a:t>повір'ям</a:t>
            </a:r>
            <a:r>
              <a:rPr lang="ru-RU" dirty="0">
                <a:latin typeface="Bahnschrift SemiCondensed" panose="020B0502040204020203" pitchFamily="34" charset="0"/>
              </a:rPr>
              <a:t>, </a:t>
            </a:r>
            <a:r>
              <a:rPr lang="ru-RU" dirty="0" err="1">
                <a:latin typeface="Bahnschrift SemiCondensed" panose="020B0502040204020203" pitchFamily="34" charset="0"/>
              </a:rPr>
              <a:t>може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надати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чарівну</a:t>
            </a:r>
            <a:r>
              <a:rPr lang="ru-RU" dirty="0">
                <a:latin typeface="Bahnschrift SemiCondensed" panose="020B0502040204020203" pitchFamily="34" charset="0"/>
              </a:rPr>
              <a:t> силу, </a:t>
            </a:r>
            <a:r>
              <a:rPr lang="ru-RU" dirty="0" err="1">
                <a:latin typeface="Bahnschrift SemiCondensed" panose="020B0502040204020203" pitchFamily="34" charset="0"/>
              </a:rPr>
              <a:t>або</a:t>
            </a:r>
            <a:r>
              <a:rPr lang="ru-RU" dirty="0">
                <a:latin typeface="Bahnschrift SemiCondensed" panose="020B0502040204020203" pitchFamily="34" charset="0"/>
              </a:rPr>
              <a:t> принести удачу в </a:t>
            </a:r>
            <a:r>
              <a:rPr lang="ru-RU" dirty="0" err="1">
                <a:latin typeface="Bahnschrift SemiCondensed" panose="020B0502040204020203" pitchFamily="34" charset="0"/>
              </a:rPr>
              <a:t>особистому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житті</a:t>
            </a:r>
            <a:r>
              <a:rPr lang="ru-RU" dirty="0">
                <a:latin typeface="Bahnschrift SemiCondensed" panose="020B0502040204020203" pitchFamily="34" charset="0"/>
              </a:rPr>
              <a:t>. </a:t>
            </a:r>
            <a:r>
              <a:rPr lang="ru-RU" dirty="0" err="1">
                <a:latin typeface="Bahnschrift SemiCondensed" panose="020B0502040204020203" pitchFamily="34" charset="0"/>
              </a:rPr>
              <a:t>Щоб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знайти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цю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квітку</a:t>
            </a:r>
            <a:r>
              <a:rPr lang="ru-RU" dirty="0">
                <a:latin typeface="Bahnschrift SemiCondensed" panose="020B0502040204020203" pitchFamily="34" charset="0"/>
              </a:rPr>
              <a:t>, </a:t>
            </a:r>
            <a:r>
              <a:rPr lang="ru-RU" dirty="0" err="1">
                <a:latin typeface="Bahnschrift SemiCondensed" panose="020B0502040204020203" pitchFamily="34" charset="0"/>
              </a:rPr>
              <a:t>потрібно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вийти</a:t>
            </a:r>
            <a:r>
              <a:rPr lang="ru-RU" dirty="0">
                <a:latin typeface="Bahnschrift SemiCondensed" panose="020B0502040204020203" pitchFamily="34" charset="0"/>
              </a:rPr>
              <a:t> до </a:t>
            </a:r>
            <a:r>
              <a:rPr lang="ru-RU" dirty="0" err="1">
                <a:latin typeface="Bahnschrift SemiCondensed" panose="020B0502040204020203" pitchFamily="34" charset="0"/>
              </a:rPr>
              <a:t>лісу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або</a:t>
            </a:r>
            <a:r>
              <a:rPr lang="ru-RU" dirty="0">
                <a:latin typeface="Bahnschrift SemiCondensed" panose="020B0502040204020203" pitchFamily="34" charset="0"/>
              </a:rPr>
              <a:t> на </a:t>
            </a:r>
            <a:r>
              <a:rPr lang="ru-RU" dirty="0" err="1">
                <a:latin typeface="Bahnschrift SemiCondensed" panose="020B0502040204020203" pitchFamily="34" charset="0"/>
              </a:rPr>
              <a:t>галявину</a:t>
            </a:r>
            <a:r>
              <a:rPr lang="ru-RU" dirty="0">
                <a:latin typeface="Bahnschrift SemiCondensed" panose="020B0502040204020203" pitchFamily="34" charset="0"/>
              </a:rPr>
              <a:t> в </a:t>
            </a:r>
            <a:r>
              <a:rPr lang="ru-RU" dirty="0" err="1">
                <a:latin typeface="Bahnschrift SemiCondensed" panose="020B0502040204020203" pitchFamily="34" charset="0"/>
              </a:rPr>
              <a:t>ніч</a:t>
            </a:r>
            <a:r>
              <a:rPr lang="ru-RU" dirty="0">
                <a:latin typeface="Bahnschrift SemiCondensed" panose="020B0502040204020203" pitchFamily="34" charset="0"/>
              </a:rPr>
              <a:t> на </a:t>
            </a:r>
            <a:r>
              <a:rPr lang="ru-RU" dirty="0" err="1">
                <a:latin typeface="Bahnschrift SemiCondensed" panose="020B0502040204020203" pitchFamily="34" charset="0"/>
              </a:rPr>
              <a:t>Івана</a:t>
            </a:r>
            <a:r>
              <a:rPr lang="ru-RU" dirty="0">
                <a:latin typeface="Bahnschrift SemiCondensed" panose="020B0502040204020203" pitchFamily="34" charset="0"/>
              </a:rPr>
              <a:t> Купала та </a:t>
            </a:r>
            <a:r>
              <a:rPr lang="ru-RU" dirty="0" err="1">
                <a:latin typeface="Bahnschrift SemiCondensed" panose="020B0502040204020203" pitchFamily="34" charset="0"/>
              </a:rPr>
              <a:t>промовити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закляття</a:t>
            </a:r>
            <a:r>
              <a:rPr lang="ru-RU" dirty="0">
                <a:latin typeface="Bahnschrift SemiCondensed" panose="020B0502040204020203" pitchFamily="34" charset="0"/>
              </a:rPr>
              <a:t>. </a:t>
            </a:r>
            <a:r>
              <a:rPr lang="ru-RU" dirty="0" err="1">
                <a:latin typeface="Bahnschrift SemiCondensed" panose="020B0502040204020203" pitchFamily="34" charset="0"/>
              </a:rPr>
              <a:t>Якщо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успішно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знайдена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квітка</a:t>
            </a:r>
            <a:r>
              <a:rPr lang="ru-RU" dirty="0">
                <a:latin typeface="Bahnschrift SemiCondensed" panose="020B0502040204020203" pitchFamily="34" charset="0"/>
              </a:rPr>
              <a:t> не </a:t>
            </a:r>
            <a:r>
              <a:rPr lang="ru-RU" dirty="0" err="1">
                <a:latin typeface="Bahnschrift SemiCondensed" panose="020B0502040204020203" pitchFamily="34" charset="0"/>
              </a:rPr>
              <a:t>зів'яне</a:t>
            </a:r>
            <a:r>
              <a:rPr lang="ru-RU" dirty="0">
                <a:latin typeface="Bahnschrift SemiCondensed" panose="020B0502040204020203" pitchFamily="34" charset="0"/>
              </a:rPr>
              <a:t> до </a:t>
            </a:r>
            <a:r>
              <a:rPr lang="ru-RU" dirty="0" err="1">
                <a:latin typeface="Bahnschrift SemiCondensed" panose="020B0502040204020203" pitchFamily="34" charset="0"/>
              </a:rPr>
              <a:t>наступного</a:t>
            </a:r>
            <a:r>
              <a:rPr lang="ru-RU" dirty="0">
                <a:latin typeface="Bahnschrift SemiCondensed" panose="020B0502040204020203" pitchFamily="34" charset="0"/>
              </a:rPr>
              <a:t> ранку, то </a:t>
            </a:r>
            <a:r>
              <a:rPr lang="ru-RU" dirty="0" err="1">
                <a:latin typeface="Bahnschrift SemiCondensed" panose="020B0502040204020203" pitchFamily="34" charset="0"/>
              </a:rPr>
              <a:t>гадання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вважається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успішним</a:t>
            </a:r>
            <a:r>
              <a:rPr lang="ru-RU" dirty="0">
                <a:latin typeface="Bahnschrift SemiCondensed" panose="020B0502040204020203" pitchFamily="34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20FB30-1551-4D74-A2E6-64709864A75B}"/>
              </a:ext>
            </a:extLst>
          </p:cNvPr>
          <p:cNvSpPr txBox="1"/>
          <p:nvPr/>
        </p:nvSpPr>
        <p:spPr>
          <a:xfrm>
            <a:off x="247257" y="5500249"/>
            <a:ext cx="65442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Також</a:t>
            </a:r>
            <a:r>
              <a:rPr lang="ru-RU" dirty="0">
                <a:latin typeface="Bahnschrift SemiCondensed" panose="020B0502040204020203" pitchFamily="34" charset="0"/>
              </a:rPr>
              <a:t> в </a:t>
            </a:r>
            <a:r>
              <a:rPr lang="ru-RU" dirty="0" err="1">
                <a:latin typeface="Bahnschrift SemiCondensed" panose="020B0502040204020203" pitchFamily="34" charset="0"/>
              </a:rPr>
              <a:t>цей</a:t>
            </a:r>
            <a:r>
              <a:rPr lang="ru-RU" dirty="0">
                <a:latin typeface="Bahnschrift SemiCondensed" panose="020B0502040204020203" pitchFamily="34" charset="0"/>
              </a:rPr>
              <a:t> день </a:t>
            </a:r>
            <a:r>
              <a:rPr lang="ru-RU" dirty="0" err="1">
                <a:latin typeface="Bahnschrift SemiCondensed" panose="020B0502040204020203" pitchFamily="34" charset="0"/>
              </a:rPr>
              <a:t>гадають</a:t>
            </a:r>
            <a:r>
              <a:rPr lang="ru-RU" dirty="0">
                <a:latin typeface="Bahnschrift SemiCondensed" panose="020B0502040204020203" pitchFamily="34" charset="0"/>
              </a:rPr>
              <a:t> на </a:t>
            </a:r>
            <a:r>
              <a:rPr lang="ru-RU" dirty="0" err="1">
                <a:latin typeface="Bahnschrift SemiCondensed" panose="020B0502040204020203" pitchFamily="34" charset="0"/>
              </a:rPr>
              <a:t>кохання</a:t>
            </a:r>
            <a:r>
              <a:rPr lang="ru-RU" dirty="0">
                <a:latin typeface="Bahnschrift SemiCondensed" panose="020B0502040204020203" pitchFamily="34" charset="0"/>
              </a:rPr>
              <a:t>. Для </a:t>
            </a:r>
            <a:r>
              <a:rPr lang="ru-RU" dirty="0" err="1">
                <a:latin typeface="Bahnschrift SemiCondensed" panose="020B0502040204020203" pitchFamily="34" charset="0"/>
              </a:rPr>
              <a:t>цього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потрібно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зробити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віночок</a:t>
            </a:r>
            <a:r>
              <a:rPr lang="ru-RU" dirty="0">
                <a:latin typeface="Bahnschrift SemiCondensed" panose="020B0502040204020203" pitchFamily="34" charset="0"/>
              </a:rPr>
              <a:t> з </a:t>
            </a:r>
            <a:r>
              <a:rPr lang="ru-RU" dirty="0" err="1">
                <a:latin typeface="Bahnschrift SemiCondensed" panose="020B0502040204020203" pitchFamily="34" charset="0"/>
              </a:rPr>
              <a:t>квітів</a:t>
            </a:r>
            <a:r>
              <a:rPr lang="ru-RU" dirty="0">
                <a:latin typeface="Bahnschrift SemiCondensed" panose="020B0502040204020203" pitchFamily="34" charset="0"/>
              </a:rPr>
              <a:t> і </a:t>
            </a:r>
            <a:r>
              <a:rPr lang="ru-RU" dirty="0" err="1">
                <a:latin typeface="Bahnschrift SemiCondensed" panose="020B0502040204020203" pitchFamily="34" charset="0"/>
              </a:rPr>
              <a:t>пустити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його</a:t>
            </a:r>
            <a:r>
              <a:rPr lang="ru-RU" dirty="0">
                <a:latin typeface="Bahnschrift SemiCondensed" panose="020B0502040204020203" pitchFamily="34" charset="0"/>
              </a:rPr>
              <a:t> по </a:t>
            </a:r>
            <a:r>
              <a:rPr lang="ru-RU" dirty="0" err="1">
                <a:latin typeface="Bahnschrift SemiCondensed" panose="020B0502040204020203" pitchFamily="34" charset="0"/>
              </a:rPr>
              <a:t>річці</a:t>
            </a:r>
            <a:r>
              <a:rPr lang="ru-RU" dirty="0">
                <a:latin typeface="Bahnschrift SemiCondensed" panose="020B0502040204020203" pitchFamily="34" charset="0"/>
              </a:rPr>
              <a:t>. </a:t>
            </a:r>
            <a:r>
              <a:rPr lang="ru-RU" dirty="0" err="1">
                <a:latin typeface="Bahnschrift SemiCondensed" panose="020B0502040204020203" pitchFamily="34" charset="0"/>
              </a:rPr>
              <a:t>Якщо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він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зупиниться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біля</a:t>
            </a:r>
            <a:r>
              <a:rPr lang="ru-RU" dirty="0">
                <a:latin typeface="Bahnschrift SemiCondensed" panose="020B0502040204020203" pitchFamily="34" charset="0"/>
              </a:rPr>
              <a:t> берега, то </a:t>
            </a:r>
            <a:r>
              <a:rPr lang="ru-RU" dirty="0" err="1">
                <a:latin typeface="Bahnschrift SemiCondensed" panose="020B0502040204020203" pitchFamily="34" charset="0"/>
              </a:rPr>
              <a:t>кохання</a:t>
            </a:r>
            <a:r>
              <a:rPr lang="ru-RU" dirty="0">
                <a:latin typeface="Bahnschrift SemiCondensed" panose="020B0502040204020203" pitchFamily="34" charset="0"/>
              </a:rPr>
              <a:t> буде </a:t>
            </a:r>
            <a:r>
              <a:rPr lang="ru-RU" dirty="0" err="1">
                <a:latin typeface="Bahnschrift SemiCondensed" panose="020B0502040204020203" pitchFamily="34" charset="0"/>
              </a:rPr>
              <a:t>вдалим</a:t>
            </a:r>
            <a:r>
              <a:rPr lang="ru-RU" dirty="0">
                <a:latin typeface="Bahnschrift SemiCondensed" panose="020B0502040204020203" pitchFamily="34" charset="0"/>
              </a:rPr>
              <a:t>, а </a:t>
            </a:r>
            <a:r>
              <a:rPr lang="ru-RU" dirty="0" err="1">
                <a:latin typeface="Bahnschrift SemiCondensed" panose="020B0502040204020203" pitchFamily="34" charset="0"/>
              </a:rPr>
              <a:t>якщо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попливе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далі</a:t>
            </a:r>
            <a:r>
              <a:rPr lang="ru-RU" dirty="0">
                <a:latin typeface="Bahnschrift SemiCondensed" panose="020B0502040204020203" pitchFamily="34" charset="0"/>
              </a:rPr>
              <a:t> – то на жаль, </a:t>
            </a:r>
            <a:r>
              <a:rPr lang="ru-RU" dirty="0" err="1">
                <a:latin typeface="Bahnschrift SemiCondensed" panose="020B0502040204020203" pitchFamily="34" charset="0"/>
              </a:rPr>
              <a:t>відносини</a:t>
            </a:r>
            <a:r>
              <a:rPr lang="ru-RU" dirty="0">
                <a:latin typeface="Bahnschrift SemiCondensed" panose="020B0502040204020203" pitchFamily="34" charset="0"/>
              </a:rPr>
              <a:t> не </a:t>
            </a:r>
            <a:r>
              <a:rPr lang="ru-RU" dirty="0" err="1">
                <a:latin typeface="Bahnschrift SemiCondensed" panose="020B0502040204020203" pitchFamily="34" charset="0"/>
              </a:rPr>
              <a:t>складуться</a:t>
            </a:r>
            <a:r>
              <a:rPr lang="ru-RU" dirty="0">
                <a:latin typeface="Bahnschrift SemiCondensed" panose="020B0502040204020203" pitchFamily="34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A6A2FA-5A4F-45CA-8F17-C1A9117B5760}"/>
              </a:ext>
            </a:extLst>
          </p:cNvPr>
          <p:cNvSpPr txBox="1"/>
          <p:nvPr/>
        </p:nvSpPr>
        <p:spPr>
          <a:xfrm>
            <a:off x="8839200" y="1517773"/>
            <a:ext cx="315781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Bahnschrift SemiCondensed" panose="020B0502040204020203" pitchFamily="34" charset="0"/>
              </a:rPr>
              <a:t>Одним з </a:t>
            </a:r>
            <a:r>
              <a:rPr lang="ru-RU" dirty="0" err="1">
                <a:latin typeface="Bahnschrift SemiCondensed" panose="020B0502040204020203" pitchFamily="34" charset="0"/>
              </a:rPr>
              <a:t>популярних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гадань</a:t>
            </a:r>
            <a:r>
              <a:rPr lang="ru-RU" dirty="0">
                <a:latin typeface="Bahnschrift SemiCondensed" panose="020B0502040204020203" pitchFamily="34" charset="0"/>
              </a:rPr>
              <a:t> на </a:t>
            </a:r>
            <a:r>
              <a:rPr lang="ru-RU" dirty="0" err="1">
                <a:latin typeface="Bahnschrift SemiCondensed" panose="020B0502040204020203" pitchFamily="34" charset="0"/>
              </a:rPr>
              <a:t>Івана</a:t>
            </a:r>
            <a:r>
              <a:rPr lang="ru-RU" dirty="0">
                <a:latin typeface="Bahnschrift SemiCondensed" panose="020B0502040204020203" pitchFamily="34" charset="0"/>
              </a:rPr>
              <a:t> Купала у </a:t>
            </a:r>
            <a:r>
              <a:rPr lang="ru-RU" dirty="0" err="1">
                <a:latin typeface="Bahnschrift SemiCondensed" panose="020B0502040204020203" pitchFamily="34" charset="0"/>
              </a:rPr>
              <a:t>південних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слов'ян</a:t>
            </a:r>
            <a:r>
              <a:rPr lang="ru-RU" dirty="0">
                <a:latin typeface="Bahnschrift SemiCondensed" panose="020B0502040204020203" pitchFamily="34" charset="0"/>
              </a:rPr>
              <a:t> є "</a:t>
            </a:r>
            <a:r>
              <a:rPr lang="ru-RU" dirty="0" err="1">
                <a:latin typeface="Bahnschrift SemiCondensed" panose="020B0502040204020203" pitchFamily="34" charset="0"/>
              </a:rPr>
              <a:t>гадання</a:t>
            </a:r>
            <a:r>
              <a:rPr lang="ru-RU" dirty="0">
                <a:latin typeface="Bahnschrift SemiCondensed" panose="020B0502040204020203" pitchFamily="34" charset="0"/>
              </a:rPr>
              <a:t> на </a:t>
            </a:r>
            <a:r>
              <a:rPr lang="ru-RU" dirty="0" err="1">
                <a:latin typeface="Bahnschrift SemiCondensed" panose="020B0502040204020203" pitchFamily="34" charset="0"/>
              </a:rPr>
              <a:t>горіхи</a:t>
            </a:r>
            <a:r>
              <a:rPr lang="ru-RU" dirty="0">
                <a:latin typeface="Bahnschrift SemiCondensed" panose="020B0502040204020203" pitchFamily="34" charset="0"/>
              </a:rPr>
              <a:t>". </a:t>
            </a:r>
            <a:r>
              <a:rPr lang="ru-RU" dirty="0" err="1">
                <a:latin typeface="Bahnschrift SemiCondensed" panose="020B0502040204020203" pitchFamily="34" charset="0"/>
              </a:rPr>
              <a:t>Гадають</a:t>
            </a:r>
            <a:r>
              <a:rPr lang="ru-RU" dirty="0">
                <a:latin typeface="Bahnschrift SemiCondensed" panose="020B0502040204020203" pitchFamily="34" charset="0"/>
              </a:rPr>
              <a:t> на </a:t>
            </a:r>
            <a:r>
              <a:rPr lang="ru-RU" dirty="0" err="1">
                <a:latin typeface="Bahnschrift SemiCondensed" panose="020B0502040204020203" pitchFamily="34" charset="0"/>
              </a:rPr>
              <a:t>кількість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горіхів</a:t>
            </a:r>
            <a:r>
              <a:rPr lang="ru-RU" dirty="0">
                <a:latin typeface="Bahnschrift SemiCondensed" panose="020B0502040204020203" pitchFamily="34" charset="0"/>
              </a:rPr>
              <a:t>, </a:t>
            </a:r>
            <a:r>
              <a:rPr lang="ru-RU" dirty="0" err="1">
                <a:latin typeface="Bahnschrift SemiCondensed" panose="020B0502040204020203" pitchFamily="34" charset="0"/>
              </a:rPr>
              <a:t>які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зможуть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зібрати</a:t>
            </a:r>
            <a:r>
              <a:rPr lang="ru-RU" dirty="0">
                <a:latin typeface="Bahnschrift SemiCondensed" panose="020B0502040204020203" pitchFamily="34" charset="0"/>
              </a:rPr>
              <a:t> з </a:t>
            </a:r>
            <a:r>
              <a:rPr lang="ru-RU" dirty="0" err="1">
                <a:latin typeface="Bahnschrift SemiCondensed" panose="020B0502040204020203" pitchFamily="34" charset="0"/>
              </a:rPr>
              <a:t>першої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гілки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горіхового</a:t>
            </a:r>
            <a:r>
              <a:rPr lang="ru-RU" dirty="0">
                <a:latin typeface="Bahnschrift SemiCondensed" panose="020B0502040204020203" pitchFamily="34" charset="0"/>
              </a:rPr>
              <a:t> дерева, а </a:t>
            </a:r>
            <a:r>
              <a:rPr lang="ru-RU" dirty="0" err="1">
                <a:latin typeface="Bahnschrift SemiCondensed" panose="020B0502040204020203" pitchFamily="34" charset="0"/>
              </a:rPr>
              <a:t>також</a:t>
            </a:r>
            <a:r>
              <a:rPr lang="ru-RU" dirty="0">
                <a:latin typeface="Bahnschrift SemiCondensed" panose="020B0502040204020203" pitchFamily="34" charset="0"/>
              </a:rPr>
              <a:t> на те, яка </a:t>
            </a:r>
            <a:r>
              <a:rPr lang="ru-RU" dirty="0" err="1">
                <a:latin typeface="Bahnschrift SemiCondensed" panose="020B0502040204020203" pitchFamily="34" charset="0"/>
              </a:rPr>
              <a:t>гілка</a:t>
            </a:r>
            <a:r>
              <a:rPr lang="ru-RU" dirty="0">
                <a:latin typeface="Bahnschrift SemiCondensed" panose="020B0502040204020203" pitchFamily="34" charset="0"/>
              </a:rPr>
              <a:t> буде </a:t>
            </a:r>
            <a:r>
              <a:rPr lang="ru-RU" dirty="0" err="1">
                <a:latin typeface="Bahnschrift SemiCondensed" panose="020B0502040204020203" pitchFamily="34" charset="0"/>
              </a:rPr>
              <a:t>першою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зламаною</a:t>
            </a:r>
            <a:r>
              <a:rPr lang="ru-RU" dirty="0">
                <a:latin typeface="Bahnschrift SemiCondensed" panose="020B0502040204020203" pitchFamily="34" charset="0"/>
              </a:rPr>
              <a:t>. </a:t>
            </a:r>
            <a:r>
              <a:rPr lang="ru-RU" dirty="0" err="1">
                <a:latin typeface="Bahnschrift SemiCondensed" panose="020B0502040204020203" pitchFamily="34" charset="0"/>
              </a:rPr>
              <a:t>Якщо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зібрано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багато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горіхів</a:t>
            </a:r>
            <a:r>
              <a:rPr lang="ru-RU" dirty="0">
                <a:latin typeface="Bahnschrift SemiCondensed" panose="020B0502040204020203" pitchFamily="34" charset="0"/>
              </a:rPr>
              <a:t>, то </a:t>
            </a:r>
            <a:r>
              <a:rPr lang="ru-RU" dirty="0" err="1">
                <a:latin typeface="Bahnschrift SemiCondensed" panose="020B0502040204020203" pitchFamily="34" charset="0"/>
              </a:rPr>
              <a:t>передбачається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успіх</a:t>
            </a:r>
            <a:r>
              <a:rPr lang="ru-RU" dirty="0">
                <a:latin typeface="Bahnschrift SemiCondensed" panose="020B0502040204020203" pitchFamily="34" charset="0"/>
              </a:rPr>
              <a:t> і достаток у </a:t>
            </a:r>
            <a:r>
              <a:rPr lang="ru-RU" dirty="0" err="1">
                <a:latin typeface="Bahnschrift SemiCondensed" panose="020B0502040204020203" pitchFamily="34" charset="0"/>
              </a:rPr>
              <a:t>наступному</a:t>
            </a:r>
            <a:r>
              <a:rPr lang="ru-RU" dirty="0">
                <a:latin typeface="Bahnschrift SemiCondensed" panose="020B0502040204020203" pitchFamily="34" charset="0"/>
              </a:rPr>
              <a:t> </a:t>
            </a:r>
            <a:r>
              <a:rPr lang="ru-RU" dirty="0" err="1">
                <a:latin typeface="Bahnschrift SemiCondensed" panose="020B0502040204020203" pitchFamily="34" charset="0"/>
              </a:rPr>
              <a:t>році</a:t>
            </a:r>
            <a:r>
              <a:rPr lang="ru-RU" dirty="0">
                <a:latin typeface="Bahnschrift SemiCondensed" panose="020B0502040204020203" pitchFamily="34" charset="0"/>
              </a:rPr>
              <a:t>.</a:t>
            </a:r>
          </a:p>
          <a:p>
            <a:endParaRPr lang="ru-RU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CA8DC3C2-66B1-4091-902F-6BA634F726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24363" y="3091159"/>
            <a:ext cx="3667128" cy="2220143"/>
          </a:xfrm>
          <a:prstGeom prst="rect">
            <a:avLst/>
          </a:prstGeom>
          <a:effectLst>
            <a:softEdge rad="254000"/>
          </a:effectLst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CFB43A0A-06C7-421A-A291-0A030357D36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0351" y="4670612"/>
            <a:ext cx="2919611" cy="1945648"/>
          </a:xfrm>
          <a:prstGeom prst="rect">
            <a:avLst/>
          </a:prstGeom>
          <a:effectLst>
            <a:softEdge rad="139700"/>
          </a:effec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316242AC-1874-47EF-8620-66BB2CDF708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982" y="3372995"/>
            <a:ext cx="2931888" cy="1749360"/>
          </a:xfrm>
          <a:prstGeom prst="rect">
            <a:avLst/>
          </a:prstGeom>
          <a:effectLst>
            <a:softEdge rad="165100"/>
          </a:effectLst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656F8050-8282-45BD-A8A4-7F8E3786EDB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1491" y="3290047"/>
            <a:ext cx="1840753" cy="2761129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43191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E75B94-A13A-42B0-9296-562A845A6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518" y="-145863"/>
            <a:ext cx="10515600" cy="1325563"/>
          </a:xfrm>
        </p:spPr>
        <p:txBody>
          <a:bodyPr/>
          <a:lstStyle/>
          <a:p>
            <a:r>
              <a:rPr lang="uk-UA" dirty="0">
                <a:latin typeface="Bahnschrift SemiCondensed" panose="020B0502040204020203" pitchFamily="34" charset="0"/>
              </a:rPr>
              <a:t>Гадання на Великдень </a:t>
            </a:r>
            <a:endParaRPr lang="ru-RU" dirty="0">
              <a:latin typeface="Bahnschrift SemiCondensed" panose="020B0502040204020203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126805-C795-41ED-AB01-63164AC6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171" y="1179700"/>
            <a:ext cx="5212978" cy="52564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>
                <a:latin typeface="Bahnschrift SemiCondensed" panose="020B0502040204020203" pitchFamily="34" charset="0"/>
              </a:rPr>
              <a:t>В </a:t>
            </a:r>
            <a:r>
              <a:rPr lang="ru-RU" sz="1600" dirty="0" err="1">
                <a:latin typeface="Bahnschrift SemiCondensed" panose="020B0502040204020203" pitchFamily="34" charset="0"/>
              </a:rPr>
              <a:t>південних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слов'ян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традиційно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були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поширені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різні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обрядові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гадання</a:t>
            </a:r>
            <a:r>
              <a:rPr lang="ru-RU" sz="1600" dirty="0">
                <a:latin typeface="Bahnschrift SemiCondensed" panose="020B0502040204020203" pitchFamily="34" charset="0"/>
              </a:rPr>
              <a:t> на </a:t>
            </a:r>
            <a:r>
              <a:rPr lang="ru-RU" sz="1600" dirty="0" err="1">
                <a:latin typeface="Bahnschrift SemiCondensed" panose="020B0502040204020203" pitchFamily="34" charset="0"/>
              </a:rPr>
              <a:t>Великдень</a:t>
            </a:r>
            <a:r>
              <a:rPr lang="ru-RU" sz="1600" dirty="0">
                <a:latin typeface="Bahnschrift SemiCondensed" panose="020B0502040204020203" pitchFamily="34" charset="0"/>
              </a:rPr>
              <a:t>. Одним з </a:t>
            </a:r>
            <a:r>
              <a:rPr lang="ru-RU" sz="1600" dirty="0" err="1">
                <a:latin typeface="Bahnschrift SemiCondensed" panose="020B0502040204020203" pitchFamily="34" charset="0"/>
              </a:rPr>
              <a:t>найпоширеніших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гадань</a:t>
            </a:r>
            <a:r>
              <a:rPr lang="ru-RU" sz="1600" dirty="0">
                <a:latin typeface="Bahnschrift SemiCondensed" panose="020B0502040204020203" pitchFamily="34" charset="0"/>
              </a:rPr>
              <a:t> є </a:t>
            </a:r>
            <a:r>
              <a:rPr lang="ru-RU" sz="1600" dirty="0" err="1">
                <a:latin typeface="Bahnschrift SemiCondensed" panose="020B0502040204020203" pitchFamily="34" charset="0"/>
              </a:rPr>
              <a:t>гадання</a:t>
            </a:r>
            <a:r>
              <a:rPr lang="ru-RU" sz="1600" dirty="0">
                <a:latin typeface="Bahnschrift SemiCondensed" panose="020B0502040204020203" pitchFamily="34" charset="0"/>
              </a:rPr>
              <a:t> на </a:t>
            </a:r>
            <a:r>
              <a:rPr lang="ru-RU" sz="1600" dirty="0" err="1">
                <a:latin typeface="Bahnschrift SemiCondensed" panose="020B0502040204020203" pitchFamily="34" charset="0"/>
              </a:rPr>
              <a:t>яйця</a:t>
            </a:r>
            <a:r>
              <a:rPr lang="ru-RU" sz="1600" dirty="0">
                <a:latin typeface="Bahnschrift SemiCondensed" panose="020B0502040204020203" pitchFamily="34" charset="0"/>
              </a:rPr>
              <a:t>. </a:t>
            </a:r>
            <a:r>
              <a:rPr lang="ru-RU" sz="1600" dirty="0" err="1">
                <a:latin typeface="Bahnschrift SemiCondensed" panose="020B0502040204020203" pitchFamily="34" charset="0"/>
              </a:rPr>
              <a:t>Зазвичай</a:t>
            </a:r>
            <a:r>
              <a:rPr lang="ru-RU" sz="1600" dirty="0">
                <a:latin typeface="Bahnschrift SemiCondensed" panose="020B0502040204020203" pitchFamily="34" charset="0"/>
              </a:rPr>
              <a:t> перед </a:t>
            </a:r>
            <a:r>
              <a:rPr lang="ru-RU" sz="1600" dirty="0" err="1">
                <a:latin typeface="Bahnschrift SemiCondensed" panose="020B0502040204020203" pitchFamily="34" charset="0"/>
              </a:rPr>
              <a:t>Великоднем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вибирали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кілька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яєць</a:t>
            </a:r>
            <a:r>
              <a:rPr lang="ru-RU" sz="1600" dirty="0">
                <a:latin typeface="Bahnschrift SemiCondensed" panose="020B0502040204020203" pitchFamily="34" charset="0"/>
              </a:rPr>
              <a:t> і </a:t>
            </a:r>
            <a:r>
              <a:rPr lang="ru-RU" sz="1600" dirty="0" err="1">
                <a:latin typeface="Bahnschrift SemiCondensed" panose="020B0502040204020203" pitchFamily="34" charset="0"/>
              </a:rPr>
              <a:t>фарбували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їх</a:t>
            </a:r>
            <a:r>
              <a:rPr lang="ru-RU" sz="1600" dirty="0">
                <a:latin typeface="Bahnschrift SemiCondensed" panose="020B0502040204020203" pitchFamily="34" charset="0"/>
              </a:rPr>
              <a:t> у </a:t>
            </a:r>
            <a:r>
              <a:rPr lang="ru-RU" sz="1600" dirty="0" err="1">
                <a:latin typeface="Bahnschrift SemiCondensed" panose="020B0502040204020203" pitchFamily="34" charset="0"/>
              </a:rPr>
              <a:t>різні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кольори</a:t>
            </a:r>
            <a:r>
              <a:rPr lang="ru-RU" sz="1600" dirty="0">
                <a:latin typeface="Bahnschrift SemiCondensed" panose="020B0502040204020203" pitchFamily="34" charset="0"/>
              </a:rPr>
              <a:t>. </a:t>
            </a:r>
            <a:r>
              <a:rPr lang="ru-RU" sz="1600" dirty="0" err="1">
                <a:latin typeface="Bahnschrift SemiCondensed" panose="020B0502040204020203" pitchFamily="34" charset="0"/>
              </a:rPr>
              <a:t>Потім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яйця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зберігали</a:t>
            </a:r>
            <a:r>
              <a:rPr lang="ru-RU" sz="1600" dirty="0">
                <a:latin typeface="Bahnschrift SemiCondensed" panose="020B0502040204020203" pitchFamily="34" charset="0"/>
              </a:rPr>
              <a:t> до </a:t>
            </a:r>
            <a:r>
              <a:rPr lang="ru-RU" sz="1600" dirty="0" err="1">
                <a:latin typeface="Bahnschrift SemiCondensed" panose="020B0502040204020203" pitchFamily="34" charset="0"/>
              </a:rPr>
              <a:t>неділі</a:t>
            </a:r>
            <a:r>
              <a:rPr lang="ru-RU" sz="1600" dirty="0">
                <a:latin typeface="Bahnschrift SemiCondensed" panose="020B0502040204020203" pitchFamily="34" charset="0"/>
              </a:rPr>
              <a:t>, коли приходив час </a:t>
            </a:r>
            <a:r>
              <a:rPr lang="ru-RU" sz="1600" dirty="0" err="1">
                <a:latin typeface="Bahnschrift SemiCondensed" panose="020B0502040204020203" pitchFamily="34" charset="0"/>
              </a:rPr>
              <a:t>гадати</a:t>
            </a:r>
            <a:r>
              <a:rPr lang="ru-RU" sz="1600" dirty="0">
                <a:latin typeface="Bahnschrift SemiCondensed" panose="020B0502040204020203" pitchFamily="34" charset="0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latin typeface="Bahnschrift SemiCondensed" panose="020B0502040204020203" pitchFamily="34" charset="0"/>
              </a:rPr>
              <a:t>Гадали </a:t>
            </a:r>
            <a:r>
              <a:rPr lang="ru-RU" sz="1600" dirty="0" err="1">
                <a:latin typeface="Bahnschrift SemiCondensed" panose="020B0502040204020203" pitchFamily="34" charset="0"/>
              </a:rPr>
              <a:t>зазвичай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двома</a:t>
            </a:r>
            <a:r>
              <a:rPr lang="ru-RU" sz="1600" dirty="0">
                <a:latin typeface="Bahnschrift SemiCondensed" panose="020B0502040204020203" pitchFamily="34" charset="0"/>
              </a:rPr>
              <a:t> способами: </a:t>
            </a:r>
            <a:r>
              <a:rPr lang="ru-RU" sz="1600" dirty="0" err="1">
                <a:latin typeface="Bahnschrift SemiCondensed" panose="020B0502040204020203" pitchFamily="34" charset="0"/>
              </a:rPr>
              <a:t>зіткненням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яєць</a:t>
            </a:r>
            <a:r>
              <a:rPr lang="ru-RU" sz="1600" dirty="0">
                <a:latin typeface="Bahnschrift SemiCondensed" panose="020B0502040204020203" pitchFamily="34" charset="0"/>
              </a:rPr>
              <a:t> та "</a:t>
            </a:r>
            <a:r>
              <a:rPr lang="ru-RU" sz="1600" dirty="0" err="1">
                <a:latin typeface="Bahnschrift SemiCondensed" panose="020B0502040204020203" pitchFamily="34" charset="0"/>
              </a:rPr>
              <a:t>лініями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долі</a:t>
            </a:r>
            <a:r>
              <a:rPr lang="ru-RU" sz="1600" dirty="0">
                <a:latin typeface="Bahnschrift SemiCondensed" panose="020B0502040204020203" pitchFamily="34" charset="0"/>
              </a:rPr>
              <a:t>". У </a:t>
            </a:r>
            <a:r>
              <a:rPr lang="ru-RU" sz="1600" dirty="0" err="1">
                <a:latin typeface="Bahnschrift SemiCondensed" panose="020B0502040204020203" pitchFamily="34" charset="0"/>
              </a:rPr>
              <a:t>першому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випадку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беруть</a:t>
            </a:r>
            <a:r>
              <a:rPr lang="ru-RU" sz="1600" dirty="0">
                <a:latin typeface="Bahnschrift SemiCondensed" panose="020B0502040204020203" pitchFamily="34" charset="0"/>
              </a:rPr>
              <a:t> два </a:t>
            </a:r>
            <a:r>
              <a:rPr lang="ru-RU" sz="1600" dirty="0" err="1">
                <a:latin typeface="Bahnschrift SemiCondensed" panose="020B0502040204020203" pitchFamily="34" charset="0"/>
              </a:rPr>
              <a:t>яйця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що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були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покриті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різнокольоровою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фарбою</a:t>
            </a:r>
            <a:r>
              <a:rPr lang="ru-RU" sz="1600" dirty="0">
                <a:latin typeface="Bahnschrift SemiCondensed" panose="020B0502040204020203" pitchFamily="34" charset="0"/>
              </a:rPr>
              <a:t>. </a:t>
            </a:r>
            <a:r>
              <a:rPr lang="ru-RU" sz="1600" dirty="0" err="1">
                <a:latin typeface="Bahnschrift SemiCondensed" panose="020B0502040204020203" pitchFamily="34" charset="0"/>
              </a:rPr>
              <a:t>Їх</a:t>
            </a:r>
            <a:r>
              <a:rPr lang="ru-RU" sz="1600" dirty="0">
                <a:latin typeface="Bahnschrift SemiCondensed" panose="020B0502040204020203" pitchFamily="34" charset="0"/>
              </a:rPr>
              <a:t> стукали </a:t>
            </a:r>
            <a:r>
              <a:rPr lang="ru-RU" sz="1600" dirty="0" err="1">
                <a:latin typeface="Bahnschrift SemiCondensed" panose="020B0502040204020203" pitchFamily="34" charset="0"/>
              </a:rPr>
              <a:t>одне</a:t>
            </a:r>
            <a:r>
              <a:rPr lang="ru-RU" sz="1600" dirty="0">
                <a:latin typeface="Bahnschrift SemiCondensed" panose="020B0502040204020203" pitchFamily="34" charset="0"/>
              </a:rPr>
              <a:t> об </a:t>
            </a:r>
            <a:r>
              <a:rPr lang="ru-RU" sz="1600" dirty="0" err="1">
                <a:latin typeface="Bahnschrift SemiCondensed" panose="020B0502040204020203" pitchFamily="34" charset="0"/>
              </a:rPr>
              <a:t>одне</a:t>
            </a:r>
            <a:r>
              <a:rPr lang="ru-RU" sz="1600" dirty="0">
                <a:latin typeface="Bahnschrift SemiCondensed" panose="020B0502040204020203" pitchFamily="34" charset="0"/>
              </a:rPr>
              <a:t> і </a:t>
            </a:r>
            <a:r>
              <a:rPr lang="ru-RU" sz="1600" dirty="0" err="1">
                <a:latin typeface="Bahnschrift SemiCondensed" panose="020B0502040204020203" pitchFamily="34" charset="0"/>
              </a:rPr>
              <a:t>дивилися</a:t>
            </a:r>
            <a:r>
              <a:rPr lang="ru-RU" sz="1600" dirty="0">
                <a:latin typeface="Bahnschrift SemiCondensed" panose="020B0502040204020203" pitchFamily="34" charset="0"/>
              </a:rPr>
              <a:t>, яке з них </a:t>
            </a:r>
            <a:r>
              <a:rPr lang="ru-RU" sz="1600" dirty="0" err="1">
                <a:latin typeface="Bahnschrift SemiCondensed" panose="020B0502040204020203" pitchFamily="34" charset="0"/>
              </a:rPr>
              <a:t>розбивається</a:t>
            </a:r>
            <a:r>
              <a:rPr lang="ru-RU" sz="1600" dirty="0">
                <a:latin typeface="Bahnschrift SemiCondensed" panose="020B0502040204020203" pitchFamily="34" charset="0"/>
              </a:rPr>
              <a:t>. </a:t>
            </a:r>
            <a:r>
              <a:rPr lang="ru-RU" sz="1600" dirty="0" err="1">
                <a:latin typeface="Bahnschrift SemiCondensed" panose="020B0502040204020203" pitchFamily="34" charset="0"/>
              </a:rPr>
              <a:t>Якщо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розбився</a:t>
            </a:r>
            <a:r>
              <a:rPr lang="ru-RU" sz="1600" dirty="0">
                <a:latin typeface="Bahnschrift SemiCondensed" panose="020B0502040204020203" pitchFamily="34" charset="0"/>
              </a:rPr>
              <a:t> яйце того </a:t>
            </a:r>
            <a:r>
              <a:rPr lang="ru-RU" sz="1600" dirty="0" err="1">
                <a:latin typeface="Bahnschrift SemiCondensed" panose="020B0502040204020203" pitchFamily="34" charset="0"/>
              </a:rPr>
              <a:t>кольору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який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був</a:t>
            </a:r>
            <a:r>
              <a:rPr lang="ru-RU" sz="1600" dirty="0">
                <a:latin typeface="Bahnschrift SemiCondensed" panose="020B0502040204020203" pitchFamily="34" charset="0"/>
              </a:rPr>
              <a:t> у вас на руках, то </a:t>
            </a:r>
            <a:r>
              <a:rPr lang="ru-RU" sz="1600" dirty="0" err="1">
                <a:latin typeface="Bahnschrift SemiCondensed" panose="020B0502040204020203" pitchFamily="34" charset="0"/>
              </a:rPr>
              <a:t>вважалося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що</a:t>
            </a:r>
            <a:r>
              <a:rPr lang="ru-RU" sz="1600" dirty="0">
                <a:latin typeface="Bahnschrift SemiCondensed" panose="020B0502040204020203" pitchFamily="34" charset="0"/>
              </a:rPr>
              <a:t> вам не </a:t>
            </a:r>
            <a:r>
              <a:rPr lang="ru-RU" sz="1600" dirty="0" err="1">
                <a:latin typeface="Bahnschrift SemiCondensed" panose="020B0502040204020203" pitchFamily="34" charset="0"/>
              </a:rPr>
              <a:t>пощастить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якщо</a:t>
            </a:r>
            <a:r>
              <a:rPr lang="ru-RU" sz="1600" dirty="0">
                <a:latin typeface="Bahnschrift SemiCondensed" panose="020B0502040204020203" pitchFamily="34" charset="0"/>
              </a:rPr>
              <a:t> ж </a:t>
            </a:r>
            <a:r>
              <a:rPr lang="ru-RU" sz="1600" dirty="0" err="1">
                <a:latin typeface="Bahnschrift SemiCondensed" panose="020B0502040204020203" pitchFamily="34" charset="0"/>
              </a:rPr>
              <a:t>розбився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інший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колір</a:t>
            </a:r>
            <a:r>
              <a:rPr lang="ru-RU" sz="1600" dirty="0">
                <a:latin typeface="Bahnschrift SemiCondensed" panose="020B0502040204020203" pitchFamily="34" charset="0"/>
              </a:rPr>
              <a:t>, то на вас </a:t>
            </a:r>
            <a:r>
              <a:rPr lang="ru-RU" sz="1600" dirty="0" err="1">
                <a:latin typeface="Bahnschrift SemiCondensed" panose="020B0502040204020203" pitchFamily="34" charset="0"/>
              </a:rPr>
              <a:t>чекає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щастя</a:t>
            </a:r>
            <a:r>
              <a:rPr lang="ru-RU" sz="1600" dirty="0">
                <a:latin typeface="Bahnschrift SemiCondensed" panose="020B0502040204020203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903C67-B9FF-4082-A818-42C5775B485F}"/>
              </a:ext>
            </a:extLst>
          </p:cNvPr>
          <p:cNvSpPr txBox="1"/>
          <p:nvPr/>
        </p:nvSpPr>
        <p:spPr>
          <a:xfrm>
            <a:off x="5262284" y="4278903"/>
            <a:ext cx="67818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1600" dirty="0">
                <a:latin typeface="Bahnschrift SemiCondensed" panose="020B0502040204020203" pitchFamily="34" charset="0"/>
              </a:rPr>
              <a:t>У другому </a:t>
            </a:r>
            <a:r>
              <a:rPr lang="ru-RU" sz="1600" dirty="0" err="1">
                <a:latin typeface="Bahnschrift SemiCondensed" panose="020B0502040204020203" pitchFamily="34" charset="0"/>
              </a:rPr>
              <a:t>випадку</a:t>
            </a:r>
            <a:r>
              <a:rPr lang="ru-RU" sz="1600" dirty="0">
                <a:latin typeface="Bahnschrift SemiCondensed" panose="020B0502040204020203" pitchFamily="34" charset="0"/>
              </a:rPr>
              <a:t> яйце </a:t>
            </a:r>
            <a:r>
              <a:rPr lang="ru-RU" sz="1600" dirty="0" err="1">
                <a:latin typeface="Bahnschrift SemiCondensed" panose="020B0502040204020203" pitchFamily="34" charset="0"/>
              </a:rPr>
              <a:t>тримали</a:t>
            </a:r>
            <a:r>
              <a:rPr lang="ru-RU" sz="1600" dirty="0">
                <a:latin typeface="Bahnschrift SemiCondensed" panose="020B0502040204020203" pitchFamily="34" charset="0"/>
              </a:rPr>
              <a:t> у руках і на </a:t>
            </a:r>
            <a:r>
              <a:rPr lang="ru-RU" sz="1600" dirty="0" err="1">
                <a:latin typeface="Bahnschrift SemiCondensed" panose="020B0502040204020203" pitchFamily="34" charset="0"/>
              </a:rPr>
              <a:t>ньому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малювали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лінії</a:t>
            </a:r>
            <a:r>
              <a:rPr lang="ru-RU" sz="1600" dirty="0">
                <a:latin typeface="Bahnschrift SemiCondensed" panose="020B0502040204020203" pitchFamily="34" charset="0"/>
              </a:rPr>
              <a:t> з одного боку до </a:t>
            </a:r>
            <a:r>
              <a:rPr lang="ru-RU" sz="1600" dirty="0" err="1">
                <a:latin typeface="Bahnschrift SemiCondensed" panose="020B0502040204020203" pitchFamily="34" charset="0"/>
              </a:rPr>
              <a:t>іншого</a:t>
            </a:r>
            <a:r>
              <a:rPr lang="ru-RU" sz="1600" dirty="0">
                <a:latin typeface="Bahnschrift SemiCondensed" panose="020B0502040204020203" pitchFamily="34" charset="0"/>
              </a:rPr>
              <a:t>. </a:t>
            </a:r>
            <a:r>
              <a:rPr lang="ru-RU" sz="1600" dirty="0" err="1">
                <a:latin typeface="Bahnschrift SemiCondensed" panose="020B0502040204020203" pitchFamily="34" charset="0"/>
              </a:rPr>
              <a:t>Потім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знову</a:t>
            </a:r>
            <a:r>
              <a:rPr lang="ru-RU" sz="1600" dirty="0">
                <a:latin typeface="Bahnschrift SemiCondensed" panose="020B0502040204020203" pitchFamily="34" charset="0"/>
              </a:rPr>
              <a:t> стукали </a:t>
            </a:r>
            <a:r>
              <a:rPr lang="ru-RU" sz="1600" dirty="0" err="1">
                <a:latin typeface="Bahnschrift SemiCondensed" panose="020B0502040204020203" pitchFamily="34" charset="0"/>
              </a:rPr>
              <a:t>його</a:t>
            </a:r>
            <a:r>
              <a:rPr lang="ru-RU" sz="1600" dirty="0">
                <a:latin typeface="Bahnschrift SemiCondensed" panose="020B0502040204020203" pitchFamily="34" charset="0"/>
              </a:rPr>
              <a:t> об </a:t>
            </a:r>
            <a:r>
              <a:rPr lang="ru-RU" sz="1600" dirty="0" err="1">
                <a:latin typeface="Bahnschrift SemiCondensed" panose="020B0502040204020203" pitchFamily="34" charset="0"/>
              </a:rPr>
              <a:t>якесь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тверде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тіло</a:t>
            </a:r>
            <a:r>
              <a:rPr lang="ru-RU" sz="1600" dirty="0">
                <a:latin typeface="Bahnschrift SemiCondensed" panose="020B0502040204020203" pitchFamily="34" charset="0"/>
              </a:rPr>
              <a:t> (</a:t>
            </a:r>
            <a:r>
              <a:rPr lang="ru-RU" sz="1600" dirty="0" err="1">
                <a:latin typeface="Bahnschrift SemiCondensed" panose="020B0502040204020203" pitchFamily="34" charset="0"/>
              </a:rPr>
              <a:t>наприклад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стіл</a:t>
            </a:r>
            <a:r>
              <a:rPr lang="ru-RU" sz="1600" dirty="0">
                <a:latin typeface="Bahnschrift SemiCondensed" panose="020B0502040204020203" pitchFamily="34" charset="0"/>
              </a:rPr>
              <a:t>) і </a:t>
            </a:r>
            <a:r>
              <a:rPr lang="ru-RU" sz="1600" dirty="0" err="1">
                <a:latin typeface="Bahnschrift SemiCondensed" panose="020B0502040204020203" pitchFamily="34" charset="0"/>
              </a:rPr>
              <a:t>дивилися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які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лінії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залишаться</a:t>
            </a:r>
            <a:r>
              <a:rPr lang="ru-RU" sz="1600" dirty="0">
                <a:latin typeface="Bahnschrift SemiCondensed" panose="020B0502040204020203" pitchFamily="34" charset="0"/>
              </a:rPr>
              <a:t> на </a:t>
            </a:r>
            <a:r>
              <a:rPr lang="ru-RU" sz="1600" dirty="0" err="1">
                <a:latin typeface="Bahnschrift SemiCondensed" panose="020B0502040204020203" pitchFamily="34" charset="0"/>
              </a:rPr>
              <a:t>яйці</a:t>
            </a:r>
            <a:r>
              <a:rPr lang="ru-RU" sz="1600" dirty="0">
                <a:latin typeface="Bahnschrift SemiCondensed" panose="020B0502040204020203" pitchFamily="34" charset="0"/>
              </a:rPr>
              <a:t>. В </a:t>
            </a:r>
            <a:r>
              <a:rPr lang="ru-RU" sz="1600" dirty="0" err="1">
                <a:latin typeface="Bahnschrift SemiCondensed" panose="020B0502040204020203" pitchFamily="34" charset="0"/>
              </a:rPr>
              <a:t>залежності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від</a:t>
            </a:r>
            <a:r>
              <a:rPr lang="ru-RU" sz="1600" dirty="0">
                <a:latin typeface="Bahnschrift SemiCondensed" panose="020B0502040204020203" pitchFamily="34" charset="0"/>
              </a:rPr>
              <a:t> того, </a:t>
            </a:r>
            <a:r>
              <a:rPr lang="ru-RU" sz="1600" dirty="0" err="1">
                <a:latin typeface="Bahnschrift SemiCondensed" panose="020B0502040204020203" pitchFamily="34" charset="0"/>
              </a:rPr>
              <a:t>які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лінії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залишаться</a:t>
            </a:r>
            <a:r>
              <a:rPr lang="ru-RU" sz="1600" dirty="0">
                <a:latin typeface="Bahnschrift SemiCondensed" panose="020B0502040204020203" pitchFamily="34" charset="0"/>
              </a:rPr>
              <a:t>, гадали про </a:t>
            </a:r>
            <a:r>
              <a:rPr lang="ru-RU" sz="1600" dirty="0" err="1">
                <a:latin typeface="Bahnschrift SemiCondensed" panose="020B0502040204020203" pitchFamily="34" charset="0"/>
              </a:rPr>
              <a:t>здоров'я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багатство</a:t>
            </a:r>
            <a:r>
              <a:rPr lang="ru-RU" sz="1600" dirty="0">
                <a:latin typeface="Bahnschrift SemiCondensed" panose="020B0502040204020203" pitchFamily="34" charset="0"/>
              </a:rPr>
              <a:t> та </a:t>
            </a:r>
            <a:r>
              <a:rPr lang="ru-RU" sz="1600" dirty="0" err="1">
                <a:latin typeface="Bahnschrift SemiCondensed" panose="020B0502040204020203" pitchFamily="34" charset="0"/>
              </a:rPr>
              <a:t>щастя</a:t>
            </a:r>
            <a:r>
              <a:rPr lang="ru-RU" sz="1600" dirty="0">
                <a:latin typeface="Bahnschrift SemiCondensed" panose="020B0502040204020203" pitchFamily="34" charset="0"/>
              </a:rPr>
              <a:t> у </a:t>
            </a:r>
            <a:r>
              <a:rPr lang="ru-RU" sz="1600" dirty="0" err="1">
                <a:latin typeface="Bahnschrift SemiCondensed" panose="020B0502040204020203" pitchFamily="34" charset="0"/>
              </a:rPr>
              <a:t>році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який</a:t>
            </a:r>
            <a:r>
              <a:rPr lang="ru-RU" sz="1600" dirty="0">
                <a:latin typeface="Bahnschrift SemiCondensed" panose="020B0502040204020203" pitchFamily="34" charset="0"/>
              </a:rPr>
              <a:t> настав.</a:t>
            </a:r>
          </a:p>
          <a:p>
            <a:pPr marL="0" indent="0">
              <a:buNone/>
            </a:pPr>
            <a:r>
              <a:rPr lang="ru-RU" sz="1600" dirty="0" err="1">
                <a:latin typeface="Bahnschrift SemiCondensed" panose="020B0502040204020203" pitchFamily="34" charset="0"/>
              </a:rPr>
              <a:t>Також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існували</a:t>
            </a:r>
            <a:r>
              <a:rPr lang="ru-RU" sz="1600" dirty="0">
                <a:latin typeface="Bahnschrift SemiCondensed" panose="020B0502040204020203" pitchFamily="34" charset="0"/>
              </a:rPr>
              <a:t> й </a:t>
            </a:r>
            <a:r>
              <a:rPr lang="ru-RU" sz="1600" dirty="0" err="1">
                <a:latin typeface="Bahnschrift SemiCondensed" panose="020B0502040204020203" pitchFamily="34" charset="0"/>
              </a:rPr>
              <a:t>інші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гадання</a:t>
            </a:r>
            <a:r>
              <a:rPr lang="ru-RU" sz="1600" dirty="0">
                <a:latin typeface="Bahnschrift SemiCondensed" panose="020B0502040204020203" pitchFamily="34" charset="0"/>
              </a:rPr>
              <a:t> на </a:t>
            </a:r>
            <a:r>
              <a:rPr lang="ru-RU" sz="1600" dirty="0" err="1">
                <a:latin typeface="Bahnschrift SemiCondensed" panose="020B0502040204020203" pitchFamily="34" charset="0"/>
              </a:rPr>
              <a:t>Великдень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наприклад</a:t>
            </a:r>
            <a:r>
              <a:rPr lang="ru-RU" sz="1600" dirty="0">
                <a:latin typeface="Bahnschrift SemiCondensed" panose="020B0502040204020203" pitchFamily="34" charset="0"/>
              </a:rPr>
              <a:t>, гадали за </a:t>
            </a:r>
            <a:r>
              <a:rPr lang="ru-RU" sz="1600" dirty="0" err="1">
                <a:latin typeface="Bahnschrift SemiCondensed" panose="020B0502040204020203" pitchFamily="34" charset="0"/>
              </a:rPr>
              <a:t>допомогою</a:t>
            </a:r>
            <a:r>
              <a:rPr lang="ru-RU" sz="1600" dirty="0">
                <a:latin typeface="Bahnschrift SemiCondensed" panose="020B0502040204020203" pitchFamily="34" charset="0"/>
              </a:rPr>
              <a:t> курей, </a:t>
            </a:r>
            <a:r>
              <a:rPr lang="ru-RU" sz="1600" dirty="0" err="1">
                <a:latin typeface="Bahnschrift SemiCondensed" panose="020B0502040204020203" pitchFamily="34" charset="0"/>
              </a:rPr>
              <a:t>що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з'являлися</a:t>
            </a:r>
            <a:r>
              <a:rPr lang="ru-RU" sz="1600" dirty="0">
                <a:latin typeface="Bahnschrift SemiCondensed" panose="020B0502040204020203" pitchFamily="34" charset="0"/>
              </a:rPr>
              <a:t> н </a:t>
            </a:r>
            <a:r>
              <a:rPr lang="ru-RU" sz="1600" dirty="0" err="1">
                <a:latin typeface="Bahnschrift SemiCondensed" panose="020B0502040204020203" pitchFamily="34" charset="0"/>
              </a:rPr>
              <a:t>подвір'ї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під</a:t>
            </a:r>
            <a:r>
              <a:rPr lang="ru-RU" sz="1600" dirty="0">
                <a:latin typeface="Bahnschrift SemiCondensed" panose="020B0502040204020203" pitchFamily="34" charset="0"/>
              </a:rPr>
              <a:t> час </a:t>
            </a:r>
            <a:r>
              <a:rPr lang="ru-RU" sz="1600" dirty="0" err="1">
                <a:latin typeface="Bahnschrift SemiCondensed" panose="020B0502040204020203" pitchFamily="34" charset="0"/>
              </a:rPr>
              <a:t>святкування</a:t>
            </a:r>
            <a:r>
              <a:rPr lang="ru-RU" sz="1600" dirty="0">
                <a:latin typeface="Bahnschrift SemiCondensed" panose="020B0502040204020203" pitchFamily="34" charset="0"/>
              </a:rPr>
              <a:t>. За </a:t>
            </a:r>
            <a:r>
              <a:rPr lang="ru-RU" sz="1600" dirty="0" err="1">
                <a:latin typeface="Bahnschrift SemiCondensed" panose="020B0502040204020203" pitchFamily="34" charset="0"/>
              </a:rPr>
              <a:t>тим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які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настрої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мали</a:t>
            </a:r>
            <a:r>
              <a:rPr lang="ru-RU" sz="1600" dirty="0">
                <a:latin typeface="Bahnschrift SemiCondensed" panose="020B0502040204020203" pitchFamily="34" charset="0"/>
              </a:rPr>
              <a:t> кури, </a:t>
            </a:r>
            <a:r>
              <a:rPr lang="ru-RU" sz="1600" dirty="0" err="1">
                <a:latin typeface="Bahnschrift SemiCondensed" panose="020B0502040204020203" pitchFamily="34" charset="0"/>
              </a:rPr>
              <a:t>можна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було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визначити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який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рік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чекає</a:t>
            </a:r>
            <a:r>
              <a:rPr lang="ru-RU" sz="1600" dirty="0">
                <a:latin typeface="Bahnschrift SemiCondensed" panose="020B0502040204020203" pitchFamily="34" charset="0"/>
              </a:rPr>
              <a:t> людей.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00EB4FC-E665-4DE9-9817-28E655C06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4612" y="1179700"/>
            <a:ext cx="4762500" cy="2390775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8CBFB7B-FCC4-48EA-A071-9A81AFE90C5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4283" y="4344684"/>
            <a:ext cx="3621634" cy="203278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232768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11F5AF-F372-4B42-AB1E-2EA70B862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2491" y="-220374"/>
            <a:ext cx="10515600" cy="1325563"/>
          </a:xfrm>
        </p:spPr>
        <p:txBody>
          <a:bodyPr/>
          <a:lstStyle/>
          <a:p>
            <a:r>
              <a:rPr lang="uk-UA" dirty="0">
                <a:latin typeface="Bahnschrift SemiCondensed" panose="020B0502040204020203" pitchFamily="34" charset="0"/>
              </a:rPr>
              <a:t>Гадання на Новий рік </a:t>
            </a:r>
            <a:endParaRPr lang="ru-RU" dirty="0">
              <a:latin typeface="Bahnschrift SemiCondensed" panose="020B0502040204020203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F56772-593D-4816-86E5-71E2972F9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38" y="885683"/>
            <a:ext cx="10515600" cy="658957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У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південних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слов'ян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, як і в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багатьох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інших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 культурах,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Новий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рік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 є одним з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найбільш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важливих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 свят. І,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звичайно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 ж, не обходиться без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різних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обрядів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 та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гадань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. Ось </a:t>
            </a:r>
            <a:r>
              <a:rPr lang="ru-RU" sz="6400" b="0" i="0" dirty="0" err="1">
                <a:effectLst/>
                <a:latin typeface="Bahnschrift SemiCondensed" panose="020B0502040204020203" pitchFamily="34" charset="0"/>
              </a:rPr>
              <a:t>деякі</a:t>
            </a:r>
            <a:r>
              <a:rPr lang="ru-RU" sz="6400" b="0" i="0" dirty="0">
                <a:effectLst/>
                <a:latin typeface="Bahnschrift SemiCondensed" panose="020B0502040204020203" pitchFamily="34" charset="0"/>
              </a:rPr>
              <a:t> з них:</a:t>
            </a:r>
          </a:p>
          <a:p>
            <a:r>
              <a:rPr lang="ru-RU" b="0" i="0" dirty="0">
                <a:solidFill>
                  <a:srgbClr val="D1D5DB"/>
                </a:solidFill>
                <a:effectLst/>
                <a:latin typeface="Söhne"/>
              </a:rPr>
              <a:t/>
            </a:r>
            <a:br>
              <a:rPr lang="ru-RU" b="0" i="0" dirty="0">
                <a:solidFill>
                  <a:srgbClr val="D1D5DB"/>
                </a:solidFill>
                <a:effectLst/>
                <a:latin typeface="Söhne"/>
              </a:rPr>
            </a:b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FDAB4E-E1EC-4148-A610-178B6102BFFB}"/>
              </a:ext>
            </a:extLst>
          </p:cNvPr>
          <p:cNvSpPr txBox="1"/>
          <p:nvPr/>
        </p:nvSpPr>
        <p:spPr>
          <a:xfrm>
            <a:off x="179699" y="1252707"/>
            <a:ext cx="6532416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Bahnschrift SemiCondensed" panose="020B0502040204020203" pitchFamily="34" charset="0"/>
              </a:rPr>
              <a:t>Гадання</a:t>
            </a:r>
            <a:r>
              <a:rPr lang="ru-RU" sz="1600" dirty="0">
                <a:latin typeface="Bahnschrift SemiCondensed" panose="020B0502040204020203" pitchFamily="34" charset="0"/>
              </a:rPr>
              <a:t> на </a:t>
            </a:r>
            <a:r>
              <a:rPr lang="ru-RU" sz="1600" dirty="0" err="1">
                <a:latin typeface="Bahnschrift SemiCondensed" panose="020B0502040204020203" pitchFamily="34" charset="0"/>
              </a:rPr>
              <a:t>здоров'я</a:t>
            </a:r>
            <a:r>
              <a:rPr lang="ru-RU" sz="1600" dirty="0">
                <a:latin typeface="Bahnschrift SemiCondensed" panose="020B0502040204020203" pitchFamily="34" charset="0"/>
              </a:rPr>
              <a:t>. </a:t>
            </a:r>
            <a:r>
              <a:rPr lang="ru-RU" sz="1600" dirty="0" err="1">
                <a:latin typeface="Bahnschrift SemiCondensed" panose="020B0502040204020203" pitchFamily="34" charset="0"/>
              </a:rPr>
              <a:t>Щоб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дізнатися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яким</a:t>
            </a:r>
            <a:r>
              <a:rPr lang="ru-RU" sz="1600" dirty="0">
                <a:latin typeface="Bahnschrift SemiCondensed" panose="020B0502040204020203" pitchFamily="34" charset="0"/>
              </a:rPr>
              <a:t> буде ваше </a:t>
            </a:r>
            <a:r>
              <a:rPr lang="ru-RU" sz="1600" dirty="0" err="1">
                <a:latin typeface="Bahnschrift SemiCondensed" panose="020B0502040204020203" pitchFamily="34" charset="0"/>
              </a:rPr>
              <a:t>здоров'я</a:t>
            </a:r>
            <a:r>
              <a:rPr lang="ru-RU" sz="1600" dirty="0">
                <a:latin typeface="Bahnschrift SemiCondensed" panose="020B0502040204020203" pitchFamily="34" charset="0"/>
              </a:rPr>
              <a:t> в новому </a:t>
            </a:r>
            <a:r>
              <a:rPr lang="ru-RU" sz="1600" dirty="0" err="1">
                <a:latin typeface="Bahnschrift SemiCondensed" panose="020B0502040204020203" pitchFamily="34" charset="0"/>
              </a:rPr>
              <a:t>році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потрібно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під</a:t>
            </a:r>
            <a:r>
              <a:rPr lang="ru-RU" sz="1600" dirty="0">
                <a:latin typeface="Bahnschrift SemiCondensed" panose="020B0502040204020203" pitchFamily="34" charset="0"/>
              </a:rPr>
              <a:t> час </a:t>
            </a:r>
            <a:r>
              <a:rPr lang="ru-RU" sz="1600" dirty="0" err="1">
                <a:latin typeface="Bahnschrift SemiCondensed" panose="020B0502040204020203" pitchFamily="34" charset="0"/>
              </a:rPr>
              <a:t>новорічної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ночі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з'їсти</a:t>
            </a:r>
            <a:r>
              <a:rPr lang="ru-RU" sz="1600" dirty="0">
                <a:latin typeface="Bahnschrift SemiCondensed" panose="020B0502040204020203" pitchFamily="34" charset="0"/>
              </a:rPr>
              <a:t> 12 </a:t>
            </a:r>
            <a:r>
              <a:rPr lang="ru-RU" sz="1600" dirty="0" err="1">
                <a:latin typeface="Bahnschrift SemiCondensed" panose="020B0502040204020203" pitchFamily="34" charset="0"/>
              </a:rPr>
              <a:t>ягід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які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представляють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кожен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місяць</a:t>
            </a:r>
            <a:r>
              <a:rPr lang="ru-RU" sz="1600" dirty="0">
                <a:latin typeface="Bahnschrift SemiCondensed" panose="020B0502040204020203" pitchFamily="34" charset="0"/>
              </a:rPr>
              <a:t> року. </a:t>
            </a:r>
            <a:r>
              <a:rPr lang="ru-RU" sz="1600" dirty="0" err="1">
                <a:latin typeface="Bahnschrift SemiCondensed" panose="020B0502040204020203" pitchFamily="34" charset="0"/>
              </a:rPr>
              <a:t>Якщо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ягоди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солодкі</a:t>
            </a:r>
            <a:r>
              <a:rPr lang="ru-RU" sz="1600" dirty="0">
                <a:latin typeface="Bahnschrift SemiCondensed" panose="020B0502040204020203" pitchFamily="34" charset="0"/>
              </a:rPr>
              <a:t>, то </a:t>
            </a:r>
            <a:r>
              <a:rPr lang="ru-RU" sz="1600" dirty="0" err="1">
                <a:latin typeface="Bahnschrift SemiCondensed" panose="020B0502040204020203" pitchFamily="34" charset="0"/>
              </a:rPr>
              <a:t>здоров'я</a:t>
            </a:r>
            <a:r>
              <a:rPr lang="ru-RU" sz="1600" dirty="0">
                <a:latin typeface="Bahnschrift SemiCondensed" panose="020B0502040204020203" pitchFamily="34" charset="0"/>
              </a:rPr>
              <a:t> буде добре, </a:t>
            </a:r>
            <a:r>
              <a:rPr lang="ru-RU" sz="1600" dirty="0" err="1">
                <a:latin typeface="Bahnschrift SemiCondensed" panose="020B0502040204020203" pitchFamily="34" charset="0"/>
              </a:rPr>
              <a:t>якщо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кислі</a:t>
            </a:r>
            <a:r>
              <a:rPr lang="ru-RU" sz="1600" dirty="0">
                <a:latin typeface="Bahnschrift SemiCondensed" panose="020B0502040204020203" pitchFamily="34" charset="0"/>
              </a:rPr>
              <a:t> - то не </a:t>
            </a:r>
            <a:r>
              <a:rPr lang="ru-RU" sz="1600" dirty="0" err="1">
                <a:latin typeface="Bahnschrift SemiCondensed" panose="020B0502040204020203" pitchFamily="34" charset="0"/>
              </a:rPr>
              <a:t>дуже</a:t>
            </a:r>
            <a:r>
              <a:rPr lang="ru-RU" sz="1600" dirty="0">
                <a:latin typeface="Bahnschrift SemiCondensed" panose="020B0502040204020203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Bahnschrift SemiCondensed" panose="020B0502040204020203" pitchFamily="34" charset="0"/>
              </a:rPr>
              <a:t>Гадання</a:t>
            </a:r>
            <a:r>
              <a:rPr lang="ru-RU" sz="1600" dirty="0">
                <a:latin typeface="Bahnschrift SemiCondensed" panose="020B0502040204020203" pitchFamily="34" charset="0"/>
              </a:rPr>
              <a:t> на </a:t>
            </a:r>
            <a:r>
              <a:rPr lang="ru-RU" sz="1600" dirty="0" err="1">
                <a:latin typeface="Bahnschrift SemiCondensed" panose="020B0502040204020203" pitchFamily="34" charset="0"/>
              </a:rPr>
              <a:t>кохання</a:t>
            </a:r>
            <a:r>
              <a:rPr lang="ru-RU" sz="1600" dirty="0">
                <a:latin typeface="Bahnschrift SemiCondensed" panose="020B0502040204020203" pitchFamily="34" charset="0"/>
              </a:rPr>
              <a:t>. </a:t>
            </a:r>
            <a:r>
              <a:rPr lang="ru-RU" sz="1600" dirty="0" err="1">
                <a:latin typeface="Bahnschrift SemiCondensed" panose="020B0502040204020203" pitchFamily="34" charset="0"/>
              </a:rPr>
              <a:t>Під</a:t>
            </a:r>
            <a:r>
              <a:rPr lang="ru-RU" sz="1600" dirty="0">
                <a:latin typeface="Bahnschrift SemiCondensed" panose="020B0502040204020203" pitchFamily="34" charset="0"/>
              </a:rPr>
              <a:t> час </a:t>
            </a:r>
            <a:r>
              <a:rPr lang="ru-RU" sz="1600" dirty="0" err="1">
                <a:latin typeface="Bahnschrift SemiCondensed" panose="020B0502040204020203" pitchFamily="34" charset="0"/>
              </a:rPr>
              <a:t>новорічної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ночі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потрібно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запалити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свічку</a:t>
            </a:r>
            <a:r>
              <a:rPr lang="ru-RU" sz="1600" dirty="0">
                <a:latin typeface="Bahnschrift SemiCondensed" panose="020B0502040204020203" pitchFamily="34" charset="0"/>
              </a:rPr>
              <a:t> та </a:t>
            </a:r>
            <a:r>
              <a:rPr lang="ru-RU" sz="1600" dirty="0" err="1">
                <a:latin typeface="Bahnschrift SemiCondensed" panose="020B0502040204020203" pitchFamily="34" charset="0"/>
              </a:rPr>
              <a:t>стояти</a:t>
            </a:r>
            <a:r>
              <a:rPr lang="ru-RU" sz="1600" dirty="0">
                <a:latin typeface="Bahnschrift SemiCondensed" panose="020B0502040204020203" pitchFamily="34" charset="0"/>
              </a:rPr>
              <a:t> перед </a:t>
            </a:r>
            <a:r>
              <a:rPr lang="ru-RU" sz="1600" dirty="0" err="1">
                <a:latin typeface="Bahnschrift SemiCondensed" panose="020B0502040204020203" pitchFamily="34" charset="0"/>
              </a:rPr>
              <a:t>дзеркалом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дивлячись</a:t>
            </a:r>
            <a:r>
              <a:rPr lang="ru-RU" sz="1600" dirty="0">
                <a:latin typeface="Bahnschrift SemiCondensed" panose="020B0502040204020203" pitchFamily="34" charset="0"/>
              </a:rPr>
              <a:t> на </a:t>
            </a:r>
            <a:r>
              <a:rPr lang="ru-RU" sz="1600" dirty="0" err="1">
                <a:latin typeface="Bahnschrift SemiCondensed" panose="020B0502040204020203" pitchFamily="34" charset="0"/>
              </a:rPr>
              <a:t>свій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відбиток</a:t>
            </a:r>
            <a:r>
              <a:rPr lang="ru-RU" sz="1600" dirty="0">
                <a:latin typeface="Bahnschrift SemiCondensed" panose="020B0502040204020203" pitchFamily="34" charset="0"/>
              </a:rPr>
              <a:t>. </a:t>
            </a:r>
            <a:r>
              <a:rPr lang="ru-RU" sz="1600" dirty="0" err="1">
                <a:latin typeface="Bahnschrift SemiCondensed" panose="020B0502040204020203" pitchFamily="34" charset="0"/>
              </a:rPr>
              <a:t>Якщо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ви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побачите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тінь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своєї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майбутньої</a:t>
            </a:r>
            <a:r>
              <a:rPr lang="ru-RU" sz="1600" dirty="0">
                <a:latin typeface="Bahnschrift SemiCondensed" panose="020B0502040204020203" pitchFamily="34" charset="0"/>
              </a:rPr>
              <a:t> половинки, то </a:t>
            </a:r>
            <a:r>
              <a:rPr lang="ru-RU" sz="1600" dirty="0" err="1">
                <a:latin typeface="Bahnschrift SemiCondensed" panose="020B0502040204020203" pitchFamily="34" charset="0"/>
              </a:rPr>
              <a:t>це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означає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що</a:t>
            </a:r>
            <a:r>
              <a:rPr lang="ru-RU" sz="1600" dirty="0">
                <a:latin typeface="Bahnschrift SemiCondensed" panose="020B0502040204020203" pitchFamily="34" charset="0"/>
              </a:rPr>
              <a:t> вас </a:t>
            </a:r>
            <a:r>
              <a:rPr lang="ru-RU" sz="1600" dirty="0" err="1">
                <a:latin typeface="Bahnschrift SemiCondensed" panose="020B0502040204020203" pitchFamily="34" charset="0"/>
              </a:rPr>
              <a:t>чекає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кохання</a:t>
            </a:r>
            <a:r>
              <a:rPr lang="ru-RU" sz="1600" dirty="0">
                <a:latin typeface="Bahnschrift SemiCondensed" panose="020B0502040204020203" pitchFamily="34" charset="0"/>
              </a:rPr>
              <a:t> та </a:t>
            </a:r>
            <a:r>
              <a:rPr lang="ru-RU" sz="1600" dirty="0" err="1">
                <a:latin typeface="Bahnschrift SemiCondensed" panose="020B0502040204020203" pitchFamily="34" charset="0"/>
              </a:rPr>
              <a:t>шлюб</a:t>
            </a:r>
            <a:r>
              <a:rPr lang="ru-RU" sz="1600" dirty="0">
                <a:latin typeface="Bahnschrift SemiCondensed" panose="020B0502040204020203" pitchFamily="34" charset="0"/>
              </a:rPr>
              <a:t> в новому </a:t>
            </a:r>
            <a:r>
              <a:rPr lang="ru-RU" sz="1600" dirty="0" err="1">
                <a:latin typeface="Bahnschrift SemiCondensed" panose="020B0502040204020203" pitchFamily="34" charset="0"/>
              </a:rPr>
              <a:t>році</a:t>
            </a:r>
            <a:r>
              <a:rPr lang="ru-RU" sz="1600" dirty="0">
                <a:latin typeface="Bahnschrift SemiCondensed" panose="020B0502040204020203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Bahnschrift SemiCondensed" panose="020B0502040204020203" pitchFamily="34" charset="0"/>
              </a:rPr>
              <a:t>Інше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гадання</a:t>
            </a:r>
            <a:r>
              <a:rPr lang="ru-RU" sz="1600" dirty="0">
                <a:latin typeface="Bahnschrift SemiCondensed" panose="020B0502040204020203" pitchFamily="34" charset="0"/>
              </a:rPr>
              <a:t> на </a:t>
            </a:r>
            <a:r>
              <a:rPr lang="ru-RU" sz="1600" dirty="0" err="1">
                <a:latin typeface="Bahnschrift SemiCondensed" panose="020B0502040204020203" pitchFamily="34" charset="0"/>
              </a:rPr>
              <a:t>новий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рік</a:t>
            </a:r>
            <a:r>
              <a:rPr lang="ru-RU" sz="1600" dirty="0">
                <a:latin typeface="Bahnschrift SemiCondensed" panose="020B0502040204020203" pitchFamily="34" charset="0"/>
              </a:rPr>
              <a:t> у </a:t>
            </a:r>
            <a:r>
              <a:rPr lang="ru-RU" sz="1600" dirty="0" err="1">
                <a:latin typeface="Bahnschrift SemiCondensed" panose="020B0502040204020203" pitchFamily="34" charset="0"/>
              </a:rPr>
              <a:t>південних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слов'ян</a:t>
            </a:r>
            <a:r>
              <a:rPr lang="ru-RU" sz="1600" dirty="0">
                <a:latin typeface="Bahnschrift SemiCondensed" panose="020B0502040204020203" pitchFamily="34" charset="0"/>
              </a:rPr>
              <a:t> - "</a:t>
            </a:r>
            <a:r>
              <a:rPr lang="ru-RU" sz="1600" dirty="0" err="1">
                <a:latin typeface="Bahnschrift SemiCondensed" panose="020B0502040204020203" pitchFamily="34" charset="0"/>
              </a:rPr>
              <a:t>гадання</a:t>
            </a:r>
            <a:r>
              <a:rPr lang="ru-RU" sz="1600" dirty="0">
                <a:latin typeface="Bahnschrift SemiCondensed" panose="020B0502040204020203" pitchFamily="34" charset="0"/>
              </a:rPr>
              <a:t> на </a:t>
            </a:r>
            <a:r>
              <a:rPr lang="ru-RU" sz="1600" dirty="0" err="1">
                <a:latin typeface="Bahnschrift SemiCondensed" panose="020B0502040204020203" pitchFamily="34" charset="0"/>
              </a:rPr>
              <a:t>залізо</a:t>
            </a:r>
            <a:r>
              <a:rPr lang="ru-RU" sz="1600" dirty="0">
                <a:latin typeface="Bahnschrift SemiCondensed" panose="020B0502040204020203" pitchFamily="34" charset="0"/>
              </a:rPr>
              <a:t>". Для </a:t>
            </a:r>
            <a:r>
              <a:rPr lang="ru-RU" sz="1600" dirty="0" err="1">
                <a:latin typeface="Bahnschrift SemiCondensed" panose="020B0502040204020203" pitchFamily="34" charset="0"/>
              </a:rPr>
              <a:t>цього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потрібно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взяти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залізну</a:t>
            </a:r>
            <a:r>
              <a:rPr lang="ru-RU" sz="1600" dirty="0">
                <a:latin typeface="Bahnschrift SemiCondensed" panose="020B0502040204020203" pitchFamily="34" charset="0"/>
              </a:rPr>
              <a:t> ложку </a:t>
            </a:r>
            <a:r>
              <a:rPr lang="ru-RU" sz="1600" dirty="0" err="1">
                <a:latin typeface="Bahnschrift SemiCondensed" panose="020B0502040204020203" pitchFamily="34" charset="0"/>
              </a:rPr>
              <a:t>або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ніж</a:t>
            </a:r>
            <a:r>
              <a:rPr lang="ru-RU" sz="1600" dirty="0">
                <a:latin typeface="Bahnschrift SemiCondensed" panose="020B0502040204020203" pitchFamily="34" charset="0"/>
              </a:rPr>
              <a:t> і </a:t>
            </a:r>
            <a:r>
              <a:rPr lang="ru-RU" sz="1600" dirty="0" err="1">
                <a:latin typeface="Bahnschrift SemiCondensed" panose="020B0502040204020203" pitchFamily="34" charset="0"/>
              </a:rPr>
              <a:t>підтримувати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її</a:t>
            </a:r>
            <a:r>
              <a:rPr lang="ru-RU" sz="1600" dirty="0">
                <a:latin typeface="Bahnschrift SemiCondensed" panose="020B0502040204020203" pitchFamily="34" charset="0"/>
              </a:rPr>
              <a:t> над вогнем. </a:t>
            </a:r>
            <a:r>
              <a:rPr lang="ru-RU" sz="1600" dirty="0" err="1">
                <a:latin typeface="Bahnschrift SemiCondensed" panose="020B0502040204020203" pitchFamily="34" charset="0"/>
              </a:rPr>
              <a:t>Якщо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залізо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зігнеться</a:t>
            </a:r>
            <a:r>
              <a:rPr lang="ru-RU" sz="1600" dirty="0">
                <a:latin typeface="Bahnschrift SemiCondensed" panose="020B0502040204020203" pitchFamily="34" charset="0"/>
              </a:rPr>
              <a:t>, то </a:t>
            </a:r>
            <a:r>
              <a:rPr lang="ru-RU" sz="1600" dirty="0" err="1">
                <a:latin typeface="Bahnschrift SemiCondensed" panose="020B0502040204020203" pitchFamily="34" charset="0"/>
              </a:rPr>
              <a:t>це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може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свідчити</a:t>
            </a:r>
            <a:r>
              <a:rPr lang="ru-RU" sz="1600" dirty="0">
                <a:latin typeface="Bahnschrift SemiCondensed" panose="020B0502040204020203" pitchFamily="34" charset="0"/>
              </a:rPr>
              <a:t> про те, </a:t>
            </a:r>
            <a:r>
              <a:rPr lang="ru-RU" sz="1600" dirty="0" err="1">
                <a:latin typeface="Bahnschrift SemiCondensed" panose="020B0502040204020203" pitchFamily="34" charset="0"/>
              </a:rPr>
              <a:t>що</a:t>
            </a:r>
            <a:r>
              <a:rPr lang="ru-RU" sz="1600" dirty="0">
                <a:latin typeface="Bahnschrift SemiCondensed" panose="020B0502040204020203" pitchFamily="34" charset="0"/>
              </a:rPr>
              <a:t> в </a:t>
            </a:r>
            <a:r>
              <a:rPr lang="ru-RU" sz="1600" dirty="0" err="1">
                <a:latin typeface="Bahnschrift SemiCondensed" panose="020B0502040204020203" pitchFamily="34" charset="0"/>
              </a:rPr>
              <a:t>майбутньому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році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будуть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проблеми</a:t>
            </a:r>
            <a:r>
              <a:rPr lang="ru-RU" sz="1600" dirty="0">
                <a:latin typeface="Bahnschrift SemiCondensed" panose="020B0502040204020203" pitchFamily="34" charset="0"/>
              </a:rPr>
              <a:t> з </a:t>
            </a:r>
            <a:r>
              <a:rPr lang="ru-RU" sz="1600" dirty="0" err="1">
                <a:latin typeface="Bahnschrift SemiCondensed" panose="020B0502040204020203" pitchFamily="34" charset="0"/>
              </a:rPr>
              <a:t>фінансами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або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здоров’ям</a:t>
            </a:r>
            <a:r>
              <a:rPr lang="ru-RU" sz="1600" dirty="0">
                <a:latin typeface="Bahnschrift SemiCondensed" panose="020B0502040204020203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Bahnschrift SemiCondensed" panose="020B0502040204020203" pitchFamily="34" charset="0"/>
              </a:rPr>
              <a:t>Гадання</a:t>
            </a:r>
            <a:r>
              <a:rPr lang="ru-RU" sz="1600" dirty="0">
                <a:latin typeface="Bahnschrift SemiCondensed" panose="020B0502040204020203" pitchFamily="34" charset="0"/>
              </a:rPr>
              <a:t> на </a:t>
            </a:r>
            <a:r>
              <a:rPr lang="ru-RU" sz="1600" dirty="0" err="1">
                <a:latin typeface="Bahnschrift SemiCondensed" panose="020B0502040204020203" pitchFamily="34" charset="0"/>
              </a:rPr>
              <a:t>яєчко</a:t>
            </a:r>
            <a:r>
              <a:rPr lang="ru-RU" sz="1600" dirty="0">
                <a:latin typeface="Bahnschrift SemiCondensed" panose="020B0502040204020203" pitchFamily="34" charset="0"/>
              </a:rPr>
              <a:t>: </a:t>
            </a:r>
            <a:r>
              <a:rPr lang="ru-RU" sz="1600" dirty="0" err="1">
                <a:latin typeface="Bahnschrift SemiCondensed" panose="020B0502040204020203" pitchFamily="34" charset="0"/>
              </a:rPr>
              <a:t>Ввечері</a:t>
            </a:r>
            <a:r>
              <a:rPr lang="ru-RU" sz="1600" dirty="0">
                <a:latin typeface="Bahnschrift SemiCondensed" panose="020B0502040204020203" pitchFamily="34" charset="0"/>
              </a:rPr>
              <a:t> Нового року варили </a:t>
            </a:r>
            <a:r>
              <a:rPr lang="ru-RU" sz="1600" dirty="0" err="1">
                <a:latin typeface="Bahnschrift SemiCondensed" panose="020B0502040204020203" pitchFamily="34" charset="0"/>
              </a:rPr>
              <a:t>яєчко</a:t>
            </a:r>
            <a:r>
              <a:rPr lang="ru-RU" sz="1600" dirty="0">
                <a:latin typeface="Bahnschrift SemiCondensed" panose="020B0502040204020203" pitchFamily="34" charset="0"/>
              </a:rPr>
              <a:t> та </a:t>
            </a:r>
            <a:r>
              <a:rPr lang="ru-RU" sz="1600" dirty="0" err="1">
                <a:latin typeface="Bahnschrift SemiCondensed" panose="020B0502040204020203" pitchFamily="34" charset="0"/>
              </a:rPr>
              <a:t>малювали</a:t>
            </a:r>
            <a:r>
              <a:rPr lang="ru-RU" sz="1600" dirty="0">
                <a:latin typeface="Bahnschrift SemiCondensed" panose="020B0502040204020203" pitchFamily="34" charset="0"/>
              </a:rPr>
              <a:t> на </a:t>
            </a:r>
            <a:r>
              <a:rPr lang="ru-RU" sz="1600" dirty="0" err="1">
                <a:latin typeface="Bahnschrift SemiCondensed" panose="020B0502040204020203" pitchFamily="34" charset="0"/>
              </a:rPr>
              <a:t>ньому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різні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символи</a:t>
            </a:r>
            <a:r>
              <a:rPr lang="ru-RU" sz="1600" dirty="0">
                <a:latin typeface="Bahnschrift SemiCondensed" panose="020B0502040204020203" pitchFamily="34" charset="0"/>
              </a:rPr>
              <a:t>. </a:t>
            </a:r>
            <a:r>
              <a:rPr lang="ru-RU" sz="1600" dirty="0" err="1">
                <a:latin typeface="Bahnschrift SemiCondensed" panose="020B0502040204020203" pitchFamily="34" charset="0"/>
              </a:rPr>
              <a:t>Потім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кожен</a:t>
            </a:r>
            <a:r>
              <a:rPr lang="ru-RU" sz="1600" dirty="0">
                <a:latin typeface="Bahnschrift SemiCondensed" panose="020B0502040204020203" pitchFamily="34" charset="0"/>
              </a:rPr>
              <a:t> з </a:t>
            </a:r>
            <a:r>
              <a:rPr lang="ru-RU" sz="1600" dirty="0" err="1">
                <a:latin typeface="Bahnschrift SemiCondensed" panose="020B0502040204020203" pitchFamily="34" charset="0"/>
              </a:rPr>
              <a:t>учасників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гадань</a:t>
            </a:r>
            <a:r>
              <a:rPr lang="ru-RU" sz="1600" dirty="0">
                <a:latin typeface="Bahnschrift SemiCondensed" panose="020B0502040204020203" pitchFamily="34" charset="0"/>
              </a:rPr>
              <a:t> обирав </a:t>
            </a:r>
            <a:r>
              <a:rPr lang="ru-RU" sz="1600" dirty="0" err="1">
                <a:latin typeface="Bahnschrift SemiCondensed" panose="020B0502040204020203" pitchFamily="34" charset="0"/>
              </a:rPr>
              <a:t>своє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яєчко</a:t>
            </a:r>
            <a:r>
              <a:rPr lang="ru-RU" sz="1600" dirty="0">
                <a:latin typeface="Bahnschrift SemiCondensed" panose="020B0502040204020203" pitchFamily="34" charset="0"/>
              </a:rPr>
              <a:t> та </a:t>
            </a:r>
            <a:r>
              <a:rPr lang="ru-RU" sz="1600" dirty="0" err="1">
                <a:latin typeface="Bahnschrift SemiCondensed" panose="020B0502040204020203" pitchFamily="34" charset="0"/>
              </a:rPr>
              <a:t>розбивав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його</a:t>
            </a:r>
            <a:r>
              <a:rPr lang="ru-RU" sz="1600" dirty="0">
                <a:latin typeface="Bahnschrift SemiCondensed" panose="020B0502040204020203" pitchFamily="34" charset="0"/>
              </a:rPr>
              <a:t>. </a:t>
            </a:r>
            <a:r>
              <a:rPr lang="ru-RU" sz="1600" dirty="0" err="1">
                <a:latin typeface="Bahnschrift SemiCondensed" panose="020B0502040204020203" pitchFamily="34" charset="0"/>
              </a:rPr>
              <a:t>Якщо</a:t>
            </a:r>
            <a:r>
              <a:rPr lang="ru-RU" sz="1600" dirty="0">
                <a:latin typeface="Bahnschrift SemiCondensed" panose="020B0502040204020203" pitchFamily="34" charset="0"/>
              </a:rPr>
              <a:t> символ на </a:t>
            </a:r>
            <a:r>
              <a:rPr lang="ru-RU" sz="1600" dirty="0" err="1">
                <a:latin typeface="Bahnschrift SemiCondensed" panose="020B0502040204020203" pitchFamily="34" charset="0"/>
              </a:rPr>
              <a:t>яйці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виявлявся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сприятливим</a:t>
            </a:r>
            <a:r>
              <a:rPr lang="ru-RU" sz="1600" dirty="0">
                <a:latin typeface="Bahnschrift SemiCondensed" panose="020B0502040204020203" pitchFamily="34" charset="0"/>
              </a:rPr>
              <a:t>, то </a:t>
            </a:r>
            <a:r>
              <a:rPr lang="ru-RU" sz="1600" dirty="0" err="1">
                <a:latin typeface="Bahnschrift SemiCondensed" panose="020B0502040204020203" pitchFamily="34" charset="0"/>
              </a:rPr>
              <a:t>такий</a:t>
            </a:r>
            <a:r>
              <a:rPr lang="ru-RU" sz="1600" dirty="0">
                <a:latin typeface="Bahnschrift SemiCondensed" panose="020B0502040204020203" pitchFamily="34" charset="0"/>
              </a:rPr>
              <a:t> символ </a:t>
            </a:r>
            <a:r>
              <a:rPr lang="ru-RU" sz="1600" dirty="0" err="1">
                <a:latin typeface="Bahnschrift SemiCondensed" panose="020B0502040204020203" pitchFamily="34" charset="0"/>
              </a:rPr>
              <a:t>символізував</a:t>
            </a:r>
            <a:r>
              <a:rPr lang="ru-RU" sz="1600" dirty="0">
                <a:latin typeface="Bahnschrift SemiCondensed" panose="020B0502040204020203" pitchFamily="34" charset="0"/>
              </a:rPr>
              <a:t> добру долю на </a:t>
            </a:r>
            <a:r>
              <a:rPr lang="ru-RU" sz="1600" dirty="0" err="1">
                <a:latin typeface="Bahnschrift SemiCondensed" panose="020B0502040204020203" pitchFamily="34" charset="0"/>
              </a:rPr>
              <a:t>наступний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рік</a:t>
            </a:r>
            <a:r>
              <a:rPr lang="ru-RU" sz="1600" dirty="0">
                <a:latin typeface="Bahnschrift SemiCondensed" panose="020B0502040204020203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>
                <a:latin typeface="Bahnschrift SemiCondensed" panose="020B0502040204020203" pitchFamily="34" charset="0"/>
              </a:rPr>
              <a:t>Гадання</a:t>
            </a:r>
            <a:r>
              <a:rPr lang="ru-RU" sz="1600" dirty="0">
                <a:latin typeface="Bahnschrift SemiCondensed" panose="020B0502040204020203" pitchFamily="34" charset="0"/>
              </a:rPr>
              <a:t> на </a:t>
            </a:r>
            <a:r>
              <a:rPr lang="ru-RU" sz="1600" dirty="0" err="1">
                <a:latin typeface="Bahnschrift SemiCondensed" panose="020B0502040204020203" pitchFamily="34" charset="0"/>
              </a:rPr>
              <a:t>свічки</a:t>
            </a:r>
            <a:r>
              <a:rPr lang="ru-RU" sz="1600" dirty="0">
                <a:latin typeface="Bahnschrift SemiCondensed" panose="020B0502040204020203" pitchFamily="34" charset="0"/>
              </a:rPr>
              <a:t>: У </a:t>
            </a:r>
            <a:r>
              <a:rPr lang="ru-RU" sz="1600" dirty="0" err="1">
                <a:latin typeface="Bahnschrift SemiCondensed" panose="020B0502040204020203" pitchFamily="34" charset="0"/>
              </a:rPr>
              <a:t>південних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слов'ян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зазвичай</a:t>
            </a:r>
            <a:r>
              <a:rPr lang="ru-RU" sz="1600" dirty="0">
                <a:latin typeface="Bahnschrift SemiCondensed" panose="020B0502040204020203" pitchFamily="34" charset="0"/>
              </a:rPr>
              <a:t> гадали на </a:t>
            </a:r>
            <a:r>
              <a:rPr lang="ru-RU" sz="1600" dirty="0" err="1">
                <a:latin typeface="Bahnschrift SemiCondensed" panose="020B0502040204020203" pitchFamily="34" charset="0"/>
              </a:rPr>
              <a:t>чотири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свічки</a:t>
            </a:r>
            <a:r>
              <a:rPr lang="ru-RU" sz="1600" dirty="0">
                <a:latin typeface="Bahnschrift SemiCondensed" panose="020B0502040204020203" pitchFamily="34" charset="0"/>
              </a:rPr>
              <a:t>, </a:t>
            </a:r>
            <a:r>
              <a:rPr lang="ru-RU" sz="1600" dirty="0" err="1">
                <a:latin typeface="Bahnschrift SemiCondensed" panose="020B0502040204020203" pitchFamily="34" charset="0"/>
              </a:rPr>
              <a:t>які</a:t>
            </a:r>
            <a:r>
              <a:rPr lang="ru-RU" sz="1600" dirty="0">
                <a:latin typeface="Bahnschrift SemiCondensed" panose="020B0502040204020203" pitchFamily="34" charset="0"/>
              </a:rPr>
              <a:t> ставили на </a:t>
            </a:r>
            <a:r>
              <a:rPr lang="ru-RU" sz="1600" dirty="0" err="1">
                <a:latin typeface="Bahnschrift SemiCondensed" panose="020B0502040204020203" pitchFamily="34" charset="0"/>
              </a:rPr>
              <a:t>стіл</a:t>
            </a:r>
            <a:r>
              <a:rPr lang="ru-RU" sz="1600" dirty="0">
                <a:latin typeface="Bahnschrift SemiCondensed" panose="020B0502040204020203" pitchFamily="34" charset="0"/>
              </a:rPr>
              <a:t> у </a:t>
            </a:r>
            <a:r>
              <a:rPr lang="ru-RU" sz="1600" dirty="0" err="1">
                <a:latin typeface="Bahnschrift SemiCondensed" panose="020B0502040204020203" pitchFamily="34" charset="0"/>
              </a:rPr>
              <a:t>вигляді</a:t>
            </a:r>
            <a:r>
              <a:rPr lang="ru-RU" sz="1600" dirty="0">
                <a:latin typeface="Bahnschrift SemiCondensed" panose="020B0502040204020203" pitchFamily="34" charset="0"/>
              </a:rPr>
              <a:t> креста. </a:t>
            </a:r>
            <a:r>
              <a:rPr lang="ru-RU" sz="1600" dirty="0" err="1">
                <a:latin typeface="Bahnschrift SemiCondensed" panose="020B0502040204020203" pitchFamily="34" charset="0"/>
              </a:rPr>
              <a:t>Кожну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свічку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нумерували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від</a:t>
            </a:r>
            <a:r>
              <a:rPr lang="ru-RU" sz="1600" dirty="0">
                <a:latin typeface="Bahnschrift SemiCondensed" panose="020B0502040204020203" pitchFamily="34" charset="0"/>
              </a:rPr>
              <a:t> 1 до 4. </a:t>
            </a:r>
            <a:r>
              <a:rPr lang="ru-RU" sz="1600" dirty="0" err="1">
                <a:latin typeface="Bahnschrift SemiCondensed" panose="020B0502040204020203" pitchFamily="34" charset="0"/>
              </a:rPr>
              <a:t>Потім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кожен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учасник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гадань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вибирав</a:t>
            </a:r>
            <a:r>
              <a:rPr lang="ru-RU" sz="1600" dirty="0">
                <a:latin typeface="Bahnschrift SemiCondensed" panose="020B0502040204020203" pitchFamily="34" charset="0"/>
              </a:rPr>
              <a:t> свою </a:t>
            </a:r>
            <a:r>
              <a:rPr lang="ru-RU" sz="1600" dirty="0" err="1">
                <a:latin typeface="Bahnschrift SemiCondensed" panose="020B0502040204020203" pitchFamily="34" charset="0"/>
              </a:rPr>
              <a:t>свічку</a:t>
            </a:r>
            <a:r>
              <a:rPr lang="ru-RU" sz="1600" dirty="0">
                <a:latin typeface="Bahnschrift SemiCondensed" panose="020B0502040204020203" pitchFamily="34" charset="0"/>
              </a:rPr>
              <a:t> та </a:t>
            </a:r>
            <a:r>
              <a:rPr lang="ru-RU" sz="1600" dirty="0" err="1">
                <a:latin typeface="Bahnschrift SemiCondensed" panose="020B0502040204020203" pitchFamily="34" charset="0"/>
              </a:rPr>
              <a:t>запалював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її</a:t>
            </a:r>
            <a:r>
              <a:rPr lang="ru-RU" sz="1600" dirty="0">
                <a:latin typeface="Bahnschrift SemiCondensed" panose="020B0502040204020203" pitchFamily="34" charset="0"/>
              </a:rPr>
              <a:t>. </a:t>
            </a:r>
            <a:r>
              <a:rPr lang="ru-RU" sz="1600" dirty="0" err="1">
                <a:latin typeface="Bahnschrift SemiCondensed" panose="020B0502040204020203" pitchFamily="34" charset="0"/>
              </a:rPr>
              <a:t>Якщо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свічка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горіла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яскраво</a:t>
            </a:r>
            <a:r>
              <a:rPr lang="ru-RU" sz="1600" dirty="0">
                <a:latin typeface="Bahnschrift SemiCondensed" panose="020B0502040204020203" pitchFamily="34" charset="0"/>
              </a:rPr>
              <a:t>, то </a:t>
            </a:r>
            <a:r>
              <a:rPr lang="ru-RU" sz="1600" dirty="0" err="1">
                <a:latin typeface="Bahnschrift SemiCondensed" panose="020B0502040204020203" pitchFamily="34" charset="0"/>
              </a:rPr>
              <a:t>це</a:t>
            </a:r>
            <a:r>
              <a:rPr lang="ru-RU" sz="1600" dirty="0">
                <a:latin typeface="Bahnschrift SemiCondensed" panose="020B0502040204020203" pitchFamily="34" charset="0"/>
              </a:rPr>
              <a:t> означало добру долю на </a:t>
            </a:r>
            <a:r>
              <a:rPr lang="ru-RU" sz="1600" dirty="0" err="1">
                <a:latin typeface="Bahnschrift SemiCondensed" panose="020B0502040204020203" pitchFamily="34" charset="0"/>
              </a:rPr>
              <a:t>наступний</a:t>
            </a:r>
            <a:r>
              <a:rPr lang="ru-RU" sz="1600" dirty="0">
                <a:latin typeface="Bahnschrift SemiCondensed" panose="020B0502040204020203" pitchFamily="34" charset="0"/>
              </a:rPr>
              <a:t> </a:t>
            </a:r>
            <a:r>
              <a:rPr lang="ru-RU" sz="1600" dirty="0" err="1">
                <a:latin typeface="Bahnschrift SemiCondensed" panose="020B0502040204020203" pitchFamily="34" charset="0"/>
              </a:rPr>
              <a:t>рік</a:t>
            </a:r>
            <a:r>
              <a:rPr lang="ru-RU" sz="1600" dirty="0">
                <a:latin typeface="Bahnschrift SemiCondensed" panose="020B0502040204020203" pitchFamily="34" charset="0"/>
              </a:rPr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E6C0661-03A9-4717-914D-BB359B62C0A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5388" y="1252707"/>
            <a:ext cx="4392864" cy="2342861"/>
          </a:xfrm>
          <a:prstGeom prst="rect">
            <a:avLst/>
          </a:prstGeom>
          <a:effectLst>
            <a:softEdge rad="10160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0DBDF7F-6484-434D-BFB4-020EA7FE4B5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8716" y="4035019"/>
            <a:ext cx="4906208" cy="2563890"/>
          </a:xfrm>
          <a:prstGeom prst="rect">
            <a:avLst/>
          </a:prstGeom>
          <a:effectLst>
            <a:softEdge rad="190500"/>
          </a:effectLst>
        </p:spPr>
      </p:pic>
    </p:spTree>
    <p:extLst>
      <p:ext uri="{BB962C8B-B14F-4D97-AF65-F5344CB8AC3E}">
        <p14:creationId xmlns:p14="http://schemas.microsoft.com/office/powerpoint/2010/main" val="1762452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878031E-E9A8-466B-9950-D3ED9DA2E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53" y="256802"/>
            <a:ext cx="975808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0" i="0" dirty="0" err="1">
                <a:effectLst/>
                <a:latin typeface="Bahnschrift SemiCondensed" panose="020B0502040204020203" pitchFamily="34" charset="0"/>
              </a:rPr>
              <a:t>Отже</a:t>
            </a:r>
            <a:r>
              <a:rPr lang="ru-RU" sz="2400" b="0" i="0" dirty="0">
                <a:effectLst/>
                <a:latin typeface="Bahnschrift SemiCondensed" panose="020B0502040204020203" pitchFamily="34" charset="0"/>
              </a:rPr>
              <a:t>, </a:t>
            </a:r>
            <a:r>
              <a:rPr lang="ru-RU" sz="2400" b="0" i="0" dirty="0" err="1">
                <a:effectLst/>
                <a:latin typeface="Bahnschrift SemiCondensed" panose="020B0502040204020203" pitchFamily="34" charset="0"/>
              </a:rPr>
              <a:t>о</a:t>
            </a:r>
            <a:r>
              <a:rPr lang="ru-RU" sz="2400" dirty="0" err="1">
                <a:latin typeface="Bahnschrift SemiCondensed" panose="020B0502040204020203" pitchFamily="34" charset="0"/>
              </a:rPr>
              <a:t>брядові</a:t>
            </a:r>
            <a:r>
              <a:rPr lang="ru-RU" sz="2400" dirty="0">
                <a:latin typeface="Bahnschrift SemiCondensed" panose="020B0502040204020203" pitchFamily="34" charset="0"/>
              </a:rPr>
              <a:t> </a:t>
            </a:r>
            <a:r>
              <a:rPr lang="ru-RU" sz="2400" dirty="0" err="1">
                <a:latin typeface="Bahnschrift SemiCondensed" panose="020B0502040204020203" pitchFamily="34" charset="0"/>
              </a:rPr>
              <a:t>гадання</a:t>
            </a:r>
            <a:r>
              <a:rPr lang="ru-RU" sz="2400" dirty="0">
                <a:latin typeface="Bahnschrift SemiCondensed" panose="020B0502040204020203" pitchFamily="34" charset="0"/>
              </a:rPr>
              <a:t> є </a:t>
            </a:r>
            <a:r>
              <a:rPr lang="ru-RU" sz="2400" dirty="0" err="1">
                <a:latin typeface="Bahnschrift SemiCondensed" panose="020B0502040204020203" pitchFamily="34" charset="0"/>
              </a:rPr>
              <a:t>важливою</a:t>
            </a:r>
            <a:r>
              <a:rPr lang="ru-RU" sz="2400" dirty="0">
                <a:latin typeface="Bahnschrift SemiCondensed" panose="020B0502040204020203" pitchFamily="34" charset="0"/>
              </a:rPr>
              <a:t> </a:t>
            </a:r>
            <a:r>
              <a:rPr lang="ru-RU" sz="2400" dirty="0" err="1">
                <a:latin typeface="Bahnschrift SemiCondensed" panose="020B0502040204020203" pitchFamily="34" charset="0"/>
              </a:rPr>
              <a:t>складовою</a:t>
            </a:r>
            <a:r>
              <a:rPr lang="ru-RU" sz="2400" dirty="0">
                <a:latin typeface="Bahnschrift SemiCondensed" panose="020B0502040204020203" pitchFamily="34" charset="0"/>
              </a:rPr>
              <a:t> </a:t>
            </a:r>
            <a:r>
              <a:rPr lang="ru-RU" sz="2400" dirty="0" err="1">
                <a:latin typeface="Bahnschrift SemiCondensed" panose="020B0502040204020203" pitchFamily="34" charset="0"/>
              </a:rPr>
              <a:t>культури</a:t>
            </a:r>
            <a:r>
              <a:rPr lang="ru-RU" sz="2400" dirty="0">
                <a:latin typeface="Bahnschrift SemiCondensed" panose="020B0502040204020203" pitchFamily="34" charset="0"/>
              </a:rPr>
              <a:t> </a:t>
            </a:r>
            <a:r>
              <a:rPr lang="ru-RU" sz="2400" dirty="0" err="1">
                <a:latin typeface="Bahnschrift SemiCondensed" panose="020B0502040204020203" pitchFamily="34" charset="0"/>
              </a:rPr>
              <a:t>південних</a:t>
            </a:r>
            <a:r>
              <a:rPr lang="ru-RU" sz="2400" dirty="0">
                <a:latin typeface="Bahnschrift SemiCondensed" panose="020B0502040204020203" pitchFamily="34" charset="0"/>
              </a:rPr>
              <a:t> </a:t>
            </a:r>
            <a:r>
              <a:rPr lang="ru-RU" sz="2400" dirty="0" err="1">
                <a:latin typeface="Bahnschrift SemiCondensed" panose="020B0502040204020203" pitchFamily="34" charset="0"/>
              </a:rPr>
              <a:t>слов'ян</a:t>
            </a:r>
            <a:r>
              <a:rPr lang="ru-RU" sz="2400" dirty="0">
                <a:latin typeface="Bahnschrift SemiCondensed" panose="020B0502040204020203" pitchFamily="34" charset="0"/>
              </a:rPr>
              <a:t>, </a:t>
            </a:r>
            <a:r>
              <a:rPr lang="ru-RU" sz="2400" dirty="0" err="1">
                <a:latin typeface="Bahnschrift SemiCondensed" panose="020B0502040204020203" pitchFamily="34" charset="0"/>
              </a:rPr>
              <a:t>які</a:t>
            </a:r>
            <a:r>
              <a:rPr lang="ru-RU" sz="2400" dirty="0">
                <a:latin typeface="Bahnschrift SemiCondensed" panose="020B0502040204020203" pitchFamily="34" charset="0"/>
              </a:rPr>
              <a:t> </a:t>
            </a:r>
            <a:r>
              <a:rPr lang="ru-RU" sz="2400" dirty="0" err="1">
                <a:latin typeface="Bahnschrift SemiCondensed" panose="020B0502040204020203" pitchFamily="34" charset="0"/>
              </a:rPr>
              <a:t>досі</a:t>
            </a:r>
            <a:r>
              <a:rPr lang="ru-RU" sz="2400" dirty="0">
                <a:latin typeface="Bahnschrift SemiCondensed" panose="020B0502040204020203" pitchFamily="34" charset="0"/>
              </a:rPr>
              <a:t> </a:t>
            </a:r>
            <a:r>
              <a:rPr lang="ru-RU" sz="2400" dirty="0" err="1">
                <a:latin typeface="Bahnschrift SemiCondensed" panose="020B0502040204020203" pitchFamily="34" charset="0"/>
              </a:rPr>
              <a:t>збереглися</a:t>
            </a:r>
            <a:r>
              <a:rPr lang="ru-RU" sz="2400" dirty="0">
                <a:latin typeface="Bahnschrift SemiCondensed" panose="020B0502040204020203" pitchFamily="34" charset="0"/>
              </a:rPr>
              <a:t> і </a:t>
            </a:r>
            <a:r>
              <a:rPr lang="ru-RU" sz="2400" dirty="0" err="1">
                <a:latin typeface="Bahnschrift SemiCondensed" panose="020B0502040204020203" pitchFamily="34" charset="0"/>
              </a:rPr>
              <a:t>використовуються</a:t>
            </a:r>
            <a:r>
              <a:rPr lang="ru-RU" sz="2400" dirty="0">
                <a:latin typeface="Bahnschrift SemiCondensed" panose="020B0502040204020203" pitchFamily="34" charset="0"/>
              </a:rPr>
              <a:t> на </a:t>
            </a:r>
            <a:r>
              <a:rPr lang="ru-RU" sz="2400" dirty="0" err="1">
                <a:latin typeface="Bahnschrift SemiCondensed" panose="020B0502040204020203" pitchFamily="34" charset="0"/>
              </a:rPr>
              <a:t>різноманітних</a:t>
            </a:r>
            <a:r>
              <a:rPr lang="ru-RU" sz="2400" dirty="0">
                <a:latin typeface="Bahnschrift SemiCondensed" panose="020B0502040204020203" pitchFamily="34" charset="0"/>
              </a:rPr>
              <a:t> </a:t>
            </a:r>
            <a:r>
              <a:rPr lang="ru-RU" sz="2400" dirty="0" err="1">
                <a:latin typeface="Bahnschrift SemiCondensed" panose="020B0502040204020203" pitchFamily="34" charset="0"/>
              </a:rPr>
              <a:t>святкуваннях</a:t>
            </a:r>
            <a:r>
              <a:rPr lang="ru-RU" sz="2400" dirty="0">
                <a:latin typeface="Bahnschrift SemiCondensed" panose="020B0502040204020203" pitchFamily="34" charset="0"/>
              </a:rPr>
              <a:t> та обрядах.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3E025D-22C3-4105-A356-57FF63460D3C}"/>
              </a:ext>
            </a:extLst>
          </p:cNvPr>
          <p:cNvSpPr txBox="1"/>
          <p:nvPr/>
        </p:nvSpPr>
        <p:spPr>
          <a:xfrm>
            <a:off x="3850342" y="4995116"/>
            <a:ext cx="834165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000" dirty="0" err="1">
                <a:latin typeface="Bahnschrift SemiCondensed" panose="020B0502040204020203" pitchFamily="34" charset="0"/>
              </a:rPr>
              <a:t>Гадання</a:t>
            </a:r>
            <a:r>
              <a:rPr lang="ru-RU" sz="2000" dirty="0">
                <a:latin typeface="Bahnschrift SemiCondensed" panose="020B0502040204020203" pitchFamily="34" charset="0"/>
              </a:rPr>
              <a:t> </a:t>
            </a:r>
            <a:r>
              <a:rPr lang="ru-RU" sz="2000" dirty="0" err="1">
                <a:latin typeface="Bahnschrift SemiCondensed" panose="020B0502040204020203" pitchFamily="34" charset="0"/>
              </a:rPr>
              <a:t>можуть</a:t>
            </a:r>
            <a:r>
              <a:rPr lang="ru-RU" sz="2000" dirty="0">
                <a:latin typeface="Bahnschrift SemiCondensed" panose="020B0502040204020203" pitchFamily="34" charset="0"/>
              </a:rPr>
              <a:t> бути </a:t>
            </a:r>
            <a:r>
              <a:rPr lang="ru-RU" sz="2000" dirty="0" err="1">
                <a:latin typeface="Bahnschrift SemiCondensed" panose="020B0502040204020203" pitchFamily="34" charset="0"/>
              </a:rPr>
              <a:t>досить</a:t>
            </a:r>
            <a:r>
              <a:rPr lang="ru-RU" sz="2000" dirty="0">
                <a:latin typeface="Bahnschrift SemiCondensed" panose="020B0502040204020203" pitchFamily="34" charset="0"/>
              </a:rPr>
              <a:t> </a:t>
            </a:r>
            <a:r>
              <a:rPr lang="ru-RU" sz="2000" dirty="0" err="1">
                <a:latin typeface="Bahnschrift SemiCondensed" panose="020B0502040204020203" pitchFamily="34" charset="0"/>
              </a:rPr>
              <a:t>складними</a:t>
            </a:r>
            <a:r>
              <a:rPr lang="ru-RU" sz="2000" dirty="0">
                <a:latin typeface="Bahnschrift SemiCondensed" panose="020B0502040204020203" pitchFamily="34" charset="0"/>
              </a:rPr>
              <a:t> та </a:t>
            </a:r>
            <a:r>
              <a:rPr lang="ru-RU" sz="2000" dirty="0" err="1">
                <a:latin typeface="Bahnschrift SemiCondensed" panose="020B0502040204020203" pitchFamily="34" charset="0"/>
              </a:rPr>
              <a:t>розгалуженими</a:t>
            </a:r>
            <a:r>
              <a:rPr lang="ru-RU" sz="2000" dirty="0">
                <a:latin typeface="Bahnschrift SemiCondensed" panose="020B0502040204020203" pitchFamily="34" charset="0"/>
              </a:rPr>
              <a:t>,  </a:t>
            </a:r>
            <a:r>
              <a:rPr lang="ru-RU" sz="2000" dirty="0" err="1">
                <a:latin typeface="Bahnschrift SemiCondensed" panose="020B0502040204020203" pitchFamily="34" charset="0"/>
              </a:rPr>
              <a:t>їх</a:t>
            </a:r>
            <a:r>
              <a:rPr lang="ru-RU" sz="2000" dirty="0">
                <a:latin typeface="Bahnschrift SemiCondensed" panose="020B0502040204020203" pitchFamily="34" charset="0"/>
              </a:rPr>
              <a:t> </a:t>
            </a:r>
            <a:r>
              <a:rPr lang="ru-RU" sz="2000" dirty="0" err="1">
                <a:latin typeface="Bahnschrift SemiCondensed" panose="020B0502040204020203" pitchFamily="34" charset="0"/>
              </a:rPr>
              <a:t>виконують</a:t>
            </a:r>
            <a:r>
              <a:rPr lang="ru-RU" sz="2000" dirty="0">
                <a:latin typeface="Bahnschrift SemiCondensed" panose="020B0502040204020203" pitchFamily="34" charset="0"/>
              </a:rPr>
              <a:t> за </a:t>
            </a:r>
            <a:r>
              <a:rPr lang="ru-RU" sz="2000" dirty="0" err="1">
                <a:latin typeface="Bahnschrift SemiCondensed" panose="020B0502040204020203" pitchFamily="34" charset="0"/>
              </a:rPr>
              <a:t>різними</a:t>
            </a:r>
            <a:r>
              <a:rPr lang="ru-RU" sz="2000" dirty="0">
                <a:latin typeface="Bahnschrift SemiCondensed" panose="020B0502040204020203" pitchFamily="34" charset="0"/>
              </a:rPr>
              <a:t> правилами в </a:t>
            </a:r>
            <a:r>
              <a:rPr lang="ru-RU" sz="2000" dirty="0" err="1">
                <a:latin typeface="Bahnschrift SemiCondensed" panose="020B0502040204020203" pitchFamily="34" charset="0"/>
              </a:rPr>
              <a:t>різних</a:t>
            </a:r>
            <a:r>
              <a:rPr lang="ru-RU" sz="2000" dirty="0">
                <a:latin typeface="Bahnschrift SemiCondensed" panose="020B0502040204020203" pitchFamily="34" charset="0"/>
              </a:rPr>
              <a:t> </a:t>
            </a:r>
            <a:r>
              <a:rPr lang="ru-RU" sz="2000" dirty="0" err="1">
                <a:latin typeface="Bahnschrift SemiCondensed" panose="020B0502040204020203" pitchFamily="34" charset="0"/>
              </a:rPr>
              <a:t>регіонах</a:t>
            </a:r>
            <a:r>
              <a:rPr lang="ru-RU" sz="2000" dirty="0">
                <a:latin typeface="Bahnschrift SemiCondensed" panose="020B0502040204020203" pitchFamily="34" charset="0"/>
              </a:rPr>
              <a:t> та народностях. </a:t>
            </a:r>
            <a:r>
              <a:rPr lang="ru-RU" sz="2000" dirty="0" err="1">
                <a:latin typeface="Bahnschrift SemiCondensed" panose="020B0502040204020203" pitchFamily="34" charset="0"/>
              </a:rPr>
              <a:t>Такі</a:t>
            </a:r>
            <a:r>
              <a:rPr lang="ru-RU" sz="2000" dirty="0">
                <a:latin typeface="Bahnschrift SemiCondensed" panose="020B0502040204020203" pitchFamily="34" charset="0"/>
              </a:rPr>
              <a:t> обряди </a:t>
            </a:r>
            <a:r>
              <a:rPr lang="ru-RU" sz="2000" dirty="0" err="1">
                <a:latin typeface="Bahnschrift SemiCondensed" panose="020B0502040204020203" pitchFamily="34" charset="0"/>
              </a:rPr>
              <a:t>зазвичай</a:t>
            </a:r>
            <a:r>
              <a:rPr lang="ru-RU" sz="2000" dirty="0">
                <a:latin typeface="Bahnschrift SemiCondensed" panose="020B0502040204020203" pitchFamily="34" charset="0"/>
              </a:rPr>
              <a:t> </a:t>
            </a:r>
            <a:r>
              <a:rPr lang="ru-RU" sz="2000" dirty="0" err="1">
                <a:latin typeface="Bahnschrift SemiCondensed" panose="020B0502040204020203" pitchFamily="34" charset="0"/>
              </a:rPr>
              <a:t>передаються</a:t>
            </a:r>
            <a:r>
              <a:rPr lang="ru-RU" sz="2000" dirty="0">
                <a:latin typeface="Bahnschrift SemiCondensed" panose="020B0502040204020203" pitchFamily="34" charset="0"/>
              </a:rPr>
              <a:t> з </a:t>
            </a:r>
            <a:r>
              <a:rPr lang="ru-RU" sz="2000" dirty="0" err="1">
                <a:latin typeface="Bahnschrift SemiCondensed" panose="020B0502040204020203" pitchFamily="34" charset="0"/>
              </a:rPr>
              <a:t>покоління</a:t>
            </a:r>
            <a:r>
              <a:rPr lang="ru-RU" sz="2000" dirty="0">
                <a:latin typeface="Bahnschrift SemiCondensed" panose="020B0502040204020203" pitchFamily="34" charset="0"/>
              </a:rPr>
              <a:t> в </a:t>
            </a:r>
            <a:r>
              <a:rPr lang="ru-RU" sz="2000" dirty="0" err="1">
                <a:latin typeface="Bahnschrift SemiCondensed" panose="020B0502040204020203" pitchFamily="34" charset="0"/>
              </a:rPr>
              <a:t>покоління</a:t>
            </a:r>
            <a:r>
              <a:rPr lang="ru-RU" sz="2000" dirty="0">
                <a:latin typeface="Bahnschrift SemiCondensed" panose="020B0502040204020203" pitchFamily="34" charset="0"/>
              </a:rPr>
              <a:t> та є </a:t>
            </a:r>
            <a:r>
              <a:rPr lang="ru-RU" sz="2000" dirty="0" err="1">
                <a:latin typeface="Bahnschrift SemiCondensed" panose="020B0502040204020203" pitchFamily="34" charset="0"/>
              </a:rPr>
              <a:t>частинами</a:t>
            </a:r>
            <a:r>
              <a:rPr lang="ru-RU" sz="2000" dirty="0">
                <a:latin typeface="Bahnschrift SemiCondensed" panose="020B0502040204020203" pitchFamily="34" charset="0"/>
              </a:rPr>
              <a:t> культурного </a:t>
            </a:r>
            <a:r>
              <a:rPr lang="ru-RU" sz="2000" dirty="0" err="1">
                <a:latin typeface="Bahnschrift SemiCondensed" panose="020B0502040204020203" pitchFamily="34" charset="0"/>
              </a:rPr>
              <a:t>доробку</a:t>
            </a:r>
            <a:r>
              <a:rPr lang="ru-RU" sz="2000" dirty="0">
                <a:latin typeface="Bahnschrift SemiCondensed" panose="020B0502040204020203" pitchFamily="34" charset="0"/>
              </a:rPr>
              <a:t> народу. </a:t>
            </a:r>
            <a:r>
              <a:rPr lang="ru-RU" sz="2000" dirty="0" err="1">
                <a:latin typeface="Bahnschrift SemiCondensed" panose="020B0502040204020203" pitchFamily="34" charset="0"/>
              </a:rPr>
              <a:t>Основними</a:t>
            </a:r>
            <a:r>
              <a:rPr lang="ru-RU" sz="2000" dirty="0">
                <a:latin typeface="Bahnschrift SemiCondensed" panose="020B0502040204020203" pitchFamily="34" charset="0"/>
              </a:rPr>
              <a:t> видами </a:t>
            </a:r>
            <a:r>
              <a:rPr lang="ru-RU" sz="2000" dirty="0" err="1">
                <a:latin typeface="Bahnschrift SemiCondensed" panose="020B0502040204020203" pitchFamily="34" charset="0"/>
              </a:rPr>
              <a:t>гадань</a:t>
            </a:r>
            <a:r>
              <a:rPr lang="ru-RU" sz="2000" dirty="0">
                <a:latin typeface="Bahnschrift SemiCondensed" panose="020B0502040204020203" pitchFamily="34" charset="0"/>
              </a:rPr>
              <a:t> є </a:t>
            </a:r>
            <a:r>
              <a:rPr lang="ru-RU" sz="2000" dirty="0" err="1">
                <a:latin typeface="Bahnschrift SemiCondensed" panose="020B0502040204020203" pitchFamily="34" charset="0"/>
              </a:rPr>
              <a:t>гадання</a:t>
            </a:r>
            <a:r>
              <a:rPr lang="ru-RU" sz="2000" dirty="0">
                <a:latin typeface="Bahnschrift SemiCondensed" panose="020B0502040204020203" pitchFamily="34" charset="0"/>
              </a:rPr>
              <a:t> на </a:t>
            </a:r>
            <a:r>
              <a:rPr lang="ru-RU" sz="2000" dirty="0" err="1">
                <a:latin typeface="Bahnschrift SemiCondensed" panose="020B0502040204020203" pitchFamily="34" charset="0"/>
              </a:rPr>
              <a:t>кохання</a:t>
            </a:r>
            <a:r>
              <a:rPr lang="ru-RU" sz="2000" dirty="0">
                <a:latin typeface="Bahnschrift SemiCondensed" panose="020B0502040204020203" pitchFamily="34" charset="0"/>
              </a:rPr>
              <a:t>, </a:t>
            </a:r>
            <a:r>
              <a:rPr lang="ru-RU" sz="2000" dirty="0" err="1">
                <a:latin typeface="Bahnschrift SemiCondensed" panose="020B0502040204020203" pitchFamily="34" charset="0"/>
              </a:rPr>
              <a:t>майбутнє</a:t>
            </a:r>
            <a:r>
              <a:rPr lang="ru-RU" sz="2000" dirty="0">
                <a:latin typeface="Bahnschrift SemiCondensed" panose="020B0502040204020203" pitchFamily="34" charset="0"/>
              </a:rPr>
              <a:t>, </a:t>
            </a:r>
            <a:r>
              <a:rPr lang="ru-RU" sz="2000" dirty="0" err="1">
                <a:latin typeface="Bahnschrift SemiCondensed" panose="020B0502040204020203" pitchFamily="34" charset="0"/>
              </a:rPr>
              <a:t>здоров'я</a:t>
            </a:r>
            <a:r>
              <a:rPr lang="ru-RU" sz="2000" dirty="0">
                <a:latin typeface="Bahnschrift SemiCondensed" panose="020B0502040204020203" pitchFamily="34" charset="0"/>
              </a:rPr>
              <a:t> та </a:t>
            </a:r>
            <a:r>
              <a:rPr lang="ru-RU" sz="2000" dirty="0" err="1">
                <a:latin typeface="Bahnschrift SemiCondensed" panose="020B0502040204020203" pitchFamily="34" charset="0"/>
              </a:rPr>
              <a:t>багатство</a:t>
            </a:r>
            <a:r>
              <a:rPr lang="ru-RU" sz="2000" dirty="0">
                <a:latin typeface="Bahnschrift SemiCondensed" panose="020B0502040204020203" pitchFamily="34" charset="0"/>
              </a:rPr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9CB61DC-86B4-468A-BD5A-383CF9B7D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712" y="1552377"/>
            <a:ext cx="3952875" cy="2619375"/>
          </a:xfrm>
          <a:prstGeom prst="rect">
            <a:avLst/>
          </a:prstGeom>
          <a:effectLst>
            <a:softEdge rad="165100"/>
          </a:effectLst>
        </p:spPr>
      </p:pic>
      <p:pic>
        <p:nvPicPr>
          <p:cNvPr id="2050" name="Picture 2" descr="Любовные гадания">
            <a:extLst>
              <a:ext uri="{FF2B5EF4-FFF2-40B4-BE49-F238E27FC236}">
                <a16:creationId xmlns:a16="http://schemas.microsoft.com/office/drawing/2014/main" id="{4A35B5F2-F5A2-4FDC-B07D-0B7D768420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7042" y="3829026"/>
            <a:ext cx="3515848" cy="2332179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E927243-2AA4-4C65-9171-BD2AA5C03D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052" y="1727916"/>
            <a:ext cx="3810000" cy="1885950"/>
          </a:xfrm>
          <a:prstGeom prst="rect">
            <a:avLst/>
          </a:prstGeom>
          <a:effectLst>
            <a:softEdge rad="139700"/>
          </a:effec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B2B827-38BB-43E6-825D-6881D7F8464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423" y="1286435"/>
            <a:ext cx="2389547" cy="3429000"/>
          </a:xfrm>
          <a:prstGeom prst="rect">
            <a:avLst/>
          </a:prstGeom>
          <a:effectLst>
            <a:softEdge rad="114300"/>
          </a:effectLst>
        </p:spPr>
      </p:pic>
    </p:spTree>
    <p:extLst>
      <p:ext uri="{BB962C8B-B14F-4D97-AF65-F5344CB8AC3E}">
        <p14:creationId xmlns:p14="http://schemas.microsoft.com/office/powerpoint/2010/main" val="311752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B0BE0A-0626-4C83-BA41-FCC8E8434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543" y="2251676"/>
            <a:ext cx="10515600" cy="1325563"/>
          </a:xfrm>
        </p:spPr>
        <p:txBody>
          <a:bodyPr/>
          <a:lstStyle/>
          <a:p>
            <a:r>
              <a:rPr lang="uk-UA" dirty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2043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1034</Words>
  <Application>Microsoft Office PowerPoint</Application>
  <PresentationFormat>Широкоэкранный</PresentationFormat>
  <Paragraphs>33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Bahnschrift SemiCondensed</vt:lpstr>
      <vt:lpstr>Calibri</vt:lpstr>
      <vt:lpstr>Calibri Light</vt:lpstr>
      <vt:lpstr>Century Schoolbook</vt:lpstr>
      <vt:lpstr>Söhne</vt:lpstr>
      <vt:lpstr>Тема Office</vt:lpstr>
      <vt:lpstr>Обрядові гадання у південних слов'ян</vt:lpstr>
      <vt:lpstr>Гадання на Різдво</vt:lpstr>
      <vt:lpstr>Гадання на Івана Купала</vt:lpstr>
      <vt:lpstr>Гадання на Великдень </vt:lpstr>
      <vt:lpstr>Гадання на Новий рік 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Обрядові гадання у південних слов'ян</dc:title>
  <dc:creator>Pro</dc:creator>
  <cp:lastModifiedBy>Ирина</cp:lastModifiedBy>
  <cp:revision>7</cp:revision>
  <dcterms:created xsi:type="dcterms:W3CDTF">2023-04-29T20:46:02Z</dcterms:created>
  <dcterms:modified xsi:type="dcterms:W3CDTF">2023-04-30T19:26:34Z</dcterms:modified>
</cp:coreProperties>
</file>