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СОЦ</a:t>
            </a:r>
            <a:r>
              <a:rPr lang="uk-UA" dirty="0" smtClean="0"/>
              <a:t>ІОЛОГІЯ МАС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Павленко </a:t>
            </a:r>
            <a:r>
              <a:rPr lang="uk-UA" dirty="0" err="1" smtClean="0"/>
              <a:t>Іва</a:t>
            </a:r>
            <a:r>
              <a:rPr lang="uk-UA" dirty="0" smtClean="0"/>
              <a:t> Олександрівна, викладач кафедри соціології, кандидат філософських наук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Предметом</a:t>
            </a:r>
            <a:r>
              <a:rPr lang="uk-UA" sz="2400" dirty="0" smtClean="0"/>
              <a:t> вивчення навчальної дисципліни є структурні складові формування та існування мас, сутнісні характеристики функціонування мас як цілеспрямованої діяльності суб’єктів, масові явища в соціологічному дискурсі та масові рухи як різновид масової поведінки.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357430"/>
            <a:ext cx="8043890" cy="4500570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Програма навчальної дисципліни складається з таких змістових модулів:</a:t>
            </a:r>
            <a:endParaRPr lang="ru-RU" sz="2000" b="1" dirty="0" smtClean="0"/>
          </a:p>
          <a:p>
            <a:r>
              <a:rPr lang="uk-UA" sz="2000" dirty="0" smtClean="0"/>
              <a:t>1. Маси і масова свідомість у соціологічному дискурсі.</a:t>
            </a:r>
            <a:endParaRPr lang="ru-RU" sz="2000" dirty="0" smtClean="0"/>
          </a:p>
          <a:p>
            <a:r>
              <a:rPr lang="uk-UA" sz="2000" dirty="0" smtClean="0"/>
              <a:t>2. Соціологічні дослідження масових настроїв та масових явищ</a:t>
            </a:r>
            <a:r>
              <a:rPr lang="uk-UA" sz="2000" dirty="0" smtClean="0"/>
              <a:t>.</a:t>
            </a:r>
          </a:p>
          <a:p>
            <a:r>
              <a:rPr lang="uk-UA" sz="2000" b="1" dirty="0" smtClean="0"/>
              <a:t>Міждисциплінарні зв’язки</a:t>
            </a:r>
            <a:r>
              <a:rPr lang="uk-UA" sz="2000" dirty="0" smtClean="0"/>
              <a:t>. Курс «Соціологія мас» тісно пов’язаний з такими базовими курсами як «Історія соціології», «Загальна соціологічна теорія», «Соціальна філософія», «Соціальна психологія», «Політологія». Окрім цього даний курс має також </a:t>
            </a:r>
            <a:r>
              <a:rPr lang="uk-UA" sz="2000" dirty="0" err="1" smtClean="0"/>
              <a:t>міжпредметні</a:t>
            </a:r>
            <a:r>
              <a:rPr lang="uk-UA" sz="2000" dirty="0" smtClean="0"/>
              <a:t> зв’язки з такими дисциплінами як «Соціологія політики», «Соціологія реклами», «Соціологія громадської думки», «Соціологія масової комунікації», «Соціологія міжнародних відносин», «Соціологія права» тощо.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329642" cy="1928802"/>
          </a:xfrm>
        </p:spPr>
        <p:txBody>
          <a:bodyPr>
            <a:noAutofit/>
          </a:bodyPr>
          <a:lstStyle/>
          <a:p>
            <a:r>
              <a:rPr lang="uk-UA" sz="2200" b="1" dirty="0" smtClean="0"/>
              <a:t>Метою</a:t>
            </a:r>
            <a:r>
              <a:rPr lang="uk-UA" sz="2200" dirty="0" smtClean="0"/>
              <a:t> викладання навчальної дисципліни «Соціологія мас» є вивчення студентами реального функціонування мас, масових явищ та масової поведінки в сучасному соціумі, соціологічних методів забезпечення дослідження діяльності мас й формування системного комплексу знань, навичок та вмінь по даному напрямку навчання.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332037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/>
              <a:t>Основними завданнями вивчення дисципліни «Соціологія мас» є:</a:t>
            </a:r>
            <a:endParaRPr lang="ru-RU" b="1" dirty="0" smtClean="0"/>
          </a:p>
          <a:p>
            <a:r>
              <a:rPr lang="uk-UA" dirty="0" smtClean="0"/>
              <a:t>- визначити структурні складові та сутнісні характеристики мас; </a:t>
            </a:r>
            <a:endParaRPr lang="ru-RU" dirty="0" smtClean="0"/>
          </a:p>
          <a:p>
            <a:r>
              <a:rPr lang="uk-UA" dirty="0" smtClean="0"/>
              <a:t>- проаналізувати різні методологічні підходи дослідження мас; </a:t>
            </a:r>
            <a:endParaRPr lang="ru-RU" dirty="0" smtClean="0"/>
          </a:p>
          <a:p>
            <a:r>
              <a:rPr lang="uk-UA" dirty="0" smtClean="0"/>
              <a:t>- ознайомити зі специфічною природою масової комунікації; </a:t>
            </a:r>
            <a:endParaRPr lang="ru-RU" dirty="0" smtClean="0"/>
          </a:p>
          <a:p>
            <a:r>
              <a:rPr lang="uk-UA" dirty="0" smtClean="0"/>
              <a:t>- поглибити розуміння системності як важливої ознаки масових явищ та масової поведінки у сьогоденні;</a:t>
            </a:r>
            <a:endParaRPr lang="ru-RU" dirty="0" smtClean="0"/>
          </a:p>
          <a:p>
            <a:r>
              <a:rPr lang="uk-UA" dirty="0" smtClean="0"/>
              <a:t>- закріпити розуміння функціональних особливостей засобів масової комунікації та їх ролі у житті сучасної людини і соціуму.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772400" cy="914400"/>
          </a:xfrm>
        </p:spPr>
        <p:txBody>
          <a:bodyPr>
            <a:noAutofit/>
          </a:bodyPr>
          <a:lstStyle/>
          <a:p>
            <a:r>
              <a:rPr lang="uk-UA" sz="3000" dirty="0" smtClean="0"/>
              <a:t>Згідно з вимогами освітньо-професійної програми студенти повинні: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257800"/>
          </a:xfrm>
        </p:spPr>
        <p:txBody>
          <a:bodyPr>
            <a:noAutofit/>
          </a:bodyPr>
          <a:lstStyle/>
          <a:p>
            <a:r>
              <a:rPr lang="uk-UA" sz="1600" b="1" dirty="0" smtClean="0"/>
              <a:t>знати :</a:t>
            </a:r>
            <a:endParaRPr lang="ru-RU" sz="1600" dirty="0" smtClean="0"/>
          </a:p>
          <a:p>
            <a:pPr lvl="0"/>
            <a:r>
              <a:rPr lang="uk-UA" sz="1600" dirty="0" smtClean="0"/>
              <a:t>ключові поняття і терміни соціології мас; </a:t>
            </a:r>
            <a:endParaRPr lang="ru-RU" sz="1600" dirty="0" smtClean="0"/>
          </a:p>
          <a:p>
            <a:pPr lvl="0"/>
            <a:r>
              <a:rPr lang="uk-UA" sz="1600" dirty="0" smtClean="0"/>
              <a:t>сутність сучасних соціологічних концепцій і теорій досліджень мас, етапи </a:t>
            </a:r>
            <a:r>
              <a:rPr lang="uk-UA" sz="1600" dirty="0" err="1" smtClean="0"/>
              <a:t>історико-генетичного</a:t>
            </a:r>
            <a:r>
              <a:rPr lang="uk-UA" sz="1600" dirty="0" smtClean="0"/>
              <a:t> розвитку масових настроїв; </a:t>
            </a:r>
            <a:endParaRPr lang="ru-RU" sz="1600" dirty="0" smtClean="0"/>
          </a:p>
          <a:p>
            <a:pPr lvl="0"/>
            <a:r>
              <a:rPr lang="uk-UA" sz="1600" dirty="0" smtClean="0"/>
              <a:t>структурні складові формування та функціонування мас; </a:t>
            </a:r>
            <a:endParaRPr lang="ru-RU" sz="1600" dirty="0" smtClean="0"/>
          </a:p>
          <a:p>
            <a:pPr lvl="0"/>
            <a:r>
              <a:rPr lang="uk-UA" sz="1600" dirty="0" smtClean="0"/>
              <a:t>місце, роль та значення масових явищ в соціально-політичному, економічному та культурно-релігійному просторі; </a:t>
            </a:r>
            <a:endParaRPr lang="ru-RU" sz="1600" dirty="0" smtClean="0"/>
          </a:p>
          <a:p>
            <a:pPr lvl="0"/>
            <a:r>
              <a:rPr lang="uk-UA" sz="1600" dirty="0" smtClean="0"/>
              <a:t>сучасні методи дослідження масової поведінки</a:t>
            </a:r>
            <a:r>
              <a:rPr lang="uk-UA" sz="1600" dirty="0" smtClean="0"/>
              <a:t>.</a:t>
            </a:r>
            <a:endParaRPr lang="ru-RU" sz="1600" dirty="0" smtClean="0"/>
          </a:p>
          <a:p>
            <a:r>
              <a:rPr lang="uk-UA" sz="1600" b="1" dirty="0" smtClean="0"/>
              <a:t>вміти</a:t>
            </a:r>
            <a:r>
              <a:rPr lang="uk-UA" sz="1600" dirty="0" smtClean="0"/>
              <a:t> : </a:t>
            </a:r>
            <a:endParaRPr lang="ru-RU" sz="1600" dirty="0" smtClean="0"/>
          </a:p>
          <a:p>
            <a:pPr lvl="0"/>
            <a:r>
              <a:rPr lang="uk-UA" sz="1600" dirty="0" smtClean="0"/>
              <a:t>вести дискусії, організовувати проблемні групи з метою активізації засвоєного матеріалу; </a:t>
            </a:r>
            <a:endParaRPr lang="ru-RU" sz="1600" dirty="0" smtClean="0"/>
          </a:p>
          <a:p>
            <a:pPr lvl="0"/>
            <a:r>
              <a:rPr lang="uk-UA" sz="1600" dirty="0" smtClean="0"/>
              <a:t>складати програму та розробляти інструментарій соціологічного дослідження мас;</a:t>
            </a:r>
            <a:endParaRPr lang="ru-RU" sz="1600" dirty="0" smtClean="0"/>
          </a:p>
          <a:p>
            <a:pPr lvl="0"/>
            <a:r>
              <a:rPr lang="uk-UA" sz="1600" dirty="0" smtClean="0"/>
              <a:t>використовувати сучасні методи добору та аналізу інформації стосовно досліджень масових явищ;</a:t>
            </a:r>
            <a:endParaRPr lang="ru-RU" sz="1600" dirty="0" smtClean="0"/>
          </a:p>
          <a:p>
            <a:pPr lvl="0"/>
            <a:r>
              <a:rPr lang="uk-UA" sz="1600" dirty="0" smtClean="0"/>
              <a:t>застосовувати різні кількісні та якісні соціологічні методи дослідження проявів масової поведінки;</a:t>
            </a:r>
            <a:endParaRPr lang="ru-RU" sz="1600" dirty="0" smtClean="0"/>
          </a:p>
          <a:p>
            <a:pPr lvl="0"/>
            <a:r>
              <a:rPr lang="uk-UA" sz="1600" dirty="0" smtClean="0"/>
              <a:t>складати аналітичні записки та розробляти рекомендації за результатами досліджень;</a:t>
            </a:r>
            <a:endParaRPr lang="ru-RU" sz="1600" dirty="0" smtClean="0"/>
          </a:p>
          <a:p>
            <a:r>
              <a:rPr lang="uk-UA" sz="1600" dirty="0" smtClean="0"/>
              <a:t>використовувати результати прикладних досліджень у політичній діяльності суб’єктів, процесах соціального управління та маркетингових програмах.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Інформаційний обсяг</a:t>
            </a:r>
            <a:r>
              <a:rPr lang="uk-UA" dirty="0" smtClean="0"/>
              <a:t> </a:t>
            </a:r>
            <a:r>
              <a:rPr lang="uk-UA" b="1" dirty="0" smtClean="0"/>
              <a:t>навчальної дисципліни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55000" lnSpcReduction="20000"/>
          </a:bodyPr>
          <a:lstStyle/>
          <a:p>
            <a:r>
              <a:rPr lang="uk-UA" sz="3500" b="1" dirty="0" smtClean="0"/>
              <a:t>Змістовий модуль 1. Маси і масова свідомість у соціологічному </a:t>
            </a:r>
            <a:r>
              <a:rPr lang="uk-UA" sz="3500" b="1" dirty="0" smtClean="0"/>
              <a:t>дискурсі</a:t>
            </a:r>
          </a:p>
          <a:p>
            <a:endParaRPr lang="ru-RU" sz="3500" dirty="0" smtClean="0"/>
          </a:p>
          <a:p>
            <a:r>
              <a:rPr lang="uk-UA" sz="3500" b="1" dirty="0" smtClean="0"/>
              <a:t>Тема 1. Сутність та основні характеристики маси в соціологічному дискурсі</a:t>
            </a:r>
            <a:endParaRPr lang="ru-RU" sz="3500" dirty="0" smtClean="0"/>
          </a:p>
          <a:p>
            <a:r>
              <a:rPr lang="uk-UA" sz="3500" b="1" dirty="0" smtClean="0"/>
              <a:t>Тема 2. Масові стани та їх прояви</a:t>
            </a:r>
            <a:endParaRPr lang="ru-RU" sz="3500" dirty="0" smtClean="0"/>
          </a:p>
          <a:p>
            <a:r>
              <a:rPr lang="uk-UA" sz="3500" b="1" dirty="0" smtClean="0"/>
              <a:t>Тема 3. Механізми масової </a:t>
            </a:r>
            <a:r>
              <a:rPr lang="uk-UA" sz="3500" b="1" dirty="0" smtClean="0"/>
              <a:t>поведінки</a:t>
            </a:r>
          </a:p>
          <a:p>
            <a:endParaRPr lang="ru-RU" sz="3500" dirty="0" smtClean="0"/>
          </a:p>
          <a:p>
            <a:r>
              <a:rPr lang="uk-UA" sz="3500" b="1" dirty="0" smtClean="0"/>
              <a:t>Змістовий модуль 2. Соціологічні дослідження масових настроїв та масових </a:t>
            </a:r>
            <a:r>
              <a:rPr lang="uk-UA" sz="3500" b="1" dirty="0" smtClean="0"/>
              <a:t>явищ</a:t>
            </a:r>
          </a:p>
          <a:p>
            <a:endParaRPr lang="ru-RU" sz="3500" dirty="0" smtClean="0"/>
          </a:p>
          <a:p>
            <a:r>
              <a:rPr lang="uk-UA" sz="3500" b="1" dirty="0" smtClean="0"/>
              <a:t>Тема 1. Сутність масових настроїв</a:t>
            </a:r>
            <a:endParaRPr lang="ru-RU" sz="3500" dirty="0" smtClean="0"/>
          </a:p>
          <a:p>
            <a:r>
              <a:rPr lang="uk-UA" sz="3500" b="1" dirty="0" smtClean="0"/>
              <a:t>Тема 2. Масові настрої в політиці</a:t>
            </a:r>
            <a:endParaRPr lang="ru-RU" sz="3500" dirty="0" smtClean="0"/>
          </a:p>
          <a:p>
            <a:r>
              <a:rPr lang="uk-UA" sz="3500" b="1" dirty="0" smtClean="0"/>
              <a:t>Тема 3. Мода як стандартизована стихійна поведінка</a:t>
            </a:r>
            <a:endParaRPr lang="ru-RU" sz="3500" dirty="0" smtClean="0"/>
          </a:p>
          <a:p>
            <a:r>
              <a:rPr lang="uk-UA" sz="3500" b="1" dirty="0" smtClean="0"/>
              <a:t>Тема 4. Чутки в соціологічному дискурсі</a:t>
            </a:r>
            <a:endParaRPr lang="ru-RU" sz="3500" dirty="0" smtClean="0"/>
          </a:p>
          <a:p>
            <a:r>
              <a:rPr lang="uk-UA" sz="3500" b="1" dirty="0" smtClean="0"/>
              <a:t>Тема 5. Масові рухи як різновид масової поведінки</a:t>
            </a:r>
            <a:endParaRPr lang="ru-RU" sz="35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3071810"/>
            <a:ext cx="8229600" cy="1143000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</TotalTime>
  <Words>490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Метро</vt:lpstr>
      <vt:lpstr>СОЦІОЛОГІЯ МАС</vt:lpstr>
      <vt:lpstr>Предметом вивчення навчальної дисципліни є структурні складові формування та існування мас, сутнісні характеристики функціонування мас як цілеспрямованої діяльності суб’єктів, масові явища в соціологічному дискурсі та масові рухи як різновид масової поведінки.</vt:lpstr>
      <vt:lpstr>Метою викладання навчальної дисципліни «Соціологія мас» є вивчення студентами реального функціонування мас, масових явищ та масової поведінки в сучасному соціумі, соціологічних методів забезпечення дослідження діяльності мас й формування системного комплексу знань, навичок та вмінь по даному напрямку навчання.</vt:lpstr>
      <vt:lpstr>Згідно з вимогами освітньо-професійної програми студенти повинні:</vt:lpstr>
      <vt:lpstr>Інформаційний обсяг навчальної дисципліни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СОЦІОЛОГІЯ МАС</dc:title>
  <dc:creator>Ива</dc:creator>
  <cp:lastModifiedBy>Ива</cp:lastModifiedBy>
  <cp:revision>2</cp:revision>
  <dcterms:created xsi:type="dcterms:W3CDTF">2016-01-25T21:06:37Z</dcterms:created>
  <dcterms:modified xsi:type="dcterms:W3CDTF">2016-01-25T21:26:12Z</dcterms:modified>
</cp:coreProperties>
</file>