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86" r:id="rId2"/>
    <p:sldId id="288" r:id="rId3"/>
    <p:sldId id="296" r:id="rId4"/>
    <p:sldId id="256" r:id="rId5"/>
    <p:sldId id="272" r:id="rId6"/>
    <p:sldId id="270" r:id="rId7"/>
    <p:sldId id="297" r:id="rId8"/>
    <p:sldId id="274" r:id="rId9"/>
    <p:sldId id="258" r:id="rId10"/>
    <p:sldId id="271" r:id="rId11"/>
    <p:sldId id="275" r:id="rId12"/>
    <p:sldId id="276" r:id="rId13"/>
    <p:sldId id="277" r:id="rId14"/>
    <p:sldId id="259" r:id="rId15"/>
    <p:sldId id="261" r:id="rId16"/>
    <p:sldId id="262" r:id="rId17"/>
    <p:sldId id="295" r:id="rId18"/>
    <p:sldId id="279" r:id="rId19"/>
    <p:sldId id="284" r:id="rId20"/>
    <p:sldId id="263" r:id="rId21"/>
    <p:sldId id="264" r:id="rId22"/>
    <p:sldId id="265" r:id="rId23"/>
    <p:sldId id="266" r:id="rId24"/>
    <p:sldId id="282" r:id="rId25"/>
    <p:sldId id="281" r:id="rId26"/>
    <p:sldId id="283" r:id="rId27"/>
    <p:sldId id="267" r:id="rId28"/>
    <p:sldId id="268" r:id="rId29"/>
    <p:sldId id="289" r:id="rId30"/>
    <p:sldId id="290" r:id="rId31"/>
    <p:sldId id="291" r:id="rId32"/>
    <p:sldId id="292" r:id="rId33"/>
    <p:sldId id="293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2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2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0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4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A5CD1-5D59-4E7D-956C-0898F487C34B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znu.edu.ua/course/view.php?id=297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znu.edu.ua/course/view.php?id=297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82DB3A-C745-4BF0-8F3C-487137698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r="25049" b="575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зарубіжної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антична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/>
              <a:t>викладач</a:t>
            </a:r>
            <a:r>
              <a:rPr lang="en-US" sz="3200" b="1" dirty="0"/>
              <a:t> – </a:t>
            </a:r>
            <a:r>
              <a:rPr lang="en-US" sz="3200" b="1" dirty="0" err="1"/>
              <a:t>доц</a:t>
            </a:r>
            <a:r>
              <a:rPr lang="en-US" sz="3200" b="1" dirty="0"/>
              <a:t>. Кравченко Яна </a:t>
            </a:r>
            <a:r>
              <a:rPr lang="en-US" sz="3200" b="1" dirty="0" err="1"/>
              <a:t>Павлівна</a:t>
            </a:r>
            <a:endParaRPr lang="en-US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hlinkClick r:id="rId3"/>
              </a:rPr>
              <a:t>https://moodle.znu.edu.ua/course/view.php?id=2975</a:t>
            </a:r>
            <a:endParaRPr lang="uk-UA" sz="2000"/>
          </a:p>
          <a:p>
            <a:pPr algn="l"/>
            <a:endParaRPr lang="en-US" sz="2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24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181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uk-UA" sz="52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5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en-US" sz="52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 </a:t>
            </a:r>
            <a:r>
              <a:rPr lang="en-US" sz="5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міфом</a:t>
            </a:r>
            <a:r>
              <a:rPr lang="en-US" sz="52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1684" y="1670857"/>
            <a:ext cx="10178934" cy="55790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магією</a:t>
            </a:r>
            <a:r>
              <a:rPr lang="en-US" sz="28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релігійним</a:t>
            </a:r>
            <a:r>
              <a:rPr lang="en-US" sz="28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культом</a:t>
            </a:r>
            <a:r>
              <a:rPr lang="en-US" sz="28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ритуалом</a:t>
            </a:r>
            <a:endParaRPr lang="en-US" sz="28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0DCBB159-5389-44F2-8C56-A191D7EDD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r="8192" b="-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778A63-72A0-43B3-9B79-6974C8A57F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214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uk-UA" sz="52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52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Публічність</a:t>
            </a:r>
            <a:endParaRPr lang="en-US" sz="52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1684" y="1670857"/>
            <a:ext cx="10178934" cy="55790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5E46D4-E6D4-4DC1-8D79-69C3FE4EB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" r="-2" b="4277"/>
          <a:stretch/>
        </p:blipFill>
        <p:spPr>
          <a:xfrm>
            <a:off x="198741" y="2054088"/>
            <a:ext cx="5803323" cy="424671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r="12708" b="1"/>
          <a:stretch/>
        </p:blipFill>
        <p:spPr>
          <a:xfrm>
            <a:off x="6189934" y="2054088"/>
            <a:ext cx="5803323" cy="42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4019" y="554009"/>
            <a:ext cx="4789763" cy="1662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40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en-US" sz="4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40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музикою</a:t>
            </a:r>
            <a:endParaRPr lang="en-US" sz="40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F1DAADF-121D-41C3-9008-C114144F0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00"/>
          <a:stretch/>
        </p:blipFill>
        <p:spPr>
          <a:xfrm>
            <a:off x="20" y="10"/>
            <a:ext cx="3003103" cy="3912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r="7649"/>
          <a:stretch/>
        </p:blipFill>
        <p:spPr>
          <a:xfrm>
            <a:off x="3180257" y="10"/>
            <a:ext cx="3016307" cy="22233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026F320-0AAA-4B7A-A2E2-0B12477403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" r="-4" b="16282"/>
          <a:stretch/>
        </p:blipFill>
        <p:spPr>
          <a:xfrm>
            <a:off x="-1" y="4079988"/>
            <a:ext cx="3003123" cy="2778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8" r="340" b="2"/>
          <a:stretch/>
        </p:blipFill>
        <p:spPr>
          <a:xfrm>
            <a:off x="3180256" y="2395057"/>
            <a:ext cx="3016307" cy="20553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0F48C25-A58E-4B80-91C8-0646B64760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0" b="2580"/>
          <a:stretch/>
        </p:blipFill>
        <p:spPr>
          <a:xfrm>
            <a:off x="3180256" y="4539809"/>
            <a:ext cx="3016307" cy="222876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64019" y="2412009"/>
            <a:ext cx="4789763" cy="37138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ояснюється зв’язком із магією і релігійним культом. 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Так, Гомерові поеми та інші епічні твори співалися мелодійним речитативом у супроводі музичних інструментів і простих ритмічних рухів; ліричні вірші співалися авторами, які виступали одночасно як композитори і співці. 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191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1856" y="829994"/>
            <a:ext cx="4036334" cy="5607106"/>
          </a:xfrm>
          <a:prstGeom prst="ellipse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uk-UA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Віршова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br>
              <a:rPr lang="uk-UA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5400" b="1" i="1" dirty="0"/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значна кількість віршових розмірів для різних жанрів (епічних пісень, ліричної поезії)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Объект 45">
            <a:extLst>
              <a:ext uri="{FF2B5EF4-FFF2-40B4-BE49-F238E27FC236}">
                <a16:creationId xmlns:a16="http://schemas.microsoft.com/office/drawing/2014/main" id="{99BB5C91-B087-4592-8901-86F5614B5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87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6576" y="858524"/>
            <a:ext cx="3063340" cy="52119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Пластичність</a:t>
            </a:r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античної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uk-UA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uk-UA" sz="3600" dirty="0"/>
              <a:t>П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іднесення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земної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краси</a:t>
            </a:r>
            <a:r>
              <a:rPr lang="uk-UA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r="199" b="2"/>
          <a:stretch/>
        </p:blipFill>
        <p:spPr>
          <a:xfrm>
            <a:off x="545237" y="858525"/>
            <a:ext cx="3685032" cy="5211906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"/>
          <a:stretch/>
        </p:blipFill>
        <p:spPr>
          <a:xfrm>
            <a:off x="4457706" y="858524"/>
            <a:ext cx="3685032" cy="521190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 r="-2" b="28367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3650" y="3530991"/>
            <a:ext cx="5505814" cy="3207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Тілесність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домінанта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античності</a:t>
            </a:r>
            <a:b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Краса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тілесно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8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людському</a:t>
            </a:r>
            <a:r>
              <a:rPr lang="en-US" sz="28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en-US" sz="28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зовнішності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пластичних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рухах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фізич­них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вправах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скульптурі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архітектурних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формах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" b="-4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71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2245F03-66D5-45EC-A0B5-90E656B11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4063296"/>
            <a:ext cx="9144000" cy="11526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Калокагатія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524000" y="5329534"/>
            <a:ext cx="9144000" cy="64678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B2DCC78-9962-49FE-9691-A391B5AA8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1" cy="3962402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/>
          <a:stretch/>
        </p:blipFill>
        <p:spPr>
          <a:xfrm>
            <a:off x="643468" y="288520"/>
            <a:ext cx="5939604" cy="33409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940"/>
          <a:stretch/>
        </p:blipFill>
        <p:spPr>
          <a:xfrm>
            <a:off x="8345982" y="288520"/>
            <a:ext cx="3216126" cy="48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1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F1FBA-B425-420C-8863-9D10ABB9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457200"/>
            <a:ext cx="4493729" cy="90777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Пайдейя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E693489-8302-47BA-8DFE-7FC779E8B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027" y="303075"/>
            <a:ext cx="4123773" cy="556591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CB11CF2-0023-4338-964A-45A8E1731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7566" y="1590261"/>
            <a:ext cx="5698434" cy="4278727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Калокагатія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центром грецької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пайдейї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системи виховання, що мала сформувати ідеального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полісу, що прагне служити колективній меті громадянської общини.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Агональність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55321" y="2316480"/>
            <a:ext cx="5120113" cy="4176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Давньогрецьку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агональною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uk-UA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ух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панував в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kumimoji="0" lang="uk-UA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</a:t>
            </a:r>
            <a:r>
              <a:rPr kumimoji="0" lang="uk-UA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в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політиці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поле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бою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суді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формувала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повсякденне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містило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0" r="3834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9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EB79B-CE51-414F-A529-FBB431CBB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Античний</a:t>
            </a:r>
            <a:r>
              <a:rPr lang="en-US" sz="36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антропоцентризм</a:t>
            </a:r>
            <a:endParaRPr lang="en-US" sz="36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5DA44E-7FAC-4FDF-9480-E6B0584D8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r="12171" b="-4"/>
          <a:stretch/>
        </p:blipFill>
        <p:spPr>
          <a:xfrm>
            <a:off x="429767" y="1721922"/>
            <a:ext cx="3419856" cy="452056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FEA3ED7E-9848-4A74-A478-180076E75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r="13735" b="2"/>
          <a:stretch/>
        </p:blipFill>
        <p:spPr>
          <a:xfrm>
            <a:off x="4226837" y="1721922"/>
            <a:ext cx="3420596" cy="4520560"/>
          </a:xfrm>
          <a:prstGeom prst="rect">
            <a:avLst/>
          </a:prstGeom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3B0888-D1FF-421E-BD3B-D18177C9E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9347" y="2020824"/>
            <a:ext cx="3452885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Тип</a:t>
            </a:r>
            <a:r>
              <a:rPr lang="en-US" sz="3200" dirty="0"/>
              <a:t> </a:t>
            </a:r>
            <a:r>
              <a:rPr lang="en-US" sz="3200" b="1" dirty="0" err="1"/>
              <a:t>світогляду</a:t>
            </a:r>
            <a:r>
              <a:rPr lang="en-US" sz="3200" dirty="0"/>
              <a:t>, </a:t>
            </a:r>
            <a:r>
              <a:rPr lang="en-US" sz="3200" dirty="0" err="1"/>
              <a:t>згідно</a:t>
            </a:r>
            <a:r>
              <a:rPr lang="en-US" sz="3200" dirty="0"/>
              <a:t> з </a:t>
            </a:r>
            <a:r>
              <a:rPr lang="en-US" sz="3200" dirty="0" err="1"/>
              <a:t>яким</a:t>
            </a:r>
            <a:r>
              <a:rPr lang="en-US" sz="3200" dirty="0"/>
              <a:t> </a:t>
            </a:r>
            <a:r>
              <a:rPr lang="en-US" sz="3200" dirty="0" err="1"/>
              <a:t>людина</a:t>
            </a:r>
            <a:r>
              <a:rPr lang="en-US" sz="3200" dirty="0"/>
              <a:t> є </a:t>
            </a:r>
            <a:r>
              <a:rPr lang="en-US" sz="3200" dirty="0" err="1"/>
              <a:t>найвищою</a:t>
            </a:r>
            <a:r>
              <a:rPr lang="en-US" sz="3200" dirty="0"/>
              <a:t> </a:t>
            </a:r>
            <a:r>
              <a:rPr lang="en-US" sz="3200" dirty="0" err="1"/>
              <a:t>метою</a:t>
            </a:r>
            <a:r>
              <a:rPr lang="en-US" sz="3200" dirty="0"/>
              <a:t> </a:t>
            </a:r>
            <a:r>
              <a:rPr lang="en-US" sz="3200" dirty="0" err="1"/>
              <a:t>світоустрою</a:t>
            </a:r>
            <a:r>
              <a:rPr lang="en-US" sz="3200" dirty="0"/>
              <a:t> (</a:t>
            </a:r>
            <a:r>
              <a:rPr lang="en-US" sz="3200" dirty="0" err="1"/>
              <a:t>знаходиться</a:t>
            </a:r>
            <a:r>
              <a:rPr lang="en-US" sz="3200" dirty="0"/>
              <a:t> в </a:t>
            </a:r>
            <a:r>
              <a:rPr lang="en-US" sz="3200" dirty="0" err="1"/>
              <a:t>центрі</a:t>
            </a:r>
            <a:r>
              <a:rPr lang="en-US" sz="3200" dirty="0"/>
              <a:t> </a:t>
            </a:r>
            <a:r>
              <a:rPr lang="en-US" sz="3200" dirty="0" err="1"/>
              <a:t>смислу</a:t>
            </a:r>
            <a:r>
              <a:rPr lang="en-US" sz="3200" dirty="0"/>
              <a:t>  </a:t>
            </a:r>
            <a:r>
              <a:rPr lang="en-US" sz="3200" dirty="0" err="1"/>
              <a:t>світу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629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797" y="914400"/>
            <a:ext cx="3672590" cy="4881432"/>
          </a:xfrm>
        </p:spPr>
      </p:pic>
      <p:sp>
        <p:nvSpPr>
          <p:cNvPr id="6" name="TextBox 5"/>
          <p:cNvSpPr txBox="1"/>
          <p:nvPr/>
        </p:nvSpPr>
        <p:spPr>
          <a:xfrm>
            <a:off x="524654" y="914400"/>
            <a:ext cx="7135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   Матеріали для підготовки семінарів</a:t>
            </a:r>
            <a:r>
              <a:rPr lang="uk-UA" sz="3200" dirty="0"/>
              <a:t> на платформі </a:t>
            </a:r>
            <a:r>
              <a:rPr lang="en-US" sz="3200" dirty="0"/>
              <a:t>MOODLE</a:t>
            </a:r>
            <a:r>
              <a:rPr lang="uk-UA" sz="3200" dirty="0"/>
              <a:t>:</a:t>
            </a:r>
          </a:p>
          <a:p>
            <a:r>
              <a:rPr lang="en-US" sz="3200" dirty="0">
                <a:hlinkClick r:id="rId3"/>
              </a:rPr>
              <a:t>http://moodle.znu.edu.ua/course/view.php?id=2975</a:t>
            </a:r>
            <a:endParaRPr lang="uk-UA" sz="3200" dirty="0"/>
          </a:p>
          <a:p>
            <a:endParaRPr lang="uk-UA" sz="3200" dirty="0"/>
          </a:p>
          <a:p>
            <a:r>
              <a:rPr lang="uk-UA" sz="3200" dirty="0"/>
              <a:t>  Назва файлу: «Методичне забезпечення семінарських занять</a:t>
            </a:r>
            <a:r>
              <a:rPr lang="en-US" sz="3200" dirty="0"/>
              <a:t> 202</a:t>
            </a:r>
            <a:r>
              <a:rPr lang="uk-UA" sz="3200" dirty="0"/>
              <a:t>3 (денне відділення)»</a:t>
            </a:r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34237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8" y="126609"/>
            <a:ext cx="7447673" cy="2489982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Античний</a:t>
            </a:r>
            <a:r>
              <a: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гуманізм</a:t>
            </a:r>
            <a:r>
              <a: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1200" dirty="0">
                <a:latin typeface="+mj-lt"/>
                <a:ea typeface="+mj-ea"/>
                <a:cs typeface="+mj-cs"/>
              </a:rPr>
              <a:t>- </a:t>
            </a:r>
            <a:br>
              <a:rPr lang="en-US" sz="2800" b="1" kern="1200" dirty="0"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діяльної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закоханої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одержимої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жагою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готової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нести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E97AF0FC-8F5C-466D-84AA-E213A5FC4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1119" y="547815"/>
            <a:ext cx="2404459" cy="1680519"/>
          </a:xfrm>
        </p:spPr>
        <p:txBody>
          <a:bodyPr anchor="ctr">
            <a:normAutofit/>
          </a:bodyPr>
          <a:lstStyle/>
          <a:p>
            <a:endParaRPr lang="en-US" sz="2000" dirty="0"/>
          </a:p>
        </p:txBody>
      </p:sp>
      <p:pic>
        <p:nvPicPr>
          <p:cNvPr id="28" name="Объект 20">
            <a:extLst>
              <a:ext uri="{FF2B5EF4-FFF2-40B4-BE49-F238E27FC236}">
                <a16:creationId xmlns:a16="http://schemas.microsoft.com/office/drawing/2014/main" id="{2998B6CE-B859-46E8-80EB-E455CF7BB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1" r="-3" b="28601"/>
          <a:stretch/>
        </p:blipFill>
        <p:spPr>
          <a:xfrm>
            <a:off x="1175472" y="2421924"/>
            <a:ext cx="4492637" cy="3711146"/>
          </a:xfrm>
          <a:prstGeom prst="rect">
            <a:avLst/>
          </a:prstGeom>
        </p:spPr>
      </p:pic>
      <p:pic>
        <p:nvPicPr>
          <p:cNvPr id="41" name="Объект 26">
            <a:extLst>
              <a:ext uri="{FF2B5EF4-FFF2-40B4-BE49-F238E27FC236}">
                <a16:creationId xmlns:a16="http://schemas.microsoft.com/office/drawing/2014/main" id="{C5D368CC-CA8C-4703-A0CF-7C1FA19A84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5996"/>
          <a:stretch/>
        </p:blipFill>
        <p:spPr>
          <a:xfrm>
            <a:off x="6926417" y="2421924"/>
            <a:ext cx="3711138" cy="37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9">
            <a:extLst>
              <a:ext uri="{FF2B5EF4-FFF2-40B4-BE49-F238E27FC236}">
                <a16:creationId xmlns:a16="http://schemas.microsoft.com/office/drawing/2014/main" id="{9BB3A3FF-8EE3-498B-8C43-57F2DE9A2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0916" y="821048"/>
            <a:ext cx="3483033" cy="4711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Античний</a:t>
            </a:r>
            <a:r>
              <a:rPr lang="en-US" sz="3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героїзм</a:t>
            </a:r>
            <a:br>
              <a:rPr lang="uk-UA" sz="3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розглядалася</a:t>
            </a:r>
            <a:r>
              <a: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подвигів</a:t>
            </a:r>
            <a:r>
              <a: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uk-UA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дієвості</a:t>
            </a:r>
            <a:r>
              <a: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</a:t>
            </a:r>
            <a:r>
              <a: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вимагав</a:t>
            </a:r>
            <a:r>
              <a: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героїзм</a:t>
            </a:r>
            <a:r>
              <a: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983B4D-AA9E-4FCA-A321-B87362793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2446384" cy="57778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2432161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2446384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B99BBA-1853-44FA-96D6-FEDF7289BD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9" r="16390" b="1"/>
          <a:stretch/>
        </p:blipFill>
        <p:spPr>
          <a:xfrm>
            <a:off x="996362" y="972235"/>
            <a:ext cx="3434321" cy="5047735"/>
          </a:xfrm>
          <a:prstGeom prst="rect">
            <a:avLst/>
          </a:prstGeom>
        </p:spPr>
      </p:pic>
      <p:pic>
        <p:nvPicPr>
          <p:cNvPr id="35" name="Объект 6">
            <a:extLst>
              <a:ext uri="{FF2B5EF4-FFF2-40B4-BE49-F238E27FC236}">
                <a16:creationId xmlns:a16="http://schemas.microsoft.com/office/drawing/2014/main" id="{FD256852-EFD3-4FFE-B1E5-2FC1ED20AC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-3"/>
          <a:stretch/>
        </p:blipFill>
        <p:spPr>
          <a:xfrm>
            <a:off x="4683639" y="972236"/>
            <a:ext cx="3383280" cy="2414016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B6DBE4B0-0347-46F5-8E44-721C125FB3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5" r="14040" b="1"/>
          <a:stretch/>
        </p:blipFill>
        <p:spPr>
          <a:xfrm>
            <a:off x="4689525" y="3605954"/>
            <a:ext cx="3377394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216" y="510659"/>
            <a:ext cx="6272784" cy="18527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Архаїчний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докласичний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endParaRPr lang="en-US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r="477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Дописемний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століть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усної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поеми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Іліада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«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Одіссея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Гомера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(VIII-VII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68914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4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Класичний</a:t>
            </a:r>
            <a:r>
              <a:rPr lang="uk-UA" sz="5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(аттичний)</a:t>
            </a:r>
            <a:r>
              <a:rPr lang="uk-UA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uk-UA" sz="5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давньогрецької літератури</a:t>
            </a:r>
            <a:endParaRPr lang="en-US" sz="5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r="7838" b="-2"/>
          <a:stretch/>
        </p:blipFill>
        <p:spPr>
          <a:xfrm>
            <a:off x="989141" y="2112067"/>
            <a:ext cx="2636864" cy="393875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4" r="2" b="20566"/>
          <a:stretch/>
        </p:blipFill>
        <p:spPr>
          <a:xfrm>
            <a:off x="5008098" y="2011680"/>
            <a:ext cx="7002669" cy="448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5507" y="225083"/>
            <a:ext cx="3306492" cy="59686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 b="1" dirty="0"/>
              <a:t> 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Рання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класика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(VII-VI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е.) </a:t>
            </a:r>
            <a:br>
              <a:rPr lang="en-US" sz="2500" dirty="0"/>
            </a:br>
            <a:r>
              <a:rPr lang="en-US" sz="2500" dirty="0"/>
              <a:t>      </a:t>
            </a:r>
            <a:r>
              <a:rPr lang="en-US" sz="2500" dirty="0" err="1"/>
              <a:t>Розквіт</a:t>
            </a:r>
            <a:r>
              <a:rPr lang="en-US" sz="2500" dirty="0"/>
              <a:t> </a:t>
            </a:r>
            <a:r>
              <a:rPr lang="en-US" sz="2500" dirty="0" err="1"/>
              <a:t>ліричної</a:t>
            </a:r>
            <a:r>
              <a:rPr lang="en-US" sz="2500" dirty="0"/>
              <a:t> </a:t>
            </a:r>
            <a:r>
              <a:rPr lang="en-US" sz="2500" dirty="0" err="1"/>
              <a:t>поезії</a:t>
            </a:r>
            <a:r>
              <a:rPr lang="en-US" sz="2500" dirty="0"/>
              <a:t>. </a:t>
            </a:r>
            <a:r>
              <a:rPr lang="en-US" sz="2500" b="1" dirty="0" err="1"/>
              <a:t>Дидактичний</a:t>
            </a:r>
            <a:r>
              <a:rPr lang="en-US" sz="2500" b="1" dirty="0"/>
              <a:t> </a:t>
            </a:r>
            <a:r>
              <a:rPr lang="en-US" sz="2500" b="1" dirty="0" err="1"/>
              <a:t>епос</a:t>
            </a:r>
            <a:r>
              <a:rPr lang="en-US" sz="2500" b="1" dirty="0"/>
              <a:t> </a:t>
            </a:r>
            <a:r>
              <a:rPr lang="en-US" sz="2500" dirty="0"/>
              <a:t>(</a:t>
            </a:r>
            <a:r>
              <a:rPr lang="en-US" sz="2500" dirty="0" err="1"/>
              <a:t>Гесіод</a:t>
            </a:r>
            <a:r>
              <a:rPr lang="en-US" sz="2500" dirty="0"/>
              <a:t>), </a:t>
            </a:r>
            <a:r>
              <a:rPr lang="en-US" sz="2500" dirty="0" err="1"/>
              <a:t>поезія</a:t>
            </a:r>
            <a:r>
              <a:rPr lang="en-US" sz="2500" dirty="0"/>
              <a:t>: </a:t>
            </a:r>
            <a:r>
              <a:rPr lang="en-US" sz="2500" b="1" dirty="0" err="1"/>
              <a:t>декламаційна</a:t>
            </a:r>
            <a:r>
              <a:rPr lang="en-US" sz="2500" dirty="0"/>
              <a:t> (</a:t>
            </a:r>
            <a:r>
              <a:rPr lang="en-US" sz="2500" i="1" dirty="0" err="1"/>
              <a:t>елегія</a:t>
            </a:r>
            <a:r>
              <a:rPr lang="en-US" sz="2500" i="1" dirty="0"/>
              <a:t>, </a:t>
            </a:r>
            <a:r>
              <a:rPr lang="en-US" sz="2500" i="1" dirty="0" err="1"/>
              <a:t>ямби</a:t>
            </a:r>
            <a:r>
              <a:rPr lang="en-US" sz="2500" i="1" dirty="0"/>
              <a:t>). </a:t>
            </a:r>
            <a:r>
              <a:rPr lang="en-US" sz="2500" dirty="0" err="1"/>
              <a:t>Солон</a:t>
            </a:r>
            <a:r>
              <a:rPr lang="en-US" sz="2500" dirty="0"/>
              <a:t>. </a:t>
            </a:r>
            <a:r>
              <a:rPr lang="en-US" sz="2500" dirty="0" err="1"/>
              <a:t>Каллін</a:t>
            </a:r>
            <a:r>
              <a:rPr lang="en-US" sz="2500" dirty="0"/>
              <a:t>. </a:t>
            </a:r>
            <a:r>
              <a:rPr lang="en-US" sz="2500" dirty="0" err="1"/>
              <a:t>Тіртей</a:t>
            </a:r>
            <a:r>
              <a:rPr lang="en-US" sz="2500" dirty="0"/>
              <a:t>, </a:t>
            </a:r>
            <a:r>
              <a:rPr lang="en-US" sz="2500" dirty="0" err="1"/>
              <a:t>Мімнерм</a:t>
            </a:r>
            <a:r>
              <a:rPr lang="en-US" sz="2500" dirty="0"/>
              <a:t>, </a:t>
            </a:r>
            <a:r>
              <a:rPr lang="en-US" sz="2500" dirty="0" err="1"/>
              <a:t>Архілох</a:t>
            </a:r>
            <a:r>
              <a:rPr lang="en-US" sz="2500" dirty="0"/>
              <a:t>, </a:t>
            </a:r>
            <a:r>
              <a:rPr lang="en-US" sz="2500" dirty="0" err="1"/>
              <a:t>пісенна</a:t>
            </a:r>
            <a:r>
              <a:rPr lang="en-US" sz="2500" dirty="0"/>
              <a:t>, </a:t>
            </a:r>
            <a:r>
              <a:rPr lang="en-US" sz="2500" dirty="0" err="1"/>
              <a:t>або</a:t>
            </a:r>
            <a:r>
              <a:rPr lang="en-US" sz="2500" dirty="0"/>
              <a:t> </a:t>
            </a:r>
            <a:r>
              <a:rPr lang="en-US" sz="2500" b="1" i="1" dirty="0" err="1"/>
              <a:t>мелічна</a:t>
            </a:r>
            <a:r>
              <a:rPr lang="en-US" sz="2500" b="1" i="1" dirty="0"/>
              <a:t> </a:t>
            </a:r>
            <a:r>
              <a:rPr lang="en-US" sz="2500" b="1" i="1" dirty="0" err="1"/>
              <a:t>поезія</a:t>
            </a:r>
            <a:r>
              <a:rPr lang="en-US" sz="2500" b="1" i="1" dirty="0"/>
              <a:t> </a:t>
            </a:r>
            <a:r>
              <a:rPr lang="en-US" sz="2500" dirty="0"/>
              <a:t>(</a:t>
            </a:r>
            <a:r>
              <a:rPr lang="en-US" sz="2500" dirty="0" err="1"/>
              <a:t>Алкей</a:t>
            </a:r>
            <a:r>
              <a:rPr lang="en-US" sz="2500" dirty="0"/>
              <a:t>, </a:t>
            </a:r>
            <a:r>
              <a:rPr lang="en-US" sz="2500" dirty="0" err="1"/>
              <a:t>Сапфо</a:t>
            </a:r>
            <a:r>
              <a:rPr lang="en-US" sz="2500" dirty="0"/>
              <a:t>, </a:t>
            </a:r>
            <a:r>
              <a:rPr lang="en-US" sz="2500" dirty="0" err="1"/>
              <a:t>Анакреонт</a:t>
            </a:r>
            <a:r>
              <a:rPr lang="en-US" sz="2500" dirty="0"/>
              <a:t>; </a:t>
            </a:r>
            <a:r>
              <a:rPr lang="en-US" sz="2500" dirty="0" err="1"/>
              <a:t>хорова</a:t>
            </a:r>
            <a:r>
              <a:rPr lang="en-US" sz="2500" dirty="0"/>
              <a:t> (</a:t>
            </a:r>
            <a:r>
              <a:rPr lang="en-US" sz="2500" dirty="0" err="1"/>
              <a:t>Алкман</a:t>
            </a:r>
            <a:r>
              <a:rPr lang="en-US" sz="2500" dirty="0"/>
              <a:t>, </a:t>
            </a:r>
            <a:r>
              <a:rPr lang="en-US" sz="2500" dirty="0" err="1"/>
              <a:t>Сімонід</a:t>
            </a:r>
            <a:r>
              <a:rPr lang="en-US" sz="2500" dirty="0"/>
              <a:t>, </a:t>
            </a:r>
            <a:r>
              <a:rPr lang="en-US" sz="2500" dirty="0" err="1"/>
              <a:t>Вакхілід</a:t>
            </a:r>
            <a:r>
              <a:rPr lang="en-US" sz="2500" dirty="0"/>
              <a:t>, </a:t>
            </a:r>
            <a:r>
              <a:rPr lang="en-US" sz="2500" dirty="0" err="1"/>
              <a:t>Піндар</a:t>
            </a:r>
            <a:r>
              <a:rPr lang="en-US" sz="2500" dirty="0"/>
              <a:t>); </a:t>
            </a:r>
            <a:r>
              <a:rPr lang="en-US" sz="2500" b="1" i="1" dirty="0" err="1"/>
              <a:t>байка</a:t>
            </a:r>
            <a:r>
              <a:rPr lang="en-US" sz="2500" b="1" i="1" dirty="0"/>
              <a:t> </a:t>
            </a:r>
            <a:r>
              <a:rPr lang="en-US" sz="2500" dirty="0"/>
              <a:t>(</a:t>
            </a:r>
            <a:r>
              <a:rPr lang="en-US" sz="2500" dirty="0" err="1"/>
              <a:t>Езоп</a:t>
            </a:r>
            <a:r>
              <a:rPr lang="en-US" sz="2500" dirty="0"/>
              <a:t>); </a:t>
            </a:r>
            <a:r>
              <a:rPr lang="en-US" sz="2500" dirty="0" err="1"/>
              <a:t>наук</a:t>
            </a:r>
            <a:r>
              <a:rPr lang="en-US" sz="2500" dirty="0"/>
              <a:t>., і </a:t>
            </a:r>
            <a:r>
              <a:rPr lang="en-US" sz="2500" dirty="0" err="1"/>
              <a:t>філос</a:t>
            </a:r>
            <a:r>
              <a:rPr lang="en-US" sz="2500" dirty="0"/>
              <a:t>. </a:t>
            </a:r>
            <a:r>
              <a:rPr lang="en-US" sz="2500" dirty="0" err="1"/>
              <a:t>проза</a:t>
            </a:r>
            <a:r>
              <a:rPr lang="en-US" sz="2500" dirty="0"/>
              <a:t> (</a:t>
            </a:r>
            <a:r>
              <a:rPr lang="en-US" sz="2500" dirty="0" err="1"/>
              <a:t>Піфагор</a:t>
            </a:r>
            <a:r>
              <a:rPr lang="en-US" sz="2500" dirty="0"/>
              <a:t>, </a:t>
            </a:r>
            <a:r>
              <a:rPr lang="en-US" sz="2500" dirty="0" err="1"/>
              <a:t>Геракліт</a:t>
            </a:r>
            <a:r>
              <a:rPr lang="en-US" sz="2500" dirty="0"/>
              <a:t>).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2" r="1181" b="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2818" y="679732"/>
            <a:ext cx="3545059" cy="552412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класика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Есхіл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Софокл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Еврипід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комедія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Аристофан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нелітературна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проза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історіографія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філо­софія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красномовство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r="577" b="1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2" r="33892" b="-1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9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1855" y="666728"/>
            <a:ext cx="4416637" cy="601707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1800" dirty="0"/>
              <a:t>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класика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творами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філо­софії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історіографії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Геродот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Фукідід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Ксенофонт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ораторська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проза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Лісій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Ісократ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Демосфен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офська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стотель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68D0EE9-860C-4E90-B1ED-9B0921849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318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0914" y="354259"/>
            <a:ext cx="3821083" cy="56628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Елліністичний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b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е. —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е.).</a:t>
            </a:r>
            <a:r>
              <a:rPr lang="uk-U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Новоаттична</a:t>
            </a:r>
            <a:r>
              <a:rPr lang="uk-UA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комедія </a:t>
            </a:r>
            <a:r>
              <a:rPr lang="uk-U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Менандр</a:t>
            </a:r>
            <a:r>
              <a:rPr lang="uk-U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Александрійська</a:t>
            </a:r>
            <a:r>
              <a:rPr lang="uk-UA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поезія </a:t>
            </a:r>
            <a:r>
              <a:rPr lang="uk-U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Каллімах</a:t>
            </a:r>
            <a:r>
              <a:rPr lang="uk-U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Феокрит</a:t>
            </a:r>
            <a:r>
              <a:rPr lang="uk-U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Аполлоній Родоський). </a:t>
            </a:r>
            <a:r>
              <a:rPr lang="uk-UA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Художня проза </a:t>
            </a:r>
            <a:r>
              <a:rPr lang="uk-U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(Плутарх, Лукіан). </a:t>
            </a:r>
            <a:br>
              <a:rPr lang="uk-U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Античний роман </a:t>
            </a:r>
            <a:r>
              <a:rPr lang="uk-U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(Лонг, Ксенофонт </a:t>
            </a:r>
            <a:r>
              <a:rPr lang="uk-UA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Ефеський</a:t>
            </a:r>
            <a:r>
              <a:rPr lang="uk-U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uk-U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r="3877" b="-3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4" r="34713" b="-2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190" y="666728"/>
            <a:ext cx="4882312" cy="5016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Римський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V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(середина ІІІ ст. до н.е. – перша половина І ст. н.е.)</a:t>
            </a:r>
            <a:b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Лівій Андронік,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Плавт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Теренцій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Цицерон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(кінець І ст. до н.е. –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 н.е.)</a:t>
            </a:r>
            <a:b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Вергілій, Горацій, Овідій,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Петроній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Ювенал, Апулей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r="11467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18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204A162-B245-4525-8E28-1A4725BA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давніх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греків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34EBE4D-FC8D-4A17-8615-18107EAD7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Робертсон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Доддс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Греки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ірраціональне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(1951)</a:t>
            </a:r>
          </a:p>
          <a:p>
            <a:endParaRPr lang="en-US" sz="2000" b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57C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7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3225F830-3B7D-EFDA-297E-A6F848D55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" y="384247"/>
            <a:ext cx="4157208" cy="6089505"/>
          </a:xfrm>
        </p:spPr>
      </p:pic>
    </p:spTree>
    <p:extLst>
      <p:ext uri="{BB962C8B-B14F-4D97-AF65-F5344CB8AC3E}">
        <p14:creationId xmlns:p14="http://schemas.microsoft.com/office/powerpoint/2010/main" val="28402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467" y="300252"/>
            <a:ext cx="8814432" cy="77216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балів за видами роботи: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275334" y="1157909"/>
            <a:ext cx="11641332" cy="55704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Атестаційний модуль № 1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Семінар № 1 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Участь у дискусії за визначеними теоретичними питаннями –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Семінар № 2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Участь у дискусії за визначеними питаннями, робота з матеріалом міфів –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Атестаційна робота № 1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тест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матеріалом лекцій № 1-3, семінарів № 1-2)–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Атестаційний модуль № 2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Семінар № 3</a:t>
            </a:r>
            <a:endParaRPr lang="uk-UA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Підготовка і публічна презентація колективного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проєкту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Семінар № 4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Участь у дискусії за визначеними питаннями, робота з художнім твором – 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Семінар № 5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Участь у дискусії, робота з науковою літературою і текстами художніх творів - 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Атестаційна робота № 2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тест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матеріалом лекцій №5-6, семінарів № 4-5) –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Індивідуальне науково-дослідне завдання –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Залік –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б.</a:t>
            </a:r>
            <a:endParaRPr lang="uk-UA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405240-27FC-4B76-834F-CF82BD616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07"/>
          <a:stretch/>
        </p:blipFill>
        <p:spPr>
          <a:xfrm>
            <a:off x="9639360" y="0"/>
            <a:ext cx="2552639" cy="36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183A9-0DFA-4864-845A-892A615A7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4371510"/>
          </a:xfrm>
          <a:prstGeom prst="ellipse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Кереньї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Діоніс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прообраз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невичерпного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(1976)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17D0D70-8606-DD33-B7D9-C799DC910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58" y="552182"/>
            <a:ext cx="4084121" cy="5426587"/>
          </a:xfrm>
        </p:spPr>
      </p:pic>
    </p:spTree>
    <p:extLst>
      <p:ext uri="{BB962C8B-B14F-4D97-AF65-F5344CB8AC3E}">
        <p14:creationId xmlns:p14="http://schemas.microsoft.com/office/powerpoint/2010/main" val="11397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D76A734-18F3-47F5-BDE0-8FE38D34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4427781"/>
          </a:xfrm>
          <a:prstGeom prst="ellipse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П’єр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Відаль-Наке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мисливець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 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грецькому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B207E55-CE6F-6441-A7D0-A7DC40B1B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68" y="539485"/>
            <a:ext cx="3799372" cy="5832038"/>
          </a:xfrm>
        </p:spPr>
      </p:pic>
    </p:spTree>
    <p:extLst>
      <p:ext uri="{BB962C8B-B14F-4D97-AF65-F5344CB8AC3E}">
        <p14:creationId xmlns:p14="http://schemas.microsoft.com/office/powerpoint/2010/main" val="336378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211C5-33A4-438B-AFFA-0F8EB3B98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4793541"/>
          </a:xfrm>
          <a:prstGeom prst="ellipse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Гаспаров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b="1" dirty="0"/>
            </a:br>
            <a:br>
              <a:rPr lang="ru-RU" sz="4800" b="1" dirty="0"/>
            </a:br>
            <a:r>
              <a:rPr lang="en-US" sz="4800" b="1" dirty="0" err="1"/>
              <a:t>Цікава</a:t>
            </a:r>
            <a:r>
              <a:rPr lang="en-US" sz="4800" b="1" dirty="0"/>
              <a:t> </a:t>
            </a:r>
            <a:r>
              <a:rPr lang="en-US" sz="4800" b="1" dirty="0" err="1"/>
              <a:t>Греція</a:t>
            </a:r>
            <a:r>
              <a:rPr lang="en-US" sz="4800" b="1" dirty="0"/>
              <a:t> (1995)</a:t>
            </a: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7173038A-4318-4F11-B7D0-0DFDD3FC5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377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86E41-A7DC-4015-854B-067D143A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prstGeom prst="ellipse">
            <a:avLst/>
          </a:prstGeo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 Beard</a:t>
            </a:r>
            <a:br>
              <a:rPr lang="ru-RU" sz="5200" b="1" dirty="0"/>
            </a:br>
            <a:br>
              <a:rPr lang="ru-RU" sz="5200" b="1" dirty="0"/>
            </a:br>
            <a:r>
              <a:rPr lang="en-US" sz="5200" b="1" dirty="0"/>
              <a:t> The Parthenon</a:t>
            </a:r>
            <a:br>
              <a:rPr lang="en-US" sz="5200" b="1" dirty="0"/>
            </a:br>
            <a:endParaRPr lang="en-US" sz="5200" dirty="0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60C4CAA7-2978-4151-B66A-2F132CF21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8" r="-1" b="-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56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7148" y="265043"/>
            <a:ext cx="4573061" cy="18388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античності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722D7C-FC3D-4834-8C6A-5C56E9253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r="18277" b="-1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66" name="Rectangle 58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2557587"/>
            <a:ext cx="5777948" cy="3933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71550" lvl="0" algn="l"/>
            <a:r>
              <a:rPr lang="ru-RU" sz="2800" dirty="0"/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античність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0"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неповторність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0"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0"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Періодизація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079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3" b="112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/>
              <a:t>Давня Греція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08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9" r="1" b="12303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2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E102C-1701-449F-AAC9-B42C1FAC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743446"/>
            <a:ext cx="4825218" cy="5966641"/>
          </a:xfrm>
          <a:prstGeom prst="ellipse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Хронологічні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античності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поеми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Гомера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Іліада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476 р.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Римської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4C5724D-4748-4A60-A8E8-2CE3C85E6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2923" r="10590" b="13025"/>
          <a:stretch/>
        </p:blipFill>
        <p:spPr>
          <a:xfrm>
            <a:off x="191520" y="638266"/>
            <a:ext cx="3626754" cy="5178395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296AEAA-BA8E-4BDC-99CC-2EA3828EF6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287" y="2487435"/>
            <a:ext cx="4376451" cy="4222652"/>
          </a:xfr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E5367A8D-CBAA-44DB-A80F-2FDF757E0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79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AEAE244-95DC-455F-9499-A99270541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3323" y="384313"/>
            <a:ext cx="4978565" cy="57912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античність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аntiguus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стародавній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з'явився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епоху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uk-UA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талійські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вчені-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гуманісти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ввели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греко-римської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найдавнішої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відомих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53" b="3"/>
          <a:stretch/>
        </p:blipFill>
        <p:spPr>
          <a:xfrm>
            <a:off x="2299" y="888455"/>
            <a:ext cx="2682310" cy="2543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4" r="4980"/>
          <a:stretch/>
        </p:blipFill>
        <p:spPr>
          <a:xfrm>
            <a:off x="1" y="3425554"/>
            <a:ext cx="2682310" cy="2537096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5796"/>
          <a:stretch/>
        </p:blipFill>
        <p:spPr>
          <a:xfrm>
            <a:off x="2686907" y="888455"/>
            <a:ext cx="3105013" cy="507111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5B1A65-5BB3-4D86-920A-6BC2516C2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682310" y="891539"/>
            <a:ext cx="0" cy="5071111"/>
          </a:xfrm>
          <a:prstGeom prst="line">
            <a:avLst/>
          </a:prstGeom>
          <a:ln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385A01D-51E3-4749-A94F-23D260F43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8999"/>
            <a:ext cx="2679192" cy="0"/>
          </a:xfrm>
          <a:prstGeom prst="line">
            <a:avLst/>
          </a:prstGeom>
          <a:ln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57AECE71-0420-431B-86EF-EA88FC032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2321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D61925F3-1E7B-427D-980F-C2C75CDB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2"/>
            <a:ext cx="6204984" cy="3734118"/>
          </a:xfrm>
        </p:spPr>
        <p:txBody>
          <a:bodyPr>
            <a:norm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Естетична неповторність античної літератури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текст, книга,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DA82FB08-337C-C859-30B2-07760A2C0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55" y="2694073"/>
            <a:ext cx="3217432" cy="4064535"/>
          </a:xfrm>
        </p:spPr>
      </p:pic>
      <p:pic>
        <p:nvPicPr>
          <p:cNvPr id="37" name="Объект 22">
            <a:extLst>
              <a:ext uri="{FF2B5EF4-FFF2-40B4-BE49-F238E27FC236}">
                <a16:creationId xmlns:a16="http://schemas.microsoft.com/office/drawing/2014/main" id="{ACBDF1E1-EBCD-4776-892F-248F2E6D6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55" y="306909"/>
            <a:ext cx="3048000" cy="228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7245" y="1923869"/>
            <a:ext cx="527875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" indent="450215" algn="just">
              <a:lnSpc>
                <a:spcPct val="150000"/>
              </a:lnSpc>
              <a:spcBef>
                <a:spcPts val="625"/>
              </a:spcBef>
              <a:spcAft>
                <a:spcPts val="0"/>
              </a:spcAft>
            </a:pP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7999" y="-5432400"/>
            <a:ext cx="6340699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4030" marR="267970"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Естетична неповторність античної літератури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305" indent="450215" algn="just">
              <a:lnSpc>
                <a:spcPct val="150000"/>
              </a:lnSpc>
              <a:spcBef>
                <a:spcPts val="625"/>
              </a:spcBef>
              <a:spcAft>
                <a:spcPts val="0"/>
              </a:spcAft>
            </a:pP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Зв'язок з міфом</a:t>
            </a:r>
            <a:r>
              <a:rPr lang="uk-UA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магією, релі­гійним культом, ритуалом. </a:t>
            </a:r>
          </a:p>
          <a:p>
            <a:pPr marL="27305" indent="450215" algn="just">
              <a:lnSpc>
                <a:spcPct val="150000"/>
              </a:lnSpc>
              <a:spcBef>
                <a:spcPts val="625"/>
              </a:spcBef>
              <a:spcAft>
                <a:spcPts val="0"/>
              </a:spcAft>
            </a:pP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Публічність. </a:t>
            </a:r>
          </a:p>
          <a:p>
            <a:pPr marL="8890" marR="12065" indent="450215" algn="just">
              <a:lnSpc>
                <a:spcPct val="150000"/>
              </a:lnSpc>
              <a:spcBef>
                <a:spcPts val="215"/>
              </a:spcBef>
              <a:spcAft>
                <a:spcPts val="0"/>
              </a:spcAft>
            </a:pP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Зв'язок з музикою. </a:t>
            </a:r>
          </a:p>
          <a:p>
            <a:pPr marL="8890" marR="12065" indent="450215" algn="just">
              <a:lnSpc>
                <a:spcPct val="150000"/>
              </a:lnSpc>
              <a:spcBef>
                <a:spcPts val="215"/>
              </a:spcBef>
              <a:spcAft>
                <a:spcPts val="0"/>
              </a:spcAft>
            </a:pP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Віршова форма.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1073</Words>
  <Application>Microsoft Office PowerPoint</Application>
  <PresentationFormat>Широкоэкранный</PresentationFormat>
  <Paragraphs>75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Impact</vt:lpstr>
      <vt:lpstr>Times New Roman</vt:lpstr>
      <vt:lpstr>Office Theme</vt:lpstr>
      <vt:lpstr>Історія зарубіжної літератури (антична)  викладач – доц. Кравченко Яна Павлівна</vt:lpstr>
      <vt:lpstr>Презентация PowerPoint</vt:lpstr>
      <vt:lpstr>Розподіл балів за видами роботи:</vt:lpstr>
      <vt:lpstr>Характеристика  культури і літератури античності</vt:lpstr>
      <vt:lpstr>Давня Греція</vt:lpstr>
      <vt:lpstr>Презентация PowerPoint</vt:lpstr>
      <vt:lpstr>Хронологічні межі античності:  VIII ст. до н.е. (поява поеми Гомера «Іліада»)   –   476 р. (падіння Західної Римської імперії)</vt:lpstr>
      <vt:lpstr>     Термін «античність» від лат. аntiguus – «стародавній», з'явився в епоху Відродження (ХV ст.).       Італійські вчені-гуманісти ввели його для позначення греко-римської культури, найдавнішої з відомих на той час. </vt:lpstr>
      <vt:lpstr>Естетична неповторність античної літератури</vt:lpstr>
      <vt:lpstr>1. Зв’язок  з міфом,</vt:lpstr>
      <vt:lpstr>2. Публічність</vt:lpstr>
      <vt:lpstr>3. Зв’язок з музикою</vt:lpstr>
      <vt:lpstr>4. Віршова форма  значна кількість віршових розмірів для різних жанрів (епічних пісень, ліричної поезії)</vt:lpstr>
      <vt:lpstr>Пластичність античної культури.  Піднесення земної краси. </vt:lpstr>
      <vt:lpstr>        Тілесність - домінанта античності      Краса розуміється тілесно і знаходиться у людському тілі — зовнішності, пластичних рухах, фізич­них вправах, в скульптурі,  архітектурних формах.</vt:lpstr>
      <vt:lpstr>Калокагатія</vt:lpstr>
      <vt:lpstr>Пайдейя</vt:lpstr>
      <vt:lpstr>     Агональність</vt:lpstr>
      <vt:lpstr>Античний антропоцентризм</vt:lpstr>
      <vt:lpstr>Античний гуманізм -  ідеал активної, діяльної, закоханої в життя, одержимої жагою знання і творчості людини, готової самостійно приймати рішення і нести відповідальність за свої вчинки. </vt:lpstr>
      <vt:lpstr>Античний героїзм   Історія людини розглядалася як історія подвигів, діянь.  Активності, дієвості, конкретних вчинків вимагав героїзм.  </vt:lpstr>
      <vt:lpstr>Архаїчний  (докласичний) період</vt:lpstr>
      <vt:lpstr>Класичний (аттичний) період давньогрецької літератури</vt:lpstr>
      <vt:lpstr>  Рання класика  (VII-VI ст. до н. е.)        Розквіт ліричної поезії. Дидактичний епос (Гесіод), поезія: декламаційна (елегія, ямби). Солон. Каллін. Тіртей, Мімнерм, Архілох, пісенна, або мелічна поезія (Алкей, Сапфо, Анакреонт; хорова (Алкман, Сімонід, Вакхілід, Піндар); байка (Езоп); наук., і філос. проза (Піфагор, Геракліт).</vt:lpstr>
      <vt:lpstr>  Висока класика      V ст. до н.е. трагедія (Есхіл, Софокл, Еврипід), комедія (Аристофан), нелітературна проза (історіографія, філо­софія, красномовство). </vt:lpstr>
      <vt:lpstr>       Пізня класика  IV ст. до н.е.       Представлена творами філо­софії, історіографії.  Історія (Геродот, Фукідід, Ксенофонт), ораторська проза (Лісій, Ісократ, Демосфен), філософська проза Платон, Арістотель). </vt:lpstr>
      <vt:lpstr>Елліністичний період III ст. до н. е. — початок н. е.).   Новоаттична комедія (Менандр), Александрійська поезія (Каллімах, Феокрит, Аполлоній Родоський). Художня проза (Плутарх, Лукіан).  Античний роман (Лонг, Ксенофонт Ефеський).  </vt:lpstr>
      <vt:lpstr>Римський період ІІІ ст. до н.е. – V ст. н.е.  Римська література епохи республіки (середина ІІІ ст. до н.е. – перша половина І ст. н.е.) Лівій Андронік, Плавт, Теренцій, Цицерон Римська література періоду імперії (кінець І ст. до н.е. – V ст. н.е.) Вергілій, Горацій, Овідій, Петроній, Ювенал, Апулей</vt:lpstr>
      <vt:lpstr>П’ять книг про давніх греків</vt:lpstr>
      <vt:lpstr>Карл Кереньї  Діоніс: прообраз невичерпного  життя (1976) </vt:lpstr>
      <vt:lpstr>П’єр Відаль-Наке      Чорний мисливець. Форми мислення і форми суспільства в грецькому світі </vt:lpstr>
      <vt:lpstr>Михайло Гаспаров   Цікава Греція (1995)</vt:lpstr>
      <vt:lpstr>Mary Beard   The Parthenon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зарубіжної літератури (антична) викладач – доц. Кравченко Яна Павлівна ауд. 307</dc:title>
  <dc:creator>Яна Кравченко</dc:creator>
  <cp:lastModifiedBy>Яна Кравченко</cp:lastModifiedBy>
  <cp:revision>7</cp:revision>
  <dcterms:created xsi:type="dcterms:W3CDTF">2021-01-25T18:41:39Z</dcterms:created>
  <dcterms:modified xsi:type="dcterms:W3CDTF">2023-01-20T17:41:52Z</dcterms:modified>
</cp:coreProperties>
</file>