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72" r:id="rId5"/>
    <p:sldId id="259" r:id="rId6"/>
    <p:sldId id="273" r:id="rId7"/>
    <p:sldId id="260" r:id="rId8"/>
    <p:sldId id="263" r:id="rId9"/>
    <p:sldId id="274" r:id="rId10"/>
    <p:sldId id="276" r:id="rId11"/>
    <p:sldId id="264" r:id="rId12"/>
    <p:sldId id="277" r:id="rId13"/>
    <p:sldId id="261" r:id="rId14"/>
    <p:sldId id="262" r:id="rId15"/>
    <p:sldId id="265" r:id="rId16"/>
    <p:sldId id="268" r:id="rId17"/>
    <p:sldId id="269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55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91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1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33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8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79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91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1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9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51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F2EB32-19BA-4EC3-BEF2-E8DAB6EF728E}" type="datetimeFigureOut">
              <a:rPr lang="uk-UA" smtClean="0"/>
              <a:pPr/>
              <a:t>11.10.2020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BFD46B-090D-4D59-80CD-04734F58EA7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193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920" y="576072"/>
            <a:ext cx="9387732" cy="4023361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</a:rPr>
              <a:t>Анімаційна діяльність у туризмі: поняття, типологія, функції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</a:b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</a:b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</a:b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496" y="4874284"/>
            <a:ext cx="9321800" cy="1707363"/>
          </a:xfrm>
        </p:spPr>
        <p:txBody>
          <a:bodyPr>
            <a:no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Визначення поняття «анімація», її види та типи.</a:t>
            </a:r>
          </a:p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Функції анімаційної діяльності. Основні форми анімаційних заходів.</a:t>
            </a:r>
          </a:p>
          <a:p>
            <a:pPr algn="r"/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03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329184"/>
            <a:ext cx="10991087" cy="941832"/>
          </a:xfrm>
        </p:spPr>
        <p:txBody>
          <a:bodyPr>
            <a:normAutofit/>
          </a:bodyPr>
          <a:lstStyle/>
          <a:p>
            <a:r>
              <a:rPr lang="ru-RU" sz="4400" dirty="0" err="1"/>
              <a:t>Туристична</a:t>
            </a:r>
            <a:r>
              <a:rPr lang="ru-RU" sz="4400" dirty="0"/>
              <a:t> </a:t>
            </a:r>
            <a:r>
              <a:rPr lang="ru-RU" sz="4400" dirty="0" err="1"/>
              <a:t>анімація</a:t>
            </a:r>
            <a:r>
              <a:rPr lang="ru-RU" sz="4400" dirty="0"/>
              <a:t> </a:t>
            </a:r>
            <a:r>
              <a:rPr lang="ru-RU" sz="4400" dirty="0" err="1"/>
              <a:t>поділяється</a:t>
            </a:r>
            <a:r>
              <a:rPr lang="ru-RU" sz="4400" dirty="0"/>
              <a:t>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5" y="1207008"/>
            <a:ext cx="11192255" cy="5330952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/>
              <a:t>1.</a:t>
            </a:r>
            <a:r>
              <a:rPr lang="ru-RU" sz="3400" dirty="0"/>
              <a:t>	</a:t>
            </a:r>
            <a:r>
              <a:rPr lang="ru-RU" sz="3400" dirty="0" err="1"/>
              <a:t>Готельна</a:t>
            </a:r>
            <a:r>
              <a:rPr lang="ru-RU" sz="3400" dirty="0"/>
              <a:t> </a:t>
            </a:r>
            <a:r>
              <a:rPr lang="ru-RU" sz="3400" dirty="0" err="1"/>
              <a:t>анімація</a:t>
            </a:r>
            <a:r>
              <a:rPr lang="ru-RU" sz="3400" dirty="0"/>
              <a:t> – комплексна </a:t>
            </a:r>
            <a:r>
              <a:rPr lang="ru-RU" sz="3400" dirty="0" err="1"/>
              <a:t>рекреаційна</a:t>
            </a:r>
            <a:r>
              <a:rPr lang="ru-RU" sz="3400" dirty="0"/>
              <a:t> </a:t>
            </a:r>
            <a:r>
              <a:rPr lang="ru-RU" sz="3400" dirty="0" err="1"/>
              <a:t>послуга</a:t>
            </a:r>
            <a:r>
              <a:rPr lang="ru-RU" sz="3400" dirty="0"/>
              <a:t>, заснована </a:t>
            </a:r>
            <a:r>
              <a:rPr lang="ru-RU" sz="3400" dirty="0" smtClean="0"/>
              <a:t>на </a:t>
            </a:r>
            <a:r>
              <a:rPr lang="ru-RU" sz="3400" dirty="0" err="1" smtClean="0"/>
              <a:t>особистих</a:t>
            </a:r>
            <a:r>
              <a:rPr lang="ru-RU" sz="3400" dirty="0" smtClean="0"/>
              <a:t> </a:t>
            </a:r>
            <a:r>
              <a:rPr lang="ru-RU" sz="3400" dirty="0" err="1"/>
              <a:t>людських</a:t>
            </a:r>
            <a:r>
              <a:rPr lang="ru-RU" sz="3400" dirty="0"/>
              <a:t> </a:t>
            </a:r>
            <a:r>
              <a:rPr lang="ru-RU" sz="3400" dirty="0" smtClean="0"/>
              <a:t>контактах </a:t>
            </a:r>
            <a:r>
              <a:rPr lang="ru-RU" sz="3400" dirty="0" err="1"/>
              <a:t>аніматора</a:t>
            </a:r>
            <a:r>
              <a:rPr lang="ru-RU" sz="3400" dirty="0"/>
              <a:t> з туристом та </a:t>
            </a:r>
            <a:r>
              <a:rPr lang="ru-RU" sz="3400" dirty="0" err="1"/>
              <a:t>їх</a:t>
            </a:r>
            <a:r>
              <a:rPr lang="ru-RU" sz="3400" dirty="0"/>
              <a:t> </a:t>
            </a:r>
            <a:r>
              <a:rPr lang="ru-RU" sz="3400" dirty="0" err="1"/>
              <a:t>спільною</a:t>
            </a:r>
            <a:r>
              <a:rPr lang="ru-RU" sz="3400" dirty="0"/>
              <a:t> </a:t>
            </a:r>
            <a:r>
              <a:rPr lang="ru-RU" sz="3400" dirty="0" err="1"/>
              <a:t>участю</a:t>
            </a:r>
            <a:r>
              <a:rPr lang="ru-RU" sz="3400" dirty="0"/>
              <a:t> в </a:t>
            </a:r>
            <a:r>
              <a:rPr lang="ru-RU" sz="3400" dirty="0" err="1"/>
              <a:t>розвагах</a:t>
            </a:r>
            <a:r>
              <a:rPr lang="ru-RU" sz="3400" dirty="0"/>
              <a:t>, </a:t>
            </a:r>
            <a:r>
              <a:rPr lang="ru-RU" sz="3400" dirty="0" err="1"/>
              <a:t>пропонованих</a:t>
            </a:r>
            <a:r>
              <a:rPr lang="ru-RU" sz="3400" dirty="0"/>
              <a:t> </a:t>
            </a:r>
            <a:r>
              <a:rPr lang="ru-RU" sz="3400" dirty="0" err="1"/>
              <a:t>анімаційною</a:t>
            </a:r>
            <a:r>
              <a:rPr lang="ru-RU" sz="3400" dirty="0"/>
              <a:t> программою </a:t>
            </a:r>
            <a:r>
              <a:rPr lang="ru-RU" sz="3400" dirty="0" err="1"/>
              <a:t>туркомплекса</a:t>
            </a:r>
            <a:r>
              <a:rPr lang="ru-RU" sz="3400" dirty="0"/>
              <a:t>, </a:t>
            </a:r>
            <a:r>
              <a:rPr lang="ru-RU" sz="3400" dirty="0" err="1"/>
              <a:t>має</a:t>
            </a:r>
            <a:r>
              <a:rPr lang="ru-RU" sz="3400" dirty="0"/>
              <a:t> </a:t>
            </a:r>
            <a:r>
              <a:rPr lang="ru-RU" sz="3400" dirty="0" err="1"/>
              <a:t>свої</a:t>
            </a:r>
            <a:r>
              <a:rPr lang="ru-RU" sz="3400" dirty="0"/>
              <a:t> </a:t>
            </a:r>
            <a:r>
              <a:rPr lang="ru-RU" sz="3400" dirty="0" err="1"/>
              <a:t>особливості</a:t>
            </a:r>
            <a:r>
              <a:rPr lang="ru-RU" sz="3400" dirty="0"/>
              <a:t>: </a:t>
            </a:r>
            <a:r>
              <a:rPr lang="ru-RU" sz="3400" dirty="0" err="1"/>
              <a:t>проектується</a:t>
            </a:r>
            <a:r>
              <a:rPr lang="ru-RU" sz="3400" dirty="0"/>
              <a:t>, </a:t>
            </a:r>
            <a:r>
              <a:rPr lang="ru-RU" sz="3400" dirty="0" err="1"/>
              <a:t>організується</a:t>
            </a:r>
            <a:r>
              <a:rPr lang="ru-RU" sz="3400" dirty="0"/>
              <a:t> і проводиться самим </a:t>
            </a:r>
            <a:r>
              <a:rPr lang="ru-RU" sz="3400" dirty="0" err="1"/>
              <a:t>готелем</a:t>
            </a:r>
            <a:r>
              <a:rPr lang="ru-RU" sz="3400" dirty="0"/>
              <a:t> </a:t>
            </a:r>
            <a:r>
              <a:rPr lang="ru-RU" sz="3400" dirty="0" err="1"/>
              <a:t>згідно</a:t>
            </a:r>
            <a:r>
              <a:rPr lang="ru-RU" sz="3400" dirty="0"/>
              <a:t> </a:t>
            </a:r>
            <a:r>
              <a:rPr lang="ru-RU" sz="3400" dirty="0" err="1"/>
              <a:t>зі</a:t>
            </a:r>
            <a:r>
              <a:rPr lang="ru-RU" sz="3400" dirty="0"/>
              <a:t> </a:t>
            </a:r>
            <a:r>
              <a:rPr lang="ru-RU" sz="3400" dirty="0" err="1"/>
              <a:t>споживчим</a:t>
            </a:r>
            <a:r>
              <a:rPr lang="ru-RU" sz="3400" dirty="0"/>
              <a:t> </a:t>
            </a:r>
            <a:r>
              <a:rPr lang="ru-RU" sz="3400" dirty="0" err="1"/>
              <a:t>інтересом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вивчається</a:t>
            </a:r>
            <a:r>
              <a:rPr lang="ru-RU" sz="3400" dirty="0"/>
              <a:t> на </a:t>
            </a:r>
            <a:r>
              <a:rPr lang="ru-RU" sz="3400" dirty="0" err="1"/>
              <a:t>основі</a:t>
            </a:r>
            <a:r>
              <a:rPr lang="ru-RU" sz="3400" dirty="0"/>
              <a:t> </a:t>
            </a:r>
            <a:r>
              <a:rPr lang="ru-RU" sz="3400" dirty="0" err="1"/>
              <a:t>анкетних</a:t>
            </a:r>
            <a:r>
              <a:rPr lang="ru-RU" sz="3400" dirty="0"/>
              <a:t> </a:t>
            </a:r>
            <a:r>
              <a:rPr lang="ru-RU" sz="3400" dirty="0" err="1"/>
              <a:t>опитувань</a:t>
            </a:r>
            <a:r>
              <a:rPr lang="ru-RU" sz="3400" dirty="0"/>
              <a:t> і </a:t>
            </a:r>
            <a:r>
              <a:rPr lang="ru-RU" sz="3400" dirty="0" err="1"/>
              <a:t>особистого</a:t>
            </a:r>
            <a:r>
              <a:rPr lang="ru-RU" sz="3400" dirty="0"/>
              <a:t> контакту персоналу </a:t>
            </a:r>
            <a:r>
              <a:rPr lang="ru-RU" sz="3400" dirty="0" err="1"/>
              <a:t>готелю</a:t>
            </a:r>
            <a:r>
              <a:rPr lang="ru-RU" sz="3400" dirty="0"/>
              <a:t> з гостями, </a:t>
            </a:r>
            <a:r>
              <a:rPr lang="ru-RU" sz="3400" dirty="0" err="1"/>
              <a:t>наявним</a:t>
            </a:r>
            <a:r>
              <a:rPr lang="ru-RU" sz="3400" dirty="0"/>
              <a:t> </a:t>
            </a:r>
            <a:r>
              <a:rPr lang="ru-RU" sz="3400" dirty="0" err="1"/>
              <a:t>досвідом</a:t>
            </a:r>
            <a:r>
              <a:rPr lang="ru-RU" sz="3400" dirty="0"/>
              <a:t> </a:t>
            </a:r>
            <a:r>
              <a:rPr lang="ru-RU" sz="3400" dirty="0" err="1"/>
              <a:t>обслуговування</a:t>
            </a:r>
            <a:r>
              <a:rPr lang="ru-RU" sz="3400" dirty="0"/>
              <a:t> гостей </a:t>
            </a:r>
            <a:r>
              <a:rPr lang="ru-RU" sz="3400" dirty="0" err="1"/>
              <a:t>тощо</a:t>
            </a:r>
            <a:r>
              <a:rPr lang="ru-RU" sz="3400" dirty="0"/>
              <a:t>.</a:t>
            </a:r>
          </a:p>
          <a:p>
            <a:r>
              <a:rPr lang="ru-RU" sz="3400" dirty="0"/>
              <a:t>2.	</a:t>
            </a:r>
            <a:r>
              <a:rPr lang="ru-RU" sz="3400" dirty="0" err="1"/>
              <a:t>Подієві</a:t>
            </a:r>
            <a:r>
              <a:rPr lang="ru-RU" sz="3400" dirty="0"/>
              <a:t> та </a:t>
            </a:r>
            <a:r>
              <a:rPr lang="ru-RU" sz="3400" dirty="0" err="1"/>
              <a:t>анімаційні</a:t>
            </a:r>
            <a:r>
              <a:rPr lang="ru-RU" sz="3400" dirty="0"/>
              <a:t> </a:t>
            </a:r>
            <a:r>
              <a:rPr lang="ru-RU" sz="3400" dirty="0" err="1"/>
              <a:t>турмаршрути</a:t>
            </a:r>
            <a:r>
              <a:rPr lang="ru-RU" sz="3400" dirty="0"/>
              <a:t> – </a:t>
            </a:r>
            <a:r>
              <a:rPr lang="ru-RU" sz="3400" dirty="0" err="1"/>
              <a:t>цільові</a:t>
            </a:r>
            <a:r>
              <a:rPr lang="ru-RU" sz="3400" dirty="0"/>
              <a:t> </a:t>
            </a:r>
            <a:r>
              <a:rPr lang="ru-RU" sz="3400" dirty="0" err="1"/>
              <a:t>турпоїздки</a:t>
            </a:r>
            <a:r>
              <a:rPr lang="ru-RU" sz="3400" dirty="0"/>
              <a:t> </a:t>
            </a:r>
            <a:r>
              <a:rPr lang="ru-RU" sz="3400" dirty="0" err="1"/>
              <a:t>заради</a:t>
            </a:r>
            <a:r>
              <a:rPr lang="ru-RU" sz="3400" dirty="0"/>
              <a:t> </a:t>
            </a:r>
            <a:r>
              <a:rPr lang="ru-RU" sz="3400" dirty="0" err="1"/>
              <a:t>однієї</a:t>
            </a:r>
            <a:r>
              <a:rPr lang="ru-RU" sz="3400" dirty="0"/>
              <a:t> </a:t>
            </a:r>
            <a:r>
              <a:rPr lang="ru-RU" sz="3400" dirty="0" err="1"/>
              <a:t>анімаційної</a:t>
            </a:r>
            <a:r>
              <a:rPr lang="ru-RU" sz="3400" dirty="0"/>
              <a:t> </a:t>
            </a:r>
            <a:r>
              <a:rPr lang="ru-RU" sz="3400" dirty="0" err="1"/>
              <a:t>програми</a:t>
            </a:r>
            <a:r>
              <a:rPr lang="ru-RU" sz="3400" dirty="0"/>
              <a:t> </a:t>
            </a:r>
            <a:r>
              <a:rPr lang="ru-RU" sz="3400" dirty="0" err="1"/>
              <a:t>або</a:t>
            </a:r>
            <a:r>
              <a:rPr lang="ru-RU" sz="3400" dirty="0"/>
              <a:t> </a:t>
            </a:r>
            <a:r>
              <a:rPr lang="ru-RU" sz="3400" dirty="0" err="1"/>
              <a:t>безперервний</a:t>
            </a:r>
            <a:r>
              <a:rPr lang="ru-RU" sz="3400" dirty="0"/>
              <a:t> </a:t>
            </a:r>
            <a:r>
              <a:rPr lang="ru-RU" sz="3400" dirty="0" err="1"/>
              <a:t>анімаційний</a:t>
            </a:r>
            <a:r>
              <a:rPr lang="ru-RU" sz="3400" dirty="0"/>
              <a:t> </a:t>
            </a:r>
            <a:r>
              <a:rPr lang="ru-RU" sz="3400" dirty="0" err="1" smtClean="0"/>
              <a:t>процес</a:t>
            </a:r>
            <a:r>
              <a:rPr lang="ru-RU" sz="3400" dirty="0" smtClean="0"/>
              <a:t> у </a:t>
            </a:r>
            <a:r>
              <a:rPr lang="ru-RU" sz="3400" dirty="0" err="1"/>
              <a:t>формі</a:t>
            </a:r>
            <a:r>
              <a:rPr lang="ru-RU" sz="3400" dirty="0"/>
              <a:t> </a:t>
            </a:r>
            <a:r>
              <a:rPr lang="ru-RU" sz="3400" dirty="0" err="1"/>
              <a:t>подорожі</a:t>
            </a:r>
            <a:r>
              <a:rPr lang="ru-RU" sz="3400" dirty="0"/>
              <a:t>, </a:t>
            </a:r>
            <a:r>
              <a:rPr lang="ru-RU" sz="3400" dirty="0" err="1"/>
              <a:t>переїзду</a:t>
            </a:r>
            <a:r>
              <a:rPr lang="ru-RU" sz="3400" dirty="0"/>
              <a:t> </a:t>
            </a:r>
            <a:r>
              <a:rPr lang="ru-RU" sz="3400" dirty="0" err="1"/>
              <a:t>від</a:t>
            </a:r>
            <a:r>
              <a:rPr lang="ru-RU" sz="3400" dirty="0"/>
              <a:t> </a:t>
            </a:r>
            <a:r>
              <a:rPr lang="ru-RU" sz="3400" dirty="0" err="1"/>
              <a:t>однієї</a:t>
            </a:r>
            <a:r>
              <a:rPr lang="ru-RU" sz="3400" dirty="0"/>
              <a:t> </a:t>
            </a:r>
            <a:r>
              <a:rPr lang="ru-RU" sz="3400" dirty="0" err="1"/>
              <a:t>анімаційної</a:t>
            </a:r>
            <a:r>
              <a:rPr lang="ru-RU" sz="3400" dirty="0"/>
              <a:t> </a:t>
            </a:r>
            <a:r>
              <a:rPr lang="ru-RU" sz="3400" dirty="0" err="1"/>
              <a:t>послуги</a:t>
            </a:r>
            <a:r>
              <a:rPr lang="ru-RU" sz="3400" dirty="0"/>
              <a:t> (</a:t>
            </a:r>
            <a:r>
              <a:rPr lang="ru-RU" sz="3400" dirty="0" err="1"/>
              <a:t>програми</a:t>
            </a:r>
            <a:r>
              <a:rPr lang="ru-RU" sz="3400" dirty="0"/>
              <a:t>) до </a:t>
            </a:r>
            <a:r>
              <a:rPr lang="ru-RU" sz="3400" dirty="0" err="1"/>
              <a:t>іншої</a:t>
            </a:r>
            <a:r>
              <a:rPr lang="ru-RU" sz="3400" dirty="0"/>
              <a:t>, </a:t>
            </a:r>
            <a:r>
              <a:rPr lang="ru-RU" sz="3400" dirty="0" err="1"/>
              <a:t>які</a:t>
            </a:r>
            <a:r>
              <a:rPr lang="ru-RU" sz="3400" dirty="0"/>
              <a:t> </a:t>
            </a:r>
            <a:r>
              <a:rPr lang="ru-RU" sz="3400" dirty="0" err="1"/>
              <a:t>надаються</a:t>
            </a:r>
            <a:r>
              <a:rPr lang="ru-RU" sz="3400" dirty="0"/>
              <a:t> в </a:t>
            </a:r>
            <a:r>
              <a:rPr lang="ru-RU" sz="3400" dirty="0" err="1"/>
              <a:t>різних</a:t>
            </a:r>
            <a:r>
              <a:rPr lang="ru-RU" sz="3400" dirty="0"/>
              <a:t> </a:t>
            </a:r>
            <a:r>
              <a:rPr lang="ru-RU" sz="3400" dirty="0" err="1"/>
              <a:t>географічних</a:t>
            </a:r>
            <a:r>
              <a:rPr lang="ru-RU" sz="3400" dirty="0"/>
              <a:t> точках.</a:t>
            </a:r>
          </a:p>
          <a:p>
            <a:r>
              <a:rPr lang="ru-RU" sz="3400" dirty="0" err="1"/>
              <a:t>Костюмовані</a:t>
            </a:r>
            <a:r>
              <a:rPr lang="ru-RU" sz="3400" dirty="0"/>
              <a:t> тури – тури, </a:t>
            </a:r>
            <a:r>
              <a:rPr lang="ru-RU" sz="3400" dirty="0" err="1"/>
              <a:t>програми</a:t>
            </a:r>
            <a:r>
              <a:rPr lang="ru-RU" sz="3400" dirty="0"/>
              <a:t> </a:t>
            </a:r>
            <a:r>
              <a:rPr lang="ru-RU" sz="3400" dirty="0" err="1"/>
              <a:t>яких</a:t>
            </a:r>
            <a:r>
              <a:rPr lang="ru-RU" sz="3400" dirty="0"/>
              <a:t> </a:t>
            </a:r>
            <a:r>
              <a:rPr lang="ru-RU" sz="3400" dirty="0" err="1"/>
              <a:t>мають</a:t>
            </a:r>
            <a:r>
              <a:rPr lang="ru-RU" sz="3400" dirty="0"/>
              <a:t> </a:t>
            </a:r>
            <a:r>
              <a:rPr lang="ru-RU" sz="3400" dirty="0" err="1"/>
              <a:t>спеціальний</a:t>
            </a:r>
            <a:r>
              <a:rPr lang="ru-RU" sz="3400" dirty="0"/>
              <a:t> </a:t>
            </a:r>
            <a:r>
              <a:rPr lang="ru-RU" sz="3400" dirty="0" err="1"/>
              <a:t>сценарій</a:t>
            </a:r>
            <a:r>
              <a:rPr lang="ru-RU" sz="3400" dirty="0"/>
              <a:t> і </a:t>
            </a:r>
            <a:r>
              <a:rPr lang="ru-RU" sz="3400" dirty="0" err="1"/>
              <a:t>передбачають</a:t>
            </a:r>
            <a:r>
              <a:rPr lang="ru-RU" sz="3400" dirty="0"/>
              <a:t> </a:t>
            </a:r>
            <a:r>
              <a:rPr lang="ru-RU" sz="3400" dirty="0" err="1"/>
              <a:t>безпосереднє</a:t>
            </a:r>
            <a:r>
              <a:rPr lang="ru-RU" sz="3400" dirty="0"/>
              <a:t> </a:t>
            </a:r>
            <a:r>
              <a:rPr lang="ru-RU" sz="3400" dirty="0" err="1"/>
              <a:t>залучення</a:t>
            </a:r>
            <a:r>
              <a:rPr lang="ru-RU" sz="3400" dirty="0"/>
              <a:t> туриста в </a:t>
            </a:r>
            <a:r>
              <a:rPr lang="ru-RU" sz="3400" dirty="0" err="1"/>
              <a:t>дійство</a:t>
            </a:r>
            <a:r>
              <a:rPr lang="ru-RU" sz="3400" dirty="0"/>
              <a:t> і атмосферу того </a:t>
            </a:r>
            <a:r>
              <a:rPr lang="ru-RU" sz="3400" dirty="0" err="1" smtClean="0"/>
              <a:t>чи</a:t>
            </a:r>
            <a:r>
              <a:rPr lang="ru-RU" sz="3400" dirty="0" smtClean="0"/>
              <a:t> </a:t>
            </a:r>
            <a:r>
              <a:rPr lang="ru-RU" sz="3400" dirty="0" err="1" smtClean="0"/>
              <a:t>іншого</a:t>
            </a:r>
            <a:r>
              <a:rPr lang="ru-RU" sz="3400" dirty="0" smtClean="0"/>
              <a:t> </a:t>
            </a:r>
            <a:r>
              <a:rPr lang="ru-RU" sz="3400" dirty="0" err="1"/>
              <a:t>історичного</a:t>
            </a:r>
            <a:r>
              <a:rPr lang="ru-RU" sz="3400" dirty="0"/>
              <a:t> </a:t>
            </a:r>
            <a:r>
              <a:rPr lang="ru-RU" sz="3400" dirty="0" err="1"/>
              <a:t>періоду</a:t>
            </a:r>
            <a:r>
              <a:rPr lang="ru-RU" sz="3400" dirty="0"/>
              <a:t>.</a:t>
            </a:r>
          </a:p>
          <a:p>
            <a:r>
              <a:rPr lang="ru-RU" sz="3400" dirty="0"/>
              <a:t>3. </a:t>
            </a:r>
            <a:r>
              <a:rPr lang="ru-RU" sz="3400" dirty="0" err="1"/>
              <a:t>Елементи</a:t>
            </a:r>
            <a:r>
              <a:rPr lang="ru-RU" sz="3400" dirty="0"/>
              <a:t> </a:t>
            </a:r>
            <a:r>
              <a:rPr lang="ru-RU" sz="3400" dirty="0" err="1"/>
              <a:t>анімації</a:t>
            </a:r>
            <a:r>
              <a:rPr lang="ru-RU" sz="3400" dirty="0"/>
              <a:t> в </a:t>
            </a:r>
            <a:r>
              <a:rPr lang="ru-RU" sz="3400" dirty="0" err="1"/>
              <a:t>турпослугах</a:t>
            </a:r>
            <a:r>
              <a:rPr lang="ru-RU" sz="3400" dirty="0"/>
              <a:t> – </a:t>
            </a:r>
            <a:r>
              <a:rPr lang="ru-RU" sz="3400" dirty="0" err="1"/>
              <a:t>турпослуги</a:t>
            </a:r>
            <a:r>
              <a:rPr lang="ru-RU" sz="3400" dirty="0"/>
              <a:t> з </a:t>
            </a:r>
            <a:r>
              <a:rPr lang="ru-RU" sz="3400" dirty="0" err="1"/>
              <a:t>елементами</a:t>
            </a:r>
            <a:r>
              <a:rPr lang="ru-RU" sz="3400" dirty="0"/>
              <a:t> </a:t>
            </a:r>
            <a:r>
              <a:rPr lang="ru-RU" sz="3400" dirty="0" err="1"/>
              <a:t>анімації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пожвавлюють</a:t>
            </a:r>
            <a:r>
              <a:rPr lang="ru-RU" sz="3400" dirty="0"/>
              <a:t> </a:t>
            </a:r>
            <a:r>
              <a:rPr lang="ru-RU" sz="3400" dirty="0" err="1" smtClean="0"/>
              <a:t>дії</a:t>
            </a:r>
            <a:r>
              <a:rPr lang="ru-RU" sz="3400" dirty="0" smtClean="0"/>
              <a:t>.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46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tophotels.ru/icache/user_photos/121/2711408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34" y="2121833"/>
            <a:ext cx="4377992" cy="3283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tophotels.ru/icache/user_photos/117/2511882_16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786"/>
            <a:ext cx="4196388" cy="2798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700" y="-12699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Анімаційна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шляхом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контакту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аніматора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з туристом.</a:t>
            </a:r>
            <a:endParaRPr lang="uk-UA" sz="4000" dirty="0" smtClean="0"/>
          </a:p>
        </p:txBody>
      </p:sp>
      <p:pic>
        <p:nvPicPr>
          <p:cNvPr id="8194" name="Picture 2" descr="https://tophotels.ru/icache/user_photos/143/3726034_160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38" y="3574137"/>
            <a:ext cx="4924256" cy="3283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1225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51592" cy="886968"/>
          </a:xfrm>
        </p:spPr>
        <p:txBody>
          <a:bodyPr/>
          <a:lstStyle/>
          <a:p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туранімації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37360"/>
            <a:ext cx="10424160" cy="4572000"/>
          </a:xfrm>
        </p:spPr>
        <p:txBody>
          <a:bodyPr/>
          <a:lstStyle/>
          <a:p>
            <a:r>
              <a:rPr lang="ru-RU" sz="2800" dirty="0"/>
              <a:t>1) </a:t>
            </a:r>
            <a:r>
              <a:rPr lang="ru-RU" sz="2800" dirty="0" err="1"/>
              <a:t>підвищенні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, </a:t>
            </a:r>
            <a:r>
              <a:rPr lang="ru-RU" sz="2800" dirty="0" err="1" smtClean="0"/>
              <a:t>різноманітності</a:t>
            </a:r>
            <a:r>
              <a:rPr lang="ru-RU" sz="2800" dirty="0" smtClean="0"/>
              <a:t> та </a:t>
            </a:r>
            <a:r>
              <a:rPr lang="ru-RU" sz="2800" dirty="0" err="1"/>
              <a:t>привабливості</a:t>
            </a:r>
            <a:r>
              <a:rPr lang="ru-RU" sz="2800" dirty="0"/>
              <a:t> турпродукта;</a:t>
            </a:r>
          </a:p>
          <a:p>
            <a:r>
              <a:rPr lang="ru-RU" sz="2800" dirty="0"/>
              <a:t>2) </a:t>
            </a:r>
            <a:r>
              <a:rPr lang="ru-RU" sz="2800" dirty="0" err="1"/>
              <a:t>збільшенні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dirty="0" err="1"/>
              <a:t>постійних</a:t>
            </a:r>
            <a:r>
              <a:rPr lang="ru-RU" sz="2800" dirty="0"/>
              <a:t> </a:t>
            </a:r>
            <a:r>
              <a:rPr lang="ru-RU" sz="2800" dirty="0" err="1"/>
              <a:t>клієнтів</a:t>
            </a:r>
            <a:r>
              <a:rPr lang="ru-RU" sz="2800" dirty="0"/>
              <a:t> і </a:t>
            </a:r>
            <a:r>
              <a:rPr lang="ru-RU" sz="2800" dirty="0" err="1"/>
              <a:t>попиту</a:t>
            </a:r>
            <a:r>
              <a:rPr lang="ru-RU" sz="2800" dirty="0"/>
              <a:t> на турпродукт;</a:t>
            </a:r>
          </a:p>
          <a:p>
            <a:r>
              <a:rPr lang="ru-RU" sz="2800" dirty="0"/>
              <a:t>3) </a:t>
            </a:r>
            <a:r>
              <a:rPr lang="ru-RU" sz="2800" dirty="0" err="1"/>
              <a:t>збільшенні</a:t>
            </a:r>
            <a:r>
              <a:rPr lang="ru-RU" sz="2800" dirty="0"/>
              <a:t> </a:t>
            </a:r>
            <a:r>
              <a:rPr lang="ru-RU" sz="2800" dirty="0" err="1"/>
              <a:t>навантаження</a:t>
            </a:r>
            <a:r>
              <a:rPr lang="ru-RU" sz="2800" dirty="0"/>
              <a:t> на </a:t>
            </a:r>
            <a:r>
              <a:rPr lang="ru-RU" sz="2800" dirty="0" err="1"/>
              <a:t>матеріальну</a:t>
            </a:r>
            <a:r>
              <a:rPr lang="ru-RU" sz="2800" dirty="0"/>
              <a:t> базу </a:t>
            </a:r>
            <a:r>
              <a:rPr lang="ru-RU" sz="2800" dirty="0" err="1"/>
              <a:t>турпідприємства</a:t>
            </a:r>
            <a:r>
              <a:rPr lang="ru-RU" sz="2800" dirty="0"/>
              <a:t> </a:t>
            </a:r>
            <a:r>
              <a:rPr lang="ru-RU" sz="2800" dirty="0" smtClean="0"/>
              <a:t>й </a:t>
            </a:r>
            <a:r>
              <a:rPr lang="ru-RU" sz="2800" dirty="0" err="1" smtClean="0"/>
              <a:t>підвищення</a:t>
            </a:r>
            <a:r>
              <a:rPr lang="ru-RU" sz="2800" dirty="0" smtClean="0"/>
              <a:t> </a:t>
            </a:r>
            <a:r>
              <a:rPr lang="ru-RU" sz="2800" dirty="0" err="1"/>
              <a:t>ефективності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;</a:t>
            </a:r>
          </a:p>
          <a:p>
            <a:r>
              <a:rPr lang="ru-RU" sz="2800" dirty="0"/>
              <a:t>4) </a:t>
            </a:r>
            <a:r>
              <a:rPr lang="ru-RU" sz="2800" dirty="0" err="1"/>
              <a:t>зростанні</a:t>
            </a:r>
            <a:r>
              <a:rPr lang="ru-RU" sz="2800" dirty="0"/>
              <a:t> </a:t>
            </a:r>
            <a:r>
              <a:rPr lang="ru-RU" sz="2800" dirty="0" err="1"/>
              <a:t>прибутковості</a:t>
            </a:r>
            <a:r>
              <a:rPr lang="ru-RU" sz="2800" dirty="0"/>
              <a:t> </a:t>
            </a:r>
            <a:r>
              <a:rPr lang="ru-RU" sz="2800" dirty="0" smtClean="0"/>
              <a:t>та </a:t>
            </a:r>
            <a:r>
              <a:rPr lang="ru-RU" sz="2800" dirty="0" err="1"/>
              <a:t>рентабельності</a:t>
            </a:r>
            <a:r>
              <a:rPr lang="ru-RU" sz="2800" dirty="0"/>
              <a:t> </a:t>
            </a:r>
            <a:r>
              <a:rPr lang="ru-RU" sz="2800" dirty="0" err="1"/>
              <a:t>туристської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smtClean="0"/>
              <a:t>в </a:t>
            </a:r>
            <a:r>
              <a:rPr lang="ru-RU" sz="2800" dirty="0" err="1" smtClean="0"/>
              <a:t>цілому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41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tophotels.ru/icache/user_photos/782/2404126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37" y="0"/>
            <a:ext cx="3813163" cy="2542903"/>
          </a:xfrm>
          <a:prstGeom prst="roundRect">
            <a:avLst>
              <a:gd name="adj" fmla="val 2707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s://tophotels.ru/icache/user_photos/105/2030076_16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14" y="2470286"/>
            <a:ext cx="3290786" cy="438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63088"/>
            <a:ext cx="978602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Характерними рисами анімаційної діяльності є: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здійснення у вільний час;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наявність свободи вибору, добровільність, активність, ініціатива як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однієї людини, так і різних соціальних груп;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обумовленість національно-етичними, регіональними особливостями і традиціями;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різноманітність видів на базі різності інтересів дорослих, молоді 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 індивідуальність;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розвиваючий, оздоровчий 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виховний характер.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480" y="4928617"/>
            <a:ext cx="8357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Для </a:t>
            </a:r>
            <a:r>
              <a:rPr lang="ru-RU" sz="2800" dirty="0" err="1"/>
              <a:t>цільового</a:t>
            </a:r>
            <a:r>
              <a:rPr lang="ru-RU" sz="2800" dirty="0"/>
              <a:t> </a:t>
            </a:r>
            <a:r>
              <a:rPr lang="ru-RU" sz="2800" dirty="0" err="1"/>
              <a:t>конструювання</a:t>
            </a:r>
            <a:r>
              <a:rPr lang="ru-RU" sz="2800" dirty="0"/>
              <a:t> </a:t>
            </a:r>
            <a:r>
              <a:rPr lang="ru-RU" sz="2800" dirty="0" err="1"/>
              <a:t>анімаційних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</a:t>
            </a:r>
            <a:r>
              <a:rPr lang="ru-RU" sz="2800" dirty="0" err="1"/>
              <a:t>виділяють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b="1" dirty="0" err="1"/>
              <a:t>функції</a:t>
            </a:r>
            <a:r>
              <a:rPr lang="ru-RU" sz="2800" b="1" dirty="0"/>
              <a:t> </a:t>
            </a:r>
            <a:r>
              <a:rPr lang="ru-RU" sz="2800" b="1" dirty="0" err="1"/>
              <a:t>туристської</a:t>
            </a:r>
            <a:r>
              <a:rPr lang="ru-RU" sz="2800" b="1" dirty="0"/>
              <a:t> </a:t>
            </a:r>
            <a:r>
              <a:rPr lang="ru-RU" sz="2800" b="1" dirty="0" err="1"/>
              <a:t>анімації</a:t>
            </a:r>
            <a:r>
              <a:rPr lang="ru-RU" sz="2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93307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tophotels.ru/icache/user_photos/609/728008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9" y="76680"/>
            <a:ext cx="4688600" cy="351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tophotels.ru/icache/user_photos/105/2030065_1600x1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8"/>
          <a:stretch/>
        </p:blipFill>
        <p:spPr bwMode="auto">
          <a:xfrm>
            <a:off x="261960" y="3593130"/>
            <a:ext cx="5178895" cy="3087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ophotels.ru/icache/user_photos/106/2064321_160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04" y="0"/>
            <a:ext cx="4950632" cy="4043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tophotels.ru/icache/user_photos/307/268190_1600x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69" y="2993936"/>
            <a:ext cx="2898048" cy="386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069" y="76680"/>
            <a:ext cx="7547178" cy="67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ophotels.ru/icache/user_photos/347/310029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27000"/>
            <a:ext cx="5603875" cy="3737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s://tophotels.ru/icache/user_photos/441/436198_16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89" y="3784600"/>
            <a:ext cx="3945467" cy="295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tophotels.ru/icache/user_photos/347/310031_160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4" y="3276600"/>
            <a:ext cx="5690123" cy="3467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https://tophotels.ru/icache/user_photos/121/2711413_1140x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42" y="3989551"/>
            <a:ext cx="3504132" cy="2628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386"/>
            <a:ext cx="8383425" cy="39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8" y="1597700"/>
            <a:ext cx="9540264" cy="49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0624" y="223022"/>
            <a:ext cx="11045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/>
              <a:t>Таке</a:t>
            </a:r>
            <a:r>
              <a:rPr lang="ru-RU" sz="3200" dirty="0"/>
              <a:t> </a:t>
            </a:r>
            <a:r>
              <a:rPr lang="ru-RU" sz="3200" dirty="0" err="1"/>
              <a:t>розмаїття</a:t>
            </a:r>
            <a:r>
              <a:rPr lang="ru-RU" sz="3200" dirty="0"/>
              <a:t> </a:t>
            </a:r>
            <a:r>
              <a:rPr lang="ru-RU" sz="3200" dirty="0" err="1"/>
              <a:t>функцій</a:t>
            </a:r>
            <a:r>
              <a:rPr lang="ru-RU" sz="3200" dirty="0"/>
              <a:t> </a:t>
            </a:r>
            <a:r>
              <a:rPr lang="ru-RU" sz="3200" dirty="0" err="1"/>
              <a:t>анімації</a:t>
            </a:r>
            <a:r>
              <a:rPr lang="ru-RU" sz="3200" dirty="0"/>
              <a:t> </a:t>
            </a:r>
            <a:r>
              <a:rPr lang="ru-RU" sz="3200" dirty="0" err="1"/>
              <a:t>зумовило</a:t>
            </a:r>
            <a:r>
              <a:rPr lang="ru-RU" sz="3200" dirty="0"/>
              <a:t> </a:t>
            </a:r>
            <a:r>
              <a:rPr lang="ru-RU" sz="3200" b="1" dirty="0" err="1"/>
              <a:t>безліч</a:t>
            </a:r>
            <a:r>
              <a:rPr lang="ru-RU" sz="3200" b="1" dirty="0"/>
              <a:t> </a:t>
            </a:r>
            <a:r>
              <a:rPr lang="ru-RU" sz="3200" b="1" dirty="0" err="1"/>
              <a:t>напрямів</a:t>
            </a:r>
            <a:r>
              <a:rPr lang="ru-RU" sz="3200" b="1" dirty="0"/>
              <a:t> </a:t>
            </a:r>
            <a:r>
              <a:rPr lang="ru-RU" sz="3200" b="1" dirty="0" err="1"/>
              <a:t>анімаційної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 та </a:t>
            </a:r>
            <a:r>
              <a:rPr lang="ru-RU" sz="3200" b="1" dirty="0" err="1"/>
              <a:t>різновидів</a:t>
            </a:r>
            <a:r>
              <a:rPr lang="ru-RU" sz="3200" b="1" dirty="0"/>
              <a:t> </a:t>
            </a:r>
            <a:r>
              <a:rPr lang="ru-RU" sz="3200" b="1" dirty="0" err="1"/>
              <a:t>її</a:t>
            </a:r>
            <a:r>
              <a:rPr lang="ru-RU" sz="3200" b="1" dirty="0"/>
              <a:t> </a:t>
            </a:r>
            <a:r>
              <a:rPr lang="ru-RU" sz="3200" b="1" dirty="0" err="1"/>
              <a:t>заходів</a:t>
            </a:r>
            <a:r>
              <a:rPr lang="ru-RU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57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5104" y="89207"/>
            <a:ext cx="7633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Традиційні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анімаційних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42" y="656008"/>
            <a:ext cx="8361626" cy="56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66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79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256" y="524548"/>
            <a:ext cx="11472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Отже</a:t>
            </a:r>
            <a:r>
              <a:rPr lang="ru-RU" sz="3200" dirty="0"/>
              <a:t>, </a:t>
            </a:r>
            <a:r>
              <a:rPr lang="ru-RU" sz="3200" b="1" dirty="0" err="1"/>
              <a:t>анімаційні</a:t>
            </a:r>
            <a:r>
              <a:rPr lang="ru-RU" sz="3200" b="1" dirty="0"/>
              <a:t> </a:t>
            </a:r>
            <a:r>
              <a:rPr lang="ru-RU" sz="3200" b="1" dirty="0" err="1"/>
              <a:t>послуги</a:t>
            </a:r>
            <a:r>
              <a:rPr lang="ru-RU" sz="3200" b="1" dirty="0"/>
              <a:t> </a:t>
            </a:r>
            <a:r>
              <a:rPr lang="ru-RU" sz="3200" dirty="0"/>
              <a:t>–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додаткові</a:t>
            </a:r>
            <a:r>
              <a:rPr lang="ru-RU" sz="3200" dirty="0"/>
              <a:t> </a:t>
            </a:r>
            <a:r>
              <a:rPr lang="ru-RU" sz="3200" dirty="0" err="1"/>
              <a:t>послуги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надаються</a:t>
            </a:r>
            <a:r>
              <a:rPr lang="ru-RU" sz="3200" dirty="0"/>
              <a:t> туристу та </a:t>
            </a:r>
            <a:r>
              <a:rPr lang="ru-RU" sz="3200" dirty="0" err="1"/>
              <a:t>дозволяють</a:t>
            </a:r>
            <a:r>
              <a:rPr lang="ru-RU" sz="3200" dirty="0"/>
              <a:t>, разом </a:t>
            </a:r>
            <a:r>
              <a:rPr lang="ru-RU" sz="3200" dirty="0" err="1"/>
              <a:t>із</a:t>
            </a:r>
            <a:r>
              <a:rPr lang="ru-RU" sz="3200" dirty="0"/>
              <a:t> добре </a:t>
            </a:r>
            <a:r>
              <a:rPr lang="ru-RU" sz="3200" dirty="0" err="1"/>
              <a:t>організованими</a:t>
            </a:r>
            <a:r>
              <a:rPr lang="ru-RU" sz="3200" dirty="0"/>
              <a:t> </a:t>
            </a:r>
            <a:r>
              <a:rPr lang="ru-RU" sz="3200" dirty="0" err="1"/>
              <a:t>проживанням</a:t>
            </a:r>
            <a:r>
              <a:rPr lang="ru-RU" sz="3200" dirty="0"/>
              <a:t>, </a:t>
            </a:r>
            <a:r>
              <a:rPr lang="ru-RU" sz="3200" dirty="0" err="1"/>
              <a:t>харчуванням</a:t>
            </a:r>
            <a:r>
              <a:rPr lang="ru-RU" sz="3200" dirty="0"/>
              <a:t>, </a:t>
            </a:r>
            <a:r>
              <a:rPr lang="ru-RU" sz="3200" dirty="0" err="1"/>
              <a:t>створити</a:t>
            </a:r>
            <a:r>
              <a:rPr lang="ru-RU" sz="3200" dirty="0"/>
              <a:t> </a:t>
            </a:r>
            <a:r>
              <a:rPr lang="ru-RU" sz="3200" dirty="0" err="1"/>
              <a:t>найбільш</a:t>
            </a:r>
            <a:r>
              <a:rPr lang="ru-RU" sz="3200" dirty="0"/>
              <a:t> </a:t>
            </a:r>
            <a:r>
              <a:rPr lang="ru-RU" sz="3200" dirty="0" err="1"/>
              <a:t>комфортні</a:t>
            </a:r>
            <a:r>
              <a:rPr lang="ru-RU" sz="3200" dirty="0"/>
              <a:t> </a:t>
            </a:r>
            <a:r>
              <a:rPr lang="ru-RU" sz="3200" dirty="0" err="1"/>
              <a:t>умови</a:t>
            </a:r>
            <a:r>
              <a:rPr lang="ru-RU" sz="3200" dirty="0"/>
              <a:t> для </a:t>
            </a:r>
            <a:r>
              <a:rPr lang="ru-RU" sz="3200" dirty="0" err="1"/>
              <a:t>відпочинку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96" y="3547872"/>
            <a:ext cx="11472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Завдання</a:t>
            </a:r>
            <a:r>
              <a:rPr lang="ru-RU" sz="3200" b="1" dirty="0"/>
              <a:t> до </a:t>
            </a:r>
            <a:r>
              <a:rPr lang="ru-RU" sz="3200" b="1" dirty="0" err="1"/>
              <a:t>виконання</a:t>
            </a:r>
            <a:r>
              <a:rPr lang="ru-RU" sz="3200" b="1" dirty="0"/>
              <a:t>:</a:t>
            </a:r>
          </a:p>
          <a:p>
            <a:r>
              <a:rPr lang="ru-RU" sz="3200" dirty="0"/>
              <a:t>1.	</a:t>
            </a:r>
            <a:r>
              <a:rPr lang="ru-RU" sz="3200" dirty="0" err="1"/>
              <a:t>Виконати</a:t>
            </a:r>
            <a:r>
              <a:rPr lang="ru-RU" sz="3200" dirty="0"/>
              <a:t> </a:t>
            </a:r>
            <a:r>
              <a:rPr lang="ru-RU" sz="3200" dirty="0" err="1"/>
              <a:t>аналіз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</a:t>
            </a:r>
            <a:r>
              <a:rPr lang="ru-RU" sz="3200" dirty="0" err="1"/>
              <a:t>тематичних</a:t>
            </a:r>
            <a:r>
              <a:rPr lang="ru-RU" sz="3200" dirty="0"/>
              <a:t> </a:t>
            </a:r>
            <a:r>
              <a:rPr lang="ru-RU" sz="3200" dirty="0" err="1"/>
              <a:t>парків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. На </a:t>
            </a:r>
            <a:r>
              <a:rPr lang="ru-RU" sz="3200" dirty="0" err="1"/>
              <a:t>основі</a:t>
            </a:r>
            <a:r>
              <a:rPr lang="ru-RU" sz="3200" dirty="0"/>
              <a:t> </a:t>
            </a:r>
            <a:r>
              <a:rPr lang="ru-RU" sz="3200" dirty="0" err="1"/>
              <a:t>аналізу</a:t>
            </a:r>
            <a:r>
              <a:rPr lang="ru-RU" sz="3200" dirty="0"/>
              <a:t> </a:t>
            </a:r>
            <a:r>
              <a:rPr lang="ru-RU" sz="3200" dirty="0" err="1"/>
              <a:t>зробити</a:t>
            </a:r>
            <a:r>
              <a:rPr lang="ru-RU" sz="3200" dirty="0"/>
              <a:t> </a:t>
            </a:r>
            <a:r>
              <a:rPr lang="ru-RU" sz="3200" dirty="0" err="1" smtClean="0"/>
              <a:t>проєкт</a:t>
            </a:r>
            <a:r>
              <a:rPr lang="ru-RU" sz="3200" dirty="0" smtClean="0"/>
              <a:t> </a:t>
            </a:r>
            <a:r>
              <a:rPr lang="ru-RU" sz="3200" dirty="0" err="1"/>
              <a:t>власного</a:t>
            </a:r>
            <a:r>
              <a:rPr lang="ru-RU" sz="3200" dirty="0"/>
              <a:t> </a:t>
            </a:r>
            <a:r>
              <a:rPr lang="ru-RU" sz="3200" dirty="0" err="1"/>
              <a:t>тематичного</a:t>
            </a:r>
            <a:r>
              <a:rPr lang="ru-RU" sz="3200" dirty="0"/>
              <a:t> парку.</a:t>
            </a:r>
          </a:p>
        </p:txBody>
      </p:sp>
    </p:spTree>
    <p:extLst>
      <p:ext uri="{BB962C8B-B14F-4D97-AF65-F5344CB8AC3E}">
        <p14:creationId xmlns:p14="http://schemas.microsoft.com/office/powerpoint/2010/main" val="239389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38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dirty="0">
                <a:latin typeface="Book Antiqua" panose="02040602050305030304" pitchFamily="18" charset="0"/>
              </a:rPr>
              <a:t>За своєю етимологією слово </a:t>
            </a:r>
            <a:r>
              <a:rPr lang="uk-UA" sz="2800" b="1" dirty="0">
                <a:latin typeface="Book Antiqua" panose="02040602050305030304" pitchFamily="18" charset="0"/>
              </a:rPr>
              <a:t>«анімація» </a:t>
            </a:r>
            <a:r>
              <a:rPr lang="uk-UA" sz="2800" dirty="0">
                <a:latin typeface="Book Antiqua" panose="02040602050305030304" pitchFamily="18" charset="0"/>
              </a:rPr>
              <a:t>має латинське походження («</a:t>
            </a:r>
            <a:r>
              <a:rPr lang="en-US" sz="2800" dirty="0">
                <a:latin typeface="Book Antiqua" panose="02040602050305030304" pitchFamily="18" charset="0"/>
              </a:rPr>
              <a:t>an</a:t>
            </a:r>
            <a:r>
              <a:rPr lang="uk-UA" sz="2800" dirty="0">
                <a:latin typeface="Book Antiqua" panose="02040602050305030304" pitchFamily="18" charset="0"/>
              </a:rPr>
              <a:t>і</a:t>
            </a:r>
            <a:r>
              <a:rPr lang="en-US" sz="2800" dirty="0">
                <a:latin typeface="Book Antiqua" panose="02040602050305030304" pitchFamily="18" charset="0"/>
              </a:rPr>
              <a:t>ma» – </a:t>
            </a:r>
            <a:r>
              <a:rPr lang="uk-UA" sz="2800" dirty="0">
                <a:latin typeface="Book Antiqua" panose="02040602050305030304" pitchFamily="18" charset="0"/>
              </a:rPr>
              <a:t>душа, повітря, вітер) і визначає наснагу, натхнення, залучення до руху, до активної діяльності, стимулювання життєвих сил.</a:t>
            </a:r>
          </a:p>
          <a:p>
            <a:pPr indent="457200" algn="just"/>
            <a:r>
              <a:rPr lang="uk-UA" sz="2800" b="1" i="0" dirty="0" smtClean="0">
                <a:effectLst/>
                <a:latin typeface="Book Antiqua" panose="02040602050305030304" pitchFamily="18" charset="0"/>
              </a:rPr>
              <a:t>Анімаційну діяльність </a:t>
            </a:r>
            <a:r>
              <a:rPr lang="uk-UA" sz="2800" b="0" i="0" dirty="0" smtClean="0">
                <a:effectLst/>
                <a:latin typeface="Book Antiqua" panose="02040602050305030304" pitchFamily="18" charset="0"/>
              </a:rPr>
              <a:t>визначають, як діяльність з проектування і проведення спеціальних програм </a:t>
            </a:r>
            <a:r>
              <a:rPr lang="uk-UA" sz="2800" dirty="0" smtClean="0">
                <a:latin typeface="Book Antiqua" panose="02040602050305030304" pitchFamily="18" charset="0"/>
              </a:rPr>
              <a:t>організації </a:t>
            </a:r>
            <a:r>
              <a:rPr lang="uk-UA" sz="2800" b="0" i="0" dirty="0" smtClean="0">
                <a:effectLst/>
                <a:latin typeface="Book Antiqua" panose="02040602050305030304" pitchFamily="18" charset="0"/>
              </a:rPr>
              <a:t>дозвілля рекреантів. </a:t>
            </a:r>
            <a:endParaRPr lang="uk-UA" sz="28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Результат пошуку зображень за запитом &quot;анимация в гостиницах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9" y="3227832"/>
            <a:ext cx="5215806" cy="2796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Результат пошуку зображень за запитом &quot;анимация в гостиницах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826">
            <a:off x="6787825" y="3212388"/>
            <a:ext cx="4897443" cy="2601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723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анімації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928" y="2560545"/>
            <a:ext cx="9720073" cy="4023360"/>
          </a:xfrm>
        </p:spPr>
        <p:txBody>
          <a:bodyPr/>
          <a:lstStyle/>
          <a:p>
            <a:r>
              <a:rPr lang="ru-RU" sz="3200" dirty="0"/>
              <a:t>1)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спеціальних</a:t>
            </a:r>
            <a:r>
              <a:rPr lang="ru-RU" sz="3200" dirty="0"/>
              <a:t> </a:t>
            </a:r>
            <a:r>
              <a:rPr lang="ru-RU" sz="3200" dirty="0" err="1"/>
              <a:t>музеїв</a:t>
            </a:r>
            <a:r>
              <a:rPr lang="ru-RU" sz="3200" dirty="0"/>
              <a:t> і </a:t>
            </a:r>
            <a:r>
              <a:rPr lang="ru-RU" sz="3200" dirty="0" err="1"/>
              <a:t>тематичних</a:t>
            </a:r>
            <a:r>
              <a:rPr lang="ru-RU" sz="3200" dirty="0"/>
              <a:t> </a:t>
            </a:r>
            <a:r>
              <a:rPr lang="ru-RU" sz="3200" dirty="0" err="1"/>
              <a:t>парків</a:t>
            </a:r>
            <a:r>
              <a:rPr lang="ru-RU" sz="3200" dirty="0"/>
              <a:t>, </a:t>
            </a:r>
            <a:r>
              <a:rPr lang="ru-RU" sz="3200" dirty="0" err="1"/>
              <a:t>організація</a:t>
            </a:r>
            <a:r>
              <a:rPr lang="ru-RU" sz="3200" dirty="0"/>
              <a:t> </a:t>
            </a:r>
            <a:r>
              <a:rPr lang="ru-RU" sz="3200" dirty="0" err="1"/>
              <a:t>костюмованих</a:t>
            </a:r>
            <a:r>
              <a:rPr lang="ru-RU" sz="3200" dirty="0"/>
              <a:t> </a:t>
            </a:r>
            <a:r>
              <a:rPr lang="ru-RU" sz="3200" dirty="0" err="1"/>
              <a:t>балів</a:t>
            </a:r>
            <a:r>
              <a:rPr lang="ru-RU" sz="3200" dirty="0"/>
              <a:t>, шоу, свят та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дійств</a:t>
            </a:r>
            <a:r>
              <a:rPr lang="ru-RU" sz="3200" dirty="0"/>
              <a:t> за </a:t>
            </a:r>
            <a:r>
              <a:rPr lang="ru-RU" sz="3200" dirty="0" err="1"/>
              <a:t>конкретними</a:t>
            </a:r>
            <a:r>
              <a:rPr lang="ru-RU" sz="3200" dirty="0"/>
              <a:t> </a:t>
            </a:r>
            <a:r>
              <a:rPr lang="ru-RU" sz="3200" dirty="0" err="1"/>
              <a:t>сценаріями</a:t>
            </a:r>
            <a:r>
              <a:rPr lang="ru-RU" sz="3200" dirty="0"/>
              <a:t> (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спеціалізованого</a:t>
            </a:r>
            <a:r>
              <a:rPr lang="ru-RU" sz="3200" dirty="0"/>
              <a:t> турпродукту);</a:t>
            </a:r>
          </a:p>
          <a:p>
            <a:r>
              <a:rPr lang="ru-RU" sz="3200" dirty="0"/>
              <a:t>2) </a:t>
            </a:r>
            <a:r>
              <a:rPr lang="ru-RU" sz="3200" dirty="0" err="1"/>
              <a:t>діяльність</a:t>
            </a:r>
            <a:r>
              <a:rPr lang="ru-RU" sz="3200" dirty="0"/>
              <a:t> </a:t>
            </a:r>
            <a:r>
              <a:rPr lang="ru-RU" sz="3200" dirty="0" err="1"/>
              <a:t>анімаційних</a:t>
            </a:r>
            <a:r>
              <a:rPr lang="ru-RU" sz="3200" dirty="0"/>
              <a:t> служб,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організовують</a:t>
            </a:r>
            <a:r>
              <a:rPr lang="ru-RU" sz="3200" dirty="0"/>
              <a:t> </a:t>
            </a:r>
            <a:r>
              <a:rPr lang="ru-RU" sz="3200" dirty="0" err="1"/>
              <a:t>дозвілля</a:t>
            </a:r>
            <a:r>
              <a:rPr lang="ru-RU" sz="3200" dirty="0"/>
              <a:t> </a:t>
            </a:r>
            <a:r>
              <a:rPr lang="ru-RU" sz="3200" dirty="0" err="1"/>
              <a:t>туристів</a:t>
            </a:r>
            <a:r>
              <a:rPr lang="ru-RU" sz="3200" dirty="0"/>
              <a:t> у </a:t>
            </a:r>
            <a:r>
              <a:rPr lang="ru-RU" sz="3200" dirty="0" err="1"/>
              <a:t>місцях</a:t>
            </a:r>
            <a:r>
              <a:rPr lang="ru-RU" sz="3200" dirty="0"/>
              <a:t> </a:t>
            </a:r>
            <a:r>
              <a:rPr lang="ru-RU" sz="3200" dirty="0" err="1"/>
              <a:t>тривалого</a:t>
            </a:r>
            <a:r>
              <a:rPr lang="ru-RU" sz="3200" dirty="0"/>
              <a:t> </a:t>
            </a:r>
            <a:r>
              <a:rPr lang="ru-RU" sz="3200" dirty="0" err="1"/>
              <a:t>відпочинку</a:t>
            </a:r>
            <a:r>
              <a:rPr lang="ru-RU" sz="3200" dirty="0"/>
              <a:t> – </a:t>
            </a:r>
            <a:r>
              <a:rPr lang="ru-RU" sz="3200" dirty="0" err="1"/>
              <a:t>курортних</a:t>
            </a:r>
            <a:r>
              <a:rPr lang="ru-RU" sz="3200" dirty="0"/>
              <a:t> </a:t>
            </a:r>
            <a:r>
              <a:rPr lang="ru-RU" sz="3200" dirty="0" err="1"/>
              <a:t>готельних</a:t>
            </a:r>
            <a:r>
              <a:rPr lang="ru-RU" sz="3200" dirty="0"/>
              <a:t> комплексах, </a:t>
            </a:r>
            <a:r>
              <a:rPr lang="ru-RU" sz="3200" dirty="0" err="1"/>
              <a:t>туристських</a:t>
            </a:r>
            <a:r>
              <a:rPr lang="ru-RU" sz="3200" dirty="0"/>
              <a:t> центрах, базах, на </a:t>
            </a:r>
            <a:r>
              <a:rPr lang="ru-RU" sz="3200" dirty="0" err="1"/>
              <a:t>круїзних</a:t>
            </a:r>
            <a:r>
              <a:rPr lang="ru-RU" sz="3200" dirty="0"/>
              <a:t> лайнерах </a:t>
            </a:r>
            <a:r>
              <a:rPr lang="ru-RU" sz="3200" dirty="0" err="1"/>
              <a:t>тощо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93" y="-375129"/>
            <a:ext cx="4908888" cy="39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0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2011680"/>
            <a:ext cx="10936224" cy="149961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/>
              <a:t>анімаційної</a:t>
            </a:r>
            <a:r>
              <a:rPr lang="ru-RU" b="1" dirty="0"/>
              <a:t> </a:t>
            </a:r>
            <a:r>
              <a:rPr lang="ru-RU" b="1" dirty="0" err="1" smtClean="0"/>
              <a:t>діяльності</a:t>
            </a:r>
            <a:r>
              <a:rPr lang="ru-RU" b="1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/>
              <a:t>близьких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, жанром і </a:t>
            </a:r>
            <a:r>
              <a:rPr lang="ru-RU" dirty="0" smtClean="0"/>
              <a:t>формою </a:t>
            </a:r>
            <a:r>
              <a:rPr lang="ru-RU" dirty="0"/>
              <a:t>культурно-</a:t>
            </a:r>
            <a:r>
              <a:rPr lang="ru-RU" dirty="0" err="1"/>
              <a:t>дозвіллєвого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індивідуальних</a:t>
            </a:r>
            <a:r>
              <a:rPr lang="ru-RU" dirty="0"/>
              <a:t>, </a:t>
            </a:r>
            <a:r>
              <a:rPr lang="ru-RU" dirty="0" err="1"/>
              <a:t>групових</a:t>
            </a:r>
            <a:r>
              <a:rPr lang="ru-RU" dirty="0"/>
              <a:t>,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 і потребах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462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tophotels.ru/icache/hotel_photos/83/16/4791/1335792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50" y="2276272"/>
            <a:ext cx="5000017" cy="2890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ophotels.ru/icache/hotel_photos/83/16/4791/1335793_1600x1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/>
          <a:stretch/>
        </p:blipFill>
        <p:spPr bwMode="auto">
          <a:xfrm>
            <a:off x="8638162" y="0"/>
            <a:ext cx="3553838" cy="301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ophotels.ru/icache/user_photos/118/2545813_1600x1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26005" r="20400" b="18524"/>
          <a:stretch/>
        </p:blipFill>
        <p:spPr bwMode="auto">
          <a:xfrm>
            <a:off x="7323973" y="4377446"/>
            <a:ext cx="4868027" cy="2480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3892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6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808" y="621792"/>
            <a:ext cx="1063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Кожен</a:t>
            </a:r>
            <a:r>
              <a:rPr lang="ru-RU" sz="3600" dirty="0"/>
              <a:t> вид </a:t>
            </a:r>
            <a:r>
              <a:rPr lang="ru-RU" sz="3600" dirty="0" err="1"/>
              <a:t>анімаційної</a:t>
            </a:r>
            <a:r>
              <a:rPr lang="ru-RU" sz="3600" dirty="0"/>
              <a:t> </a:t>
            </a:r>
            <a:r>
              <a:rPr lang="ru-RU" sz="3600" dirty="0" err="1"/>
              <a:t>діяльності</a:t>
            </a:r>
            <a:r>
              <a:rPr lang="ru-RU" sz="3600" dirty="0"/>
              <a:t> </a:t>
            </a:r>
            <a:r>
              <a:rPr lang="ru-RU" sz="3600" dirty="0" err="1"/>
              <a:t>складається</a:t>
            </a:r>
            <a:r>
              <a:rPr lang="ru-RU" sz="3600" dirty="0"/>
              <a:t> з </a:t>
            </a:r>
            <a:r>
              <a:rPr lang="ru-RU" sz="3600" dirty="0" err="1"/>
              <a:t>певної</a:t>
            </a:r>
            <a:r>
              <a:rPr lang="ru-RU" sz="3600" dirty="0"/>
              <a:t> </a:t>
            </a:r>
            <a:r>
              <a:rPr lang="ru-RU" sz="3600" dirty="0" err="1"/>
              <a:t>кількості</a:t>
            </a:r>
            <a:r>
              <a:rPr lang="ru-RU" sz="3600" dirty="0"/>
              <a:t> (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декількох</a:t>
            </a:r>
            <a:r>
              <a:rPr lang="ru-RU" sz="3600" dirty="0"/>
              <a:t> </a:t>
            </a:r>
            <a:r>
              <a:rPr lang="ru-RU" sz="3600" dirty="0" err="1"/>
              <a:t>одиниць</a:t>
            </a:r>
            <a:r>
              <a:rPr lang="ru-RU" sz="3600" dirty="0"/>
              <a:t> до </a:t>
            </a:r>
            <a:r>
              <a:rPr lang="ru-RU" sz="3600" dirty="0" err="1"/>
              <a:t>декількох</a:t>
            </a:r>
            <a:r>
              <a:rPr lang="ru-RU" sz="3600" dirty="0"/>
              <a:t> </a:t>
            </a:r>
            <a:r>
              <a:rPr lang="ru-RU" sz="3600" dirty="0" err="1" smtClean="0"/>
              <a:t>десятків</a:t>
            </a:r>
            <a:r>
              <a:rPr lang="ru-RU" sz="3600" dirty="0" smtClean="0"/>
              <a:t>) </a:t>
            </a:r>
            <a:r>
              <a:rPr lang="ru-RU" sz="3600" b="1" u="sng" dirty="0"/>
              <a:t>форм </a:t>
            </a:r>
            <a:r>
              <a:rPr lang="ru-RU" sz="3600" b="1" u="sng" dirty="0" err="1"/>
              <a:t>анімаційних</a:t>
            </a:r>
            <a:r>
              <a:rPr lang="ru-RU" sz="3600" b="1" u="sng" dirty="0"/>
              <a:t> </a:t>
            </a:r>
            <a:r>
              <a:rPr lang="ru-RU" sz="3600" b="1" u="sng" dirty="0" err="1"/>
              <a:t>заходів</a:t>
            </a:r>
            <a:r>
              <a:rPr lang="ru-RU" sz="3600" b="1" u="sng" dirty="0"/>
              <a:t> </a:t>
            </a:r>
            <a:r>
              <a:rPr lang="ru-RU" sz="3600" dirty="0"/>
              <a:t>– </a:t>
            </a:r>
            <a:r>
              <a:rPr lang="ru-RU" sz="3600" dirty="0" err="1"/>
              <a:t>закінченого</a:t>
            </a:r>
            <a:r>
              <a:rPr lang="ru-RU" sz="3600" dirty="0"/>
              <a:t> виду </a:t>
            </a:r>
            <a:r>
              <a:rPr lang="ru-RU" sz="3600" dirty="0" err="1"/>
              <a:t>художньо-творчого</a:t>
            </a:r>
            <a:r>
              <a:rPr lang="ru-RU" sz="3600" dirty="0"/>
              <a:t> продукту, </a:t>
            </a:r>
            <a:r>
              <a:rPr lang="ru-RU" sz="3600" dirty="0" err="1"/>
              <a:t>створеного</a:t>
            </a:r>
            <a:r>
              <a:rPr lang="ru-RU" sz="3600" dirty="0"/>
              <a:t> за </a:t>
            </a:r>
            <a:r>
              <a:rPr lang="ru-RU" sz="3600" dirty="0" err="1"/>
              <a:t>ідейно-тематичним</a:t>
            </a:r>
            <a:r>
              <a:rPr lang="ru-RU" sz="3600" dirty="0"/>
              <a:t> </a:t>
            </a:r>
            <a:r>
              <a:rPr lang="ru-RU" sz="3600" dirty="0" err="1"/>
              <a:t>задумом</a:t>
            </a:r>
            <a:r>
              <a:rPr lang="ru-RU" sz="3600" dirty="0"/>
              <a:t> сценариста-</a:t>
            </a:r>
            <a:r>
              <a:rPr lang="ru-RU" sz="3600" dirty="0" err="1"/>
              <a:t>режисера</a:t>
            </a:r>
            <a:r>
              <a:rPr lang="ru-RU" sz="3600" dirty="0"/>
              <a:t> за </a:t>
            </a:r>
            <a:r>
              <a:rPr lang="ru-RU" sz="3600" dirty="0" err="1"/>
              <a:t>спеціально</a:t>
            </a:r>
            <a:r>
              <a:rPr lang="ru-RU" sz="3600" dirty="0"/>
              <a:t> </a:t>
            </a:r>
            <a:r>
              <a:rPr lang="ru-RU" sz="3600" dirty="0" err="1" smtClean="0"/>
              <a:t>розробленим</a:t>
            </a:r>
            <a:r>
              <a:rPr lang="ru-RU" sz="3600" dirty="0" smtClean="0"/>
              <a:t> </a:t>
            </a:r>
            <a:r>
              <a:rPr lang="ru-RU" sz="3600" dirty="0" err="1" smtClean="0"/>
              <a:t>сценарним</a:t>
            </a:r>
            <a:r>
              <a:rPr lang="ru-RU" sz="3600" dirty="0" smtClean="0"/>
              <a:t> </a:t>
            </a:r>
            <a:r>
              <a:rPr lang="ru-RU" sz="3600" dirty="0"/>
              <a:t>планом і </a:t>
            </a:r>
            <a:r>
              <a:rPr lang="ru-RU" sz="3600" dirty="0" err="1"/>
              <a:t>реалізованого</a:t>
            </a:r>
            <a:r>
              <a:rPr lang="ru-RU" sz="3600" dirty="0"/>
              <a:t> </a:t>
            </a:r>
            <a:r>
              <a:rPr lang="ru-RU" sz="3600" dirty="0" err="1"/>
              <a:t>аніматорами</a:t>
            </a:r>
            <a:r>
              <a:rPr lang="ru-RU" sz="3600" dirty="0"/>
              <a:t> на </a:t>
            </a:r>
            <a:r>
              <a:rPr lang="ru-RU" sz="3600" dirty="0" err="1"/>
              <a:t>сценічному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 smtClean="0"/>
              <a:t>ігровому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майданчику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91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ophotels.ru/icache/hotel_photos/83/16/4791/1338487_1600x1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r="10219"/>
          <a:stretch/>
        </p:blipFill>
        <p:spPr bwMode="auto">
          <a:xfrm rot="496669">
            <a:off x="7587147" y="355718"/>
            <a:ext cx="4291604" cy="3401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2" name="Picture 6" descr="https://tophotels.ru/icache/hotel_photos/83/16/4791/1621593_16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855">
            <a:off x="7935178" y="3624837"/>
            <a:ext cx="4189367" cy="3142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6" name="Picture 10" descr="https://tophotels.ru/icache/user_photos/129/3067398_160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98" y="2146819"/>
            <a:ext cx="3726445" cy="2794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428034" y="602517"/>
            <a:ext cx="676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анімації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(за потребами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туристів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2" y="0"/>
            <a:ext cx="6327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019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tophotels.ru/icache/user_photos/131/3137718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61">
            <a:off x="6750315" y="210288"/>
            <a:ext cx="5287871" cy="396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tophotels.ru/icache/user_photos/135/3363124_16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049">
            <a:off x="3748466" y="185815"/>
            <a:ext cx="4711010" cy="3533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tophotels.ru/icache/user_photos/130/3126719_160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2" y="0"/>
            <a:ext cx="4908731" cy="3681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5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uk-UA" sz="3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Типологія анімаційної діяльності </a:t>
            </a:r>
            <a:endParaRPr lang="uk-UA" sz="3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3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91840"/>
            <a:ext cx="12192000" cy="356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4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688" y="557784"/>
            <a:ext cx="104881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err="1" smtClean="0"/>
              <a:t>Рекреаційна</a:t>
            </a:r>
            <a:r>
              <a:rPr lang="ru-RU" sz="2800" dirty="0" smtClean="0"/>
              <a:t> </a:t>
            </a:r>
            <a:r>
              <a:rPr lang="ru-RU" sz="2800" dirty="0" err="1"/>
              <a:t>анімація</a:t>
            </a:r>
            <a:r>
              <a:rPr lang="ru-RU" sz="2800" dirty="0"/>
              <a:t> – комплекс </a:t>
            </a:r>
            <a:r>
              <a:rPr lang="ru-RU" sz="2800" dirty="0" err="1"/>
              <a:t>активізуючих</a:t>
            </a:r>
            <a:r>
              <a:rPr lang="ru-RU" sz="2800" dirty="0"/>
              <a:t> культурно- </a:t>
            </a:r>
            <a:r>
              <a:rPr lang="ru-RU" sz="2800" dirty="0" err="1"/>
              <a:t>розважальних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поєднуватися</a:t>
            </a:r>
            <a:r>
              <a:rPr lang="ru-RU" sz="2800" dirty="0"/>
              <a:t> з </a:t>
            </a:r>
            <a:r>
              <a:rPr lang="ru-RU" sz="2800" dirty="0" err="1"/>
              <a:t>лікувально-оздоровчими</a:t>
            </a:r>
            <a:r>
              <a:rPr lang="ru-RU" sz="2800" dirty="0"/>
              <a:t> </a:t>
            </a:r>
            <a:r>
              <a:rPr lang="ru-RU" sz="2800" dirty="0" err="1"/>
              <a:t>програмами</a:t>
            </a:r>
            <a:r>
              <a:rPr lang="ru-RU" sz="2800" dirty="0"/>
              <a:t> в межах </a:t>
            </a:r>
            <a:r>
              <a:rPr lang="ru-RU" sz="2800" dirty="0" err="1"/>
              <a:t>туристично-рекреаційного</a:t>
            </a:r>
            <a:r>
              <a:rPr lang="ru-RU" sz="2800" dirty="0"/>
              <a:t> закладу</a:t>
            </a:r>
            <a:r>
              <a:rPr lang="ru-RU" sz="2800" dirty="0" smtClean="0"/>
              <a:t>;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Анімація дозвілля – проведення різноманітних заходів з  місцевими жителями;</a:t>
            </a:r>
          </a:p>
          <a:p>
            <a:pPr marL="342900" indent="-342900">
              <a:buAutoNum type="arabicPeriod"/>
            </a:pPr>
            <a:r>
              <a:rPr lang="uk-UA" sz="2800" dirty="0"/>
              <a:t>Т</a:t>
            </a:r>
            <a:r>
              <a:rPr lang="ru-RU" sz="2800" dirty="0" err="1" smtClean="0"/>
              <a:t>уристська</a:t>
            </a:r>
            <a:r>
              <a:rPr lang="ru-RU" sz="2800" dirty="0" smtClean="0"/>
              <a:t> </a:t>
            </a:r>
            <a:r>
              <a:rPr lang="ru-RU" sz="2800" dirty="0" err="1"/>
              <a:t>анімація</a:t>
            </a:r>
            <a:r>
              <a:rPr lang="ru-RU" sz="2800" dirty="0"/>
              <a:t> –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туристів</a:t>
            </a:r>
            <a:r>
              <a:rPr lang="ru-RU" sz="2800" dirty="0"/>
              <a:t> до </a:t>
            </a:r>
            <a:r>
              <a:rPr lang="ru-RU" sz="2800" dirty="0" err="1"/>
              <a:t>участі</a:t>
            </a:r>
            <a:r>
              <a:rPr lang="ru-RU" sz="2800" dirty="0"/>
              <a:t> у</a:t>
            </a:r>
          </a:p>
          <a:p>
            <a:r>
              <a:rPr lang="ru-RU" sz="2800" dirty="0" err="1"/>
              <a:t>різноманітних</a:t>
            </a:r>
            <a:r>
              <a:rPr lang="ru-RU" sz="2800" dirty="0"/>
              <a:t> </a:t>
            </a:r>
            <a:r>
              <a:rPr lang="ru-RU" sz="2800" dirty="0" err="1"/>
              <a:t>спортивних</a:t>
            </a:r>
            <a:r>
              <a:rPr lang="ru-RU" sz="2800" dirty="0"/>
              <a:t>, </a:t>
            </a:r>
            <a:r>
              <a:rPr lang="ru-RU" sz="2800" dirty="0" err="1"/>
              <a:t>розважальних</a:t>
            </a:r>
            <a:r>
              <a:rPr lang="ru-RU" sz="2800" dirty="0"/>
              <a:t>, </a:t>
            </a:r>
            <a:r>
              <a:rPr lang="ru-RU" sz="2800" dirty="0" err="1"/>
              <a:t>культурних</a:t>
            </a:r>
            <a:r>
              <a:rPr lang="ru-RU" sz="2800" dirty="0"/>
              <a:t>, </a:t>
            </a:r>
            <a:r>
              <a:rPr lang="ru-RU" sz="2800" dirty="0" err="1"/>
              <a:t>етнографічних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рекламних</a:t>
            </a:r>
            <a:r>
              <a:rPr lang="ru-RU" sz="2800" dirty="0"/>
              <a:t> заходах: фестивалях, карнавалах, </a:t>
            </a:r>
            <a:r>
              <a:rPr lang="ru-RU" sz="2800" dirty="0" err="1"/>
              <a:t>святах</a:t>
            </a:r>
            <a:r>
              <a:rPr lang="ru-RU" sz="2800" dirty="0"/>
              <a:t>, культурно-</a:t>
            </a:r>
            <a:r>
              <a:rPr lang="ru-RU" sz="2800" dirty="0" err="1"/>
              <a:t>історичних</a:t>
            </a:r>
            <a:r>
              <a:rPr lang="ru-RU" sz="2800" dirty="0"/>
              <a:t> </a:t>
            </a:r>
            <a:r>
              <a:rPr lang="ru-RU" sz="2800" dirty="0" err="1"/>
              <a:t>театралізованих</a:t>
            </a:r>
            <a:r>
              <a:rPr lang="ru-RU" sz="2800" dirty="0"/>
              <a:t> </a:t>
            </a:r>
            <a:r>
              <a:rPr lang="ru-RU" sz="2800" dirty="0" err="1"/>
              <a:t>акціях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 </a:t>
            </a:r>
            <a:r>
              <a:rPr lang="ru-RU" sz="2800" dirty="0" err="1"/>
              <a:t>Сюди</a:t>
            </a:r>
            <a:r>
              <a:rPr lang="ru-RU" sz="2800" dirty="0"/>
              <a:t> ж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зарахувати</a:t>
            </a:r>
            <a:r>
              <a:rPr lang="ru-RU" sz="2800" dirty="0"/>
              <a:t> й </a:t>
            </a:r>
            <a:r>
              <a:rPr lang="ru-RU" sz="2800" dirty="0" err="1"/>
              <a:t>анімаційне</a:t>
            </a:r>
            <a:r>
              <a:rPr lang="ru-RU" sz="2800" dirty="0"/>
              <a:t> </a:t>
            </a:r>
            <a:r>
              <a:rPr lang="ru-RU" sz="2800" dirty="0" err="1"/>
              <a:t>обслуговування</a:t>
            </a:r>
            <a:r>
              <a:rPr lang="ru-RU" sz="2800" dirty="0"/>
              <a:t> </a:t>
            </a:r>
            <a:r>
              <a:rPr lang="ru-RU" sz="2800" dirty="0" err="1"/>
              <a:t>туристів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руху</a:t>
            </a:r>
            <a:r>
              <a:rPr lang="ru-RU" sz="2800" dirty="0"/>
              <a:t> </a:t>
            </a:r>
            <a:r>
              <a:rPr lang="ru-RU" sz="2800" dirty="0" smtClean="0"/>
              <a:t>на </a:t>
            </a:r>
            <a:r>
              <a:rPr lang="ru-RU" sz="2800" dirty="0" err="1"/>
              <a:t>круїзному</a:t>
            </a:r>
            <a:r>
              <a:rPr lang="ru-RU" sz="2800" dirty="0"/>
              <a:t> </a:t>
            </a:r>
            <a:r>
              <a:rPr lang="ru-RU" sz="2800" dirty="0" err="1"/>
              <a:t>теплоході</a:t>
            </a:r>
            <a:r>
              <a:rPr lang="ru-RU" sz="2800" dirty="0"/>
              <a:t>, у </a:t>
            </a:r>
            <a:r>
              <a:rPr lang="ru-RU" sz="2800" dirty="0" err="1"/>
              <a:t>поїзді</a:t>
            </a:r>
            <a:r>
              <a:rPr lang="ru-RU" sz="2800" dirty="0"/>
              <a:t>, </a:t>
            </a:r>
            <a:r>
              <a:rPr lang="ru-RU" sz="2800" dirty="0" err="1"/>
              <a:t>автобусі</a:t>
            </a:r>
            <a:r>
              <a:rPr lang="ru-RU" sz="2800" dirty="0"/>
              <a:t>, </a:t>
            </a:r>
            <a:r>
              <a:rPr lang="ru-RU" sz="2800" dirty="0" err="1" smtClean="0"/>
              <a:t>літаку</a:t>
            </a:r>
            <a:r>
              <a:rPr lang="ru-RU" sz="2800" dirty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2221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359</TotalTime>
  <Words>540</Words>
  <Application>Microsoft Office PowerPoint</Application>
  <PresentationFormat>Широкоэкранный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Candara</vt:lpstr>
      <vt:lpstr>Times New Roman</vt:lpstr>
      <vt:lpstr>Tw Cen MT</vt:lpstr>
      <vt:lpstr>Tw Cen MT Condensed</vt:lpstr>
      <vt:lpstr>Wingdings 3</vt:lpstr>
      <vt:lpstr>Интеграл</vt:lpstr>
      <vt:lpstr>Анімаційна діяльність у туризмі: поняття, типологія, функції   </vt:lpstr>
      <vt:lpstr>Презентация PowerPoint</vt:lpstr>
      <vt:lpstr>виділяють такі етапи розвитку анімації</vt:lpstr>
      <vt:lpstr>види анімаційної діяльності – сукупність заходів, близьких за змістом, жанром і формою культурно-дозвіллєвого процесу. Їх формування базується на індивідуальних, групових, масових інтересах і потребах туристів.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Туристична анімація поділяється на:</vt:lpstr>
      <vt:lpstr>Презентация PowerPoint</vt:lpstr>
      <vt:lpstr>Значення туранімації полягає 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OLGA_ZIN</dc:creator>
  <cp:lastModifiedBy>user</cp:lastModifiedBy>
  <cp:revision>27</cp:revision>
  <dcterms:created xsi:type="dcterms:W3CDTF">2017-02-27T14:35:12Z</dcterms:created>
  <dcterms:modified xsi:type="dcterms:W3CDTF">2020-10-11T15:58:59Z</dcterms:modified>
</cp:coreProperties>
</file>