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27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599" r:id="rId11"/>
    <p:sldId id="600" r:id="rId12"/>
    <p:sldId id="601" r:id="rId13"/>
    <p:sldId id="602" r:id="rId14"/>
    <p:sldId id="603" r:id="rId15"/>
    <p:sldId id="604" r:id="rId16"/>
    <p:sldId id="375" r:id="rId17"/>
    <p:sldId id="605" r:id="rId18"/>
    <p:sldId id="331" r:id="rId19"/>
    <p:sldId id="330" r:id="rId20"/>
    <p:sldId id="332" r:id="rId21"/>
    <p:sldId id="606" r:id="rId22"/>
    <p:sldId id="326" r:id="rId23"/>
    <p:sldId id="327" r:id="rId24"/>
    <p:sldId id="371" r:id="rId25"/>
    <p:sldId id="372" r:id="rId26"/>
    <p:sldId id="373" r:id="rId27"/>
    <p:sldId id="329" r:id="rId28"/>
    <p:sldId id="333" r:id="rId29"/>
    <p:sldId id="334" r:id="rId30"/>
    <p:sldId id="335" r:id="rId31"/>
    <p:sldId id="336" r:id="rId32"/>
    <p:sldId id="341" r:id="rId33"/>
    <p:sldId id="342" r:id="rId34"/>
    <p:sldId id="343" r:id="rId35"/>
    <p:sldId id="337" r:id="rId36"/>
    <p:sldId id="338" r:id="rId37"/>
    <p:sldId id="339" r:id="rId38"/>
    <p:sldId id="340" r:id="rId39"/>
    <p:sldId id="380" r:id="rId40"/>
    <p:sldId id="378" r:id="rId41"/>
    <p:sldId id="379" r:id="rId42"/>
    <p:sldId id="381" r:id="rId43"/>
    <p:sldId id="382" r:id="rId44"/>
    <p:sldId id="344" r:id="rId45"/>
    <p:sldId id="347" r:id="rId46"/>
    <p:sldId id="348" r:id="rId47"/>
    <p:sldId id="349" r:id="rId48"/>
    <p:sldId id="350" r:id="rId49"/>
    <p:sldId id="355" r:id="rId50"/>
    <p:sldId id="325" r:id="rId51"/>
    <p:sldId id="357" r:id="rId52"/>
    <p:sldId id="356" r:id="rId53"/>
    <p:sldId id="351" r:id="rId54"/>
    <p:sldId id="352" r:id="rId55"/>
    <p:sldId id="353" r:id="rId56"/>
    <p:sldId id="354" r:id="rId57"/>
    <p:sldId id="272" r:id="rId58"/>
    <p:sldId id="345" r:id="rId59"/>
    <p:sldId id="273" r:id="rId60"/>
    <p:sldId id="346" r:id="rId61"/>
    <p:sldId id="358" r:id="rId62"/>
    <p:sldId id="359" r:id="rId63"/>
    <p:sldId id="360" r:id="rId64"/>
    <p:sldId id="361" r:id="rId65"/>
    <p:sldId id="362" r:id="rId66"/>
    <p:sldId id="363" r:id="rId67"/>
    <p:sldId id="376" r:id="rId68"/>
    <p:sldId id="377" r:id="rId69"/>
    <p:sldId id="364" r:id="rId70"/>
    <p:sldId id="365" r:id="rId71"/>
    <p:sldId id="366" r:id="rId72"/>
    <p:sldId id="368" r:id="rId73"/>
    <p:sldId id="367" r:id="rId74"/>
    <p:sldId id="369" r:id="rId75"/>
    <p:sldId id="370" r:id="rId76"/>
    <p:sldId id="274" r:id="rId77"/>
    <p:sldId id="275" r:id="rId78"/>
    <p:sldId id="276" r:id="rId79"/>
    <p:sldId id="277" r:id="rId80"/>
    <p:sldId id="543" r:id="rId81"/>
    <p:sldId id="555" r:id="rId82"/>
    <p:sldId id="569" r:id="rId83"/>
    <p:sldId id="570" r:id="rId84"/>
    <p:sldId id="571" r:id="rId85"/>
    <p:sldId id="572" r:id="rId86"/>
    <p:sldId id="573" r:id="rId87"/>
    <p:sldId id="574" r:id="rId88"/>
    <p:sldId id="582" r:id="rId89"/>
    <p:sldId id="828" r:id="rId90"/>
    <p:sldId id="829" r:id="rId91"/>
    <p:sldId id="830" r:id="rId92"/>
    <p:sldId id="831" r:id="rId93"/>
    <p:sldId id="832" r:id="rId94"/>
    <p:sldId id="833" r:id="rId95"/>
    <p:sldId id="834" r:id="rId96"/>
    <p:sldId id="835" r:id="rId97"/>
    <p:sldId id="836" r:id="rId98"/>
    <p:sldId id="837" r:id="rId99"/>
    <p:sldId id="838" r:id="rId100"/>
    <p:sldId id="839" r:id="rId101"/>
    <p:sldId id="840" r:id="rId102"/>
    <p:sldId id="841" r:id="rId103"/>
    <p:sldId id="842" r:id="rId104"/>
    <p:sldId id="843" r:id="rId105"/>
    <p:sldId id="844" r:id="rId106"/>
    <p:sldId id="615" r:id="rId107"/>
    <p:sldId id="616" r:id="rId108"/>
    <p:sldId id="617" r:id="rId109"/>
    <p:sldId id="618" r:id="rId110"/>
    <p:sldId id="619" r:id="rId111"/>
    <p:sldId id="620" r:id="rId112"/>
    <p:sldId id="621" r:id="rId113"/>
    <p:sldId id="622" r:id="rId114"/>
    <p:sldId id="623" r:id="rId115"/>
    <p:sldId id="624" r:id="rId116"/>
    <p:sldId id="625" r:id="rId117"/>
    <p:sldId id="626" r:id="rId118"/>
    <p:sldId id="627" r:id="rId119"/>
    <p:sldId id="628" r:id="rId12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00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CFF47-1123-9B4D-B2BD-0B6258FC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E6565-9B1C-DA42-8443-9E1F49FD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5F407-6201-864B-90C2-9AFEC0BE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315F3-B624-0F4F-8075-F940331C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A991E-D6A6-0047-8E99-A7F07C67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07D9C-7D8D-084D-AA51-7C9A46A9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8BE591-B928-AC42-9759-4B759171B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DD4D8-4C96-4546-BA86-AF11F4C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D0B1E-94FD-5843-8585-BAF43FB3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78C67-8938-994A-A24F-01ADA75F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48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D575A4-D201-4F4E-9C58-943EE9E1B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59F01E-0944-8C4E-B50B-1A5160409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AEE26D-D771-D14E-829E-E218806E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0E08D5-9F41-3747-B672-BD55A438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E5080-76C1-4B42-9494-FD67BAF3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6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B0A0E-CCA3-F24C-B280-6609830E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9DE77-1543-814D-BE22-0A21CD32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30172-4F8C-2F4B-8616-7D0C5EBB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747B1-CA8C-A54B-96B0-7E971141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7AE4E-442C-7C4C-9F88-B1179A92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6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9ADB6-BC4A-6446-9670-DACD320E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2FF1B-06B9-E246-AB8A-396B7BB4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1D612-3A8F-254D-959A-84292DB5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15735-8FC7-2D4B-A324-B47CD67B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89B03-D87A-FF4B-B24A-C66F66D4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6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D936E-8500-E34A-A714-12355A6C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11669-43E5-A043-8333-22DD10C83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B3CBB-C759-6E44-AA60-E357DEA54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30D4E-976C-EB46-97F7-8FC5E2FA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D6D29-E420-414F-99E5-FAA0E0C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A5B3A-A3DA-7A40-B845-16DBD3D6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16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4A8B2-31C3-4644-BC42-7FF386D8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1673D-5E3E-C246-8195-005E7D2E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279584-108D-A34D-B96B-BC17D5014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2357B7-318A-3042-99A4-47D2D9B43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C9BA97-499E-794F-B782-34F5489FB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09DF59-2D7B-104D-AE0C-9F7F1055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464ED5-5C40-E24A-9C48-A1AF04F8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7A9F07-6A02-2D4B-8864-F025E212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5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67768-4334-DD43-AB5D-127D084A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880E88-67E1-D04F-B359-DFC72BF0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664456-5E32-1A48-886A-28FF0C27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7923A9-E026-0844-AE99-0739F0D5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1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14C389-92D9-3749-B2CB-FAA4DD0B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0DF6B-223C-0043-A62F-A65BEAD8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15EE55-BC82-3B46-893E-ECADDF1D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74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A6B5-CC92-3346-9732-0214AA4E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9EDFE-D2F0-424F-B963-720AFB05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DC15E-8405-0445-95F5-F17B7851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272F31-24AD-3E4C-AC6E-2B101A27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BB026-12BC-AD47-AB04-DC2E0F11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D98BA-903B-504F-9DDD-9C7FDEE0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8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6DDA4-7A21-2D43-8BA5-9BF58C9C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0C11FD-94FA-CD42-9C0D-AA25BFDB4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0A975C-34B0-B44B-8086-65BDA92BB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CABB88-E654-1947-BF2B-B73397C2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F831B-D150-4F4F-AB39-D0F904CA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91CD71-50FB-2142-B32B-D74C3F74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611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F3744-ADCE-1642-A7F5-713D2FF4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2B720-D65F-6448-9233-832C1D340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0184F-926A-1145-8847-E3AA06C37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CB1C-9972-4447-AA8E-21DDAF21E00A}" type="datetimeFigureOut">
              <a:rPr lang="uk-UA" smtClean="0"/>
              <a:t>10.10.25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AC674-F65A-5C44-88D7-B1351149F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86688-A1F3-5340-937C-16C52526F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C098-8CD9-2E49-959A-0A39EC284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0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akon0.rada.gov.ua/laws/show/2411-1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zakon.rada.gov.ua/laws/show/615/98#Tex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ips.ligazakon.net/document/view/mu57013?ed=1957_03_21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of.gov.ua/uk/news/eu_council_approved_ukraine_plan_ukraine_will_receive_eur_19_billion_under_the_eus_ukraine_facility_in_the_nearest_future-4602" TargetMode="External"/><Relationship Id="rId2" Type="http://schemas.openxmlformats.org/officeDocument/2006/relationships/hyperlink" Target="https://t.me/Denys_Smyhal/76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ravda.com.ua/publications/2023/11/7/706318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ukrainianworldcongress.us4.list-manage.com/track/click?u=de2539b79635c8cbb531d04c2&amp;id=b997e76d58&amp;e=e5a8621977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integration.com.ua/news/2024/05/9/7185657/" TargetMode="External"/><Relationship Id="rId2" Type="http://schemas.openxmlformats.org/officeDocument/2006/relationships/hyperlink" Target="https://www.eurointegration.com.ua/news/2024/05/9/718560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integration.com.ua/news/2024/05/2/7185115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s://europa.eu/!CPyxqt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s://www.pravda.com.ua/news/2024/04/24/7452817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s://lb.ua/news/2024/02/21/599658_prezidentka_ievrokomisii_ramkovi.html" TargetMode="External"/><Relationship Id="rId3" Type="http://schemas.openxmlformats.org/officeDocument/2006/relationships/hyperlink" Target="https://t.me/Denys_Smyhal/7144" TargetMode="External"/><Relationship Id="rId7" Type="http://schemas.openxmlformats.org/officeDocument/2006/relationships/hyperlink" Target="https://lb.ua/world/2024/02/24/600195_prezidentka_ievrokomisii_ozvuchila.html" TargetMode="External"/><Relationship Id="rId2" Type="http://schemas.openxmlformats.org/officeDocument/2006/relationships/hyperlink" Target="https://lb.ua/tag/633_ievrokomisi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b.ua/news/2024/03/12/602920_zelenskiy_pidpisav_zakon_pro.html" TargetMode="External"/><Relationship Id="rId5" Type="http://schemas.openxmlformats.org/officeDocument/2006/relationships/hyperlink" Target="https://lb.ua/news/2024/03/11/602803_stefanishina_ukraina_vikonala_4.html" TargetMode="External"/><Relationship Id="rId10" Type="http://schemas.openxmlformats.org/officeDocument/2006/relationships/image" Target="../media/image92.jpeg"/><Relationship Id="rId4" Type="http://schemas.openxmlformats.org/officeDocument/2006/relationships/hyperlink" Target="https://lb.ua/file/person/4614_shmigal_denis_anatoliyovich_.html" TargetMode="External"/><Relationship Id="rId9" Type="http://schemas.openxmlformats.org/officeDocument/2006/relationships/hyperlink" Target="https://lb.ua/news/2024/02/22/599749_posadovtsi_ies_ochikuvali_shcho_ramkovi.html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s://lb.ua/file/person/4614_shmigal_denis_anatoliyovich_.html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lb.ua/file/person/4525_zelenskiy_volodimir_oleksandrovich.html" TargetMode="External"/><Relationship Id="rId2" Type="http://schemas.openxmlformats.org/officeDocument/2006/relationships/hyperlink" Target="https://www.president.gov.ua/news/u-chervni-mozhe-pochatisya-shlyah-do-spravedlivogo-miru-zver-906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8AEEA-F043-F348-AFA6-ECFCC2EA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46" y="2768600"/>
            <a:ext cx="8596668" cy="1320800"/>
          </a:xfrm>
        </p:spPr>
        <p:txBody>
          <a:bodyPr>
            <a:normAutofit/>
          </a:bodyPr>
          <a:lstStyle/>
          <a:p>
            <a:r>
              <a:rPr lang="ru-UA" sz="4000" b="1" dirty="0"/>
              <a:t>Тема 2</a:t>
            </a:r>
            <a:br>
              <a:rPr lang="ru-UA" sz="4000" b="1" dirty="0"/>
            </a:br>
            <a:r>
              <a:rPr lang="ru-UA" sz="4000" b="1" dirty="0"/>
              <a:t>ПРОЦЕС ВСТУПУ ДО ЄС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02F37-3DBB-D744-8284-B08359D4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D3499-3FFE-DE47-A182-210F8055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5A4AC-C2F4-7B4A-A161-1A52C5D6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37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382522-6741-370D-1F8A-A8DDCEA75AEC}"/>
              </a:ext>
            </a:extLst>
          </p:cNvPr>
          <p:cNvSpPr/>
          <p:nvPr/>
        </p:nvSpPr>
        <p:spPr>
          <a:xfrm>
            <a:off x="1257300" y="271464"/>
            <a:ext cx="101727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Угоди,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уклав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 з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метою: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</a:b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</a:br>
            <a:r>
              <a:rPr lang="ru-RU" sz="2000" b="1" dirty="0">
                <a:latin typeface="Gilroy"/>
              </a:rPr>
              <a:t>угоди про </a:t>
            </a:r>
            <a:r>
              <a:rPr lang="ru-RU" sz="2000" b="1" dirty="0" err="1">
                <a:latin typeface="Gilroy"/>
              </a:rPr>
              <a:t>асоціацію</a:t>
            </a:r>
            <a:r>
              <a:rPr lang="ru-RU" sz="2000" b="1" dirty="0">
                <a:latin typeface="Gilroy"/>
              </a:rPr>
              <a:t> з метою членства в ЄС</a:t>
            </a:r>
            <a:endParaRPr lang="ru-RU" sz="2000" dirty="0">
              <a:latin typeface="Gilroy"/>
            </a:endParaRP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До них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можна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віднести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угоди з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країнами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Центральної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та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Східної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Європи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, угоди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асоціацію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стабільність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з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балканськими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країнами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Їх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уклали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підставі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ст. 217 Договору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діяльність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ЄС;</a:t>
            </a:r>
          </a:p>
          <a:p>
            <a:pPr algn="ctr"/>
            <a:r>
              <a:rPr lang="ru-RU" sz="2000" b="1" dirty="0">
                <a:latin typeface="Gilroy"/>
              </a:rPr>
              <a:t>угоди про </a:t>
            </a:r>
            <a:r>
              <a:rPr lang="ru-RU" sz="2000" b="1" dirty="0" err="1">
                <a:latin typeface="Gilroy"/>
              </a:rPr>
              <a:t>асоціацію</a:t>
            </a:r>
            <a:r>
              <a:rPr lang="ru-RU" sz="2000" b="1" dirty="0">
                <a:latin typeface="Gilroy"/>
              </a:rPr>
              <a:t> з метою </a:t>
            </a:r>
            <a:r>
              <a:rPr lang="ru-RU" sz="2000" b="1" dirty="0" err="1">
                <a:latin typeface="Gilroy"/>
              </a:rPr>
              <a:t>тісної</a:t>
            </a:r>
            <a:r>
              <a:rPr lang="ru-RU" sz="2000" b="1" dirty="0">
                <a:latin typeface="Gilroy"/>
              </a:rPr>
              <a:t> </a:t>
            </a:r>
            <a:r>
              <a:rPr lang="ru-RU" sz="2000" b="1" dirty="0" err="1">
                <a:latin typeface="Gilroy"/>
              </a:rPr>
              <a:t>економічної</a:t>
            </a:r>
            <a:r>
              <a:rPr lang="ru-RU" sz="2000" b="1" dirty="0">
                <a:latin typeface="Gilroy"/>
              </a:rPr>
              <a:t> </a:t>
            </a:r>
            <a:r>
              <a:rPr lang="ru-RU" sz="2000" b="1" dirty="0" err="1">
                <a:latin typeface="Gilroy"/>
              </a:rPr>
              <a:t>інтеграції</a:t>
            </a:r>
            <a:r>
              <a:rPr lang="ru-RU" sz="2000" b="1" dirty="0">
                <a:latin typeface="Gilroy"/>
              </a:rPr>
              <a:t> з ЄС</a:t>
            </a:r>
            <a:endParaRPr lang="ru-RU" sz="2000" dirty="0">
              <a:latin typeface="Gilroy"/>
            </a:endParaRPr>
          </a:p>
          <a:p>
            <a:pPr algn="ctr"/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Серед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них Угода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Європейський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Економічний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Простір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секторальні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угоди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зі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Швейцарією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які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уклали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підставі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ст. 217 Договору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діяльність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ЄС;</a:t>
            </a:r>
          </a:p>
          <a:p>
            <a:pPr algn="ctr"/>
            <a:r>
              <a:rPr lang="ru-RU" sz="2000" b="1" dirty="0">
                <a:latin typeface="Gilroy"/>
              </a:rPr>
              <a:t>угоди про доступ на </a:t>
            </a:r>
            <a:r>
              <a:rPr lang="ru-RU" sz="2000" b="1" dirty="0" err="1">
                <a:latin typeface="Gilroy"/>
              </a:rPr>
              <a:t>Внутрішній</a:t>
            </a:r>
            <a:r>
              <a:rPr lang="ru-RU" sz="2000" b="1" dirty="0">
                <a:latin typeface="Gilroy"/>
              </a:rPr>
              <a:t> </a:t>
            </a:r>
            <a:r>
              <a:rPr lang="ru-RU" sz="2000" b="1" dirty="0" err="1">
                <a:latin typeface="Gilroy"/>
              </a:rPr>
              <a:t>ринок</a:t>
            </a:r>
            <a:r>
              <a:rPr lang="ru-RU" sz="2000" b="1" dirty="0">
                <a:latin typeface="Gilroy"/>
              </a:rPr>
              <a:t> ЄС на </a:t>
            </a:r>
            <a:r>
              <a:rPr lang="ru-RU" sz="2000" b="1" dirty="0" err="1">
                <a:latin typeface="Gilroy"/>
              </a:rPr>
              <a:t>умовах</a:t>
            </a:r>
            <a:r>
              <a:rPr lang="ru-RU" sz="2000" b="1" dirty="0">
                <a:latin typeface="Gilroy"/>
              </a:rPr>
              <a:t> </a:t>
            </a:r>
            <a:r>
              <a:rPr lang="ru-RU" sz="2000" b="1" dirty="0" err="1">
                <a:latin typeface="Gilroy"/>
              </a:rPr>
              <a:t>взаємності</a:t>
            </a:r>
            <a:endParaRPr lang="ru-RU" sz="2000" dirty="0">
              <a:latin typeface="Gilroy"/>
            </a:endParaRPr>
          </a:p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Це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до прикладу, угоди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створення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зони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вільної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торгівлі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чи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митного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союзу, угоди про партнерство та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співробітництво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які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уклали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підставі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ст.ст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. 211, 207, 352 Договору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діяльність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ЄС;</a:t>
            </a:r>
          </a:p>
          <a:p>
            <a:pPr algn="ctr"/>
            <a:r>
              <a:rPr lang="ru-RU" sz="2000" b="1" dirty="0">
                <a:latin typeface="Gilroy"/>
              </a:rPr>
              <a:t>угоди про </a:t>
            </a:r>
            <a:r>
              <a:rPr lang="ru-RU" sz="2000" b="1" dirty="0" err="1">
                <a:latin typeface="Gilroy"/>
              </a:rPr>
              <a:t>співробітництво</a:t>
            </a:r>
            <a:r>
              <a:rPr lang="ru-RU" sz="2000" b="1" dirty="0">
                <a:latin typeface="Gilroy"/>
              </a:rPr>
              <a:t> в </a:t>
            </a:r>
            <a:r>
              <a:rPr lang="ru-RU" sz="2000" b="1" dirty="0" err="1">
                <a:latin typeface="Gilroy"/>
              </a:rPr>
              <a:t>галузі</a:t>
            </a:r>
            <a:r>
              <a:rPr lang="ru-RU" sz="2000" b="1" dirty="0">
                <a:latin typeface="Gilroy"/>
              </a:rPr>
              <a:t> </a:t>
            </a:r>
            <a:r>
              <a:rPr lang="ru-RU" sz="2000" b="1" dirty="0" err="1">
                <a:latin typeface="Gilroy"/>
              </a:rPr>
              <a:t>політики</a:t>
            </a:r>
            <a:r>
              <a:rPr lang="ru-RU" sz="2000" b="1" dirty="0">
                <a:latin typeface="Gilroy"/>
              </a:rPr>
              <a:t> та </a:t>
            </a:r>
            <a:r>
              <a:rPr lang="ru-RU" sz="2000" b="1" dirty="0" err="1">
                <a:latin typeface="Gilroy"/>
              </a:rPr>
              <a:t>безпеки</a:t>
            </a:r>
            <a:endParaRPr lang="ru-RU" sz="2000" dirty="0">
              <a:latin typeface="Gilroy"/>
            </a:endParaRPr>
          </a:p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Їх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Європейський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Союз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укладав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підставі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ст. 211 Договору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діяльність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ЄС.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Угоди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асоціацію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належать до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групи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 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зовнішніх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угод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ЄС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укладених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відповідно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до 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змішаної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зовнішньої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компетенції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» ЄС,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тобто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разом з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Gilroy"/>
              </a:rPr>
              <a:t>усіма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ilroy"/>
              </a:rPr>
              <a:t> державами-членами.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9FBD294-63BF-0149-AF83-0533D7C2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DE57-4EF3-4840-8CE4-1CB667B27417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F819DD-C0A4-9341-A75C-FC2F95F3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2DDB6-E657-9042-9FCE-AC278585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625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3F1CB-7F8C-7845-884C-AC54CDF0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30" y="95947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Більші</a:t>
            </a:r>
            <a:r>
              <a:rPr lang="ru-RU" b="1" dirty="0"/>
              <a:t> </a:t>
            </a:r>
            <a:r>
              <a:rPr lang="ru-RU" b="1" dirty="0" err="1"/>
              <a:t>фінансові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для </a:t>
            </a:r>
            <a:r>
              <a:rPr lang="ru-RU" b="1" dirty="0" err="1"/>
              <a:t>розвитку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487A7-F4DC-A744-A2BD-43D41436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30" y="2642515"/>
            <a:ext cx="7729728" cy="310198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реформ в </a:t>
            </a:r>
            <a:r>
              <a:rPr lang="ru-RU" dirty="0" err="1"/>
              <a:t>Україні</a:t>
            </a:r>
            <a:r>
              <a:rPr lang="ru-RU" dirty="0"/>
              <a:t> не </a:t>
            </a:r>
            <a:r>
              <a:rPr lang="ru-RU" dirty="0" err="1"/>
              <a:t>вичерпується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консультаціями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 ЄС </a:t>
            </a:r>
            <a:r>
              <a:rPr lang="ru-RU" dirty="0" err="1"/>
              <a:t>допомагатимуть</a:t>
            </a:r>
            <a:r>
              <a:rPr lang="ru-RU" dirty="0"/>
              <a:t> нам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грошима</a:t>
            </a:r>
            <a:r>
              <a:rPr lang="ru-RU" dirty="0"/>
              <a:t> через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передвступної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(</a:t>
            </a:r>
            <a:r>
              <a:rPr lang="en" dirty="0"/>
              <a:t>IPA).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семирічний</a:t>
            </a:r>
            <a:r>
              <a:rPr lang="ru-RU" dirty="0"/>
              <a:t> фонд у 14,1 млрд </a:t>
            </a:r>
            <a:r>
              <a:rPr lang="ru-RU" dirty="0" err="1"/>
              <a:t>євро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країн-кандидатів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гранти</a:t>
            </a:r>
            <a:r>
              <a:rPr lang="ru-RU" dirty="0"/>
              <a:t>, </a:t>
            </a:r>
            <a:r>
              <a:rPr lang="ru-RU" dirty="0" err="1"/>
              <a:t>інвестиції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Для прикладу, у 2014-2020 роках у рамках </a:t>
            </a:r>
            <a:r>
              <a:rPr lang="en" dirty="0"/>
              <a:t>IPA </a:t>
            </a:r>
            <a:r>
              <a:rPr lang="ru-RU" dirty="0" err="1"/>
              <a:t>Туреччина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3,5 млрд </a:t>
            </a:r>
            <a:r>
              <a:rPr lang="ru-RU" dirty="0" err="1"/>
              <a:t>євро</a:t>
            </a:r>
            <a:r>
              <a:rPr lang="ru-RU" dirty="0"/>
              <a:t>, а </a:t>
            </a:r>
            <a:r>
              <a:rPr lang="ru-RU" dirty="0" err="1"/>
              <a:t>Сербія</a:t>
            </a:r>
            <a:r>
              <a:rPr lang="ru-RU" dirty="0"/>
              <a:t> – 1,5 млрд </a:t>
            </a:r>
            <a:r>
              <a:rPr lang="ru-RU" dirty="0" err="1"/>
              <a:t>євро</a:t>
            </a:r>
            <a:r>
              <a:rPr lang="ru-RU" dirty="0"/>
              <a:t>. </a:t>
            </a:r>
          </a:p>
          <a:p>
            <a:pPr algn="just"/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передвступної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і </a:t>
            </a:r>
            <a:r>
              <a:rPr lang="ru-RU" dirty="0" err="1"/>
              <a:t>сталої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з аграрною </a:t>
            </a:r>
            <a:r>
              <a:rPr lang="ru-RU" dirty="0" err="1"/>
              <a:t>політикою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. </a:t>
            </a:r>
            <a:r>
              <a:rPr lang="ru-RU" dirty="0" err="1"/>
              <a:t>Семирічний</a:t>
            </a:r>
            <a:r>
              <a:rPr lang="ru-RU" dirty="0"/>
              <a:t> бюджет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– </a:t>
            </a:r>
            <a:r>
              <a:rPr lang="ru-RU" dirty="0" err="1"/>
              <a:t>понад</a:t>
            </a:r>
            <a:r>
              <a:rPr lang="ru-RU" dirty="0"/>
              <a:t> 900 млн </a:t>
            </a:r>
            <a:r>
              <a:rPr lang="ru-RU" dirty="0" err="1"/>
              <a:t>євро</a:t>
            </a:r>
            <a:r>
              <a:rPr lang="ru-RU" dirty="0"/>
              <a:t>. Для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агросектору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 – </a:t>
            </a:r>
            <a:r>
              <a:rPr lang="ru-RU" dirty="0" err="1"/>
              <a:t>близько</a:t>
            </a:r>
            <a:r>
              <a:rPr lang="ru-RU" dirty="0"/>
              <a:t> 10%,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велика </a:t>
            </a:r>
            <a:r>
              <a:rPr lang="ru-RU" dirty="0" err="1"/>
              <a:t>нагода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стану </a:t>
            </a:r>
            <a:r>
              <a:rPr lang="ru-RU" dirty="0" err="1"/>
              <a:t>галузі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31EC806-8309-6646-8097-8714826C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82D-2DE7-0543-8B68-75DB7502F3F7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93DFAED-A68B-434A-AA0F-022BC2B8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0CCB51F-71F1-064E-9DD8-415B87F0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100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E2B8C-F47D-4D41-86B4-8544D075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402" y="352366"/>
            <a:ext cx="2234448" cy="22344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28AE7D-D119-DD4A-9095-3D2D8A6FC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2642515"/>
            <a:ext cx="3448050" cy="19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70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F107D-9981-7345-AB1A-4E15BC33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08" y="29521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Доступ до </a:t>
            </a:r>
            <a:r>
              <a:rPr lang="ru-RU" b="1" dirty="0" err="1"/>
              <a:t>ресурсів</a:t>
            </a:r>
            <a:r>
              <a:rPr lang="ru-RU" b="1" dirty="0"/>
              <a:t> для </a:t>
            </a:r>
            <a:r>
              <a:rPr lang="ru-RU" b="1" dirty="0" err="1"/>
              <a:t>екологічних</a:t>
            </a:r>
            <a:r>
              <a:rPr lang="ru-RU" b="1" dirty="0"/>
              <a:t> </a:t>
            </a:r>
            <a:r>
              <a:rPr lang="ru-RU" b="1" dirty="0" err="1"/>
              <a:t>ініціатив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9280A-CE1C-874D-B49E-6E8C5002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2578"/>
            <a:ext cx="8596668" cy="25942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Ставши </a:t>
            </a:r>
            <a:r>
              <a:rPr lang="ru-RU" dirty="0" err="1"/>
              <a:t>країною</a:t>
            </a:r>
            <a:r>
              <a:rPr lang="ru-RU" dirty="0"/>
              <a:t>-кандидатом, </a:t>
            </a:r>
            <a:r>
              <a:rPr lang="ru-RU" dirty="0" err="1"/>
              <a:t>Україну</a:t>
            </a:r>
            <a:r>
              <a:rPr lang="ru-RU" dirty="0"/>
              <a:t> запросили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</a:t>
            </a:r>
            <a:r>
              <a:rPr lang="en" dirty="0"/>
              <a:t>LIFE. </a:t>
            </a:r>
            <a:r>
              <a:rPr lang="ru-RU" dirty="0"/>
              <a:t>Вона </a:t>
            </a:r>
            <a:r>
              <a:rPr lang="ru-RU" dirty="0" err="1"/>
              <a:t>фінансує</a:t>
            </a:r>
            <a:r>
              <a:rPr lang="ru-RU" dirty="0"/>
              <a:t> </a:t>
            </a:r>
            <a:r>
              <a:rPr lang="ru-RU" dirty="0" err="1"/>
              <a:t>проєкти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та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r>
              <a:rPr lang="ru-RU" dirty="0" err="1"/>
              <a:t>Загальний</a:t>
            </a:r>
            <a:r>
              <a:rPr lang="ru-RU" dirty="0"/>
              <a:t> бюджет </a:t>
            </a:r>
            <a:r>
              <a:rPr lang="ru-RU" dirty="0" err="1"/>
              <a:t>програми</a:t>
            </a:r>
            <a:r>
              <a:rPr lang="ru-RU" dirty="0"/>
              <a:t> на 2021-2027 роки – </a:t>
            </a:r>
            <a:r>
              <a:rPr lang="ru-RU" dirty="0" err="1"/>
              <a:t>близько</a:t>
            </a:r>
            <a:r>
              <a:rPr lang="ru-RU" dirty="0"/>
              <a:t> 5,5 млрд </a:t>
            </a:r>
            <a:r>
              <a:rPr lang="ru-RU" dirty="0" err="1"/>
              <a:t>євро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і 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фінансувати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проєкти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, </a:t>
            </a:r>
            <a:r>
              <a:rPr lang="ru-RU" dirty="0" err="1"/>
              <a:t>стягнення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з РФ за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1C22D3F-EB01-6341-B363-BEAD0134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769E-0FCA-764D-9BCA-FD6C51D15C33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BD6BB20-100F-CA4F-AC95-D050DE8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2CCD411-A68D-5C43-B3DC-A842CDD6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101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603E48-0A61-574C-85CF-3A795A0A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09" y="4284618"/>
            <a:ext cx="3312523" cy="18550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5EEE10-4BD5-ED44-95C9-F796DC8E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4" y="4336869"/>
            <a:ext cx="2890339" cy="19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20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D1498-1F6C-AB4F-A289-CDEAE1FC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269966"/>
            <a:ext cx="8596668" cy="78812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іноземних</a:t>
            </a:r>
            <a:r>
              <a:rPr lang="ru-RU" b="1" dirty="0"/>
              <a:t> </a:t>
            </a:r>
            <a:r>
              <a:rPr lang="ru-RU" b="1" dirty="0" err="1"/>
              <a:t>інвестицій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0DD7D-18FD-4844-A929-E4728DDCC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8" y="1058092"/>
            <a:ext cx="9562011" cy="36314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Ще</a:t>
            </a:r>
            <a:r>
              <a:rPr lang="ru-RU" dirty="0"/>
              <a:t> одна велика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ЄС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покращенні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реформ наша </a:t>
            </a:r>
            <a:r>
              <a:rPr lang="ru-RU" dirty="0" err="1"/>
              <a:t>країна</a:t>
            </a:r>
            <a:r>
              <a:rPr lang="ru-RU" dirty="0"/>
              <a:t> стане </a:t>
            </a:r>
            <a:r>
              <a:rPr lang="ru-RU" dirty="0" err="1"/>
              <a:t>зрозумілою</a:t>
            </a:r>
            <a:r>
              <a:rPr lang="ru-RU" dirty="0"/>
              <a:t> і </a:t>
            </a:r>
            <a:r>
              <a:rPr lang="ru-RU" dirty="0" err="1"/>
              <a:t>привабливою</a:t>
            </a:r>
            <a:r>
              <a:rPr lang="ru-RU" dirty="0"/>
              <a:t> для </a:t>
            </a:r>
            <a:r>
              <a:rPr lang="ru-RU" dirty="0" err="1"/>
              <a:t>інвесторів</a:t>
            </a:r>
            <a:r>
              <a:rPr lang="ru-RU" dirty="0"/>
              <a:t>, а тому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відкриватиметься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та </a:t>
            </a:r>
            <a:r>
              <a:rPr lang="ru-RU" dirty="0" err="1"/>
              <a:t>виробництв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тут </a:t>
            </a:r>
            <a:r>
              <a:rPr lang="ru-RU" dirty="0" err="1"/>
              <a:t>працюватимуть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захищатимуть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. До того ж </a:t>
            </a:r>
            <a:r>
              <a:rPr lang="ru-RU" dirty="0" err="1"/>
              <a:t>інвестиції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розглядатимуться</a:t>
            </a:r>
            <a:r>
              <a:rPr lang="ru-RU" dirty="0"/>
              <a:t> як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євроспільноти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згадати</a:t>
            </a:r>
            <a:r>
              <a:rPr lang="ru-RU" dirty="0"/>
              <a:t> Польщу і </a:t>
            </a:r>
            <a:r>
              <a:rPr lang="ru-RU" dirty="0" err="1"/>
              <a:t>Чехію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ставши членами </a:t>
            </a:r>
            <a:r>
              <a:rPr lang="ru-RU" dirty="0" err="1"/>
              <a:t>Євросоюзу</a:t>
            </a:r>
            <a:r>
              <a:rPr lang="ru-RU" dirty="0"/>
              <a:t>, показали </a:t>
            </a:r>
            <a:r>
              <a:rPr lang="ru-RU" dirty="0" err="1"/>
              <a:t>різкий</a:t>
            </a:r>
            <a:r>
              <a:rPr lang="ru-RU" dirty="0"/>
              <a:t> </a:t>
            </a:r>
            <a:r>
              <a:rPr lang="ru-RU" dirty="0" err="1"/>
              <a:t>стрибок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– на </a:t>
            </a:r>
            <a:r>
              <a:rPr lang="ru-RU" dirty="0" err="1"/>
              <a:t>етапі</a:t>
            </a:r>
            <a:r>
              <a:rPr lang="ru-RU" dirty="0"/>
              <a:t>, коли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кандидатами. </a:t>
            </a:r>
            <a:r>
              <a:rPr lang="ru-RU" dirty="0" err="1"/>
              <a:t>Тож</a:t>
            </a:r>
            <a:r>
              <a:rPr lang="ru-RU" dirty="0"/>
              <a:t>,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чекає</a:t>
            </a:r>
            <a:r>
              <a:rPr lang="ru-RU" dirty="0"/>
              <a:t> схожий </a:t>
            </a:r>
            <a:r>
              <a:rPr lang="ru-RU" dirty="0" err="1"/>
              <a:t>сценарій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з </a:t>
            </a:r>
            <a:r>
              <a:rPr lang="ru-RU" dirty="0" err="1"/>
              <a:t>поправкою</a:t>
            </a:r>
            <a:r>
              <a:rPr lang="ru-RU" dirty="0"/>
              <a:t> на </a:t>
            </a:r>
            <a:r>
              <a:rPr lang="ru-RU" dirty="0" err="1"/>
              <a:t>війну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перемоги над </a:t>
            </a:r>
            <a:r>
              <a:rPr lang="ru-RU" dirty="0" err="1"/>
              <a:t>росією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інвестиційний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відбудовувати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інфраструктурних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– </a:t>
            </a:r>
            <a:r>
              <a:rPr lang="ru-RU" dirty="0" err="1"/>
              <a:t>житла</a:t>
            </a:r>
            <a:r>
              <a:rPr lang="ru-RU" dirty="0"/>
              <a:t>,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мостів</a:t>
            </a:r>
            <a:r>
              <a:rPr lang="ru-RU" dirty="0"/>
              <a:t>, </a:t>
            </a:r>
            <a:r>
              <a:rPr lang="ru-RU" dirty="0" err="1"/>
              <a:t>залізниці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FDF4E5F1-2EE6-9847-B877-F7259511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7A80-5D9D-B74C-9DD9-330EABA5AD9B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49A09369-7C89-F14A-8A6B-5F0B1A5C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EF6A76E-3416-1B4A-8F20-D56A5870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A0CD2-4C4E-324D-8D1D-0E1BA6B6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099" y="4689565"/>
            <a:ext cx="2907220" cy="1669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0D277-9CF1-B242-A70F-88AB90DA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26" y="4695053"/>
            <a:ext cx="2590800" cy="1565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09BDE-9734-0F4E-B9D9-E64ACF591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11" y="4248150"/>
            <a:ext cx="3181350" cy="1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16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81965-220E-DC42-A32E-B32BD845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93" y="33668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Поглиблення</a:t>
            </a:r>
            <a:r>
              <a:rPr lang="ru-RU" b="1" dirty="0"/>
              <a:t> </a:t>
            </a:r>
            <a:r>
              <a:rPr lang="ru-RU" b="1" dirty="0" err="1"/>
              <a:t>інтеграції</a:t>
            </a:r>
            <a:r>
              <a:rPr lang="ru-RU" b="1" dirty="0"/>
              <a:t> з </a:t>
            </a:r>
            <a:r>
              <a:rPr lang="ru-RU" b="1" dirty="0" err="1"/>
              <a:t>економікою</a:t>
            </a:r>
            <a:r>
              <a:rPr lang="ru-RU" b="1" dirty="0"/>
              <a:t> </a:t>
            </a:r>
            <a:r>
              <a:rPr lang="ru-RU" b="1" dirty="0" err="1"/>
              <a:t>Європи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71445-C66E-CB44-B17A-03B4EDDA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6452"/>
            <a:ext cx="8596668" cy="321114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Наша </a:t>
            </a:r>
            <a:r>
              <a:rPr lang="ru-RU" dirty="0" err="1"/>
              <a:t>стратегічна</a:t>
            </a:r>
            <a:r>
              <a:rPr lang="ru-RU" dirty="0"/>
              <a:t> </a:t>
            </a:r>
            <a:r>
              <a:rPr lang="ru-RU" dirty="0" err="1"/>
              <a:t>ціль</a:t>
            </a:r>
            <a:r>
              <a:rPr lang="ru-RU" dirty="0"/>
              <a:t> –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в </a:t>
            </a:r>
            <a:r>
              <a:rPr lang="ru-RU" dirty="0" err="1"/>
              <a:t>економіку</a:t>
            </a:r>
            <a:r>
              <a:rPr lang="ru-RU" dirty="0"/>
              <a:t> ЄС. </a:t>
            </a:r>
          </a:p>
          <a:p>
            <a:pPr algn="just"/>
            <a:r>
              <a:rPr lang="ru-RU" dirty="0"/>
              <a:t>Статус кандидата </a:t>
            </a:r>
            <a:r>
              <a:rPr lang="ru-RU" dirty="0" err="1"/>
              <a:t>прискорить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ЄС у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: </a:t>
            </a:r>
            <a:r>
              <a:rPr lang="ru-RU" dirty="0" err="1"/>
              <a:t>енергетичній</a:t>
            </a:r>
            <a:r>
              <a:rPr lang="ru-RU" dirty="0"/>
              <a:t>, </a:t>
            </a:r>
            <a:r>
              <a:rPr lang="ru-RU" dirty="0" err="1"/>
              <a:t>транспортній</a:t>
            </a:r>
            <a:r>
              <a:rPr lang="ru-RU" dirty="0"/>
              <a:t>, </a:t>
            </a:r>
            <a:r>
              <a:rPr lang="ru-RU" dirty="0" err="1"/>
              <a:t>митній</a:t>
            </a:r>
            <a:r>
              <a:rPr lang="ru-RU" dirty="0"/>
              <a:t>, </a:t>
            </a:r>
            <a:r>
              <a:rPr lang="ru-RU" dirty="0" err="1"/>
              <a:t>цифровій</a:t>
            </a:r>
            <a:r>
              <a:rPr lang="ru-RU" dirty="0"/>
              <a:t>, </a:t>
            </a:r>
            <a:r>
              <a:rPr lang="ru-RU" dirty="0" err="1"/>
              <a:t>продовольчій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модернізувати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збільшать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розширять</a:t>
            </a:r>
            <a:r>
              <a:rPr lang="ru-RU" dirty="0"/>
              <a:t> </a:t>
            </a:r>
            <a:r>
              <a:rPr lang="ru-RU" dirty="0" err="1"/>
              <a:t>експорт</a:t>
            </a:r>
            <a:r>
              <a:rPr lang="ru-RU" dirty="0"/>
              <a:t> до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</a:t>
            </a:r>
            <a:r>
              <a:rPr lang="ru-RU" dirty="0" err="1"/>
              <a:t>натомість</a:t>
            </a:r>
            <a:r>
              <a:rPr lang="ru-RU" dirty="0"/>
              <a:t>. Наша держава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глобальним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 – </a:t>
            </a:r>
            <a:r>
              <a:rPr lang="ru-RU" dirty="0" err="1"/>
              <a:t>наприклад</a:t>
            </a:r>
            <a:r>
              <a:rPr lang="ru-RU" dirty="0"/>
              <a:t>, зерна, </a:t>
            </a:r>
            <a:r>
              <a:rPr lang="ru-RU" dirty="0" err="1"/>
              <a:t>олії</a:t>
            </a:r>
            <a:r>
              <a:rPr lang="ru-RU" dirty="0"/>
              <a:t>. Ми </a:t>
            </a:r>
            <a:r>
              <a:rPr lang="ru-RU" dirty="0" err="1"/>
              <a:t>є</a:t>
            </a:r>
            <a:r>
              <a:rPr lang="ru-RU" dirty="0"/>
              <a:t> одними з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діджиталізації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. І </a:t>
            </a:r>
            <a:r>
              <a:rPr lang="ru-RU" dirty="0" err="1"/>
              <a:t>зрештою</a:t>
            </a:r>
            <a:r>
              <a:rPr lang="ru-RU" dirty="0"/>
              <a:t>,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професіоналами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1FD08DC-0993-5942-B339-2A1E2168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251-DB25-CF47-83C3-10F9837F2F34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89002E6B-09CE-DC45-AAD7-89D1E8B5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09C6CCA-E8B4-4144-ADC1-1EEE63CA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103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4FF5C6-ED3E-2848-8984-C61EAF633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90" y="4927601"/>
            <a:ext cx="3027924" cy="1653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570533-E2CE-554F-B6AF-19D8FA96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927601"/>
            <a:ext cx="3317603" cy="1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84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BA8C3-2C16-5C4B-BCDC-879265E8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521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місць</a:t>
            </a:r>
            <a:r>
              <a:rPr lang="ru-RU" b="1" dirty="0"/>
              <a:t> 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BB5E1-14E9-2A43-8512-CE9A7543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274375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, уряду </a:t>
            </a:r>
            <a:r>
              <a:rPr lang="ru-RU" dirty="0" err="1"/>
              <a:t>потрібні</a:t>
            </a:r>
            <a:r>
              <a:rPr lang="ru-RU" dirty="0"/>
              <a:t> люди.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вимагатиме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яка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втілюватиме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з’являться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посади та </a:t>
            </a:r>
            <a:r>
              <a:rPr lang="ru-RU" dirty="0" err="1"/>
              <a:t>обов’язки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інвестор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заходитиме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створюватиме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куточках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 Чим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–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. Тому </a:t>
            </a:r>
            <a:r>
              <a:rPr lang="ru-RU" dirty="0" err="1"/>
              <a:t>їм</a:t>
            </a:r>
            <a:r>
              <a:rPr lang="ru-RU" dirty="0"/>
              <a:t> не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виїжджати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ліпшої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кращим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зарплат.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E81348-AC5C-F841-9736-0FF5A5DF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471F-7AE7-4B4F-A1A0-C06620FB9F23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17C54823-5FDD-084A-83BB-6662342E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DE88924-9FC8-7341-B9AB-4662ED8B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104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DA0D9D-5354-0446-A3B3-8D00FC9A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61" y="4218634"/>
            <a:ext cx="3600418" cy="2029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6F4C33-DCE7-4341-A5FD-029EA8CF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97" y="4232366"/>
            <a:ext cx="3055801" cy="20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09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B563B1-9190-2141-9F28-FA3D8C70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31029"/>
            <a:ext cx="8596668" cy="31936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підсумувати</a:t>
            </a:r>
            <a:r>
              <a:rPr lang="ru-RU" dirty="0"/>
              <a:t>: статистика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статус кандидата, </a:t>
            </a:r>
            <a:r>
              <a:rPr lang="ru-RU" dirty="0" err="1"/>
              <a:t>зростає</a:t>
            </a:r>
            <a:r>
              <a:rPr lang="ru-RU" dirty="0"/>
              <a:t> ВВП.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шлях. Але, як сказала </a:t>
            </a:r>
            <a:r>
              <a:rPr lang="ru-RU" dirty="0" err="1"/>
              <a:t>Президентка</a:t>
            </a:r>
            <a:r>
              <a:rPr lang="ru-RU" dirty="0"/>
              <a:t> </a:t>
            </a:r>
            <a:r>
              <a:rPr lang="ru-RU" dirty="0" err="1"/>
              <a:t>Єврокомісії</a:t>
            </a:r>
            <a:r>
              <a:rPr lang="ru-RU" dirty="0"/>
              <a:t> Урсула фон дер </a:t>
            </a:r>
            <a:r>
              <a:rPr lang="ru-RU" dirty="0" err="1"/>
              <a:t>Ляєн</a:t>
            </a:r>
            <a:r>
              <a:rPr lang="ru-RU" dirty="0"/>
              <a:t> у </a:t>
            </a:r>
            <a:r>
              <a:rPr lang="ru-RU" dirty="0" err="1"/>
              <a:t>зверненні</a:t>
            </a:r>
            <a:r>
              <a:rPr lang="ru-RU" dirty="0"/>
              <a:t> до </a:t>
            </a:r>
            <a:r>
              <a:rPr lang="ru-RU" dirty="0" err="1"/>
              <a:t>українського</a:t>
            </a:r>
            <a:r>
              <a:rPr lang="ru-RU" dirty="0"/>
              <a:t> парламенту, </a:t>
            </a:r>
            <a:r>
              <a:rPr lang="ru-RU" dirty="0" err="1"/>
              <a:t>Європа</a:t>
            </a:r>
            <a:r>
              <a:rPr lang="ru-RU" dirty="0"/>
              <a:t> буде разом </a:t>
            </a:r>
            <a:r>
              <a:rPr lang="ru-RU" dirty="0" err="1"/>
              <a:t>із</a:t>
            </a:r>
            <a:r>
              <a:rPr lang="ru-RU" dirty="0"/>
              <a:t> нами на кожному </a:t>
            </a:r>
            <a:r>
              <a:rPr lang="ru-RU" dirty="0" err="1"/>
              <a:t>кроці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похмурих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до моменту, коли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зайде</a:t>
            </a:r>
            <a:r>
              <a:rPr lang="ru-RU" dirty="0"/>
              <a:t> у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</a:p>
          <a:p>
            <a:pPr algn="just"/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реформ та </a:t>
            </a:r>
            <a:r>
              <a:rPr lang="ru-RU" dirty="0" err="1"/>
              <a:t>потужної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</a:t>
            </a:r>
            <a:r>
              <a:rPr lang="ru-RU" dirty="0" err="1"/>
              <a:t>відчує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українець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і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впевнено</a:t>
            </a:r>
            <a:r>
              <a:rPr lang="ru-RU" dirty="0"/>
              <a:t> та </a:t>
            </a:r>
            <a:r>
              <a:rPr lang="ru-RU" dirty="0" err="1"/>
              <a:t>цілеспрямовано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,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пропагандистів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буде в ЄС,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безсилою</a:t>
            </a:r>
            <a:r>
              <a:rPr lang="ru-RU" dirty="0"/>
              <a:t> </a:t>
            </a:r>
            <a:r>
              <a:rPr lang="ru-RU" dirty="0" err="1"/>
              <a:t>маніпуляцією</a:t>
            </a:r>
            <a:r>
              <a:rPr lang="ru-RU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98C302F-DF8F-5945-9C6F-C1B7DE8F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041E-E592-DF4D-ACCD-CB4FA95E1707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EBF3E2C-9A84-1F49-9B8A-0F90DA7E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2749B8-7C50-5B4C-95C2-57A83BB2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0BAD7-B277-7F4D-AC2E-FC6A1D8F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55" y="496389"/>
            <a:ext cx="4031757" cy="2272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BA646-71A7-A545-9F56-E2111877F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11" y="496389"/>
            <a:ext cx="4031757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582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31242-01C9-6243-BC54-46A2CF33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26526"/>
            <a:ext cx="8596668" cy="281483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У новому </a:t>
            </a:r>
            <a:r>
              <a:rPr lang="ru-RU" dirty="0" err="1"/>
              <a:t>статусі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буде доступна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ЄС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готуються</a:t>
            </a:r>
            <a:r>
              <a:rPr lang="ru-RU" dirty="0"/>
              <a:t> до </a:t>
            </a:r>
            <a:r>
              <a:rPr lang="ru-RU" dirty="0" err="1"/>
              <a:t>вступу</a:t>
            </a:r>
            <a:r>
              <a:rPr lang="ru-RU" dirty="0"/>
              <a:t> в ЄС, і </a:t>
            </a:r>
            <a:r>
              <a:rPr lang="ru-RU" dirty="0" err="1"/>
              <a:t>надається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грантів</a:t>
            </a:r>
            <a:r>
              <a:rPr lang="ru-RU" dirty="0"/>
              <a:t>, </a:t>
            </a:r>
            <a:r>
              <a:rPr lang="ru-RU" dirty="0" err="1"/>
              <a:t>інвестицій</a:t>
            </a:r>
            <a:r>
              <a:rPr lang="ru-RU" dirty="0"/>
              <a:t> та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І </a:t>
            </a:r>
            <a:r>
              <a:rPr lang="ru-RU" dirty="0" err="1"/>
              <a:t>такий</a:t>
            </a:r>
            <a:r>
              <a:rPr lang="ru-RU" dirty="0"/>
              <a:t> стан справ стане великим </a:t>
            </a:r>
            <a:r>
              <a:rPr lang="ru-RU" dirty="0" err="1"/>
              <a:t>кроком</a:t>
            </a:r>
            <a:r>
              <a:rPr lang="ru-RU" dirty="0"/>
              <a:t> </a:t>
            </a:r>
            <a:r>
              <a:rPr lang="ru-RU" dirty="0" err="1"/>
              <a:t>уперед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ситуацією</a:t>
            </a:r>
            <a:r>
              <a:rPr lang="ru-RU" dirty="0"/>
              <a:t> 2014-2021 </a:t>
            </a:r>
            <a:r>
              <a:rPr lang="ru-RU" dirty="0" err="1"/>
              <a:t>років</a:t>
            </a:r>
            <a:r>
              <a:rPr lang="ru-RU" dirty="0"/>
              <a:t>, коли </a:t>
            </a:r>
            <a:r>
              <a:rPr lang="ru-RU" dirty="0" err="1"/>
              <a:t>допомога</a:t>
            </a:r>
            <a:r>
              <a:rPr lang="ru-RU" dirty="0"/>
              <a:t> ЄС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інституціоналізувалися</a:t>
            </a:r>
            <a:r>
              <a:rPr lang="ru-RU" dirty="0"/>
              <a:t> через </a:t>
            </a:r>
            <a:r>
              <a:rPr lang="ru-RU" dirty="0" err="1"/>
              <a:t>макрофінансову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сусідства</a:t>
            </a:r>
            <a:r>
              <a:rPr lang="ru-RU" dirty="0"/>
              <a:t> — </a:t>
            </a:r>
            <a:r>
              <a:rPr lang="en" dirty="0"/>
              <a:t>European </a:t>
            </a:r>
            <a:r>
              <a:rPr lang="en" dirty="0" err="1"/>
              <a:t>Neighbourhood</a:t>
            </a:r>
            <a:r>
              <a:rPr lang="en" dirty="0"/>
              <a:t> Policy (ENP).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13B8CC4-7143-B54F-B51B-6C155085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E136-8CB4-9346-BE40-80B215827DB2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6F921BA0-FF71-5545-80AC-24414E88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00850BB-9728-BC44-B88C-9CAC53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4C6A6-9480-1149-A925-E6888E1D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75228"/>
            <a:ext cx="3224349" cy="23205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C8269F-59AC-FE43-BC6C-0996BD36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451576"/>
            <a:ext cx="2444206" cy="24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31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BD43C3-E09F-764B-A561-7A175A68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54049" cy="4410028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 err="1"/>
              <a:t>Макрофінансова</a:t>
            </a:r>
            <a:r>
              <a:rPr lang="ru-RU" sz="2000" dirty="0"/>
              <a:t> </a:t>
            </a:r>
            <a:r>
              <a:rPr lang="ru-RU" sz="2000" dirty="0" err="1"/>
              <a:t>допомога</a:t>
            </a:r>
            <a:r>
              <a:rPr lang="ru-RU" sz="2000" dirty="0"/>
              <a:t> (кредит)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специфічна</a:t>
            </a:r>
            <a:r>
              <a:rPr lang="ru-RU" sz="2000" dirty="0"/>
              <a:t> форма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 ЄС,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призначена</a:t>
            </a:r>
            <a:r>
              <a:rPr lang="ru-RU" sz="2000" dirty="0"/>
              <a:t> для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стійкої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позиції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стикаються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труднощами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. </a:t>
            </a:r>
          </a:p>
          <a:p>
            <a:pPr algn="just" fontAlgn="base"/>
            <a:r>
              <a:rPr lang="ru-RU" sz="2000" dirty="0"/>
              <a:t>Для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</a:t>
            </a:r>
            <a:r>
              <a:rPr lang="ru-RU" sz="2000" dirty="0" err="1"/>
              <a:t>Єврокомісія</a:t>
            </a:r>
            <a:r>
              <a:rPr lang="ru-RU" sz="2000" dirty="0"/>
              <a:t> </a:t>
            </a:r>
            <a:r>
              <a:rPr lang="ru-RU" sz="2000" dirty="0" err="1"/>
              <a:t>вимагала</a:t>
            </a:r>
            <a:r>
              <a:rPr lang="ru-RU" sz="2000" dirty="0"/>
              <a:t> </a:t>
            </a:r>
            <a:r>
              <a:rPr lang="ru-RU" sz="2000" dirty="0" err="1"/>
              <a:t>дотримуватися</a:t>
            </a:r>
            <a:r>
              <a:rPr lang="ru-RU" sz="2000" dirty="0"/>
              <a:t> умов </a:t>
            </a:r>
            <a:r>
              <a:rPr lang="ru-RU" sz="2000" dirty="0" err="1"/>
              <a:t>програми</a:t>
            </a:r>
            <a:r>
              <a:rPr lang="ru-RU" sz="2000" dirty="0"/>
              <a:t> МВФ і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розрив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 (</a:t>
            </a:r>
            <a:r>
              <a:rPr lang="en" sz="2000" dirty="0"/>
              <a:t>external financing gap)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кредитних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МВФ.</a:t>
            </a:r>
          </a:p>
          <a:p>
            <a:pPr algn="just" fontAlgn="base"/>
            <a:r>
              <a:rPr lang="ru-RU" sz="2000" dirty="0" err="1"/>
              <a:t>Європейська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сусідства</a:t>
            </a:r>
            <a:r>
              <a:rPr lang="ru-RU" sz="2000" dirty="0"/>
              <a:t> (</a:t>
            </a:r>
            <a:r>
              <a:rPr lang="en" sz="2000" dirty="0"/>
              <a:t>ENP) </a:t>
            </a:r>
            <a:r>
              <a:rPr lang="ru-RU" sz="2000" dirty="0"/>
              <a:t>почала </a:t>
            </a:r>
            <a:r>
              <a:rPr lang="ru-RU" sz="2000" dirty="0" err="1"/>
              <a:t>реалізуватися</a:t>
            </a:r>
            <a:r>
              <a:rPr lang="ru-RU" sz="2000" dirty="0"/>
              <a:t> з 2004 року і </a:t>
            </a:r>
            <a:r>
              <a:rPr lang="ru-RU" sz="2000" dirty="0" err="1"/>
              <a:t>націлюється</a:t>
            </a:r>
            <a:r>
              <a:rPr lang="ru-RU" sz="2000" dirty="0"/>
              <a:t> на </a:t>
            </a:r>
            <a:r>
              <a:rPr lang="ru-RU" sz="2000" dirty="0" err="1"/>
              <a:t>посилення</a:t>
            </a:r>
            <a:r>
              <a:rPr lang="ru-RU" sz="2000" dirty="0"/>
              <a:t> </a:t>
            </a:r>
            <a:r>
              <a:rPr lang="ru-RU" sz="2000" dirty="0" err="1"/>
              <a:t>стабільності</a:t>
            </a:r>
            <a:r>
              <a:rPr lang="ru-RU" sz="2000" dirty="0"/>
              <a:t>, </a:t>
            </a:r>
            <a:r>
              <a:rPr lang="ru-RU" sz="2000" dirty="0" err="1"/>
              <a:t>безпеки</a:t>
            </a:r>
            <a:r>
              <a:rPr lang="ru-RU" sz="2000" dirty="0"/>
              <a:t> і </a:t>
            </a:r>
            <a:r>
              <a:rPr lang="ru-RU" sz="2000" dirty="0" err="1"/>
              <a:t>процвітання</a:t>
            </a:r>
            <a:r>
              <a:rPr lang="ru-RU" sz="2000" dirty="0"/>
              <a:t> </a:t>
            </a:r>
            <a:r>
              <a:rPr lang="ru-RU" sz="2000" dirty="0" err="1"/>
              <a:t>країн-сусідів</a:t>
            </a:r>
            <a:r>
              <a:rPr lang="ru-RU" sz="2000" dirty="0"/>
              <a:t> ЄС через </a:t>
            </a:r>
            <a:r>
              <a:rPr lang="ru-RU" sz="2000" dirty="0" err="1"/>
              <a:t>політичну</a:t>
            </a:r>
            <a:r>
              <a:rPr lang="ru-RU" sz="2000" dirty="0"/>
              <a:t> </a:t>
            </a:r>
            <a:r>
              <a:rPr lang="ru-RU" sz="2000" dirty="0" err="1"/>
              <a:t>асоціацію</a:t>
            </a:r>
            <a:r>
              <a:rPr lang="ru-RU" sz="2000" dirty="0"/>
              <a:t> та </a:t>
            </a:r>
            <a:r>
              <a:rPr lang="ru-RU" sz="2000" dirty="0" err="1"/>
              <a:t>економічну</a:t>
            </a:r>
            <a:r>
              <a:rPr lang="ru-RU" sz="2000" dirty="0"/>
              <a:t> </a:t>
            </a:r>
            <a:r>
              <a:rPr lang="ru-RU" sz="2000" dirty="0" err="1"/>
              <a:t>інтеграцію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до </a:t>
            </a:r>
            <a:r>
              <a:rPr lang="ru-RU" sz="2000" dirty="0" err="1"/>
              <a:t>демократії</a:t>
            </a:r>
            <a:r>
              <a:rPr lang="ru-RU" sz="2000" dirty="0"/>
              <a:t>, </a:t>
            </a:r>
            <a:r>
              <a:rPr lang="ru-RU" sz="2000" dirty="0" err="1"/>
              <a:t>якісного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, верховенства права та </a:t>
            </a:r>
            <a:r>
              <a:rPr lang="ru-RU" sz="2000" dirty="0" err="1"/>
              <a:t>інклюзивного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 </a:t>
            </a:r>
          </a:p>
          <a:p>
            <a:pPr algn="just"/>
            <a:endParaRPr lang="ru-UA" sz="20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038AD30-81C9-A145-AB89-0FCFAD40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ED0-34CD-AE41-A3FD-32D026A73AD4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7639168-6863-F840-9F16-A26E05FE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A04816E-67B5-BE49-8C1F-05C55A1C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23525-0D25-EB48-8B2D-D8035545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37" y="518160"/>
            <a:ext cx="2720340" cy="1523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377485-EE76-994D-A314-FA8AEFE6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65" y="517446"/>
            <a:ext cx="2621643" cy="16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35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6236D7-7A2B-8B4D-A975-E79D2F67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77" y="305665"/>
            <a:ext cx="8884677" cy="2633478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err="1"/>
              <a:t>Сумарний</a:t>
            </a:r>
            <a:r>
              <a:rPr lang="ru-RU" dirty="0"/>
              <a:t> бюджет </a:t>
            </a:r>
            <a:r>
              <a:rPr lang="en" dirty="0"/>
              <a:t>ENP </a:t>
            </a:r>
            <a:r>
              <a:rPr lang="ru-RU" dirty="0"/>
              <a:t>у 2014-2020 роках становив 15,5 млрд </a:t>
            </a:r>
            <a:r>
              <a:rPr lang="ru-RU" dirty="0" err="1"/>
              <a:t>євро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врахуванні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країн-реципієнтів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ЄС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середньорічні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 </a:t>
            </a:r>
            <a:r>
              <a:rPr lang="ru-RU" dirty="0" err="1"/>
              <a:t>розрахунку</a:t>
            </a:r>
            <a:r>
              <a:rPr lang="ru-RU" dirty="0"/>
              <a:t> на одну </a:t>
            </a:r>
            <a:r>
              <a:rPr lang="ru-RU" dirty="0" err="1"/>
              <a:t>країну</a:t>
            </a:r>
            <a:r>
              <a:rPr lang="ru-RU" dirty="0"/>
              <a:t> 139 млн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До </a:t>
            </a:r>
            <a:r>
              <a:rPr lang="ru-RU" dirty="0" err="1"/>
              <a:t>червня</a:t>
            </a:r>
            <a:r>
              <a:rPr lang="ru-RU" dirty="0"/>
              <a:t> 2022 року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сусідства</a:t>
            </a:r>
            <a:r>
              <a:rPr lang="ru-RU" dirty="0"/>
              <a:t> </a:t>
            </a:r>
            <a:r>
              <a:rPr lang="ru-RU" dirty="0" err="1"/>
              <a:t>поширювалася</a:t>
            </a:r>
            <a:r>
              <a:rPr lang="ru-RU" dirty="0"/>
              <a:t> на </a:t>
            </a:r>
            <a:r>
              <a:rPr lang="ru-RU" dirty="0" err="1"/>
              <a:t>Вірменію</a:t>
            </a:r>
            <a:r>
              <a:rPr lang="ru-RU" dirty="0"/>
              <a:t>, Азербайджан, </a:t>
            </a:r>
            <a:r>
              <a:rPr lang="ru-RU" dirty="0" err="1"/>
              <a:t>Білорусь</a:t>
            </a:r>
            <a:r>
              <a:rPr lang="ru-RU" dirty="0"/>
              <a:t>, </a:t>
            </a:r>
            <a:r>
              <a:rPr lang="ru-RU" dirty="0" err="1"/>
              <a:t>Грузію</a:t>
            </a:r>
            <a:r>
              <a:rPr lang="ru-RU" dirty="0"/>
              <a:t>, Молдову і </a:t>
            </a:r>
            <a:r>
              <a:rPr lang="ru-RU" dirty="0" err="1"/>
              <a:t>Україну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ЄС, </a:t>
            </a:r>
            <a:r>
              <a:rPr lang="ru-RU" dirty="0" err="1"/>
              <a:t>також</a:t>
            </a:r>
            <a:r>
              <a:rPr lang="ru-RU" dirty="0"/>
              <a:t> на Алжир, </a:t>
            </a:r>
            <a:r>
              <a:rPr lang="ru-RU" dirty="0" err="1"/>
              <a:t>Єгипет</a:t>
            </a:r>
            <a:r>
              <a:rPr lang="ru-RU" dirty="0"/>
              <a:t>, </a:t>
            </a:r>
            <a:r>
              <a:rPr lang="ru-RU" dirty="0" err="1"/>
              <a:t>Ізраїль</a:t>
            </a:r>
            <a:r>
              <a:rPr lang="ru-RU" dirty="0"/>
              <a:t>, </a:t>
            </a:r>
            <a:r>
              <a:rPr lang="ru-RU" dirty="0" err="1"/>
              <a:t>Йорданію</a:t>
            </a:r>
            <a:r>
              <a:rPr lang="ru-RU" dirty="0"/>
              <a:t>, </a:t>
            </a:r>
            <a:r>
              <a:rPr lang="ru-RU" dirty="0" err="1"/>
              <a:t>Лівію</a:t>
            </a:r>
            <a:r>
              <a:rPr lang="ru-RU" dirty="0"/>
              <a:t>, </a:t>
            </a:r>
            <a:r>
              <a:rPr lang="ru-RU" dirty="0" err="1"/>
              <a:t>Ліван</a:t>
            </a:r>
            <a:r>
              <a:rPr lang="ru-RU" dirty="0"/>
              <a:t>, Марокко, Палестину, </a:t>
            </a:r>
            <a:r>
              <a:rPr lang="ru-RU" dirty="0" err="1"/>
              <a:t>Сирію</a:t>
            </a:r>
            <a:r>
              <a:rPr lang="ru-RU" dirty="0"/>
              <a:t> і </a:t>
            </a:r>
            <a:r>
              <a:rPr lang="ru-RU" dirty="0" err="1"/>
              <a:t>Туніс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ЄС. 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2421E15-EF00-3744-8C68-49CF3493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1C1-C590-3F4F-BF7F-C2E57148FEFE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E8E75-3882-7344-9B46-9ECB1E0F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F1123-A346-3346-8655-F085A067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E1231-31F0-1C4C-AFC3-BAEE0A1E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6" y="2939143"/>
            <a:ext cx="4280989" cy="27520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C4133-1DC8-5A40-B4ED-F43762BF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23" y="2939143"/>
            <a:ext cx="5086241" cy="26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35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C1A7D7-2FB2-8E42-B39D-3BCB5A3D1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43" y="331789"/>
            <a:ext cx="6380965" cy="5703251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err="1"/>
              <a:t>Країни-кандидати</a:t>
            </a:r>
            <a:r>
              <a:rPr lang="ru-RU" dirty="0"/>
              <a:t> на </a:t>
            </a:r>
            <a:r>
              <a:rPr lang="ru-RU" dirty="0" err="1"/>
              <a:t>вступ</a:t>
            </a:r>
            <a:r>
              <a:rPr lang="ru-RU" dirty="0"/>
              <a:t> до ЄС і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кандидати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ЄС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вектори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фондом </a:t>
            </a:r>
            <a:r>
              <a:rPr lang="ru-RU" dirty="0" err="1"/>
              <a:t>фінансування</a:t>
            </a:r>
            <a:r>
              <a:rPr lang="ru-RU" dirty="0"/>
              <a:t> таких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перед </a:t>
            </a:r>
            <a:r>
              <a:rPr lang="ru-RU" dirty="0" err="1"/>
              <a:t>вступом</a:t>
            </a:r>
            <a:r>
              <a:rPr lang="ru-RU" dirty="0"/>
              <a:t> - </a:t>
            </a:r>
            <a:r>
              <a:rPr lang="en" dirty="0"/>
              <a:t>Instrument for Pre-Accession (IPA). </a:t>
            </a:r>
          </a:p>
          <a:p>
            <a:pPr algn="just"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фонд ЄС,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-кандидатах за </a:t>
            </a:r>
            <a:r>
              <a:rPr lang="ru-RU" dirty="0" err="1"/>
              <a:t>зразками</a:t>
            </a:r>
            <a:r>
              <a:rPr lang="ru-RU" dirty="0"/>
              <a:t> ЄС,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готуються</a:t>
            </a:r>
            <a:r>
              <a:rPr lang="ru-RU" dirty="0"/>
              <a:t> до </a:t>
            </a:r>
            <a:r>
              <a:rPr lang="ru-RU" dirty="0" err="1"/>
              <a:t>вступу</a:t>
            </a:r>
            <a:r>
              <a:rPr lang="ru-RU" dirty="0"/>
              <a:t>. </a:t>
            </a:r>
          </a:p>
          <a:p>
            <a:pPr algn="just" fontAlgn="base"/>
            <a:r>
              <a:rPr lang="ru-RU" dirty="0"/>
              <a:t>Але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напрямом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очікують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країн-кандидатів</a:t>
            </a:r>
            <a:r>
              <a:rPr lang="ru-RU" dirty="0"/>
              <a:t> і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масивна</a:t>
            </a:r>
            <a:r>
              <a:rPr lang="ru-RU" dirty="0"/>
              <a:t> </a:t>
            </a:r>
            <a:r>
              <a:rPr lang="ru-RU" dirty="0" err="1"/>
              <a:t>технічна</a:t>
            </a:r>
            <a:r>
              <a:rPr lang="ru-RU" dirty="0"/>
              <a:t> і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ЄС на момент </a:t>
            </a:r>
            <a:r>
              <a:rPr lang="ru-RU" dirty="0" err="1"/>
              <a:t>вступу</a:t>
            </a:r>
            <a:r>
              <a:rPr lang="ru-RU" dirty="0"/>
              <a:t> до ЄС. 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2B4CA58-D132-C846-A03D-B309ECA9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DBF3-8C83-5446-B47D-AA70430BB6B1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7ACB6C-612D-F349-8FC3-BEE6E5A7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90E23-45C7-434B-AD5E-66CD8D1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109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35EDA7-FA10-1642-84AA-7E7EEF091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455" y="565150"/>
            <a:ext cx="3164308" cy="20866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1A7D21-DAC6-0641-9F3B-6DA6F016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55" y="3045571"/>
            <a:ext cx="3249878" cy="23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AF35E5-14F8-DD9C-6204-2CB84F12FB94}"/>
              </a:ext>
            </a:extLst>
          </p:cNvPr>
          <p:cNvSpPr/>
          <p:nvPr/>
        </p:nvSpPr>
        <p:spPr>
          <a:xfrm>
            <a:off x="1251678" y="1852550"/>
            <a:ext cx="73589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Ці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вимоги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отримали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Georgia" panose="02040502050405020303" pitchFamily="18" charset="0"/>
              </a:rPr>
              <a:t>назву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</a:rPr>
              <a:t> </a:t>
            </a:r>
            <a:r>
              <a:rPr lang="ru-RU" b="1" i="1" dirty="0" err="1">
                <a:solidFill>
                  <a:srgbClr val="222222"/>
                </a:solidFill>
                <a:latin typeface="Georgia" panose="02040502050405020303" pitchFamily="18" charset="0"/>
              </a:rPr>
              <a:t>копенгагенських</a:t>
            </a:r>
            <a:r>
              <a:rPr lang="ru-RU" b="1" i="1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222222"/>
                </a:solidFill>
                <a:latin typeface="Georgia" panose="02040502050405020303" pitchFamily="18" charset="0"/>
              </a:rPr>
              <a:t>критеріїв</a:t>
            </a:r>
            <a:r>
              <a:rPr lang="ru-RU" b="1" i="1" dirty="0">
                <a:solidFill>
                  <a:srgbClr val="222222"/>
                </a:solidFill>
                <a:latin typeface="Georgia" panose="02040502050405020303" pitchFamily="18" charset="0"/>
              </a:rPr>
              <a:t>:</a:t>
            </a:r>
            <a:endParaRPr lang="ru-RU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стабільність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інститутів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є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гарантами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демократії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, верховенства права, прав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людини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поваги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захисту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прав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меншин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 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(</a:t>
            </a:r>
            <a:r>
              <a:rPr lang="ru-RU" b="1" i="1" dirty="0" err="1">
                <a:solidFill>
                  <a:srgbClr val="242424"/>
                </a:solidFill>
                <a:latin typeface="Georgia" panose="02040502050405020303" pitchFamily="18" charset="0"/>
              </a:rPr>
              <a:t>політичний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242424"/>
                </a:solidFill>
                <a:latin typeface="Georgia" panose="02040502050405020303" pitchFamily="18" charset="0"/>
              </a:rPr>
              <a:t>критерій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);</a:t>
            </a:r>
            <a:endParaRPr lang="ru-RU" dirty="0">
              <a:solidFill>
                <a:srgbClr val="242424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діюча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ринкова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економіка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спроможність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впоратися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з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конкурентним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тиском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ринковими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силами в межах ЄС 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(</a:t>
            </a:r>
            <a:r>
              <a:rPr lang="ru-RU" b="1" i="1" dirty="0" err="1">
                <a:solidFill>
                  <a:srgbClr val="242424"/>
                </a:solidFill>
                <a:latin typeface="Georgia" panose="02040502050405020303" pitchFamily="18" charset="0"/>
              </a:rPr>
              <a:t>економічний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242424"/>
                </a:solidFill>
                <a:latin typeface="Georgia" panose="02040502050405020303" pitchFamily="18" charset="0"/>
              </a:rPr>
              <a:t>критерій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 );</a:t>
            </a:r>
            <a:endParaRPr lang="ru-RU" dirty="0">
              <a:solidFill>
                <a:srgbClr val="242424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здатність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взяти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на себе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обов'язки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членства з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дотриманням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цілей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політичного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економічного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та валютного союзу 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(</a:t>
            </a:r>
            <a:r>
              <a:rPr lang="ru-RU" b="1" i="1" dirty="0" err="1">
                <a:solidFill>
                  <a:srgbClr val="242424"/>
                </a:solidFill>
                <a:latin typeface="Georgia" panose="02040502050405020303" pitchFamily="18" charset="0"/>
              </a:rPr>
              <a:t>критерій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 членства )</a:t>
            </a:r>
            <a:endParaRPr lang="ru-RU" dirty="0">
              <a:solidFill>
                <a:srgbClr val="242424"/>
              </a:solidFill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спроможність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ЄС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абсорбувати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нових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членів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одночасно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підтримуючи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динаміку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європейської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інтеграції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є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важливим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фактором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спільного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інтересу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як Союзу, так і держав-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кандидатів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іноді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цей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критерій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називають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 </a:t>
            </a:r>
            <a:r>
              <a:rPr lang="ru-RU" b="1" i="1" dirty="0" err="1">
                <a:solidFill>
                  <a:srgbClr val="242424"/>
                </a:solidFill>
                <a:latin typeface="Georgia" panose="02040502050405020303" pitchFamily="18" charset="0"/>
              </a:rPr>
              <a:t>незалежним</a:t>
            </a:r>
            <a:r>
              <a:rPr lang="ru-RU" b="1" i="1" dirty="0">
                <a:solidFill>
                  <a:srgbClr val="242424"/>
                </a:solidFill>
                <a:latin typeface="Georgia" panose="02040502050405020303" pitchFamily="18" charset="0"/>
              </a:rPr>
              <a:t>, 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оскільки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його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мета -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зміцнення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європейської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Georgia" panose="02040502050405020303" pitchFamily="18" charset="0"/>
              </a:rPr>
              <a:t>інтеграції</a:t>
            </a:r>
            <a:r>
              <a:rPr lang="ru-RU" dirty="0">
                <a:solidFill>
                  <a:srgbClr val="242424"/>
                </a:solidFill>
                <a:latin typeface="Georgia" panose="02040502050405020303" pitchFamily="18" charset="0"/>
              </a:rPr>
              <a:t>.</a:t>
            </a:r>
            <a:endParaRPr lang="ru-RU" b="0" i="0" dirty="0">
              <a:solidFill>
                <a:srgbClr val="242424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1B8692-E8D6-1F35-E961-60811C3C3380}"/>
              </a:ext>
            </a:extLst>
          </p:cNvPr>
          <p:cNvSpPr/>
          <p:nvPr/>
        </p:nvSpPr>
        <p:spPr>
          <a:xfrm>
            <a:off x="1421080" y="320905"/>
            <a:ext cx="9337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Умови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вступу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до ЄС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визначені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на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засіданні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Європейської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Ради у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Копенгагені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Данія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),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що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b="1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відбулося</a:t>
            </a:r>
            <a:r>
              <a:rPr lang="ru-RU" sz="2400" b="1" u="sng" dirty="0">
                <a:solidFill>
                  <a:srgbClr val="222222"/>
                </a:solidFill>
                <a:latin typeface="Georgia" panose="02040502050405020303" pitchFamily="18" charset="0"/>
              </a:rPr>
              <a:t> 21-22 червня 1993</a:t>
            </a:r>
            <a:endParaRPr lang="ru-UA" sz="2400" b="1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BEC255-26C5-375D-761C-03CEE07F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16" y="2109271"/>
            <a:ext cx="2878988" cy="1572079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6DA3E5EB-8094-8A4E-B22C-B84CACF6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8F47-5241-E640-83DA-0CF85262F109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5B81C116-F17E-334D-A792-82811921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AE93A9-0536-DD4F-B3D6-1C98A062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620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B8CC84-2F7B-0A4D-9179-83F6195D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22" y="122784"/>
            <a:ext cx="9995020" cy="4266337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/>
              <a:t>До 2022 року </a:t>
            </a:r>
            <a:r>
              <a:rPr lang="ru-RU" dirty="0" err="1"/>
              <a:t>бенефіціарами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перед </a:t>
            </a:r>
            <a:r>
              <a:rPr lang="ru-RU" dirty="0" err="1"/>
              <a:t>вступом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Албанія</a:t>
            </a:r>
            <a:r>
              <a:rPr lang="ru-RU" dirty="0"/>
              <a:t>, </a:t>
            </a:r>
            <a:r>
              <a:rPr lang="ru-RU" dirty="0" err="1"/>
              <a:t>Боснія</a:t>
            </a:r>
            <a:r>
              <a:rPr lang="ru-RU" dirty="0"/>
              <a:t> і Герцеговина, Косово, </a:t>
            </a:r>
            <a:r>
              <a:rPr lang="ru-RU" dirty="0" err="1"/>
              <a:t>Чорногорія</a:t>
            </a:r>
            <a:r>
              <a:rPr lang="ru-RU" dirty="0"/>
              <a:t>, </a:t>
            </a:r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Македонія</a:t>
            </a:r>
            <a:r>
              <a:rPr lang="ru-RU" dirty="0"/>
              <a:t>, </a:t>
            </a:r>
            <a:r>
              <a:rPr lang="ru-RU" dirty="0" err="1"/>
              <a:t>Сербія</a:t>
            </a:r>
            <a:r>
              <a:rPr lang="ru-RU" dirty="0"/>
              <a:t> і </a:t>
            </a:r>
            <a:r>
              <a:rPr lang="ru-RU" dirty="0" err="1"/>
              <a:t>Туреччина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Єврокомісії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передвступні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ЄС </a:t>
            </a:r>
            <a:r>
              <a:rPr lang="ru-RU" dirty="0" err="1"/>
              <a:t>фінансують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в </a:t>
            </a:r>
            <a:r>
              <a:rPr lang="ru-RU" dirty="0" err="1"/>
              <a:t>майбутнє</a:t>
            </a:r>
            <a:r>
              <a:rPr lang="ru-RU" dirty="0"/>
              <a:t> як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ЄС, так і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ЄС. </a:t>
            </a:r>
          </a:p>
          <a:p>
            <a:pPr algn="just" fontAlgn="base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бенефіціарів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реформ,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прийняття</a:t>
            </a:r>
            <a:r>
              <a:rPr lang="ru-RU" dirty="0"/>
              <a:t> прав і </a:t>
            </a:r>
            <a:r>
              <a:rPr lang="ru-RU" dirty="0" err="1"/>
              <a:t>обов’язків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членством в ЄС. </a:t>
            </a:r>
          </a:p>
          <a:p>
            <a:pPr algn="just" fontAlgn="base"/>
            <a:r>
              <a:rPr lang="ru-RU" dirty="0"/>
              <a:t>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і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стандартами,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загальноприйнятими</a:t>
            </a:r>
            <a:r>
              <a:rPr lang="ru-RU" dirty="0"/>
              <a:t> для </a:t>
            </a:r>
            <a:r>
              <a:rPr lang="ru-RU" dirty="0" err="1"/>
              <a:t>громадян</a:t>
            </a:r>
            <a:r>
              <a:rPr lang="ru-RU" dirty="0"/>
              <a:t> — </a:t>
            </a:r>
            <a:r>
              <a:rPr lang="ru-RU" dirty="0" err="1"/>
              <a:t>членів</a:t>
            </a:r>
            <a:r>
              <a:rPr lang="ru-RU" dirty="0"/>
              <a:t> ЄС.</a:t>
            </a:r>
          </a:p>
          <a:p>
            <a:pPr algn="just" fontAlgn="base"/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перед </a:t>
            </a:r>
            <a:r>
              <a:rPr lang="ru-RU" dirty="0" err="1"/>
              <a:t>вступом</a:t>
            </a:r>
            <a:r>
              <a:rPr lang="ru-RU" dirty="0"/>
              <a:t> з часом </a:t>
            </a:r>
            <a:r>
              <a:rPr lang="ru-RU" dirty="0" err="1"/>
              <a:t>еволюціонував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" dirty="0"/>
              <a:t>IPA </a:t>
            </a:r>
            <a:r>
              <a:rPr lang="ru-RU" dirty="0"/>
              <a:t>до </a:t>
            </a:r>
            <a:r>
              <a:rPr lang="en" dirty="0"/>
              <a:t>IPA-II </a:t>
            </a:r>
            <a:r>
              <a:rPr lang="ru-RU" dirty="0"/>
              <a:t>і </a:t>
            </a:r>
            <a:r>
              <a:rPr lang="en" dirty="0"/>
              <a:t>IPA-III. </a:t>
            </a:r>
            <a:r>
              <a:rPr lang="ru-RU" dirty="0" err="1"/>
              <a:t>Сумарний</a:t>
            </a:r>
            <a:r>
              <a:rPr lang="ru-RU" dirty="0"/>
              <a:t> бюджет </a:t>
            </a:r>
            <a:r>
              <a:rPr lang="en" dirty="0"/>
              <a:t>IPA-II </a:t>
            </a:r>
            <a:r>
              <a:rPr lang="ru-RU" dirty="0"/>
              <a:t>для </a:t>
            </a:r>
            <a:r>
              <a:rPr lang="ru-RU" dirty="0" err="1"/>
              <a:t>періоду</a:t>
            </a:r>
            <a:r>
              <a:rPr lang="ru-RU" dirty="0"/>
              <a:t> 2014-2020 </a:t>
            </a:r>
            <a:r>
              <a:rPr lang="ru-RU" dirty="0" err="1"/>
              <a:t>років</a:t>
            </a:r>
            <a:r>
              <a:rPr lang="ru-RU" dirty="0"/>
              <a:t> становив 12,8 млрд </a:t>
            </a:r>
            <a:r>
              <a:rPr lang="ru-RU" dirty="0" err="1"/>
              <a:t>євро</a:t>
            </a:r>
            <a:r>
              <a:rPr lang="ru-RU" dirty="0"/>
              <a:t>. 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9A6A196-4E6E-5944-96AA-F04B1A18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70F0-7CC4-7346-B529-7E660E85C40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3FF7638A-29EC-0443-8481-D4EE6CC4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361960F-F052-C24F-88A8-FDA9F6F0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110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D6C1F-263F-1B4C-9700-0AF9EF2F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7" y="4195536"/>
            <a:ext cx="3293881" cy="18917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09CE1D-E4A3-414D-B7D8-FDA3318B4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79" y="4123589"/>
            <a:ext cx="2956344" cy="19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397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F5A0C-DDB2-F346-965B-3FB64F4C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5" y="300446"/>
            <a:ext cx="10373843" cy="1619794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err="1"/>
              <a:t>Розподіл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 за </a:t>
            </a:r>
            <a:r>
              <a:rPr lang="ru-RU" sz="2000" dirty="0" err="1"/>
              <a:t>країнами</a:t>
            </a:r>
            <a:r>
              <a:rPr lang="ru-RU" sz="2000" dirty="0"/>
              <a:t> подано в </a:t>
            </a:r>
            <a:r>
              <a:rPr lang="ru-RU" sz="2000" dirty="0" err="1"/>
              <a:t>таблиці</a:t>
            </a:r>
            <a:r>
              <a:rPr lang="ru-RU" sz="2000" dirty="0"/>
              <a:t>. А для </a:t>
            </a:r>
            <a:r>
              <a:rPr lang="ru-RU" sz="2000" dirty="0" err="1"/>
              <a:t>періоду</a:t>
            </a:r>
            <a:r>
              <a:rPr lang="ru-RU" sz="2000" dirty="0"/>
              <a:t> 2021-2027 </a:t>
            </a:r>
            <a:r>
              <a:rPr lang="ru-RU" sz="2000" dirty="0" err="1"/>
              <a:t>років</a:t>
            </a:r>
            <a:r>
              <a:rPr lang="ru-RU" sz="2000" dirty="0"/>
              <a:t> бюджет </a:t>
            </a:r>
            <a:r>
              <a:rPr lang="en" sz="2000" dirty="0"/>
              <a:t>IPA-II</a:t>
            </a:r>
            <a:r>
              <a:rPr lang="ru-RU" sz="2000" dirty="0"/>
              <a:t>І </a:t>
            </a:r>
            <a:r>
              <a:rPr lang="ru-RU" sz="2000" dirty="0" err="1"/>
              <a:t>закладається</a:t>
            </a:r>
            <a:r>
              <a:rPr lang="ru-RU" sz="2000" dirty="0"/>
              <a:t> </a:t>
            </a:r>
            <a:r>
              <a:rPr lang="ru-RU" sz="2000" dirty="0" err="1"/>
              <a:t>обсягом</a:t>
            </a:r>
            <a:r>
              <a:rPr lang="ru-RU" sz="2000" dirty="0"/>
              <a:t> 14,16 млрд. </a:t>
            </a:r>
            <a:r>
              <a:rPr lang="ru-RU" sz="2000" dirty="0" err="1"/>
              <a:t>євро</a:t>
            </a:r>
            <a:r>
              <a:rPr lang="ru-RU" sz="2000" dirty="0"/>
              <a:t>. </a:t>
            </a:r>
            <a:br>
              <a:rPr lang="ru-RU" sz="2000" dirty="0"/>
            </a:br>
            <a:r>
              <a:rPr lang="ru-RU" sz="2000" b="1" i="1" dirty="0" err="1"/>
              <a:t>Обсяги</a:t>
            </a:r>
            <a:r>
              <a:rPr lang="ru-RU" sz="2000" b="1" i="1" dirty="0"/>
              <a:t> </a:t>
            </a:r>
            <a:r>
              <a:rPr lang="ru-RU" sz="2000" b="1" i="1" dirty="0" err="1"/>
              <a:t>фінансування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Інструменту</a:t>
            </a:r>
            <a:r>
              <a:rPr lang="ru-RU" sz="2000" b="1" i="1" dirty="0"/>
              <a:t> </a:t>
            </a:r>
            <a:r>
              <a:rPr lang="ru-RU" sz="2000" b="1" i="1" dirty="0" err="1"/>
              <a:t>допомоги</a:t>
            </a:r>
            <a:r>
              <a:rPr lang="ru-RU" sz="2000" b="1" i="1" dirty="0"/>
              <a:t> перед </a:t>
            </a:r>
            <a:r>
              <a:rPr lang="ru-RU" sz="2000" b="1" i="1" dirty="0" err="1"/>
              <a:t>вступом</a:t>
            </a:r>
            <a:r>
              <a:rPr lang="ru-RU" sz="2000" b="1" i="1" dirty="0"/>
              <a:t> ІІ (</a:t>
            </a:r>
            <a:r>
              <a:rPr lang="en" sz="2000" b="1" i="1" dirty="0"/>
              <a:t>IPA </a:t>
            </a:r>
            <a:r>
              <a:rPr lang="ru-RU" sz="2000" b="1" i="1" dirty="0"/>
              <a:t>ІІ) у 2014-2020 роках, млн </a:t>
            </a:r>
            <a:r>
              <a:rPr lang="ru-RU" sz="2000" b="1" i="1" dirty="0" err="1"/>
              <a:t>євро</a:t>
            </a:r>
            <a:br>
              <a:rPr lang="ru-RU" sz="2000" dirty="0"/>
            </a:br>
            <a:endParaRPr lang="ru-UA" sz="20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5A2E9A16-21E0-C646-82FB-6904E776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E055-8EAB-BF49-8120-53436EDF28E8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9879CD-8B8B-2043-86BE-9BADCC0E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A671C-CB53-834D-839A-4339792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111</a:t>
            </a:fld>
            <a:endParaRPr lang="ru-UA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86D5DF3-1295-014E-AB14-C0234F67A43F}"/>
              </a:ext>
            </a:extLst>
          </p:cNvPr>
          <p:cNvGraphicFramePr>
            <a:graphicFrameLocks noGrp="1"/>
          </p:cNvGraphicFramePr>
          <p:nvPr/>
        </p:nvGraphicFramePr>
        <p:xfrm>
          <a:off x="1737359" y="1750424"/>
          <a:ext cx="7720146" cy="4271550"/>
        </p:xfrm>
        <a:graphic>
          <a:graphicData uri="http://schemas.openxmlformats.org/drawingml/2006/table">
            <a:tbl>
              <a:tblPr/>
              <a:tblGrid>
                <a:gridCol w="1102878">
                  <a:extLst>
                    <a:ext uri="{9D8B030D-6E8A-4147-A177-3AD203B41FA5}">
                      <a16:colId xmlns:a16="http://schemas.microsoft.com/office/drawing/2014/main" val="3868506015"/>
                    </a:ext>
                  </a:extLst>
                </a:gridCol>
                <a:gridCol w="1102878">
                  <a:extLst>
                    <a:ext uri="{9D8B030D-6E8A-4147-A177-3AD203B41FA5}">
                      <a16:colId xmlns:a16="http://schemas.microsoft.com/office/drawing/2014/main" val="1833518332"/>
                    </a:ext>
                  </a:extLst>
                </a:gridCol>
                <a:gridCol w="1102878">
                  <a:extLst>
                    <a:ext uri="{9D8B030D-6E8A-4147-A177-3AD203B41FA5}">
                      <a16:colId xmlns:a16="http://schemas.microsoft.com/office/drawing/2014/main" val="1460303792"/>
                    </a:ext>
                  </a:extLst>
                </a:gridCol>
                <a:gridCol w="1102878">
                  <a:extLst>
                    <a:ext uri="{9D8B030D-6E8A-4147-A177-3AD203B41FA5}">
                      <a16:colId xmlns:a16="http://schemas.microsoft.com/office/drawing/2014/main" val="4066396960"/>
                    </a:ext>
                  </a:extLst>
                </a:gridCol>
                <a:gridCol w="1102878">
                  <a:extLst>
                    <a:ext uri="{9D8B030D-6E8A-4147-A177-3AD203B41FA5}">
                      <a16:colId xmlns:a16="http://schemas.microsoft.com/office/drawing/2014/main" val="2034963297"/>
                    </a:ext>
                  </a:extLst>
                </a:gridCol>
                <a:gridCol w="1102878">
                  <a:extLst>
                    <a:ext uri="{9D8B030D-6E8A-4147-A177-3AD203B41FA5}">
                      <a16:colId xmlns:a16="http://schemas.microsoft.com/office/drawing/2014/main" val="4171667003"/>
                    </a:ext>
                  </a:extLst>
                </a:gridCol>
                <a:gridCol w="1102878">
                  <a:extLst>
                    <a:ext uri="{9D8B030D-6E8A-4147-A177-3AD203B41FA5}">
                      <a16:colId xmlns:a16="http://schemas.microsoft.com/office/drawing/2014/main" val="3209102152"/>
                    </a:ext>
                  </a:extLst>
                </a:gridCol>
              </a:tblGrid>
              <a:tr h="49895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Країна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2014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2015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2016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2017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2018-2020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Всього</a:t>
                      </a:r>
                      <a:br>
                        <a:rPr lang="ru-RU" sz="1300" b="0">
                          <a:effectLst/>
                        </a:rPr>
                      </a:br>
                      <a:r>
                        <a:rPr lang="ru-RU" sz="1300" b="0">
                          <a:effectLst/>
                        </a:rPr>
                        <a:t>2014-2020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90830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base"/>
                      <a:r>
                        <a:rPr lang="en" sz="1300" b="0">
                          <a:effectLst/>
                        </a:rPr>
                        <a:t>A</a:t>
                      </a:r>
                      <a:r>
                        <a:rPr lang="ru-RU" sz="1300" b="0">
                          <a:effectLst/>
                        </a:rPr>
                        <a:t>лбанія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68.7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91.9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82.7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80.2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316.3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639.5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47150"/>
                  </a:ext>
                </a:extLst>
              </a:tr>
              <a:tr h="71801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Боснія і Герцеговина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75.7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39.7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47.0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74.8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314.9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552.1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1649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Косово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66.8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82.1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73.9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78.2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301.3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602.1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05802"/>
                  </a:ext>
                </a:extLst>
              </a:tr>
              <a:tr h="49895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Чорногорія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39.5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36.4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35.4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41.3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126.5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279.1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32883"/>
                  </a:ext>
                </a:extLst>
              </a:tr>
              <a:tr h="49895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Північна Македонія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81.7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67.2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64.6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82.2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313.1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608.7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970893"/>
                  </a:ext>
                </a:extLst>
              </a:tr>
              <a:tr h="27990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300" b="0">
                          <a:effectLst/>
                        </a:rPr>
                        <a:t>Сербія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179.0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223.1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202.8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212.2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722.2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1 539.1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89711"/>
                  </a:ext>
                </a:extLst>
              </a:tr>
              <a:tr h="498956">
                <a:tc>
                  <a:txBody>
                    <a:bodyPr/>
                    <a:lstStyle/>
                    <a:p>
                      <a:pPr algn="l" fontAlgn="base"/>
                      <a:r>
                        <a:rPr lang="en" sz="1300" b="0">
                          <a:effectLst/>
                        </a:rPr>
                        <a:t>T</a:t>
                      </a:r>
                      <a:r>
                        <a:rPr lang="ru-RU" sz="1300" b="0">
                          <a:effectLst/>
                        </a:rPr>
                        <a:t>уреччина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614.0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626.0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620.0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 dirty="0">
                          <a:effectLst/>
                        </a:rPr>
                        <a:t>493.0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1 181.0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3 533.0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73422"/>
                  </a:ext>
                </a:extLst>
              </a:tr>
              <a:tr h="718010">
                <a:tc>
                  <a:txBody>
                    <a:bodyPr/>
                    <a:lstStyle/>
                    <a:p>
                      <a:pPr algn="l" fontAlgn="base"/>
                      <a:r>
                        <a:rPr lang="en" sz="1300" b="0">
                          <a:effectLst/>
                        </a:rPr>
                        <a:t>M</a:t>
                      </a:r>
                      <a:r>
                        <a:rPr lang="ru-RU" sz="1300" b="0">
                          <a:effectLst/>
                        </a:rPr>
                        <a:t>ультикраїнна допомога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242.3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346.7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435.3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403.4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>
                          <a:effectLst/>
                        </a:rPr>
                        <a:t>1 552.5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UA" sz="1300" b="0" dirty="0">
                          <a:effectLst/>
                        </a:rPr>
                        <a:t>2 980.2</a:t>
                      </a:r>
                    </a:p>
                  </a:txBody>
                  <a:tcPr marL="34557" marR="48380" marT="27646" marB="27646">
                    <a:lnL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B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4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3434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6E9CFC-A325-014C-8D80-07641FEF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6" y="391886"/>
            <a:ext cx="9629260" cy="2521131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/>
              <a:t>Не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співставні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з боку ЄС,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" dirty="0"/>
              <a:t>IPA </a:t>
            </a:r>
            <a:r>
              <a:rPr lang="ru-RU" dirty="0"/>
              <a:t>для </a:t>
            </a:r>
            <a:r>
              <a:rPr lang="ru-RU" dirty="0" err="1"/>
              <a:t>країн-кандидатів</a:t>
            </a:r>
            <a:r>
              <a:rPr lang="ru-RU" dirty="0"/>
              <a:t> і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" dirty="0"/>
              <a:t>ENP </a:t>
            </a:r>
            <a:r>
              <a:rPr lang="ru-RU" dirty="0"/>
              <a:t>для </a:t>
            </a:r>
            <a:r>
              <a:rPr lang="ru-RU" dirty="0" err="1"/>
              <a:t>країн-сусідів</a:t>
            </a:r>
            <a:r>
              <a:rPr lang="ru-RU" dirty="0"/>
              <a:t>,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ІРА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. </a:t>
            </a:r>
          </a:p>
          <a:p>
            <a:pPr algn="just" fontAlgn="base"/>
            <a:r>
              <a:rPr lang="ru-RU" dirty="0" err="1"/>
              <a:t>Адже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ВВП </a:t>
            </a:r>
            <a:r>
              <a:rPr lang="ru-RU" dirty="0" err="1"/>
              <a:t>країн-реципієнтів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)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en" dirty="0"/>
              <a:t>IPA-</a:t>
            </a:r>
            <a:r>
              <a:rPr lang="ru-RU" dirty="0"/>
              <a:t>ІІ за 2014-2020 роки становила 9,5% </a:t>
            </a:r>
            <a:r>
              <a:rPr lang="ru-RU" dirty="0" err="1"/>
              <a:t>річного</a:t>
            </a:r>
            <a:r>
              <a:rPr lang="ru-RU" dirty="0"/>
              <a:t> ВВП </a:t>
            </a:r>
            <a:r>
              <a:rPr lang="ru-RU" dirty="0" err="1"/>
              <a:t>країн-кандидатів</a:t>
            </a:r>
            <a:r>
              <a:rPr lang="ru-RU" dirty="0"/>
              <a:t> на </a:t>
            </a:r>
            <a:r>
              <a:rPr lang="ru-RU" dirty="0" err="1"/>
              <a:t>вступ</a:t>
            </a:r>
            <a:r>
              <a:rPr lang="ru-RU" dirty="0"/>
              <a:t> до ЄС. А для </a:t>
            </a:r>
            <a:r>
              <a:rPr lang="ru-RU" dirty="0" err="1"/>
              <a:t>країн-сусідів</a:t>
            </a:r>
            <a:r>
              <a:rPr lang="ru-RU" dirty="0"/>
              <a:t> ЄС бюджет </a:t>
            </a:r>
            <a:r>
              <a:rPr lang="en" dirty="0"/>
              <a:t>ENP </a:t>
            </a:r>
            <a:r>
              <a:rPr lang="ru-RU" dirty="0"/>
              <a:t>за 2014-2020 роки </a:t>
            </a:r>
            <a:r>
              <a:rPr lang="ru-RU" dirty="0" err="1"/>
              <a:t>дорівнював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 1,2%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ВВП. 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0ED0CA0-9D04-4645-8589-79AAA5F5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8E1D-A90C-A340-B479-5A8F95913EA0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713B2326-AE0C-FF47-8C65-C6CCA246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786AE16-A45C-E948-A5FC-BF086AA8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0CAF9-62EF-E54E-BB12-66103A0F4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94" y="3047093"/>
            <a:ext cx="4380342" cy="29095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6AD7FE-4058-E342-8DC9-5C9C467D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51" y="3047093"/>
            <a:ext cx="3633031" cy="24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105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6D2425-029F-7D40-AAB0-F2EBC8BB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821577"/>
            <a:ext cx="8910803" cy="3219785"/>
          </a:xfrm>
        </p:spPr>
        <p:txBody>
          <a:bodyPr/>
          <a:lstStyle/>
          <a:p>
            <a:pPr algn="just" fontAlgn="base"/>
            <a:r>
              <a:rPr lang="ru-RU" sz="2000" dirty="0"/>
              <a:t>В основу </a:t>
            </a:r>
            <a:r>
              <a:rPr lang="en" sz="2000" dirty="0"/>
              <a:t>IPA-III,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функціонуватиме</a:t>
            </a:r>
            <a:r>
              <a:rPr lang="ru-RU" sz="2000" dirty="0"/>
              <a:t> до 2027 року, </a:t>
            </a:r>
            <a:r>
              <a:rPr lang="ru-RU" sz="2000" dirty="0" err="1"/>
              <a:t>покладено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та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фундаментальних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 для </a:t>
            </a:r>
            <a:r>
              <a:rPr lang="ru-RU" sz="2000" dirty="0" err="1"/>
              <a:t>набуття</a:t>
            </a:r>
            <a:r>
              <a:rPr lang="ru-RU" sz="2000" dirty="0"/>
              <a:t> </a:t>
            </a:r>
            <a:r>
              <a:rPr lang="ru-RU" sz="2000" dirty="0" err="1"/>
              <a:t>країнами</a:t>
            </a:r>
            <a:r>
              <a:rPr lang="ru-RU" sz="2000" dirty="0"/>
              <a:t>-кандидатами членства у ЄС. </a:t>
            </a:r>
          </a:p>
          <a:p>
            <a:pPr algn="just" fontAlgn="base"/>
            <a:endParaRPr lang="uk-UA" sz="2000" dirty="0"/>
          </a:p>
          <a:p>
            <a:pPr algn="just" fontAlgn="base"/>
            <a:r>
              <a:rPr lang="en" sz="2000" dirty="0"/>
              <a:t>IPA-III </a:t>
            </a:r>
            <a:r>
              <a:rPr lang="ru-RU" sz="2000" dirty="0"/>
              <a:t>ставить за мету </a:t>
            </a:r>
            <a:r>
              <a:rPr lang="ru-RU" sz="2000" dirty="0" err="1"/>
              <a:t>надавати</a:t>
            </a:r>
            <a:r>
              <a:rPr lang="ru-RU" sz="2000" dirty="0"/>
              <a:t> </a:t>
            </a:r>
            <a:r>
              <a:rPr lang="ru-RU" sz="2000" dirty="0" err="1"/>
              <a:t>підтримку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 реформам,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стійкому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соціально-економічному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і </a:t>
            </a:r>
            <a:r>
              <a:rPr lang="ru-RU" sz="2000" dirty="0" err="1"/>
              <a:t>наближають</a:t>
            </a:r>
            <a:r>
              <a:rPr lang="ru-RU" sz="2000" dirty="0"/>
              <a:t> </a:t>
            </a:r>
            <a:r>
              <a:rPr lang="ru-RU" sz="2000" dirty="0" err="1"/>
              <a:t>країну-реципієнта</a:t>
            </a:r>
            <a:r>
              <a:rPr lang="ru-RU" sz="2000" dirty="0"/>
              <a:t> до </a:t>
            </a:r>
            <a:r>
              <a:rPr lang="ru-RU" sz="2000" dirty="0" err="1"/>
              <a:t>цінностей</a:t>
            </a:r>
            <a:r>
              <a:rPr lang="ru-RU" sz="2000" dirty="0"/>
              <a:t> та </a:t>
            </a:r>
            <a:r>
              <a:rPr lang="ru-RU" sz="2000" dirty="0" err="1"/>
              <a:t>стандартів</a:t>
            </a:r>
            <a:r>
              <a:rPr lang="ru-RU" sz="2000" dirty="0"/>
              <a:t> ЄС.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8699F4B-D84E-7348-B83A-B4F74FD5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97FA-F134-3A4A-85EA-30E4A16DAC2A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7016CC-E364-0545-8A1A-F4D0F6AE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86BD38-F741-4241-8D2F-EF2E8E81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113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3080E-0B24-0543-A80F-7425BDB8B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62" y="169816"/>
            <a:ext cx="3212638" cy="23121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4FCAE-2B25-F846-9F45-D1DECABA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99" y="169816"/>
            <a:ext cx="4128797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92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5F68A-81DE-2641-8F28-4C7550F9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60" y="276165"/>
            <a:ext cx="8596668" cy="2368731"/>
          </a:xfrm>
        </p:spPr>
        <p:txBody>
          <a:bodyPr>
            <a:normAutofit/>
          </a:bodyPr>
          <a:lstStyle/>
          <a:p>
            <a:r>
              <a:rPr lang="ru-RU" sz="2200" dirty="0"/>
              <a:t>Структура </a:t>
            </a:r>
            <a:r>
              <a:rPr lang="ru-RU" sz="2200" dirty="0" err="1"/>
              <a:t>програми</a:t>
            </a:r>
            <a:r>
              <a:rPr lang="ru-RU" sz="2200" dirty="0"/>
              <a:t> </a:t>
            </a:r>
            <a:r>
              <a:rPr lang="en" sz="2200" dirty="0"/>
              <a:t>IPA-III </a:t>
            </a:r>
            <a:r>
              <a:rPr lang="ru-RU" sz="2200" dirty="0"/>
              <a:t>на 2021-2027 </a:t>
            </a:r>
            <a:r>
              <a:rPr lang="ru-RU" sz="2200" dirty="0" err="1"/>
              <a:t>відображає</a:t>
            </a:r>
            <a:r>
              <a:rPr lang="ru-RU" sz="2200" dirty="0"/>
              <a:t> </a:t>
            </a:r>
            <a:r>
              <a:rPr lang="ru-RU" sz="2200" dirty="0" err="1"/>
              <a:t>специфічні</a:t>
            </a:r>
            <a:r>
              <a:rPr lang="ru-RU" sz="2200" dirty="0"/>
              <a:t> </a:t>
            </a:r>
            <a:r>
              <a:rPr lang="ru-RU" sz="2200" dirty="0" err="1"/>
              <a:t>цілі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регуляторної</a:t>
            </a:r>
            <a:r>
              <a:rPr lang="ru-RU" sz="2200" dirty="0"/>
              <a:t> </a:t>
            </a:r>
            <a:r>
              <a:rPr lang="ru-RU" sz="2200" dirty="0" err="1"/>
              <a:t>системи</a:t>
            </a:r>
            <a:r>
              <a:rPr lang="ru-RU" sz="2200" dirty="0"/>
              <a:t> і </a:t>
            </a:r>
            <a:r>
              <a:rPr lang="ru-RU" sz="2200" dirty="0" err="1"/>
              <a:t>фокусується</a:t>
            </a:r>
            <a:r>
              <a:rPr lang="ru-RU" sz="2200" dirty="0"/>
              <a:t> на </a:t>
            </a:r>
            <a:r>
              <a:rPr lang="ru-RU" sz="2200" dirty="0" err="1"/>
              <a:t>пріоритетах</a:t>
            </a:r>
            <a:r>
              <a:rPr lang="ru-RU" sz="2200" dirty="0"/>
              <a:t> </a:t>
            </a:r>
            <a:r>
              <a:rPr lang="ru-RU" sz="2200" dirty="0" err="1"/>
              <a:t>процесу</a:t>
            </a:r>
            <a:r>
              <a:rPr lang="ru-RU" sz="2200" dirty="0"/>
              <a:t> </a:t>
            </a:r>
            <a:r>
              <a:rPr lang="ru-RU" sz="2200" dirty="0" err="1"/>
              <a:t>розширення</a:t>
            </a:r>
            <a:r>
              <a:rPr lang="ru-RU" sz="2200" dirty="0"/>
              <a:t> ЄС за 5-ма </a:t>
            </a:r>
            <a:r>
              <a:rPr lang="ru-RU" sz="2200" dirty="0" err="1"/>
              <a:t>тематичними</a:t>
            </a:r>
            <a:r>
              <a:rPr lang="ru-RU" sz="2200" dirty="0"/>
              <a:t> </a:t>
            </a:r>
            <a:r>
              <a:rPr lang="ru-RU" sz="2200" dirty="0" err="1"/>
              <a:t>напрямками</a:t>
            </a:r>
            <a:r>
              <a:rPr lang="ru-RU" sz="2200" dirty="0"/>
              <a:t> (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називаються</a:t>
            </a:r>
            <a:r>
              <a:rPr lang="ru-RU" sz="2200" dirty="0"/>
              <a:t> "</a:t>
            </a:r>
            <a:r>
              <a:rPr lang="ru-RU" sz="2200" dirty="0" err="1"/>
              <a:t>вікнами</a:t>
            </a:r>
            <a:r>
              <a:rPr lang="ru-RU" sz="2200" dirty="0"/>
              <a:t>" — </a:t>
            </a:r>
            <a:r>
              <a:rPr lang="en" sz="2200" dirty="0"/>
              <a:t>windows) </a:t>
            </a:r>
            <a:r>
              <a:rPr lang="ru-RU" sz="2200" dirty="0"/>
              <a:t>і </a:t>
            </a:r>
            <a:r>
              <a:rPr lang="ru-RU" sz="2200" dirty="0" err="1"/>
              <a:t>співпадають</a:t>
            </a:r>
            <a:r>
              <a:rPr lang="ru-RU" sz="2200" dirty="0"/>
              <a:t> з </a:t>
            </a:r>
            <a:r>
              <a:rPr lang="ru-RU" sz="2200" dirty="0" err="1"/>
              <a:t>напрямками</a:t>
            </a:r>
            <a:r>
              <a:rPr lang="ru-RU" sz="2200" dirty="0"/>
              <a:t> </a:t>
            </a:r>
            <a:r>
              <a:rPr lang="ru-RU" sz="2200" dirty="0" err="1"/>
              <a:t>ведення</a:t>
            </a:r>
            <a:r>
              <a:rPr lang="ru-RU" sz="2200" dirty="0"/>
              <a:t> </a:t>
            </a:r>
            <a:r>
              <a:rPr lang="ru-RU" sz="2200" dirty="0" err="1"/>
              <a:t>переговорів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вступу</a:t>
            </a:r>
            <a:r>
              <a:rPr lang="ru-RU" sz="2200" dirty="0"/>
              <a:t>:</a:t>
            </a:r>
            <a:br>
              <a:rPr lang="ru-RU" sz="22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4EAB2-2AD2-F042-BEC4-8DD110B1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78330"/>
            <a:ext cx="7144095" cy="306303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/>
              <a:t>1:</a:t>
            </a:r>
            <a:r>
              <a:rPr lang="ru-RU" dirty="0"/>
              <a:t> Верховенство права, </a:t>
            </a:r>
            <a:r>
              <a:rPr lang="ru-RU" dirty="0" err="1"/>
              <a:t>фундаментальні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демократія</a:t>
            </a:r>
            <a:r>
              <a:rPr lang="ru-RU" dirty="0"/>
              <a:t>; </a:t>
            </a:r>
          </a:p>
          <a:p>
            <a:pPr fontAlgn="base"/>
            <a:r>
              <a:rPr lang="ru-RU" b="1" dirty="0"/>
              <a:t>2:</a:t>
            </a:r>
            <a:r>
              <a:rPr lang="ru-RU" dirty="0"/>
              <a:t> </a:t>
            </a:r>
            <a:r>
              <a:rPr lang="ru-RU" dirty="0" err="1"/>
              <a:t>Якісне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ЄС - </a:t>
            </a:r>
            <a:r>
              <a:rPr lang="en" dirty="0"/>
              <a:t>EU acquis,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;</a:t>
            </a:r>
          </a:p>
          <a:p>
            <a:pPr fontAlgn="base"/>
            <a:r>
              <a:rPr lang="ru-RU" b="1" dirty="0"/>
              <a:t>3:</a:t>
            </a:r>
            <a:r>
              <a:rPr lang="ru-RU" dirty="0"/>
              <a:t> 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і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взаємозв’язки</a:t>
            </a:r>
            <a:r>
              <a:rPr lang="ru-RU" dirty="0"/>
              <a:t>;</a:t>
            </a:r>
          </a:p>
          <a:p>
            <a:pPr fontAlgn="base"/>
            <a:r>
              <a:rPr lang="ru-RU" b="1" dirty="0"/>
              <a:t>4:</a:t>
            </a:r>
            <a:r>
              <a:rPr lang="ru-RU" dirty="0"/>
              <a:t> </a:t>
            </a:r>
            <a:r>
              <a:rPr lang="ru-RU" dirty="0" err="1"/>
              <a:t>Конкурентоспроможність</a:t>
            </a:r>
            <a:r>
              <a:rPr lang="ru-RU" dirty="0"/>
              <a:t> та </a:t>
            </a:r>
            <a:r>
              <a:rPr lang="ru-RU" dirty="0" err="1"/>
              <a:t>інклюзивне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;</a:t>
            </a:r>
          </a:p>
          <a:p>
            <a:pPr fontAlgn="base"/>
            <a:r>
              <a:rPr lang="ru-RU" b="1" dirty="0"/>
              <a:t>5:</a:t>
            </a:r>
            <a:r>
              <a:rPr lang="ru-RU" dirty="0"/>
              <a:t> </a:t>
            </a:r>
            <a:r>
              <a:rPr lang="ru-RU" dirty="0" err="1"/>
              <a:t>Територіальне</a:t>
            </a:r>
            <a:r>
              <a:rPr lang="ru-RU" dirty="0"/>
              <a:t> і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5D8944F-FF0A-8842-88BB-DCC0A9A7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43E3-3AE3-4740-AF58-C76F93CF88FE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54B1E3-68DC-FB4A-94A0-280BC3CC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BBA66-C839-F84C-8D71-983C65BD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114</a:t>
            </a:fld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5F6401-5EE4-3F47-A3A1-3023AAF7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429" y="2842350"/>
            <a:ext cx="4213160" cy="23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54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770116-6823-174D-94A2-42036B77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47257"/>
            <a:ext cx="7709020" cy="3494105"/>
          </a:xfrm>
        </p:spPr>
        <p:txBody>
          <a:bodyPr>
            <a:normAutofit fontScale="77500" lnSpcReduction="20000"/>
          </a:bodyPr>
          <a:lstStyle/>
          <a:p>
            <a:pPr algn="just" fontAlgn="base"/>
            <a:endParaRPr lang="ru-RU" dirty="0"/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В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 до </a:t>
            </a:r>
            <a:r>
              <a:rPr lang="ru-RU" dirty="0" err="1"/>
              <a:t>започаткування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перед </a:t>
            </a:r>
            <a:r>
              <a:rPr lang="ru-RU" dirty="0" err="1"/>
              <a:t>вступом</a:t>
            </a:r>
            <a:r>
              <a:rPr lang="ru-RU" dirty="0"/>
              <a:t> (</a:t>
            </a:r>
            <a:r>
              <a:rPr lang="en" dirty="0"/>
              <a:t>IPA-I) </a:t>
            </a:r>
            <a:r>
              <a:rPr lang="ru-RU" dirty="0"/>
              <a:t>з </a:t>
            </a:r>
            <a:r>
              <a:rPr lang="ru-RU" dirty="0" err="1"/>
              <a:t>кінця</a:t>
            </a:r>
            <a:r>
              <a:rPr lang="ru-RU" dirty="0"/>
              <a:t> 1990-х </a:t>
            </a:r>
            <a:r>
              <a:rPr lang="ru-RU" dirty="0" err="1"/>
              <a:t>років</a:t>
            </a:r>
            <a:r>
              <a:rPr lang="ru-RU" dirty="0"/>
              <a:t> ЄС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балканських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до членства в ЄС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як "</a:t>
            </a:r>
            <a:r>
              <a:rPr lang="en" dirty="0"/>
              <a:t>Phare", "OBNOVA", "SAPARD", "CARDS". </a:t>
            </a:r>
          </a:p>
          <a:p>
            <a:pPr algn="just" fontAlgn="base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посилити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 </a:t>
            </a:r>
            <a:r>
              <a:rPr lang="ru-RU" dirty="0" err="1"/>
              <a:t>балканських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ЄС та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членства у структурах ЄС. </a:t>
            </a:r>
            <a:r>
              <a:rPr lang="ru-RU" dirty="0" err="1"/>
              <a:t>Реалізація</a:t>
            </a:r>
            <a:r>
              <a:rPr lang="ru-RU" dirty="0"/>
              <a:t> таких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про </a:t>
            </a:r>
            <a:r>
              <a:rPr lang="ru-RU" dirty="0" err="1"/>
              <a:t>стабілізацію</a:t>
            </a:r>
            <a:r>
              <a:rPr lang="ru-RU" dirty="0"/>
              <a:t> та </a:t>
            </a:r>
            <a:r>
              <a:rPr lang="ru-RU" dirty="0" err="1"/>
              <a:t>асоціацію</a:t>
            </a:r>
            <a:r>
              <a:rPr lang="ru-RU" dirty="0"/>
              <a:t> з ЄС.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97CD7B7-8F2F-7443-AE70-FD8082EA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2E9C-D9C0-2E46-9A63-094A179164BE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30C5E1-E560-F24C-A78E-DE239AFD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36710-5773-BF46-AC0C-9BEFBD7B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64762-B6C6-7C4E-9803-EB9C7767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721504"/>
            <a:ext cx="4206240" cy="23554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C08D02-F2E3-7247-91B7-6B231C89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40" y="729015"/>
            <a:ext cx="3788410" cy="22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84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6D88B1-FE83-3B47-BD6B-1705D2B0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140095" cy="3880773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ru-RU" dirty="0" err="1"/>
              <a:t>Під</a:t>
            </a:r>
            <a:r>
              <a:rPr lang="ru-RU" dirty="0"/>
              <a:t> кутом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членства </a:t>
            </a:r>
            <a:r>
              <a:rPr lang="ru-RU" dirty="0" err="1"/>
              <a:t>України</a:t>
            </a:r>
            <a:r>
              <a:rPr lang="ru-RU" dirty="0"/>
              <a:t> в ЄС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і </a:t>
            </a:r>
            <a:r>
              <a:rPr lang="ru-RU" dirty="0" err="1"/>
              <a:t>допомогу</a:t>
            </a:r>
            <a:r>
              <a:rPr lang="ru-RU" dirty="0"/>
              <a:t> ЄС на </a:t>
            </a:r>
            <a:r>
              <a:rPr lang="ru-RU" dirty="0" err="1"/>
              <a:t>відбудову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Фонд </a:t>
            </a:r>
            <a:r>
              <a:rPr lang="ru-RU" dirty="0" err="1"/>
              <a:t>солідарності</a:t>
            </a:r>
            <a:r>
              <a:rPr lang="ru-RU" dirty="0"/>
              <a:t> з </a:t>
            </a:r>
            <a:r>
              <a:rPr lang="ru-RU" dirty="0" err="1"/>
              <a:t>Україною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Рада та </a:t>
            </a:r>
            <a:r>
              <a:rPr lang="ru-RU" dirty="0" err="1"/>
              <a:t>Єврокомісія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анонсувала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проєктів з </a:t>
            </a:r>
            <a:r>
              <a:rPr lang="ru-RU" dirty="0" err="1"/>
              <a:t>післявоєнної</a:t>
            </a:r>
            <a:r>
              <a:rPr lang="ru-RU" dirty="0"/>
              <a:t> </a:t>
            </a:r>
            <a:r>
              <a:rPr lang="ru-RU" dirty="0" err="1"/>
              <a:t>відбудови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і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передвступної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 </a:t>
            </a:r>
          </a:p>
          <a:p>
            <a:pPr algn="just" fontAlgn="base"/>
            <a:r>
              <a:rPr lang="ru-RU" dirty="0" err="1"/>
              <a:t>Органи</a:t>
            </a:r>
            <a:r>
              <a:rPr lang="ru-RU" dirty="0"/>
              <a:t> ЄС, </a:t>
            </a:r>
            <a:r>
              <a:rPr lang="ru-RU" dirty="0" err="1"/>
              <a:t>співпрацюючи</a:t>
            </a:r>
            <a:r>
              <a:rPr lang="ru-RU" dirty="0"/>
              <a:t> з </a:t>
            </a:r>
            <a:r>
              <a:rPr lang="ru-RU" dirty="0" err="1"/>
              <a:t>Україною</a:t>
            </a:r>
            <a:r>
              <a:rPr lang="ru-RU" dirty="0"/>
              <a:t> у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проєкти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через призму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постраждалій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збройної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а й через призму </a:t>
            </a:r>
            <a:r>
              <a:rPr lang="ru-RU" dirty="0" err="1"/>
              <a:t>інвестицій</a:t>
            </a:r>
            <a:r>
              <a:rPr lang="ru-RU" dirty="0"/>
              <a:t> у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стандартів</a:t>
            </a:r>
            <a:r>
              <a:rPr lang="ru-RU" dirty="0"/>
              <a:t> ЄС.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7D9319B-9106-FC4D-96DE-8EC4941E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5163-A78C-414D-A1B6-147DBEEA9EC0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FB8F0B-F94E-0941-AAEE-A86CCF54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B022DC-C8E6-8043-8106-4E0702B7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DBF0B8-C822-F347-9A93-EB2853F8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98" y="240349"/>
            <a:ext cx="3217520" cy="18018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558683-C5D7-4340-9002-26E90776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94" y="240349"/>
            <a:ext cx="2630895" cy="18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329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4B52B-1245-C84F-B95D-A19F414B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76" y="99060"/>
            <a:ext cx="8153835" cy="1851660"/>
          </a:xfrm>
        </p:spPr>
        <p:txBody>
          <a:bodyPr>
            <a:normAutofit/>
          </a:bodyPr>
          <a:lstStyle/>
          <a:p>
            <a:pPr algn="just"/>
            <a:r>
              <a:rPr lang="ru-RU" sz="2200" dirty="0" err="1"/>
              <a:t>Єврокомісія</a:t>
            </a:r>
            <a:r>
              <a:rPr lang="ru-RU" sz="2200" dirty="0"/>
              <a:t> в </a:t>
            </a:r>
            <a:r>
              <a:rPr lang="ru-RU" sz="2200" dirty="0" err="1"/>
              <a:t>своєму</a:t>
            </a:r>
            <a:r>
              <a:rPr lang="ru-RU" sz="2200" dirty="0"/>
              <a:t> </a:t>
            </a:r>
            <a:r>
              <a:rPr lang="ru-RU" sz="2200" dirty="0" err="1"/>
              <a:t>Комюніке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18 </a:t>
            </a:r>
            <a:r>
              <a:rPr lang="ru-RU" sz="2200" dirty="0" err="1"/>
              <a:t>травня</a:t>
            </a:r>
            <a:r>
              <a:rPr lang="ru-RU" sz="2200" dirty="0"/>
              <a:t> 2022 року </a:t>
            </a:r>
            <a:r>
              <a:rPr lang="ru-RU" sz="2200" dirty="0" err="1"/>
              <a:t>вже</a:t>
            </a:r>
            <a:r>
              <a:rPr lang="ru-RU" sz="2200" dirty="0"/>
              <a:t> заявила,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планує</a:t>
            </a:r>
            <a:r>
              <a:rPr lang="ru-RU" sz="2200" dirty="0"/>
              <a:t> свою </a:t>
            </a:r>
            <a:r>
              <a:rPr lang="ru-RU" sz="2200" dirty="0" err="1"/>
              <a:t>майбутню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 з </a:t>
            </a:r>
            <a:r>
              <a:rPr lang="ru-RU" sz="2200" dirty="0" err="1"/>
              <a:t>післявоєнного</a:t>
            </a:r>
            <a:r>
              <a:rPr lang="ru-RU" sz="2200" dirty="0"/>
              <a:t> </a:t>
            </a:r>
            <a:r>
              <a:rPr lang="ru-RU" sz="2200" dirty="0" err="1"/>
              <a:t>відновлення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за такими 4-ма </a:t>
            </a:r>
            <a:r>
              <a:rPr lang="ru-RU" sz="2200" dirty="0" err="1"/>
              <a:t>напрямками</a:t>
            </a:r>
            <a:r>
              <a:rPr lang="ru-RU" sz="2200" dirty="0"/>
              <a:t>:</a:t>
            </a:r>
            <a:br>
              <a:rPr lang="ru-RU" sz="22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57C9D5-BF1E-8247-97E3-975F11E0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85123" cy="4214085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err="1"/>
              <a:t>Відбудова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особливо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зруйнованого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та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новітньою</a:t>
            </a:r>
            <a:r>
              <a:rPr lang="ru-RU" dirty="0"/>
              <a:t> </a:t>
            </a:r>
            <a:r>
              <a:rPr lang="ru-RU" dirty="0" err="1"/>
              <a:t>європейською</a:t>
            </a:r>
            <a:r>
              <a:rPr lang="ru-RU" dirty="0"/>
              <a:t> </a:t>
            </a:r>
            <a:r>
              <a:rPr lang="ru-RU" dirty="0" err="1"/>
              <a:t>політикою</a:t>
            </a:r>
            <a:r>
              <a:rPr lang="ru-RU" dirty="0"/>
              <a:t> та стандартами;</a:t>
            </a:r>
          </a:p>
          <a:p>
            <a:pPr algn="just" fontAlgn="base"/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модернізації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поваги</a:t>
            </a:r>
            <a:r>
              <a:rPr lang="ru-RU" dirty="0"/>
              <a:t> верховенства права,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та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;</a:t>
            </a:r>
          </a:p>
          <a:p>
            <a:pPr algn="just" fontAlgn="base"/>
            <a:r>
              <a:rPr lang="ru-RU" dirty="0" err="1"/>
              <a:t>Впровадження</a:t>
            </a:r>
            <a:r>
              <a:rPr lang="ru-RU" dirty="0"/>
              <a:t> регуляторного та структурного порядку денного з метою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людей з ЄС;</a:t>
            </a:r>
          </a:p>
          <a:p>
            <a:pPr algn="just" fontAlgn="base"/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суспільства</a:t>
            </a:r>
            <a:r>
              <a:rPr lang="ru-RU" dirty="0"/>
              <a:t> через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приватного сектору,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"</a:t>
            </a:r>
            <a:r>
              <a:rPr lang="ru-RU" dirty="0" err="1"/>
              <a:t>зеленої</a:t>
            </a:r>
            <a:r>
              <a:rPr lang="ru-RU" dirty="0"/>
              <a:t>" та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20FDA61-92EB-9441-BC64-283E6278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65E-C7EA-BD47-B3EC-41ED56287704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04CA31-30C9-2949-BE53-F57F14C8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B647DE-F80B-8B4B-8380-404078E6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57DFF-F447-9141-9D77-662506D4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464" y="99060"/>
            <a:ext cx="3306536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679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1E971-0FD1-214D-AC10-55D7E790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90" y="120650"/>
            <a:ext cx="8099407" cy="1685326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Відповідно</a:t>
            </a:r>
            <a:r>
              <a:rPr lang="ru-RU" sz="2700" dirty="0"/>
              <a:t> до </a:t>
            </a:r>
            <a:r>
              <a:rPr lang="ru-RU" sz="2700" dirty="0" err="1"/>
              <a:t>заяв</a:t>
            </a:r>
            <a:r>
              <a:rPr lang="ru-RU" sz="2700" dirty="0"/>
              <a:t> </a:t>
            </a:r>
            <a:r>
              <a:rPr lang="ru-RU" sz="2700" dirty="0" err="1"/>
              <a:t>Єврокомісії</a:t>
            </a:r>
            <a:r>
              <a:rPr lang="ru-RU" sz="2700" dirty="0"/>
              <a:t> </a:t>
            </a:r>
            <a:r>
              <a:rPr lang="ru-RU" sz="2700" dirty="0" err="1"/>
              <a:t>рамкові</a:t>
            </a:r>
            <a:r>
              <a:rPr lang="ru-RU" sz="2700" dirty="0"/>
              <a:t> </a:t>
            </a:r>
            <a:r>
              <a:rPr lang="ru-RU" sz="2700" dirty="0" err="1"/>
              <a:t>умови</a:t>
            </a:r>
            <a:r>
              <a:rPr lang="ru-RU" sz="2700" dirty="0"/>
              <a:t> для </a:t>
            </a:r>
            <a:r>
              <a:rPr lang="ru-RU" sz="2700" dirty="0" err="1"/>
              <a:t>внеску</a:t>
            </a:r>
            <a:r>
              <a:rPr lang="ru-RU" sz="2700" dirty="0"/>
              <a:t> ЄС у </a:t>
            </a:r>
            <a:r>
              <a:rPr lang="ru-RU" sz="2700" dirty="0" err="1"/>
              <a:t>відбудову</a:t>
            </a:r>
            <a:r>
              <a:rPr lang="ru-RU" sz="2700" dirty="0"/>
              <a:t> </a:t>
            </a:r>
            <a:r>
              <a:rPr lang="ru-RU" sz="2700" dirty="0" err="1"/>
              <a:t>України</a:t>
            </a:r>
            <a:r>
              <a:rPr lang="ru-RU" sz="2700" dirty="0"/>
              <a:t> </a:t>
            </a:r>
            <a:r>
              <a:rPr lang="ru-RU" sz="2700" dirty="0" err="1"/>
              <a:t>формуватимуть</a:t>
            </a:r>
            <a:r>
              <a:rPr lang="ru-RU" sz="2700" dirty="0"/>
              <a:t> </a:t>
            </a:r>
            <a:r>
              <a:rPr lang="ru-RU" sz="2700" dirty="0" err="1"/>
              <a:t>такі</a:t>
            </a:r>
            <a:r>
              <a:rPr lang="ru-RU" sz="2700" dirty="0"/>
              <a:t> </a:t>
            </a:r>
            <a:r>
              <a:rPr lang="ru-RU" sz="2700" dirty="0" err="1"/>
              <a:t>важливі</a:t>
            </a:r>
            <a:r>
              <a:rPr lang="ru-RU" sz="2700" dirty="0"/>
              <a:t> </a:t>
            </a:r>
            <a:r>
              <a:rPr lang="ru-RU" sz="2700" dirty="0" err="1"/>
              <a:t>компоненти</a:t>
            </a:r>
            <a:r>
              <a:rPr lang="ru-RU" sz="2700" dirty="0"/>
              <a:t>:</a:t>
            </a:r>
            <a:br>
              <a:rPr lang="ru-RU" sz="27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89BD7-DDE5-8644-B0D3-7FFB3282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9237375" cy="4317999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/>
              <a:t>Фонд </a:t>
            </a:r>
            <a:r>
              <a:rPr lang="ru-RU" dirty="0" err="1"/>
              <a:t>відбудови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(‘</a:t>
            </a:r>
            <a:r>
              <a:rPr lang="en" dirty="0"/>
              <a:t>Rebuild Ukraine’ Facility) –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ЄС,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відбудови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з </a:t>
            </a:r>
            <a:r>
              <a:rPr lang="ru-RU" dirty="0" err="1"/>
              <a:t>європейською</a:t>
            </a:r>
            <a:r>
              <a:rPr lang="ru-RU" dirty="0"/>
              <a:t>; </a:t>
            </a:r>
          </a:p>
          <a:p>
            <a:pPr algn="just" fontAlgn="base"/>
            <a:r>
              <a:rPr lang="ru-RU" dirty="0" err="1"/>
              <a:t>Підключення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ЄС, </a:t>
            </a:r>
            <a:r>
              <a:rPr lang="ru-RU" dirty="0" err="1"/>
              <a:t>серед</a:t>
            </a:r>
            <a:r>
              <a:rPr lang="ru-RU" dirty="0"/>
              <a:t> них і </a:t>
            </a:r>
            <a:r>
              <a:rPr lang="ru-RU" dirty="0" err="1"/>
              <a:t>змішане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та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егідою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Сусідства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Традиційно</a:t>
            </a:r>
            <a:r>
              <a:rPr lang="ru-RU" dirty="0"/>
              <a:t> для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матимуть</a:t>
            </a:r>
            <a:r>
              <a:rPr lang="ru-RU" dirty="0"/>
              <a:t> </a:t>
            </a:r>
            <a:r>
              <a:rPr lang="ru-RU" dirty="0" err="1"/>
              <a:t>дієві</a:t>
            </a:r>
            <a:r>
              <a:rPr lang="ru-RU" dirty="0"/>
              <a:t> </a:t>
            </a:r>
            <a:r>
              <a:rPr lang="ru-RU" dirty="0" err="1"/>
              <a:t>запобіжники</a:t>
            </a:r>
            <a:r>
              <a:rPr lang="ru-RU" dirty="0"/>
              <a:t> для </a:t>
            </a:r>
            <a:r>
              <a:rPr lang="ru-RU" dirty="0" err="1"/>
              <a:t>цільового</a:t>
            </a:r>
            <a:r>
              <a:rPr lang="ru-RU" dirty="0"/>
              <a:t> та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й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імплементації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глибше</a:t>
            </a:r>
            <a:r>
              <a:rPr lang="ru-RU" dirty="0"/>
              <a:t> </a:t>
            </a:r>
            <a:r>
              <a:rPr lang="ru-RU" dirty="0" err="1"/>
              <a:t>інтегрувати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 в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ЄС,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бізнес-середовище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та </a:t>
            </a:r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2BAAEDA-B927-DB44-BDA0-C7389EBE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836C-D1A6-F940-8642-2BD41A122913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295914-954E-B440-B8C4-12FC6548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B6CD4B-427B-6C42-B135-CD77BB92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83CE0-D09A-4943-B29E-5843EB8F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120650"/>
            <a:ext cx="2502448" cy="18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16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56B83C-74F7-6042-942F-043A0261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57" y="475480"/>
            <a:ext cx="8596668" cy="165376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Ольга </a:t>
            </a:r>
            <a:r>
              <a:rPr lang="ru-RU" dirty="0" err="1"/>
              <a:t>Стефанішина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вступ</a:t>
            </a:r>
            <a:r>
              <a:rPr lang="ru-RU" dirty="0"/>
              <a:t> до ЄС в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займуть</a:t>
            </a:r>
            <a:r>
              <a:rPr lang="ru-RU" dirty="0"/>
              <a:t> роки, а не </a:t>
            </a:r>
            <a:r>
              <a:rPr lang="ru-RU" dirty="0" err="1"/>
              <a:t>десятиліття</a:t>
            </a:r>
            <a:r>
              <a:rPr lang="ru-RU" dirty="0"/>
              <a:t>.</a:t>
            </a:r>
          </a:p>
          <a:p>
            <a:r>
              <a:rPr lang="ru-RU" dirty="0"/>
              <a:t>"Ми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в </a:t>
            </a:r>
            <a:r>
              <a:rPr lang="ru-RU" dirty="0" err="1"/>
              <a:t>Європейський</a:t>
            </a:r>
            <a:r>
              <a:rPr lang="ru-RU" dirty="0"/>
              <a:t> Союз. Ми </a:t>
            </a:r>
            <a:r>
              <a:rPr lang="ru-RU" dirty="0" err="1"/>
              <a:t>хочемо</a:t>
            </a:r>
            <a:r>
              <a:rPr lang="ru-RU" dirty="0"/>
              <a:t> бути сильною та </a:t>
            </a:r>
            <a:r>
              <a:rPr lang="ru-RU" dirty="0" err="1"/>
              <a:t>конкурентоспроможною</a:t>
            </a:r>
            <a:r>
              <a:rPr lang="ru-RU" dirty="0"/>
              <a:t> державою-членом, тому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10 </a:t>
            </a:r>
            <a:r>
              <a:rPr lang="ru-RU" dirty="0" err="1"/>
              <a:t>років</a:t>
            </a:r>
            <a:r>
              <a:rPr lang="ru-RU" dirty="0"/>
              <a:t>".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377CB96-7EB6-5F42-A2BA-E29F236F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9A7-47E0-A34E-A991-D0593B64E8AF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5E006546-5E00-434C-8B4F-19B6487C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D61F624-C16D-6440-947D-DF58A916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119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8274F-E305-0541-AC27-F467915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94" y="2085705"/>
            <a:ext cx="4688269" cy="2643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962250-D33F-9145-8BEF-1DF57A24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3259856"/>
            <a:ext cx="4261939" cy="28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96CE01-DA98-0E97-73F9-877332AB19ED}"/>
              </a:ext>
            </a:extLst>
          </p:cNvPr>
          <p:cNvSpPr/>
          <p:nvPr/>
        </p:nvSpPr>
        <p:spPr>
          <a:xfrm>
            <a:off x="5337958" y="780475"/>
            <a:ext cx="60920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12. Статистика.</a:t>
            </a:r>
          </a:p>
          <a:p>
            <a:r>
              <a:rPr lang="ru-RU" dirty="0"/>
              <a:t>13.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та </a:t>
            </a:r>
            <a:r>
              <a:rPr lang="ru-RU" dirty="0" err="1"/>
              <a:t>зайнятість</a:t>
            </a:r>
            <a:r>
              <a:rPr lang="ru-RU" dirty="0"/>
              <a:t>.</a:t>
            </a:r>
          </a:p>
          <a:p>
            <a:r>
              <a:rPr lang="ru-RU" dirty="0"/>
              <a:t>14. </a:t>
            </a:r>
            <a:r>
              <a:rPr lang="ru-RU" dirty="0" err="1"/>
              <a:t>Енергетика</a:t>
            </a:r>
            <a:r>
              <a:rPr lang="ru-RU" dirty="0"/>
              <a:t>.</a:t>
            </a:r>
          </a:p>
          <a:p>
            <a:r>
              <a:rPr lang="ru-RU" dirty="0"/>
              <a:t>15. </a:t>
            </a:r>
            <a:r>
              <a:rPr lang="ru-RU" dirty="0" err="1"/>
              <a:t>Промислова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.</a:t>
            </a:r>
          </a:p>
          <a:p>
            <a:r>
              <a:rPr lang="ru-RU" dirty="0"/>
              <a:t>16. </a:t>
            </a:r>
            <a:r>
              <a:rPr lang="ru-RU" dirty="0" err="1"/>
              <a:t>Малі</a:t>
            </a:r>
            <a:r>
              <a:rPr lang="ru-RU" dirty="0"/>
              <a:t> та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ru-RU" dirty="0"/>
              <a:t>17. </a:t>
            </a:r>
            <a:r>
              <a:rPr lang="ru-RU" dirty="0" err="1"/>
              <a:t>Наукова</a:t>
            </a:r>
            <a:r>
              <a:rPr lang="ru-RU" dirty="0"/>
              <a:t> та 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r>
              <a:rPr lang="ru-RU" dirty="0"/>
              <a:t>18. </a:t>
            </a:r>
            <a:r>
              <a:rPr lang="ru-RU" dirty="0" err="1"/>
              <a:t>Освіта</a:t>
            </a:r>
            <a:r>
              <a:rPr lang="ru-RU" dirty="0"/>
              <a:t> та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r>
              <a:rPr lang="ru-RU" dirty="0"/>
              <a:t>19. </a:t>
            </a:r>
            <a:r>
              <a:rPr lang="ru-RU" dirty="0" err="1"/>
              <a:t>Телекомунікації</a:t>
            </a:r>
            <a:r>
              <a:rPr lang="ru-RU" dirty="0"/>
              <a:t>.</a:t>
            </a:r>
          </a:p>
          <a:p>
            <a:r>
              <a:rPr lang="ru-RU" dirty="0"/>
              <a:t>20. </a:t>
            </a:r>
            <a:r>
              <a:rPr lang="ru-RU" dirty="0" err="1"/>
              <a:t>Політика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аудіовізуальному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r>
              <a:rPr lang="ru-RU" dirty="0"/>
              <a:t>.</a:t>
            </a:r>
          </a:p>
          <a:p>
            <a:r>
              <a:rPr lang="ru-RU" dirty="0"/>
              <a:t>21. </a:t>
            </a:r>
            <a:r>
              <a:rPr lang="ru-RU" dirty="0" err="1"/>
              <a:t>Регіональна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.</a:t>
            </a:r>
          </a:p>
          <a:p>
            <a:r>
              <a:rPr lang="ru-RU" dirty="0"/>
              <a:t>22. </a:t>
            </a:r>
            <a:r>
              <a:rPr lang="ru-RU" dirty="0" err="1"/>
              <a:t>Екологія</a:t>
            </a:r>
            <a:r>
              <a:rPr lang="ru-RU" dirty="0"/>
              <a:t>.</a:t>
            </a:r>
          </a:p>
          <a:p>
            <a:r>
              <a:rPr lang="ru-RU" dirty="0"/>
              <a:t>23.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  <a:p>
            <a:r>
              <a:rPr lang="ru-RU" dirty="0"/>
              <a:t>24. </a:t>
            </a:r>
            <a:r>
              <a:rPr lang="ru-RU" dirty="0" err="1"/>
              <a:t>Юстиція</a:t>
            </a:r>
            <a:r>
              <a:rPr lang="ru-RU" dirty="0"/>
              <a:t> та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.</a:t>
            </a:r>
          </a:p>
          <a:p>
            <a:r>
              <a:rPr lang="ru-RU" dirty="0"/>
              <a:t>25. </a:t>
            </a:r>
            <a:r>
              <a:rPr lang="ru-RU" dirty="0" err="1"/>
              <a:t>Митний</a:t>
            </a:r>
            <a:r>
              <a:rPr lang="ru-RU" dirty="0"/>
              <a:t> союз.</a:t>
            </a:r>
          </a:p>
          <a:p>
            <a:r>
              <a:rPr lang="ru-RU" dirty="0"/>
              <a:t>26.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зносини</a:t>
            </a:r>
            <a:r>
              <a:rPr lang="ru-RU" dirty="0"/>
              <a:t>.</a:t>
            </a:r>
          </a:p>
          <a:p>
            <a:r>
              <a:rPr lang="ru-RU" dirty="0"/>
              <a:t>27. 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та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</a:t>
            </a:r>
          </a:p>
          <a:p>
            <a:r>
              <a:rPr lang="ru-RU" dirty="0"/>
              <a:t>28.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.</a:t>
            </a:r>
          </a:p>
          <a:p>
            <a:r>
              <a:rPr lang="ru-RU" dirty="0"/>
              <a:t>29. Бюджет та </a:t>
            </a:r>
            <a:r>
              <a:rPr lang="ru-RU" dirty="0" err="1"/>
              <a:t>фінансовий</a:t>
            </a:r>
            <a:r>
              <a:rPr lang="ru-RU" dirty="0"/>
              <a:t> контроль.</a:t>
            </a:r>
          </a:p>
          <a:p>
            <a:r>
              <a:rPr lang="ru-RU" dirty="0"/>
              <a:t>30. </a:t>
            </a:r>
            <a:r>
              <a:rPr lang="ru-RU" dirty="0" err="1"/>
              <a:t>Охорона</a:t>
            </a:r>
            <a:r>
              <a:rPr lang="ru-RU" dirty="0"/>
              <a:t> прав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</a:p>
          <a:p>
            <a:r>
              <a:rPr lang="ru-RU" dirty="0"/>
              <a:t>31.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C17A-4E7E-95AF-B0E3-F3F5A5FD5401}"/>
              </a:ext>
            </a:extLst>
          </p:cNvPr>
          <p:cNvSpPr/>
          <p:nvPr/>
        </p:nvSpPr>
        <p:spPr>
          <a:xfrm>
            <a:off x="1083927" y="1166842"/>
            <a:ext cx="41201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Кожен</a:t>
            </a:r>
            <a:r>
              <a:rPr lang="ru-RU" dirty="0"/>
              <a:t> з них </a:t>
            </a:r>
            <a:r>
              <a:rPr lang="ru-RU" dirty="0" err="1"/>
              <a:t>відповідає</a:t>
            </a:r>
            <a:r>
              <a:rPr lang="ru-RU" dirty="0"/>
              <a:t> одному з 31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доробку</a:t>
            </a:r>
            <a:r>
              <a:rPr lang="ru-RU" dirty="0"/>
              <a:t> </a:t>
            </a:r>
            <a:r>
              <a:rPr lang="ru-RU" b="1" i="1" dirty="0"/>
              <a:t>(</a:t>
            </a:r>
            <a:r>
              <a:rPr lang="en" b="1" i="1" dirty="0"/>
              <a:t>acquis) </a:t>
            </a:r>
            <a:r>
              <a:rPr lang="ru-RU" dirty="0"/>
              <a:t>ЄС: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</a:t>
            </a:r>
          </a:p>
          <a:p>
            <a:r>
              <a:rPr lang="ru-RU" dirty="0"/>
              <a:t>3. Свобода у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капіталів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Законодавство</a:t>
            </a:r>
            <a:r>
              <a:rPr lang="ru-RU" dirty="0"/>
              <a:t> про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ru-RU" dirty="0"/>
              <a:t>6. Конкурентна </a:t>
            </a:r>
            <a:r>
              <a:rPr lang="ru-RU" dirty="0" err="1"/>
              <a:t>політика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</a:t>
            </a:r>
          </a:p>
          <a:p>
            <a:r>
              <a:rPr lang="ru-RU" dirty="0"/>
              <a:t>8. </a:t>
            </a:r>
            <a:r>
              <a:rPr lang="ru-RU" dirty="0" err="1"/>
              <a:t>Рибне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</a:t>
            </a:r>
          </a:p>
          <a:p>
            <a:r>
              <a:rPr lang="ru-RU" dirty="0"/>
              <a:t>9. </a:t>
            </a:r>
            <a:r>
              <a:rPr lang="ru-RU" dirty="0" err="1"/>
              <a:t>Транспортна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.</a:t>
            </a:r>
          </a:p>
          <a:p>
            <a:r>
              <a:rPr lang="ru-RU" dirty="0"/>
              <a:t>10. </a:t>
            </a:r>
            <a:r>
              <a:rPr lang="ru-RU" dirty="0" err="1"/>
              <a:t>Податкова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.</a:t>
            </a:r>
          </a:p>
          <a:p>
            <a:r>
              <a:rPr lang="ru-RU" dirty="0"/>
              <a:t>11. </a:t>
            </a:r>
            <a:r>
              <a:rPr lang="ru-RU" dirty="0" err="1"/>
              <a:t>Економічний</a:t>
            </a:r>
            <a:r>
              <a:rPr lang="ru-RU" dirty="0"/>
              <a:t> і </a:t>
            </a:r>
            <a:r>
              <a:rPr lang="ru-RU" dirty="0" err="1"/>
              <a:t>валютний</a:t>
            </a:r>
            <a:r>
              <a:rPr lang="ru-RU" dirty="0"/>
              <a:t> союз.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04B638-4DE0-01C7-4ED3-39ED1A69D1A8}"/>
              </a:ext>
            </a:extLst>
          </p:cNvPr>
          <p:cNvSpPr/>
          <p:nvPr/>
        </p:nvSpPr>
        <p:spPr>
          <a:xfrm>
            <a:off x="950026" y="133859"/>
            <a:ext cx="1035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- </a:t>
            </a:r>
            <a:r>
              <a:rPr lang="ru-RU" b="1" i="1" dirty="0" err="1"/>
              <a:t>критерій</a:t>
            </a:r>
            <a:r>
              <a:rPr lang="ru-RU" b="1" i="1" dirty="0"/>
              <a:t> членства </a:t>
            </a:r>
            <a:r>
              <a:rPr lang="ru-RU" dirty="0"/>
              <a:t>- </a:t>
            </a:r>
            <a:r>
              <a:rPr lang="ru-RU" dirty="0" err="1"/>
              <a:t>є</a:t>
            </a:r>
            <a:r>
              <a:rPr lang="ru-RU" dirty="0"/>
              <a:t>, як </a:t>
            </a:r>
            <a:r>
              <a:rPr lang="ru-RU" dirty="0" err="1"/>
              <a:t>засвідчують</a:t>
            </a:r>
            <a:r>
              <a:rPr lang="ru-RU" dirty="0"/>
              <a:t> переговори </a:t>
            </a:r>
            <a:r>
              <a:rPr lang="ru-RU" dirty="0" err="1"/>
              <a:t>країн-кандидатів</a:t>
            </a:r>
            <a:r>
              <a:rPr lang="ru-RU" dirty="0"/>
              <a:t>, </a:t>
            </a:r>
            <a:r>
              <a:rPr lang="ru-RU" dirty="0" err="1"/>
              <a:t>найважчим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членства в ЄС </a:t>
            </a:r>
            <a:r>
              <a:rPr lang="ru-RU" dirty="0" err="1"/>
              <a:t>конкретизовано</a:t>
            </a:r>
            <a:r>
              <a:rPr lang="ru-RU" dirty="0"/>
              <a:t> 31 </a:t>
            </a:r>
            <a:r>
              <a:rPr lang="ru-RU" dirty="0" err="1"/>
              <a:t>критерій</a:t>
            </a:r>
            <a:r>
              <a:rPr lang="ru-RU" dirty="0"/>
              <a:t> членства.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46947A9-2A50-8D4E-A513-B03184B9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C430-8A3D-5445-8743-C68B5263CECE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F00514D3-0C71-9C48-8FE2-13E64BC5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31D4EF-E741-2E49-8AF3-117F74FA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05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60F1A-A2F0-2C9B-F3BA-95E37DBE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4009091" cy="1492132"/>
          </a:xfrm>
        </p:spPr>
        <p:txBody>
          <a:bodyPr/>
          <a:lstStyle/>
          <a:p>
            <a:r>
              <a:rPr lang="ru-RU" b="1" dirty="0"/>
              <a:t>А</a:t>
            </a:r>
            <a:r>
              <a:rPr lang="en" b="1" dirty="0" err="1"/>
              <a:t>cquis</a:t>
            </a:r>
            <a:r>
              <a:rPr lang="en" b="1" dirty="0"/>
              <a:t> </a:t>
            </a:r>
            <a:r>
              <a:rPr lang="ru-RU" b="1" dirty="0"/>
              <a:t>ЄС</a:t>
            </a:r>
            <a:r>
              <a:rPr lang="ru-RU" dirty="0"/>
              <a:t> 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2B832-AA54-7693-6B8D-80BC1FB3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79883"/>
            <a:ext cx="10178322" cy="37448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А</a:t>
            </a:r>
            <a:r>
              <a:rPr lang="en" b="1" dirty="0" err="1"/>
              <a:t>cquis</a:t>
            </a:r>
            <a:r>
              <a:rPr lang="en" b="1" dirty="0"/>
              <a:t> </a:t>
            </a:r>
            <a:r>
              <a:rPr lang="ru-RU" b="1" dirty="0"/>
              <a:t>ЄС</a:t>
            </a:r>
            <a:r>
              <a:rPr lang="ru-RU" dirty="0"/>
              <a:t> (з франц. – «</a:t>
            </a:r>
            <a:r>
              <a:rPr lang="ru-RU" dirty="0" err="1"/>
              <a:t>доробок</a:t>
            </a:r>
            <a:r>
              <a:rPr lang="ru-RU" dirty="0"/>
              <a:t>»)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надбання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, </a:t>
            </a:r>
            <a:r>
              <a:rPr lang="ru-RU" dirty="0" err="1"/>
              <a:t>правовій</a:t>
            </a:r>
            <a:r>
              <a:rPr lang="ru-RU" dirty="0"/>
              <a:t> і </a:t>
            </a:r>
            <a:r>
              <a:rPr lang="ru-RU" dirty="0" err="1"/>
              <a:t>економічній</a:t>
            </a:r>
            <a:r>
              <a:rPr lang="ru-RU" dirty="0"/>
              <a:t> сферах, яке </a:t>
            </a:r>
            <a:r>
              <a:rPr lang="ru-RU" dirty="0" err="1"/>
              <a:t>будується</a:t>
            </a:r>
            <a:r>
              <a:rPr lang="ru-RU" dirty="0"/>
              <a:t> на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цінностях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 2 Договору про ЄС.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політичному</a:t>
            </a:r>
            <a:r>
              <a:rPr lang="ru-RU" dirty="0"/>
              <a:t> і правовому </a:t>
            </a:r>
            <a:r>
              <a:rPr lang="ru-RU" dirty="0" err="1"/>
              <a:t>значенні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комплекс прав і </a:t>
            </a:r>
            <a:r>
              <a:rPr lang="ru-RU" dirty="0" err="1"/>
              <a:t>обов'язків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 ЄС. Вони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поділяти</a:t>
            </a:r>
            <a:r>
              <a:rPr lang="ru-RU" dirty="0"/>
              <a:t> і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en" dirty="0"/>
              <a:t>acquis </a:t>
            </a:r>
            <a:r>
              <a:rPr lang="ru-RU" dirty="0"/>
              <a:t>ЄС,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погоджено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Великобританія</a:t>
            </a:r>
            <a:r>
              <a:rPr lang="ru-RU" dirty="0"/>
              <a:t> та </a:t>
            </a:r>
            <a:r>
              <a:rPr lang="ru-RU" dirty="0" err="1"/>
              <a:t>Данія</a:t>
            </a:r>
            <a:r>
              <a:rPr lang="ru-RU" dirty="0"/>
              <a:t>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економічному</a:t>
            </a:r>
            <a:r>
              <a:rPr lang="ru-RU" dirty="0"/>
              <a:t> і валютному </a:t>
            </a:r>
            <a:r>
              <a:rPr lang="ru-RU" dirty="0" err="1"/>
              <a:t>союзі</a:t>
            </a:r>
            <a:r>
              <a:rPr lang="ru-RU" dirty="0"/>
              <a:t>, а </a:t>
            </a:r>
            <a:r>
              <a:rPr lang="ru-RU" dirty="0" err="1"/>
              <a:t>Великобританія</a:t>
            </a:r>
            <a:r>
              <a:rPr lang="ru-RU" dirty="0"/>
              <a:t> і </a:t>
            </a:r>
            <a:r>
              <a:rPr lang="ru-RU" dirty="0" err="1"/>
              <a:t>Ірландія</a:t>
            </a:r>
            <a:r>
              <a:rPr lang="ru-RU" dirty="0"/>
              <a:t> — в </a:t>
            </a:r>
            <a:r>
              <a:rPr lang="ru-RU" dirty="0" err="1"/>
              <a:t>Шенгенській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 </a:t>
            </a:r>
            <a:r>
              <a:rPr lang="ru-RU" dirty="0" err="1"/>
              <a:t>Країна</a:t>
            </a:r>
            <a:r>
              <a:rPr lang="ru-RU" dirty="0"/>
              <a:t>-кандидат на </a:t>
            </a:r>
            <a:r>
              <a:rPr lang="ru-RU" dirty="0" err="1"/>
              <a:t>вступ</a:t>
            </a:r>
            <a:r>
              <a:rPr lang="ru-RU" dirty="0"/>
              <a:t> до ЄС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та </a:t>
            </a:r>
            <a:r>
              <a:rPr lang="ru-RU" dirty="0" err="1"/>
              <a:t>імплементацію</a:t>
            </a:r>
            <a:r>
              <a:rPr lang="ru-RU" dirty="0"/>
              <a:t> </a:t>
            </a:r>
            <a:r>
              <a:rPr lang="en" dirty="0"/>
              <a:t>acquis.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 </a:t>
            </a:r>
            <a:r>
              <a:rPr lang="ru-RU" b="1" dirty="0"/>
              <a:t>«</a:t>
            </a:r>
            <a:r>
              <a:rPr lang="ru-RU" b="1" dirty="0" err="1"/>
              <a:t>копенгагенських</a:t>
            </a:r>
            <a:r>
              <a:rPr lang="ru-RU" b="1" dirty="0"/>
              <a:t>» </a:t>
            </a:r>
            <a:r>
              <a:rPr lang="ru-RU" b="1" dirty="0" err="1"/>
              <a:t>критеріїв</a:t>
            </a:r>
            <a:r>
              <a:rPr lang="ru-RU" dirty="0"/>
              <a:t> членства в ЄС.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1411082-DE33-DF46-9257-554253FE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9CE-99E8-5C41-AF9A-20681AA12258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DD8FACF9-44DA-3348-9ADD-C0FF57A0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992746-0387-A744-9008-3A495637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13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6EDAB5-A263-42BB-2D06-4EB4DBD0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211431"/>
            <a:ext cx="2849911" cy="1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1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729359-DFDD-288E-691E-57669BC1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205" y="1944877"/>
            <a:ext cx="8414836" cy="44308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(правовому)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ЄС.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Найвужче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поширюватиметься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ЄС», «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ЄС».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3AFED67-CB12-8848-8A00-847BD761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7D1B-D32C-C64C-8A3D-979DA461583C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77BBBCF8-B941-6644-83FA-A5B5D763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97E08E5-395A-7A4D-B87D-9CCC00D7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14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6BF947-6ED6-C310-B789-6266622B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471" y="133859"/>
            <a:ext cx="2998762" cy="1659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F2D2FA-11B2-9DA4-5BD9-0BB1DC53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68" y="133859"/>
            <a:ext cx="2591130" cy="16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ACBBD-4160-8019-796C-28020814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визначити</a:t>
            </a:r>
            <a:r>
              <a:rPr lang="ru-RU" sz="3600" dirty="0"/>
              <a:t> </a:t>
            </a:r>
            <a:r>
              <a:rPr lang="ru-RU" sz="3600" dirty="0" err="1"/>
              <a:t>кілька</a:t>
            </a:r>
            <a:r>
              <a:rPr lang="ru-RU" sz="3600" dirty="0"/>
              <a:t> </a:t>
            </a:r>
            <a:r>
              <a:rPr lang="ru-RU" sz="3600" dirty="0" err="1"/>
              <a:t>ознак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стосуються</a:t>
            </a:r>
            <a:r>
              <a:rPr lang="ru-RU" sz="3600" dirty="0"/>
              <a:t> </a:t>
            </a:r>
            <a:r>
              <a:rPr lang="ru-RU" sz="3600" dirty="0" err="1"/>
              <a:t>угод</a:t>
            </a:r>
            <a:r>
              <a:rPr lang="ru-RU" sz="3600" dirty="0"/>
              <a:t> про </a:t>
            </a:r>
            <a:r>
              <a:rPr lang="ru-RU" sz="3600" dirty="0" err="1"/>
              <a:t>асоціацію</a:t>
            </a:r>
            <a:r>
              <a:rPr lang="ru-RU" sz="3600" dirty="0"/>
              <a:t>, </a:t>
            </a:r>
            <a:r>
              <a:rPr lang="ru-RU" sz="3600" dirty="0" err="1"/>
              <a:t>закріплених</a:t>
            </a:r>
            <a:r>
              <a:rPr lang="ru-RU" sz="3600" dirty="0"/>
              <a:t> в </a:t>
            </a:r>
            <a:r>
              <a:rPr lang="ru-RU" sz="3600" dirty="0" err="1"/>
              <a:t>праві</a:t>
            </a:r>
            <a:r>
              <a:rPr lang="ru-RU" sz="3600" dirty="0"/>
              <a:t> ЄС: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AA95F-315D-DFA9-05CD-5A95DFF1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2011681"/>
            <a:ext cx="5912526" cy="3867912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2800" dirty="0"/>
              <a:t>1) </a:t>
            </a:r>
            <a:r>
              <a:rPr lang="ru-RU" sz="2800" dirty="0" err="1"/>
              <a:t>взаємні</a:t>
            </a:r>
            <a:r>
              <a:rPr lang="ru-RU" sz="2800" dirty="0"/>
              <a:t> права та </a:t>
            </a:r>
            <a:r>
              <a:rPr lang="ru-RU" sz="2800" dirty="0" err="1"/>
              <a:t>обов'язки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2) </a:t>
            </a:r>
            <a:r>
              <a:rPr lang="ru-RU" sz="2800" dirty="0" err="1"/>
              <a:t>спільні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та </a:t>
            </a:r>
            <a:r>
              <a:rPr lang="ru-RU" sz="2800" dirty="0" err="1"/>
              <a:t>спеціальні</a:t>
            </a:r>
            <a:r>
              <a:rPr lang="ru-RU" sz="2800" dirty="0"/>
              <a:t> </a:t>
            </a:r>
            <a:r>
              <a:rPr lang="ru-RU" sz="2800" dirty="0" err="1"/>
              <a:t>процедури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3) </a:t>
            </a:r>
            <a:r>
              <a:rPr lang="ru-RU" sz="2800" dirty="0" err="1"/>
              <a:t>особливі</a:t>
            </a:r>
            <a:r>
              <a:rPr lang="ru-RU" sz="2800" dirty="0"/>
              <a:t> </a:t>
            </a:r>
            <a:r>
              <a:rPr lang="ru-RU" sz="2800" dirty="0" err="1"/>
              <a:t>відносини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ЄС та </a:t>
            </a:r>
            <a:r>
              <a:rPr lang="ru-RU" sz="2800" dirty="0" err="1"/>
              <a:t>іншою</a:t>
            </a:r>
            <a:r>
              <a:rPr lang="ru-RU" sz="2800" dirty="0"/>
              <a:t> </a:t>
            </a:r>
            <a:r>
              <a:rPr lang="ru-RU" sz="2800" dirty="0" err="1"/>
              <a:t>країною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4) участь </a:t>
            </a:r>
            <a:r>
              <a:rPr lang="ru-RU" sz="2800" dirty="0" err="1"/>
              <a:t>третьої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у </a:t>
            </a:r>
            <a:r>
              <a:rPr lang="ru-RU" sz="2800" dirty="0" err="1"/>
              <a:t>системі</a:t>
            </a:r>
            <a:r>
              <a:rPr lang="ru-RU" sz="2800" dirty="0"/>
              <a:t> ЄС.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10553EA-379B-164D-962E-5EB0F476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0CD1-3758-E148-86C3-231DAF79E662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759F4657-3428-CF43-8926-498CA3E2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B4DC73-C86C-1D4F-BAC8-D69D2D51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15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D9DDC6-1939-E824-8DFB-6E0CE5859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566" y="2205809"/>
            <a:ext cx="4668841" cy="26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513E3-FCCB-C04E-A486-228C414A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309446"/>
            <a:ext cx="8084634" cy="6063476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CAAFE721-F54C-DC4A-8773-06503536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3D6-245C-1240-9148-5CABB60A449B}" type="datetime1">
              <a:rPr lang="ru-RU" smtClean="0"/>
              <a:t>10.10.2025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A3EE1D-DDA5-D842-AAB3-B98D9671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2A452E-1FE8-5242-B66D-E2326549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872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D45A-4983-12D8-CD81-804A1AF7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524107"/>
            <a:ext cx="10673576" cy="5652856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 err="1"/>
              <a:t>Намір</a:t>
            </a:r>
            <a:r>
              <a:rPr lang="ru-RU" b="1" u="sng" dirty="0"/>
              <a:t> </a:t>
            </a:r>
            <a:r>
              <a:rPr lang="ru-RU" b="1" u="sng" dirty="0" err="1"/>
              <a:t>України</a:t>
            </a:r>
            <a:r>
              <a:rPr lang="ru-RU" b="1" u="sng" dirty="0"/>
              <a:t> </a:t>
            </a:r>
            <a:r>
              <a:rPr lang="ru-RU" b="1" u="sng" dirty="0" err="1"/>
              <a:t>розбудовувати</a:t>
            </a:r>
            <a:r>
              <a:rPr lang="ru-RU" b="1" u="sng" dirty="0"/>
              <a:t> </a:t>
            </a:r>
            <a:r>
              <a:rPr lang="ru-RU" b="1" u="sng" dirty="0" err="1"/>
              <a:t>відносини</a:t>
            </a:r>
            <a:r>
              <a:rPr lang="ru-RU" b="1" u="sng" dirty="0"/>
              <a:t> з </a:t>
            </a:r>
            <a:r>
              <a:rPr lang="ru-RU" b="1" u="sng" dirty="0" err="1"/>
              <a:t>Європейським</a:t>
            </a:r>
            <a:r>
              <a:rPr lang="ru-RU" b="1" u="sng" dirty="0"/>
              <a:t> Союзом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проголошений</a:t>
            </a:r>
            <a:r>
              <a:rPr lang="ru-RU" dirty="0"/>
              <a:t> у </a:t>
            </a:r>
            <a:r>
              <a:rPr lang="ru-RU" dirty="0" err="1"/>
              <a:t>Постанові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 липня 1993 року «Про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».</a:t>
            </a:r>
          </a:p>
          <a:p>
            <a:pPr algn="just"/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</a:t>
            </a:r>
            <a:r>
              <a:rPr lang="ru-RU" dirty="0" err="1"/>
              <a:t>Європейським</a:t>
            </a:r>
            <a:r>
              <a:rPr lang="ru-RU" dirty="0"/>
              <a:t> Союзом 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започатковані</a:t>
            </a:r>
            <a:r>
              <a:rPr lang="ru-RU" dirty="0"/>
              <a:t> в </a:t>
            </a:r>
            <a:r>
              <a:rPr lang="ru-RU" dirty="0" err="1"/>
              <a:t>грудні</a:t>
            </a:r>
            <a:r>
              <a:rPr lang="ru-RU" dirty="0"/>
              <a:t> 1991 року, коли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</a:t>
            </a:r>
            <a:r>
              <a:rPr lang="ru-RU" dirty="0" err="1"/>
              <a:t>Нідерландів</a:t>
            </a:r>
            <a:r>
              <a:rPr lang="ru-RU" dirty="0"/>
              <a:t>, як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головуючої</a:t>
            </a:r>
            <a:r>
              <a:rPr lang="ru-RU" dirty="0"/>
              <a:t> в ЄС </a:t>
            </a:r>
            <a:r>
              <a:rPr lang="ru-RU" dirty="0" err="1"/>
              <a:t>країни</a:t>
            </a:r>
            <a:r>
              <a:rPr lang="ru-RU" dirty="0"/>
              <a:t>,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визнав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3D89CB9-1CB4-4842-BB75-74E2A593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8C62-38B2-FD4B-BA81-CA6E1A702FB0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76D9F9-7800-CC44-B5DE-62209AE0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72358B-D9BB-584B-AD29-38484433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17</a:t>
            </a:fld>
            <a:endParaRPr lang="ru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376995-3D53-18C9-EB19-4A2ED23EB39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b="0" dirty="0">
                <a:effectLst/>
              </a:rPr>
              <a:t> 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7962A7-8896-C37B-CE0F-1410F5554D8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b="0" dirty="0">
                <a:effectLst/>
              </a:rPr>
              <a:t> 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452EF-623D-54DF-0D6C-6BD0AB0E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61" y="3085170"/>
            <a:ext cx="4905209" cy="27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5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856633-4FB4-AF0F-7E3C-B4BF8BAAD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just"/>
            <a:r>
              <a:rPr lang="ru-RU" dirty="0"/>
              <a:t>У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стратегічний</a:t>
            </a:r>
            <a:r>
              <a:rPr lang="ru-RU" dirty="0"/>
              <a:t> курс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європейську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підтверджений</a:t>
            </a:r>
            <a:r>
              <a:rPr lang="ru-RU" dirty="0"/>
              <a:t> та </a:t>
            </a:r>
            <a:r>
              <a:rPr lang="ru-RU" dirty="0" err="1"/>
              <a:t>розвинутий</a:t>
            </a:r>
            <a:r>
              <a:rPr lang="ru-RU" dirty="0"/>
              <a:t> у 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ЄС, яку </a:t>
            </a:r>
            <a:r>
              <a:rPr lang="ru-RU" dirty="0" err="1"/>
              <a:t>схвалено</a:t>
            </a:r>
            <a:r>
              <a:rPr lang="ru-RU" dirty="0"/>
              <a:t> 11 червня 1998 року, та 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ЄС, </a:t>
            </a:r>
            <a:r>
              <a:rPr lang="ru-RU" dirty="0" err="1"/>
              <a:t>схваленій</a:t>
            </a:r>
            <a:r>
              <a:rPr lang="ru-RU" dirty="0"/>
              <a:t> 14 вересня 2000 року.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довготермінова</a:t>
            </a:r>
            <a:r>
              <a:rPr lang="ru-RU" dirty="0"/>
              <a:t> </a:t>
            </a:r>
            <a:r>
              <a:rPr lang="ru-RU" dirty="0" err="1"/>
              <a:t>стратегічна</a:t>
            </a:r>
            <a:r>
              <a:rPr lang="ru-RU" dirty="0"/>
              <a:t> мета -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статті</a:t>
            </a:r>
            <a:r>
              <a:rPr lang="ru-RU" dirty="0"/>
              <a:t> 11 Закону </a:t>
            </a:r>
            <a:r>
              <a:rPr lang="ru-RU" dirty="0" err="1"/>
              <a:t>України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«Про засади внутрішньої і зовнішньої політики»</a:t>
            </a:r>
            <a:r>
              <a:rPr lang="ru-RU" dirty="0"/>
              <a:t> 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основоположних</a:t>
            </a:r>
            <a:r>
              <a:rPr lang="ru-RU" dirty="0"/>
              <a:t> засад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, </a:t>
            </a:r>
            <a:r>
              <a:rPr lang="ru-RU" dirty="0" err="1"/>
              <a:t>економічний</a:t>
            </a:r>
            <a:r>
              <a:rPr lang="ru-RU" dirty="0"/>
              <a:t>, </a:t>
            </a:r>
            <a:r>
              <a:rPr lang="ru-RU" dirty="0" err="1"/>
              <a:t>правовий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з метою </a:t>
            </a:r>
            <a:r>
              <a:rPr lang="ru-RU" dirty="0" err="1"/>
              <a:t>набуття</a:t>
            </a:r>
            <a:r>
              <a:rPr lang="ru-RU" dirty="0"/>
              <a:t> членства в ЄС.</a:t>
            </a:r>
          </a:p>
          <a:p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9A5C968-0583-D441-AC40-6584155D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43-36CB-BB45-AC86-93A97D982DCB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47910C-EB89-9242-9C23-11337FAA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D29311-0120-B44D-9415-751DA266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7B59B-1BF3-28BF-8833-D01B28C0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86" y="260975"/>
            <a:ext cx="2810108" cy="21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B41B13-2989-B9E6-4EE1-99293DB3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39" y="1494263"/>
            <a:ext cx="10539761" cy="46827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5 </a:t>
            </a:r>
            <a:r>
              <a:rPr lang="ru-RU" dirty="0" err="1"/>
              <a:t>березня</a:t>
            </a:r>
            <a:r>
              <a:rPr lang="ru-RU" dirty="0"/>
              <a:t> 2007 року </a:t>
            </a:r>
            <a:r>
              <a:rPr lang="ru-RU" dirty="0" err="1"/>
              <a:t>Україна</a:t>
            </a:r>
            <a:r>
              <a:rPr lang="ru-RU" dirty="0"/>
              <a:t> та ЄС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переговорний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угоди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ЄС.</a:t>
            </a:r>
          </a:p>
          <a:p>
            <a:pPr algn="just"/>
            <a:r>
              <a:rPr lang="ru-RU" dirty="0"/>
              <a:t>9 вересня 2008 року на </a:t>
            </a:r>
            <a:r>
              <a:rPr lang="ru-RU" dirty="0" err="1"/>
              <a:t>Паризькому</a:t>
            </a:r>
            <a:r>
              <a:rPr lang="ru-RU" dirty="0"/>
              <a:t> </a:t>
            </a:r>
            <a:r>
              <a:rPr lang="ru-RU" dirty="0" err="1"/>
              <a:t>саміті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та ЄС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домовленості</a:t>
            </a:r>
            <a:r>
              <a:rPr lang="ru-RU" dirty="0"/>
              <a:t> про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угоди в </a:t>
            </a:r>
            <a:r>
              <a:rPr lang="ru-RU" dirty="0" err="1"/>
              <a:t>форматі</a:t>
            </a:r>
            <a:r>
              <a:rPr lang="ru-RU" dirty="0"/>
              <a:t> Угоди про </a:t>
            </a:r>
            <a:r>
              <a:rPr lang="ru-RU" dirty="0" err="1"/>
              <a:t>асоціацію</a:t>
            </a:r>
            <a:r>
              <a:rPr lang="ru-RU" dirty="0"/>
              <a:t>, яка </a:t>
            </a:r>
            <a:r>
              <a:rPr lang="ru-RU" dirty="0" err="1"/>
              <a:t>будуватиметься</a:t>
            </a:r>
            <a:r>
              <a:rPr lang="ru-RU" dirty="0"/>
              <a:t> на принципах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та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2183447-A98D-334C-BACA-8624D8B2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0B41-772B-D447-B556-30E6B56BD221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58F5F-B7B1-1043-89CC-E112D864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15CC2-D2D6-0D4B-8164-669CCA98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19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D3420-D67F-5F02-2846-22671FD6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73" y="3429000"/>
            <a:ext cx="3869739" cy="21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9D651-7E35-879E-A4D8-90716142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>
            <a:noAutofit/>
          </a:bodyPr>
          <a:lstStyle/>
          <a:p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виокремити</a:t>
            </a:r>
            <a:r>
              <a:rPr lang="ru-RU" sz="3600" dirty="0"/>
              <a:t> </a:t>
            </a:r>
            <a:r>
              <a:rPr lang="ru-RU" sz="3600" dirty="0" err="1"/>
              <a:t>п’ять</a:t>
            </a:r>
            <a:r>
              <a:rPr lang="ru-RU" sz="3600" dirty="0"/>
              <a:t> </a:t>
            </a:r>
            <a:r>
              <a:rPr lang="ru-RU" sz="3600" dirty="0" err="1"/>
              <a:t>основних</a:t>
            </a:r>
            <a:r>
              <a:rPr lang="ru-RU" sz="3600" dirty="0"/>
              <a:t> </a:t>
            </a:r>
            <a:r>
              <a:rPr lang="ru-RU" sz="3600" dirty="0" err="1"/>
              <a:t>етапів</a:t>
            </a:r>
            <a:r>
              <a:rPr lang="ru-RU" sz="3600" dirty="0"/>
              <a:t> </a:t>
            </a:r>
            <a:r>
              <a:rPr lang="ru-RU" sz="3600" dirty="0" err="1"/>
              <a:t>процесу</a:t>
            </a:r>
            <a:r>
              <a:rPr lang="ru-RU" sz="3600" dirty="0"/>
              <a:t> </a:t>
            </a:r>
            <a:r>
              <a:rPr lang="ru-RU" sz="3600" dirty="0" err="1"/>
              <a:t>вступу</a:t>
            </a:r>
            <a:r>
              <a:rPr lang="ru-RU" sz="3600" dirty="0"/>
              <a:t> до </a:t>
            </a:r>
            <a:r>
              <a:rPr lang="ru-RU" sz="3600" dirty="0" err="1"/>
              <a:t>Європейського</a:t>
            </a:r>
            <a:r>
              <a:rPr lang="ru-RU" sz="3600" dirty="0"/>
              <a:t> Союзу : 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16122-4DE3-CDF5-EEB1-3370D705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08760"/>
            <a:ext cx="10178322" cy="471662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Консультативний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етап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триває</a:t>
            </a:r>
            <a:r>
              <a:rPr lang="ru-RU" dirty="0"/>
              <a:t> перед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заяви про вступ. </a:t>
            </a:r>
          </a:p>
          <a:p>
            <a:r>
              <a:rPr lang="ru-RU" dirty="0"/>
              <a:t>Практика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країни-претенденти</a:t>
            </a:r>
            <a:r>
              <a:rPr lang="ru-RU" dirty="0"/>
              <a:t> на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укладали</a:t>
            </a:r>
            <a:r>
              <a:rPr lang="ru-RU" dirty="0"/>
              <a:t> один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асоціативних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: </a:t>
            </a:r>
          </a:p>
          <a:p>
            <a:r>
              <a:rPr lang="ru-RU" dirty="0"/>
              <a:t> </a:t>
            </a:r>
            <a:r>
              <a:rPr lang="ru-RU" dirty="0" err="1"/>
              <a:t>Європейську</a:t>
            </a:r>
            <a:r>
              <a:rPr lang="ru-RU" dirty="0"/>
              <a:t> угоду (</a:t>
            </a:r>
            <a:r>
              <a:rPr lang="en" dirty="0"/>
              <a:t>European Agreement). </a:t>
            </a:r>
            <a:r>
              <a:rPr lang="uk-UA" dirty="0"/>
              <a:t> </a:t>
            </a:r>
            <a:r>
              <a:rPr lang="ru-RU" dirty="0"/>
              <a:t>У 90-х роках </a:t>
            </a:r>
            <a:r>
              <a:rPr lang="ru-RU" dirty="0" err="1"/>
              <a:t>такі</a:t>
            </a:r>
            <a:r>
              <a:rPr lang="ru-RU" dirty="0"/>
              <a:t> угоди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укладено</a:t>
            </a:r>
            <a:r>
              <a:rPr lang="ru-RU" dirty="0"/>
              <a:t> з </a:t>
            </a:r>
            <a:r>
              <a:rPr lang="ru-RU" dirty="0" err="1"/>
              <a:t>десятьма</a:t>
            </a:r>
            <a:r>
              <a:rPr lang="ru-RU" dirty="0"/>
              <a:t> </a:t>
            </a:r>
            <a:r>
              <a:rPr lang="ru-RU" dirty="0" err="1"/>
              <a:t>колишніми</a:t>
            </a:r>
            <a:r>
              <a:rPr lang="ru-RU" dirty="0"/>
              <a:t> </a:t>
            </a:r>
            <a:r>
              <a:rPr lang="ru-RU" dirty="0" err="1"/>
              <a:t>соціалістичними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: </a:t>
            </a:r>
            <a:r>
              <a:rPr lang="ru-RU" dirty="0" err="1"/>
              <a:t>Польщею</a:t>
            </a:r>
            <a:r>
              <a:rPr lang="ru-RU" dirty="0"/>
              <a:t> (1991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Угорщиною</a:t>
            </a:r>
            <a:r>
              <a:rPr lang="ru-RU" dirty="0"/>
              <a:t> (1991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Румунією</a:t>
            </a:r>
            <a:r>
              <a:rPr lang="ru-RU" dirty="0"/>
              <a:t> (1993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Болгарією</a:t>
            </a:r>
            <a:r>
              <a:rPr lang="ru-RU" dirty="0"/>
              <a:t> (1993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Чехією</a:t>
            </a:r>
            <a:r>
              <a:rPr lang="ru-RU" dirty="0"/>
              <a:t> (1993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Словаччиною</a:t>
            </a:r>
            <a:r>
              <a:rPr lang="ru-RU" dirty="0"/>
              <a:t> (1993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Естонією</a:t>
            </a:r>
            <a:r>
              <a:rPr lang="ru-RU" dirty="0"/>
              <a:t> (1995 </a:t>
            </a:r>
            <a:r>
              <a:rPr lang="ru-RU" dirty="0" err="1"/>
              <a:t>рік</a:t>
            </a:r>
            <a:r>
              <a:rPr lang="ru-RU" dirty="0"/>
              <a:t>), Литвою (1995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Латвією</a:t>
            </a:r>
            <a:r>
              <a:rPr lang="ru-RU" dirty="0"/>
              <a:t> (1995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Словенією</a:t>
            </a:r>
            <a:r>
              <a:rPr lang="ru-RU" dirty="0"/>
              <a:t> (1996 </a:t>
            </a:r>
            <a:r>
              <a:rPr lang="ru-RU" dirty="0" err="1"/>
              <a:t>рік</a:t>
            </a:r>
            <a:r>
              <a:rPr lang="ru-RU" dirty="0"/>
              <a:t>). </a:t>
            </a:r>
          </a:p>
          <a:p>
            <a:r>
              <a:rPr lang="ru-RU" dirty="0"/>
              <a:t>Угоду про </a:t>
            </a:r>
            <a:r>
              <a:rPr lang="ru-RU" dirty="0" err="1"/>
              <a:t>асоціацію</a:t>
            </a:r>
            <a:r>
              <a:rPr lang="ru-RU" dirty="0"/>
              <a:t> (</a:t>
            </a:r>
            <a:r>
              <a:rPr lang="en" dirty="0"/>
              <a:t>Association Agreement). </a:t>
            </a:r>
            <a:r>
              <a:rPr lang="ru-RU" dirty="0" err="1"/>
              <a:t>Такі</a:t>
            </a:r>
            <a:r>
              <a:rPr lang="ru-RU" dirty="0"/>
              <a:t> угоди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укладені</a:t>
            </a:r>
            <a:r>
              <a:rPr lang="ru-RU" dirty="0"/>
              <a:t> з </a:t>
            </a:r>
            <a:r>
              <a:rPr lang="ru-RU" dirty="0" err="1"/>
              <a:t>Туреччиною</a:t>
            </a:r>
            <a:r>
              <a:rPr lang="ru-RU" dirty="0"/>
              <a:t> у 1963 </a:t>
            </a:r>
            <a:r>
              <a:rPr lang="ru-RU" dirty="0" err="1"/>
              <a:t>році</a:t>
            </a:r>
            <a:r>
              <a:rPr lang="ru-RU" dirty="0"/>
              <a:t>, Мальтою у 1970 </a:t>
            </a:r>
            <a:r>
              <a:rPr lang="ru-RU" dirty="0" err="1"/>
              <a:t>році</a:t>
            </a:r>
            <a:r>
              <a:rPr lang="ru-RU" dirty="0"/>
              <a:t> та </a:t>
            </a:r>
            <a:r>
              <a:rPr lang="ru-RU" dirty="0" err="1"/>
              <a:t>Кіпром</a:t>
            </a:r>
            <a:r>
              <a:rPr lang="ru-RU" dirty="0"/>
              <a:t> у 1972 </a:t>
            </a:r>
            <a:r>
              <a:rPr lang="ru-RU" dirty="0" err="1"/>
              <a:t>році</a:t>
            </a:r>
            <a:r>
              <a:rPr lang="ru-RU" dirty="0"/>
              <a:t>. </a:t>
            </a:r>
          </a:p>
          <a:p>
            <a:r>
              <a:rPr lang="ru-RU" dirty="0"/>
              <a:t> Угоду про </a:t>
            </a:r>
            <a:r>
              <a:rPr lang="ru-RU" dirty="0" err="1"/>
              <a:t>стабілізацію</a:t>
            </a:r>
            <a:r>
              <a:rPr lang="ru-RU" dirty="0"/>
              <a:t> і </a:t>
            </a:r>
            <a:r>
              <a:rPr lang="ru-RU" dirty="0" err="1"/>
              <a:t>асоціацію</a:t>
            </a:r>
            <a:r>
              <a:rPr lang="ru-RU" dirty="0"/>
              <a:t> (</a:t>
            </a:r>
            <a:r>
              <a:rPr lang="en" dirty="0"/>
              <a:t>Stabilization and Association Agreement). </a:t>
            </a:r>
            <a:r>
              <a:rPr lang="ru-RU" dirty="0" err="1"/>
              <a:t>Такі</a:t>
            </a:r>
            <a:r>
              <a:rPr lang="ru-RU" dirty="0"/>
              <a:t> угоди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підписані</a:t>
            </a:r>
            <a:r>
              <a:rPr lang="ru-RU" dirty="0"/>
              <a:t> з </a:t>
            </a:r>
            <a:r>
              <a:rPr lang="ru-RU" dirty="0" err="1"/>
              <a:t>балканськими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Словенії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</a:t>
            </a:r>
            <a:r>
              <a:rPr lang="ru-RU" dirty="0" err="1"/>
              <a:t>Європейську</a:t>
            </a:r>
            <a:r>
              <a:rPr lang="ru-RU" dirty="0"/>
              <a:t> Угоду). </a:t>
            </a:r>
          </a:p>
          <a:p>
            <a:pPr marL="0" indent="0">
              <a:buNone/>
            </a:pPr>
            <a:r>
              <a:rPr lang="ru-RU" u="sng" dirty="0" err="1"/>
              <a:t>Консультативний</a:t>
            </a:r>
            <a:r>
              <a:rPr lang="ru-RU" u="sng" dirty="0"/>
              <a:t> </a:t>
            </a:r>
            <a:r>
              <a:rPr lang="ru-RU" u="sng" dirty="0" err="1"/>
              <a:t>етап</a:t>
            </a:r>
            <a:r>
              <a:rPr lang="ru-RU" u="sng" dirty="0"/>
              <a:t> </a:t>
            </a:r>
            <a:r>
              <a:rPr lang="ru-RU" u="sng" dirty="0" err="1"/>
              <a:t>завершується</a:t>
            </a:r>
            <a:r>
              <a:rPr lang="ru-RU" u="sng" dirty="0"/>
              <a:t> </a:t>
            </a:r>
            <a:r>
              <a:rPr lang="ru-RU" u="sng" dirty="0" err="1"/>
              <a:t>поданням</a:t>
            </a:r>
            <a:r>
              <a:rPr lang="ru-RU" u="sng" dirty="0"/>
              <a:t> </a:t>
            </a:r>
            <a:r>
              <a:rPr lang="ru-RU" u="sng" dirty="0" err="1"/>
              <a:t>країноюпретендентом</a:t>
            </a:r>
            <a:r>
              <a:rPr lang="ru-RU" u="sng" dirty="0"/>
              <a:t> заяви про </a:t>
            </a:r>
            <a:r>
              <a:rPr lang="ru-RU" u="sng" dirty="0" err="1"/>
              <a:t>вступ</a:t>
            </a:r>
            <a:r>
              <a:rPr lang="ru-RU" u="sng" dirty="0"/>
              <a:t> до </a:t>
            </a:r>
            <a:r>
              <a:rPr lang="ru-RU" u="sng" dirty="0" err="1"/>
              <a:t>Європейського</a:t>
            </a:r>
            <a:r>
              <a:rPr lang="ru-RU" u="sng" dirty="0"/>
              <a:t> Союзу. </a:t>
            </a:r>
            <a:endParaRPr lang="ru-UA" u="sng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0686681-83FB-D443-8B4C-4770B470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C201-BEA4-2B47-B570-49DD18626135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EAE2FCFE-EF7E-8843-AB19-14DF2948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8414951-1178-A140-B75C-4BE21342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853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E5C68D-4968-114B-1281-2567CD67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29" y="2684696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домовленостей</a:t>
            </a:r>
            <a:r>
              <a:rPr lang="ru-RU" dirty="0"/>
              <a:t>, </a:t>
            </a:r>
            <a:r>
              <a:rPr lang="ru-RU" dirty="0" err="1"/>
              <a:t>досягнутих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Паризького</a:t>
            </a:r>
            <a:r>
              <a:rPr lang="ru-RU" dirty="0"/>
              <a:t> </a:t>
            </a:r>
            <a:r>
              <a:rPr lang="ru-RU" dirty="0" err="1"/>
              <a:t>саміту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-ЄС, у 2009 року сторонами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та </a:t>
            </a:r>
            <a:r>
              <a:rPr lang="ru-RU" dirty="0" err="1"/>
              <a:t>схвалений</a:t>
            </a:r>
            <a:r>
              <a:rPr lang="ru-RU" dirty="0"/>
              <a:t> Порядок </a:t>
            </a:r>
            <a:r>
              <a:rPr lang="ru-RU" dirty="0" err="1"/>
              <a:t>денний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замінив</a:t>
            </a:r>
            <a:r>
              <a:rPr lang="ru-RU" dirty="0"/>
              <a:t> План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– ЄС та поставив </a:t>
            </a:r>
            <a:r>
              <a:rPr lang="ru-RU" dirty="0" err="1"/>
              <a:t>собі</a:t>
            </a:r>
            <a:r>
              <a:rPr lang="ru-RU" dirty="0"/>
              <a:t> за мету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орієнтиром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реформ 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імплементації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На 15-му </a:t>
            </a:r>
            <a:r>
              <a:rPr lang="ru-RU" dirty="0" err="1"/>
              <a:t>Саміті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-ЄС в </a:t>
            </a:r>
            <a:r>
              <a:rPr lang="ru-RU" dirty="0" err="1"/>
              <a:t>Києві</a:t>
            </a:r>
            <a:r>
              <a:rPr lang="ru-RU" dirty="0"/>
              <a:t> 19 </a:t>
            </a:r>
            <a:r>
              <a:rPr lang="ru-RU" dirty="0" err="1"/>
              <a:t>грудня</a:t>
            </a:r>
            <a:r>
              <a:rPr lang="ru-RU" dirty="0"/>
              <a:t> 2011 року переговори по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Угоді</a:t>
            </a:r>
            <a:r>
              <a:rPr lang="ru-RU" dirty="0"/>
              <a:t>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завершилися</a:t>
            </a:r>
            <a:r>
              <a:rPr lang="ru-RU" dirty="0"/>
              <a:t>, а 30 </a:t>
            </a:r>
            <a:r>
              <a:rPr lang="ru-RU" dirty="0" err="1"/>
              <a:t>березня</a:t>
            </a:r>
            <a:r>
              <a:rPr lang="ru-RU" dirty="0"/>
              <a:t> 2012 року текст </a:t>
            </a:r>
            <a:r>
              <a:rPr lang="ru-RU" dirty="0" err="1"/>
              <a:t>майбутньої</a:t>
            </a:r>
            <a:r>
              <a:rPr lang="ru-RU" dirty="0"/>
              <a:t> Угоди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парафований</a:t>
            </a:r>
            <a:r>
              <a:rPr lang="ru-RU" dirty="0"/>
              <a:t> главами </a:t>
            </a:r>
            <a:r>
              <a:rPr lang="ru-RU" dirty="0" err="1"/>
              <a:t>переговірних</a:t>
            </a:r>
            <a:r>
              <a:rPr lang="ru-RU" dirty="0"/>
              <a:t> команд </a:t>
            </a:r>
            <a:r>
              <a:rPr lang="ru-RU" dirty="0" err="1"/>
              <a:t>України</a:t>
            </a:r>
            <a:r>
              <a:rPr lang="ru-RU" dirty="0"/>
              <a:t> та ЄС.</a:t>
            </a:r>
          </a:p>
          <a:p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82AB76F-5F42-B146-AF38-B75E69BE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D5D0-A8E8-314F-87EE-68B4504B1A71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DA32BB-CE37-0846-AB40-658D9CD3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5DE91D-9D09-0D4E-B58C-74E68187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20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39CB7-1061-08A5-B8A1-6F4A4DA3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" y="323237"/>
            <a:ext cx="3629877" cy="20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0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Угода про партнерство між ЄС та Україною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1751" y="2204873"/>
            <a:ext cx="7776865" cy="363651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Угода про партнерство та співробітництво між Європейським Співтовариством та Україною Підписана 16.06.1994 р.</a:t>
            </a:r>
          </a:p>
          <a:p>
            <a:r>
              <a:rPr lang="uk-UA" dirty="0"/>
              <a:t>Ратифікована  Україною 10.11. 1994р.</a:t>
            </a:r>
          </a:p>
          <a:p>
            <a:r>
              <a:rPr lang="uk-UA" dirty="0"/>
              <a:t>Ратифікована всіма країнами ЄС у 1998 році.</a:t>
            </a:r>
          </a:p>
          <a:p>
            <a:r>
              <a:rPr lang="uk-UA" dirty="0"/>
              <a:t>Набула чинності 1.03.1998р.</a:t>
            </a:r>
          </a:p>
          <a:p>
            <a:r>
              <a:rPr lang="uk-UA" dirty="0"/>
              <a:t>УПС – перший документ, підписаний та ратифікований ЄС з країнами колишнього Радянського Союзу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DD405-EFB1-FD4D-8893-70B236FB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B65F-608B-4A40-A110-500D7CCFD4C9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2D2C4D2-F7FD-464F-B4E7-D717EB38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A6CF545-2461-E448-ACFD-3A9FB4A9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21</a:t>
            </a:fld>
            <a:endParaRPr lang="ru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9" y="2492900"/>
            <a:ext cx="3211511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32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Цілі партнерства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803" y="2222288"/>
            <a:ext cx="7148123" cy="363651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Стаття 1: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 Визначення рамок політичного діалогу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Сприяння торгівлі, інвестиціям і економічним відносинам та розвитку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Створення умов економічного, соціального, фінансового, цивільного, науково-технічного та культурного співробітництва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Підтримка зусиль України щодо зміцнення демократії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30CFE4-5521-5648-B90F-03CD6761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C0B8-6D15-8446-AB96-9B20B3DC5B4C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E147C76-294D-604B-AAC7-5BFC410B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D58D035-82B7-D841-8BFA-29C53B86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22</a:t>
            </a:fld>
            <a:endParaRPr lang="ru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2204883"/>
            <a:ext cx="3303587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" y="4365104"/>
            <a:ext cx="3277786" cy="21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7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Угода про партнерство між ЄС та Україною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73" y="2204883"/>
            <a:ext cx="6572053" cy="40150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УПС – базовий договір про співпрацю України та ЄС</a:t>
            </a:r>
          </a:p>
          <a:p>
            <a:pPr algn="just"/>
            <a:r>
              <a:rPr lang="uk-UA" dirty="0"/>
              <a:t>Термін дії угоди становив 10 років – закінчився 1 березня 2008р. (Угода містила механізм її автоматичної пролонгації терміном на 10 років, якщо не заперечує жодна зі сторін)</a:t>
            </a:r>
          </a:p>
          <a:p>
            <a:pPr algn="just"/>
            <a:r>
              <a:rPr lang="uk-UA" dirty="0"/>
              <a:t>У 2007 році Україна та ЄС розпочали нові переговори щодо нової посиленої угоди</a:t>
            </a:r>
          </a:p>
          <a:p>
            <a:pPr algn="just"/>
            <a:r>
              <a:rPr lang="uk-UA" dirty="0"/>
              <a:t>Нова угода повинна була включати зону вільної торгівлі та інші види розширеної співпраці</a:t>
            </a: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7A311A-0BFE-8042-9BAC-BEEAE492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FE79-006B-1E45-A031-BD56C30282F4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0299EA8-2372-814D-B24F-AEF0E2BF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79CEC71-144F-6E4B-ACA6-2D82C404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23</a:t>
            </a:fld>
            <a:endParaRPr lang="ru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2276872"/>
            <a:ext cx="4269726" cy="200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5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DA011-BAA7-8BDA-76CD-0EE20707C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88166"/>
            <a:ext cx="8596668" cy="31531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1999 р. ЄС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зафіксувала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прагнень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документ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відповіддю</a:t>
            </a:r>
            <a:r>
              <a:rPr lang="ru-RU" dirty="0"/>
              <a:t> ЄС на «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Союзу», </a:t>
            </a:r>
            <a:r>
              <a:rPr lang="ru-RU" dirty="0" err="1"/>
              <a:t>затверджену</a:t>
            </a:r>
            <a:r>
              <a:rPr lang="ru-RU" dirty="0"/>
              <a:t> 11 червня 1998 р. Указом Президента </a:t>
            </a:r>
            <a:r>
              <a:rPr lang="ru-RU" dirty="0" err="1"/>
              <a:t>України</a:t>
            </a:r>
            <a:r>
              <a:rPr lang="ru-RU" dirty="0"/>
              <a:t>. (</a:t>
            </a:r>
            <a:r>
              <a:rPr lang="ru-RU" dirty="0" err="1"/>
              <a:t>ознайомитися</a:t>
            </a:r>
            <a:r>
              <a:rPr lang="ru-RU" dirty="0"/>
              <a:t> з текстом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: </a:t>
            </a:r>
            <a:r>
              <a:rPr lang="en" dirty="0">
                <a:hlinkClick r:id="rId2"/>
              </a:rPr>
              <a:t>https://zakon.rada.gov.ua/laws/show/615/98#Text</a:t>
            </a:r>
            <a:r>
              <a:rPr lang="en" dirty="0"/>
              <a:t>)</a:t>
            </a:r>
          </a:p>
          <a:p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ЄС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затверджена</a:t>
            </a:r>
            <a:r>
              <a:rPr lang="ru-RU" dirty="0"/>
              <a:t> з метою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курсу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інтеграцію</a:t>
            </a:r>
            <a:r>
              <a:rPr lang="ru-RU" dirty="0"/>
              <a:t> до ЄС,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всебічного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європейський</a:t>
            </a: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C5AE11-9E1A-9644-9368-09BA072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99-9328-5945-A33A-CB34A95B3BE2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6708D4-E3B9-874F-A53A-030E7301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5EA0B-12F5-BF40-84DC-20060F58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24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95AA1-09A4-9012-1F68-3E3E16E3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45" y="367991"/>
            <a:ext cx="3591804" cy="22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9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D4D99B-030F-8783-A6D9-68FAA44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750" y="568712"/>
            <a:ext cx="5605251" cy="547265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політичний</a:t>
            </a:r>
            <a:r>
              <a:rPr lang="ru-RU" dirty="0"/>
              <a:t>, </a:t>
            </a:r>
            <a:r>
              <a:rPr lang="ru-RU" dirty="0" err="1"/>
              <a:t>економічний</a:t>
            </a:r>
            <a:r>
              <a:rPr lang="ru-RU" dirty="0"/>
              <a:t> і </a:t>
            </a:r>
            <a:r>
              <a:rPr lang="ru-RU" dirty="0" err="1"/>
              <a:t>правовий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передумов</a:t>
            </a:r>
            <a:r>
              <a:rPr lang="ru-RU" dirty="0"/>
              <a:t> для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членства у ЄС».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і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(1998 р.):</a:t>
            </a:r>
          </a:p>
          <a:p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як </a:t>
            </a:r>
            <a:r>
              <a:rPr lang="ru-RU" dirty="0" err="1"/>
              <a:t>впливової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повноправного</a:t>
            </a:r>
            <a:r>
              <a:rPr lang="ru-RU" dirty="0"/>
              <a:t> члена ЄС.</a:t>
            </a:r>
          </a:p>
          <a:p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статусу </a:t>
            </a:r>
            <a:r>
              <a:rPr lang="ru-RU" dirty="0" err="1"/>
              <a:t>асоційованого</a:t>
            </a:r>
            <a:r>
              <a:rPr lang="ru-RU" dirty="0"/>
              <a:t> члена ЄС –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зовнішньополітичним</a:t>
            </a:r>
            <a:r>
              <a:rPr lang="ru-RU" dirty="0"/>
              <a:t> </a:t>
            </a:r>
            <a:r>
              <a:rPr lang="ru-RU" dirty="0" err="1"/>
              <a:t>пріоритетом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середньостроковому</a:t>
            </a:r>
            <a:r>
              <a:rPr lang="ru-RU" dirty="0"/>
              <a:t> </a:t>
            </a:r>
            <a:r>
              <a:rPr lang="ru-RU" dirty="0" err="1"/>
              <a:t>вимірі</a:t>
            </a:r>
            <a:r>
              <a:rPr lang="ru-RU" dirty="0"/>
              <a:t> і повинно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співвідноситися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з </a:t>
            </a:r>
            <a:r>
              <a:rPr lang="ru-RU" dirty="0" err="1"/>
              <a:t>набуттям</a:t>
            </a:r>
            <a:r>
              <a:rPr lang="ru-RU" dirty="0"/>
              <a:t> </a:t>
            </a:r>
            <a:r>
              <a:rPr lang="ru-RU" dirty="0" err="1"/>
              <a:t>повноправного</a:t>
            </a:r>
            <a:r>
              <a:rPr lang="ru-RU" dirty="0"/>
              <a:t> членства в ЄС державами-кандидатами,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спільний</a:t>
            </a:r>
            <a:r>
              <a:rPr lang="ru-RU" dirty="0"/>
              <a:t> кордон з </a:t>
            </a:r>
            <a:r>
              <a:rPr lang="ru-RU" dirty="0" err="1"/>
              <a:t>Україною</a:t>
            </a:r>
            <a:r>
              <a:rPr lang="ru-RU" dirty="0"/>
              <a:t>. Як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асоційованого</a:t>
            </a:r>
            <a:r>
              <a:rPr lang="ru-RU" dirty="0"/>
              <a:t> членства в ЄС </a:t>
            </a:r>
            <a:r>
              <a:rPr lang="ru-RU" dirty="0" err="1"/>
              <a:t>Україною</a:t>
            </a:r>
            <a:r>
              <a:rPr lang="ru-RU" dirty="0"/>
              <a:t> в </a:t>
            </a:r>
            <a:r>
              <a:rPr lang="ru-RU" dirty="0" err="1"/>
              <a:t>середньостроковій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до ЄС держав </a:t>
            </a:r>
            <a:r>
              <a:rPr lang="ru-RU" dirty="0" err="1"/>
              <a:t>Центральної</a:t>
            </a:r>
            <a:r>
              <a:rPr lang="ru-RU" dirty="0"/>
              <a:t>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у 2004 та 2007 </a:t>
            </a:r>
            <a:r>
              <a:rPr lang="ru-RU" dirty="0" err="1"/>
              <a:t>рр</a:t>
            </a:r>
            <a:r>
              <a:rPr lang="ru-RU" dirty="0"/>
              <a:t>.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досягнуто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127D80C-5B93-1F41-9228-EEAE76E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38F7-0D82-974A-8BDF-F0C4A75B03E5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AE2737-E48B-7546-BD1A-9F8800EA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8B8E59-3076-A948-BFA2-B488A89E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06F39-10B8-FBD1-DA66-38E78DE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3" y="1383371"/>
            <a:ext cx="3149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9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A5BBB-8D0D-7B87-2AA6-531A9700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Крім</a:t>
            </a:r>
            <a:r>
              <a:rPr lang="ru-RU" sz="3100" dirty="0"/>
              <a:t> того, </a:t>
            </a:r>
            <a:r>
              <a:rPr lang="ru-RU" sz="3100" u="sng" dirty="0" err="1"/>
              <a:t>Стратегія</a:t>
            </a:r>
            <a:r>
              <a:rPr lang="ru-RU" sz="3100" u="sng" dirty="0"/>
              <a:t> </a:t>
            </a:r>
            <a:r>
              <a:rPr lang="ru-RU" sz="3100" u="sng" dirty="0" err="1"/>
              <a:t>визначала</a:t>
            </a:r>
            <a:r>
              <a:rPr lang="ru-RU" sz="3100" u="sng" dirty="0"/>
              <a:t> </a:t>
            </a:r>
            <a:r>
              <a:rPr lang="ru-RU" sz="3100" u="sng" dirty="0" err="1"/>
              <a:t>основні</a:t>
            </a:r>
            <a:r>
              <a:rPr lang="ru-RU" sz="3100" u="sng" dirty="0"/>
              <a:t> </a:t>
            </a:r>
            <a:r>
              <a:rPr lang="ru-RU" sz="3100" u="sng" dirty="0" err="1"/>
              <a:t>напрями</a:t>
            </a:r>
            <a:r>
              <a:rPr lang="ru-RU" sz="3100" u="sng" dirty="0"/>
              <a:t> </a:t>
            </a:r>
            <a:r>
              <a:rPr lang="ru-RU" sz="3100" u="sng" dirty="0" err="1"/>
              <a:t>інтеграційного</a:t>
            </a:r>
            <a:r>
              <a:rPr lang="ru-RU" sz="3100" u="sng" dirty="0"/>
              <a:t> </a:t>
            </a:r>
            <a:r>
              <a:rPr lang="ru-RU" sz="3100" u="sng" dirty="0" err="1"/>
              <a:t>процесу</a:t>
            </a:r>
            <a:r>
              <a:rPr lang="ru-RU" sz="3100" u="sng" dirty="0"/>
              <a:t> </a:t>
            </a:r>
            <a:r>
              <a:rPr lang="ru-RU" sz="3100" u="sng" dirty="0" err="1"/>
              <a:t>України</a:t>
            </a:r>
            <a:r>
              <a:rPr lang="ru-RU" sz="3100" dirty="0"/>
              <a:t>:</a:t>
            </a:r>
            <a:br>
              <a:rPr lang="ru-RU" sz="31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077F4-A1F4-8FD6-EDE9-BA2FDA8F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720" y="1616927"/>
            <a:ext cx="6972403" cy="43017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ЄС,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і ЄС;</a:t>
            </a:r>
          </a:p>
          <a:p>
            <a:r>
              <a:rPr lang="ru-RU" dirty="0"/>
              <a:t>3)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ЄС 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загальноєвропейської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консолідація</a:t>
            </a:r>
            <a:r>
              <a:rPr lang="ru-RU" dirty="0"/>
              <a:t> та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стандартів</a:t>
            </a:r>
            <a:r>
              <a:rPr lang="ru-RU" dirty="0"/>
              <a:t> ЄС;</a:t>
            </a:r>
          </a:p>
          <a:p>
            <a:r>
              <a:rPr lang="ru-RU" dirty="0"/>
              <a:t>6) культурно-</a:t>
            </a:r>
            <a:r>
              <a:rPr lang="ru-RU" dirty="0" err="1"/>
              <a:t>освітня</a:t>
            </a:r>
            <a:r>
              <a:rPr lang="ru-RU" dirty="0"/>
              <a:t> і </a:t>
            </a:r>
            <a:r>
              <a:rPr lang="ru-RU" dirty="0" err="1"/>
              <a:t>науково-технічна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;</a:t>
            </a:r>
          </a:p>
          <a:p>
            <a:r>
              <a:rPr lang="ru-RU" dirty="0"/>
              <a:t>7) </a:t>
            </a:r>
            <a:r>
              <a:rPr lang="ru-RU" dirty="0" err="1"/>
              <a:t>регіональна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/>
              <a:t>8) </a:t>
            </a:r>
            <a:r>
              <a:rPr lang="ru-RU" dirty="0" err="1"/>
              <a:t>галузева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;</a:t>
            </a:r>
          </a:p>
          <a:p>
            <a:r>
              <a:rPr lang="ru-RU" dirty="0"/>
              <a:t>9) </a:t>
            </a:r>
            <a:r>
              <a:rPr lang="ru-RU" dirty="0" err="1"/>
              <a:t>співробітництво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6620-E6E5-D448-B2F7-E5E997FD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92C0-5145-574C-8D44-8076AD49D4FD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D1C353D-26BB-4D49-810E-ADA7CBB6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EB887-487F-894B-B2C9-AEBB3FB2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0A9D59-EA6A-EE29-0DD9-ABE4D95E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43233"/>
            <a:ext cx="2126588" cy="14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5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УПС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uk-UA" dirty="0"/>
              <a:t>Угода про асоціацію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733" y="1610744"/>
            <a:ext cx="7292134" cy="3636511"/>
          </a:xfrm>
        </p:spPr>
        <p:txBody>
          <a:bodyPr/>
          <a:lstStyle/>
          <a:p>
            <a:r>
              <a:rPr lang="uk-UA" dirty="0"/>
              <a:t>Різниця між УПС та угодами про асоціацію: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УПС – нижчий рівень співробітництва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В УПС не йшлося про вступ України до ЄС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В УПС не йшлося про зону вільної торгівлі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Найбільшу увагу УПС приділяє економічній співпраці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6F6E1-0904-434F-84B9-39BD683D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84E-01D0-534B-B067-7B741436F6A1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FC71513-F164-2F48-A3B1-D2BA6544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20CA68B-026B-4B4B-9F50-14E9A97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27</a:t>
            </a:fld>
            <a:endParaRPr lang="ru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34" y="1239834"/>
            <a:ext cx="3129855" cy="1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34" y="3159038"/>
            <a:ext cx="3143251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32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3AC894-39E2-8DBB-3A14-8807128B5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 два </a:t>
            </a:r>
            <a:r>
              <a:rPr lang="ru-RU" dirty="0" err="1"/>
              <a:t>етапи</a:t>
            </a:r>
            <a:r>
              <a:rPr lang="ru-RU" dirty="0"/>
              <a:t> – 21 </a:t>
            </a:r>
            <a:r>
              <a:rPr lang="ru-RU" dirty="0" err="1"/>
              <a:t>березня</a:t>
            </a:r>
            <a:r>
              <a:rPr lang="ru-RU" dirty="0"/>
              <a:t> 2014 року та 27 червня 2014 року Угоду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в </a:t>
            </a:r>
            <a:r>
              <a:rPr lang="ru-RU" dirty="0" err="1"/>
              <a:t>м.Брюссель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, ЄС та </a:t>
            </a:r>
            <a:r>
              <a:rPr lang="ru-RU" dirty="0" err="1"/>
              <a:t>його</a:t>
            </a:r>
            <a:r>
              <a:rPr lang="ru-RU" dirty="0"/>
              <a:t> державами-членами.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підписана</a:t>
            </a:r>
            <a:r>
              <a:rPr lang="ru-RU" dirty="0"/>
              <a:t> </a:t>
            </a:r>
            <a:r>
              <a:rPr lang="ru-RU" dirty="0" err="1"/>
              <a:t>Прем’єр-міністром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А.П.Яценюком</a:t>
            </a:r>
            <a:r>
              <a:rPr lang="ru-RU" dirty="0"/>
              <a:t>, </a:t>
            </a:r>
            <a:r>
              <a:rPr lang="ru-RU" dirty="0" err="1"/>
              <a:t>економічна</a:t>
            </a:r>
            <a:r>
              <a:rPr lang="ru-RU" dirty="0"/>
              <a:t> – Президентом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П.О.Порошенком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ЄС Угоду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 ЄС та </a:t>
            </a:r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</a:p>
          <a:p>
            <a:pPr algn="just"/>
            <a:r>
              <a:rPr lang="ru-RU" dirty="0"/>
              <a:t>16 вересня 2014 р. </a:t>
            </a: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Європейський</a:t>
            </a:r>
            <a:r>
              <a:rPr lang="ru-RU" dirty="0"/>
              <a:t> Парламент синхронно </a:t>
            </a:r>
            <a:r>
              <a:rPr lang="ru-RU" dirty="0" err="1"/>
              <a:t>ратифікували</a:t>
            </a:r>
            <a:r>
              <a:rPr lang="ru-RU" dirty="0"/>
              <a:t> Угоду про </a:t>
            </a:r>
            <a:r>
              <a:rPr lang="ru-RU" dirty="0" err="1"/>
              <a:t>асоціацію</a:t>
            </a:r>
            <a:r>
              <a:rPr lang="ru-RU" dirty="0"/>
              <a:t>.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ЄС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процедур дозволило </a:t>
            </a:r>
            <a:r>
              <a:rPr lang="ru-RU" dirty="0" err="1"/>
              <a:t>розпочати</a:t>
            </a:r>
            <a:r>
              <a:rPr lang="ru-RU" dirty="0"/>
              <a:t> з 1 листопада 2014 року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до </a:t>
            </a:r>
            <a:r>
              <a:rPr lang="ru-RU" dirty="0" err="1"/>
              <a:t>набуття</a:t>
            </a:r>
            <a:r>
              <a:rPr lang="ru-RU" dirty="0"/>
              <a:t> нею </a:t>
            </a:r>
            <a:r>
              <a:rPr lang="ru-RU" dirty="0" err="1"/>
              <a:t>чинності</a:t>
            </a:r>
            <a:r>
              <a:rPr lang="ru-RU" dirty="0"/>
              <a:t>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ратифікації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державамичленами</a:t>
            </a:r>
            <a:r>
              <a:rPr lang="ru-RU" dirty="0"/>
              <a:t> ЄС. З 1 вересня 2017 р. Угода почала </a:t>
            </a:r>
            <a:r>
              <a:rPr lang="ru-RU" dirty="0" err="1"/>
              <a:t>застосовуватися</a:t>
            </a:r>
            <a:r>
              <a:rPr lang="ru-RU" dirty="0"/>
              <a:t>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C6C08E-B021-2B49-B0AA-F100C2E2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E224-0B6B-2F47-B4BC-08F38621CB07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A1EDD0-A151-7241-BC32-49B8C83F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F9F13D-056C-EC42-88AC-A4C02A99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0A3DE8-C6D5-C827-7AF3-2821E3FA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20" y="252015"/>
            <a:ext cx="2345627" cy="15580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512D4-355C-A741-3356-7EB3B1CA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9" y="252016"/>
            <a:ext cx="2542738" cy="14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EB9BB5-9BA8-6201-094C-54AC64DBC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50" y="989712"/>
            <a:ext cx="8422060" cy="1798094"/>
          </a:xfrm>
        </p:spPr>
        <p:txBody>
          <a:bodyPr/>
          <a:lstStyle/>
          <a:p>
            <a:r>
              <a:rPr lang="ru-RU" dirty="0"/>
              <a:t>Угоду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як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запровадити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та практики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Союзу. 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2410EAC-0F28-FA4C-8874-9A1A40D7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04CF-9F40-2645-B251-A9F9CAFD7EA9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961DFB-4920-E74A-A1D8-E7A90735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9BFEBD-7DBB-B042-B4B8-5BBFE3EC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29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70930-1A8B-FBDA-B489-21716437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80" y="2787805"/>
            <a:ext cx="4024730" cy="26539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92CBA-8447-677A-23CA-EB5B59E69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07" y="2772306"/>
            <a:ext cx="3598437" cy="26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2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5FADB-E623-6B1F-995A-71D83CB0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Оціночний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7784E-1B85-8A0A-29A6-ACA9454A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439" y="1874517"/>
            <a:ext cx="4691922" cy="35935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2.–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заяви про </a:t>
            </a:r>
            <a:r>
              <a:rPr lang="ru-RU" dirty="0" err="1"/>
              <a:t>вступ</a:t>
            </a:r>
            <a:r>
              <a:rPr lang="ru-RU" dirty="0"/>
              <a:t> та початком </a:t>
            </a:r>
            <a:r>
              <a:rPr lang="ru-RU" dirty="0" err="1"/>
              <a:t>переговорів</a:t>
            </a:r>
            <a:r>
              <a:rPr lang="ru-RU" dirty="0"/>
              <a:t> про вступ.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якнайбільше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членства в ЄС. Держава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-кандидатом на </a:t>
            </a:r>
            <a:r>
              <a:rPr lang="ru-RU" dirty="0" err="1"/>
              <a:t>вступ</a:t>
            </a:r>
            <a:r>
              <a:rPr lang="ru-RU" dirty="0"/>
              <a:t> до ЄС. 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5281AFF-68D6-8040-84A8-E86B1E57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585-0092-6241-8D3D-3E34D3A52714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1106532-56E0-AB43-8629-2D7013C5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2A85E8-DFCB-1B4D-AA33-B7F652F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BAA80-8955-871F-52DB-74AEDCC3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95" y="537471"/>
            <a:ext cx="2884170" cy="2391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2C5828-10C1-E22D-42F6-DCDA2852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65" y="3234441"/>
            <a:ext cx="2819400" cy="33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6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A90D3-AB84-7298-B38A-5CA3DA08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Угода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</a:t>
            </a:r>
            <a:r>
              <a:rPr lang="ru-RU" dirty="0" err="1"/>
              <a:t>Європейським</a:t>
            </a:r>
            <a:r>
              <a:rPr lang="ru-RU" dirty="0"/>
              <a:t> Союзом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B8951-51E9-096B-ED85-A5823A31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467"/>
            <a:ext cx="6889595" cy="3266495"/>
          </a:xfrm>
        </p:spPr>
        <p:txBody>
          <a:bodyPr/>
          <a:lstStyle/>
          <a:p>
            <a:r>
              <a:rPr lang="ru-RU" dirty="0"/>
              <a:t>Угода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</a:t>
            </a:r>
            <a:r>
              <a:rPr lang="ru-RU" dirty="0" err="1"/>
              <a:t>Європейським</a:t>
            </a:r>
            <a:r>
              <a:rPr lang="ru-RU" dirty="0"/>
              <a:t> Союзом — одна з </a:t>
            </a:r>
            <a:r>
              <a:rPr lang="ru-RU" dirty="0" err="1"/>
              <a:t>найбільш</a:t>
            </a:r>
            <a:r>
              <a:rPr lang="ru-RU" dirty="0"/>
              <a:t> «</a:t>
            </a:r>
            <a:r>
              <a:rPr lang="ru-RU" dirty="0" err="1"/>
              <a:t>детальних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про </a:t>
            </a:r>
            <a:r>
              <a:rPr lang="ru-RU" dirty="0" err="1"/>
              <a:t>асоціацію</a:t>
            </a:r>
            <a:r>
              <a:rPr lang="ru-RU" dirty="0"/>
              <a:t>, яку коли-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укладав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Союз». Так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охарактеризував</a:t>
            </a:r>
            <a:r>
              <a:rPr lang="ru-RU" dirty="0"/>
              <a:t> Президент </a:t>
            </a:r>
            <a:r>
              <a:rPr lang="ru-RU" dirty="0" err="1"/>
              <a:t>Європейської</a:t>
            </a:r>
            <a:r>
              <a:rPr lang="ru-RU" dirty="0"/>
              <a:t> Ради </a:t>
            </a:r>
            <a:r>
              <a:rPr lang="ru-RU" b="1" dirty="0"/>
              <a:t>Герман ван </a:t>
            </a:r>
            <a:r>
              <a:rPr lang="ru-RU" b="1" dirty="0" err="1"/>
              <a:t>Ромпей</a:t>
            </a:r>
            <a:r>
              <a:rPr lang="ru-RU" b="1" dirty="0"/>
              <a:t>.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146F0-400D-444C-8D1E-709B23D1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E9DF-556D-7541-A560-8DD635A3CDDE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030F425-DA34-2C48-A0DA-2C557CD0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A23CE-EAA8-FD48-8423-2A4BFD69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30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F9B5F-EE88-932F-7EC9-314A0920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22" y="1690688"/>
            <a:ext cx="330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24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DD8387-801A-209B-78EB-4AA1B25A9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552" y="364982"/>
            <a:ext cx="5640658" cy="6128036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8F5B024F-70CA-5446-9A6F-830AA2E8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7672-99AF-4740-BB8A-612844E9CFBA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CCD7E-4459-E14F-A753-893F0811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D0A873-6C86-214A-BFCE-C6D374FB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160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0943B-6BB5-5880-E48C-EA696A0C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21927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Напрямки Угоди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F54181-53DE-8D51-B364-5EAF4A6E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181" y="275916"/>
            <a:ext cx="6411952" cy="6027954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1FE8500-342A-264E-A1F7-2F9716E4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4F61-3314-1044-89C0-E32A4794EBAC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1C085-0429-E24C-A163-7620DBD4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4138DD-DB20-6B42-9BF0-F43A6C6E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0145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AF3A7A-6348-9E8E-3D43-563B8A39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947" y="981341"/>
            <a:ext cx="6749585" cy="3681592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D911EBE-1ECB-6946-AE01-B97503A9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DBEA-365E-1844-91A1-0EE9E0C09191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4BA91-34F5-C749-8436-49645C15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023CC8-752B-F64B-B290-D82EB04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6846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0F4EAC-E8B1-EC5E-EB75-053F7C59C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02" y="808329"/>
            <a:ext cx="7315200" cy="33528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0E58189-0552-F947-8B54-54B15499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601-6FCD-7942-96E1-64B0523FD8AB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ECDA7-364E-2A4B-B98B-5E07CB1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E9BCA2-80AD-2C4D-9A48-9523E46A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134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EE2D6C-A2FC-7766-4865-79E285F5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524" y="354091"/>
            <a:ext cx="45637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стверджувати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Угода про </a:t>
            </a:r>
            <a:r>
              <a:rPr lang="ru-RU" sz="2400" dirty="0" err="1"/>
              <a:t>асоціацію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Україною</a:t>
            </a:r>
            <a:r>
              <a:rPr lang="ru-RU" sz="2400" dirty="0"/>
              <a:t> та ЄС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тип </a:t>
            </a:r>
            <a:r>
              <a:rPr lang="ru-RU" sz="2400" dirty="0" err="1"/>
              <a:t>інтеграції</a:t>
            </a:r>
            <a:r>
              <a:rPr lang="ru-RU" sz="2400" dirty="0"/>
              <a:t> без </a:t>
            </a:r>
            <a:r>
              <a:rPr lang="ru-RU" sz="2400" dirty="0" err="1"/>
              <a:t>набуття</a:t>
            </a:r>
            <a:r>
              <a:rPr lang="ru-RU" sz="2400" dirty="0"/>
              <a:t> членства. Вона </a:t>
            </a:r>
            <a:r>
              <a:rPr lang="ru-RU" sz="2400" dirty="0" err="1"/>
              <a:t>має</a:t>
            </a:r>
            <a:r>
              <a:rPr lang="ru-RU" sz="2400" dirty="0"/>
              <a:t> три </a:t>
            </a:r>
            <a:r>
              <a:rPr lang="ru-RU" sz="2400" dirty="0" err="1"/>
              <a:t>особливості</a:t>
            </a:r>
            <a:r>
              <a:rPr lang="ru-RU" sz="2400" dirty="0"/>
              <a:t>: </a:t>
            </a:r>
          </a:p>
          <a:p>
            <a:r>
              <a:rPr lang="ru-RU" sz="2400" b="1" dirty="0" err="1"/>
              <a:t>всеохоплюючий</a:t>
            </a:r>
            <a:r>
              <a:rPr lang="ru-RU" sz="2400" dirty="0"/>
              <a:t>,</a:t>
            </a:r>
          </a:p>
          <a:p>
            <a:r>
              <a:rPr lang="ru-RU" sz="2400" dirty="0"/>
              <a:t> </a:t>
            </a:r>
            <a:r>
              <a:rPr lang="ru-RU" sz="2400" b="1" dirty="0" err="1"/>
              <a:t>комплексний</a:t>
            </a:r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b="1" dirty="0" err="1"/>
              <a:t>обумовлений</a:t>
            </a:r>
            <a:r>
              <a:rPr lang="ru-RU" sz="2400" b="1" dirty="0"/>
              <a:t> </a:t>
            </a:r>
            <a:r>
              <a:rPr lang="ru-RU" sz="2400" dirty="0"/>
              <a:t>характер.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C948720-3C95-A64B-A463-D17EF2E8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5A79-47C5-8747-AE8E-F6A88264786B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882F4-EE87-4344-BC5D-347A4EF7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7774F-9584-9F40-9B85-DA2C590A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DBAAC-A8BD-1A54-9385-AA8F4E5A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07" y="4234864"/>
            <a:ext cx="3784135" cy="25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86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C7634-2B42-4549-C423-C5010582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719" y="609600"/>
            <a:ext cx="4420091" cy="1320800"/>
          </a:xfrm>
        </p:spPr>
        <p:txBody>
          <a:bodyPr>
            <a:normAutofit/>
          </a:bodyPr>
          <a:lstStyle/>
          <a:p>
            <a:r>
              <a:rPr lang="ru-RU" b="1" dirty="0" err="1"/>
              <a:t>Всеохопність</a:t>
            </a:r>
            <a:br>
              <a:rPr lang="ru-RU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506CE-EAF8-E2A2-8931-DAEB3291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33854"/>
            <a:ext cx="8596668" cy="28075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Угода про </a:t>
            </a:r>
            <a:r>
              <a:rPr lang="ru-RU" dirty="0" err="1"/>
              <a:t>асоціацію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всеосяжна</a:t>
            </a:r>
            <a:r>
              <a:rPr lang="ru-RU" dirty="0"/>
              <a:t> </a:t>
            </a:r>
            <a:r>
              <a:rPr lang="ru-RU" dirty="0" err="1"/>
              <a:t>рамкова</a:t>
            </a:r>
            <a:r>
              <a:rPr lang="ru-RU" dirty="0"/>
              <a:t> угода,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поширюються</a:t>
            </a:r>
            <a:r>
              <a:rPr lang="ru-RU" dirty="0"/>
              <a:t> на весь спектр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ЄС.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Вона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низки </a:t>
            </a:r>
            <a:r>
              <a:rPr lang="ru-RU" dirty="0" err="1"/>
              <a:t>заходів</a:t>
            </a:r>
            <a:r>
              <a:rPr lang="ru-RU" dirty="0"/>
              <a:t> ЄС, 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співробітництвом</a:t>
            </a:r>
            <a:r>
              <a:rPr lang="ru-RU" dirty="0"/>
              <a:t> і </a:t>
            </a:r>
            <a:r>
              <a:rPr lang="ru-RU" dirty="0" err="1"/>
              <a:t>зближенням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(СЗБП),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співробітництвом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, </a:t>
            </a:r>
            <a:r>
              <a:rPr lang="ru-RU" dirty="0" err="1"/>
              <a:t>безпеки</a:t>
            </a:r>
            <a:r>
              <a:rPr lang="ru-RU" dirty="0"/>
              <a:t> і </a:t>
            </a:r>
            <a:r>
              <a:rPr lang="ru-RU" dirty="0" err="1"/>
              <a:t>юстиції</a:t>
            </a:r>
            <a:r>
              <a:rPr lang="ru-RU" dirty="0"/>
              <a:t> (СБЮ).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E6E6A-09C8-BA45-B537-82DD76B5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9208-67D6-C845-9222-15CA02611CE9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D4C475E-1BBA-D84C-AC40-6D1A4E04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7AE58-8299-2748-9C6B-7051934D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DB292C-9933-5068-B4CD-9B682361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582" y="609600"/>
            <a:ext cx="3641189" cy="24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18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CF415-8330-7346-8528-A1FDC432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Комплексність</a:t>
            </a:r>
            <a:br>
              <a:rPr lang="ru-RU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B3CD9-0E1B-8BA5-B6A4-781C5800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55434"/>
            <a:ext cx="8596668" cy="298592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Комплексний</a:t>
            </a:r>
            <a:r>
              <a:rPr lang="ru-RU" dirty="0"/>
              <a:t> характер Угоди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поставленими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: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поступової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ЄС через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поглибленої</a:t>
            </a:r>
            <a:r>
              <a:rPr lang="ru-RU" dirty="0"/>
              <a:t> та </a:t>
            </a:r>
            <a:r>
              <a:rPr lang="ru-RU" dirty="0" err="1"/>
              <a:t>всеосяжної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ЄС та </a:t>
            </a:r>
            <a:r>
              <a:rPr lang="ru-RU" dirty="0" err="1"/>
              <a:t>Україною</a:t>
            </a:r>
            <a:r>
              <a:rPr lang="ru-RU" dirty="0"/>
              <a:t> (</a:t>
            </a:r>
            <a:r>
              <a:rPr lang="ru-RU" b="1" dirty="0"/>
              <a:t>ПВЗВТ</a:t>
            </a:r>
            <a:r>
              <a:rPr lang="ru-RU" dirty="0"/>
              <a:t>).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Досягнення</a:t>
            </a:r>
            <a:r>
              <a:rPr lang="ru-RU" dirty="0"/>
              <a:t> «</a:t>
            </a:r>
            <a:r>
              <a:rPr lang="ru-RU" dirty="0" err="1"/>
              <a:t>поглибленої</a:t>
            </a:r>
            <a:r>
              <a:rPr lang="ru-RU" dirty="0"/>
              <a:t>»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до </a:t>
            </a:r>
            <a:r>
              <a:rPr lang="en" dirty="0"/>
              <a:t>acquis </a:t>
            </a:r>
            <a:r>
              <a:rPr lang="ru-RU" dirty="0"/>
              <a:t>ЄС,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однакового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і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ЄС та </a:t>
            </a:r>
            <a:r>
              <a:rPr lang="en" i="1" dirty="0"/>
              <a:t>acquis</a:t>
            </a:r>
            <a:r>
              <a:rPr lang="en" dirty="0"/>
              <a:t> </a:t>
            </a:r>
            <a:r>
              <a:rPr lang="ru-RU" dirty="0"/>
              <a:t>ЄС.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D22A7-6B37-404A-9630-873920DC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D53-A3E1-EF4D-A254-A6A786EE87EA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F78632A-F710-214E-B025-0EC20737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7AA5B-1FA8-0140-9090-02551EC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266817-14C8-423B-9608-B73E6A4F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948" y="382385"/>
            <a:ext cx="3253719" cy="23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75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5B80-69F6-B2F5-6DCC-09DAB8F5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Обумовленість</a:t>
            </a:r>
            <a:br>
              <a:rPr lang="ru-RU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6FE05-7F14-28E8-80B8-6FF735AA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8507"/>
            <a:ext cx="8596668" cy="26985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та </a:t>
            </a:r>
            <a:r>
              <a:rPr lang="ru-RU" dirty="0" err="1"/>
              <a:t>поглибленням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ЄС — </a:t>
            </a:r>
            <a:r>
              <a:rPr lang="ru-RU" dirty="0" err="1"/>
              <a:t>ключова</a:t>
            </a:r>
            <a:r>
              <a:rPr lang="ru-RU" dirty="0"/>
              <a:t> характеристика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Сусідства</a:t>
            </a:r>
            <a:r>
              <a:rPr lang="ru-RU" dirty="0"/>
              <a:t> (ЄПС) і </a:t>
            </a:r>
            <a:r>
              <a:rPr lang="ru-RU" dirty="0" err="1"/>
              <a:t>Східного</a:t>
            </a:r>
            <a:r>
              <a:rPr lang="ru-RU" dirty="0"/>
              <a:t> Партнерства (СП).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Преамбулі</a:t>
            </a:r>
            <a:r>
              <a:rPr lang="ru-RU" dirty="0"/>
              <a:t> прямо </a:t>
            </a:r>
            <a:r>
              <a:rPr lang="ru-RU" dirty="0" err="1"/>
              <a:t>вказано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політична</a:t>
            </a:r>
            <a:r>
              <a:rPr lang="ru-RU" i="1" dirty="0"/>
              <a:t> </a:t>
            </a:r>
            <a:r>
              <a:rPr lang="ru-RU" i="1" dirty="0" err="1"/>
              <a:t>асоціація</a:t>
            </a:r>
            <a:r>
              <a:rPr lang="ru-RU" i="1" dirty="0"/>
              <a:t> та </a:t>
            </a:r>
            <a:r>
              <a:rPr lang="ru-RU" i="1" dirty="0" err="1"/>
              <a:t>економічна</a:t>
            </a:r>
            <a:r>
              <a:rPr lang="ru-RU" i="1" dirty="0"/>
              <a:t> </a:t>
            </a:r>
            <a:r>
              <a:rPr lang="ru-RU" i="1" dirty="0" err="1"/>
              <a:t>інтеграція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 в </a:t>
            </a:r>
            <a:r>
              <a:rPr lang="ru-RU" i="1" dirty="0" err="1"/>
              <a:t>Європейський</a:t>
            </a:r>
            <a:r>
              <a:rPr lang="ru-RU" i="1" dirty="0"/>
              <a:t> Союз </a:t>
            </a:r>
            <a:r>
              <a:rPr lang="ru-RU" i="1" dirty="0" err="1"/>
              <a:t>залежатиме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результатів</a:t>
            </a:r>
            <a:r>
              <a:rPr lang="ru-RU" i="1" dirty="0"/>
              <a:t> </a:t>
            </a:r>
            <a:r>
              <a:rPr lang="ru-RU" i="1" dirty="0" err="1"/>
              <a:t>імплементації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Угоди,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забезпечення</a:t>
            </a:r>
            <a:r>
              <a:rPr lang="ru-RU" i="1" dirty="0"/>
              <a:t> </a:t>
            </a:r>
            <a:r>
              <a:rPr lang="ru-RU" i="1" dirty="0" err="1"/>
              <a:t>Україною</a:t>
            </a:r>
            <a:r>
              <a:rPr lang="ru-RU" i="1" dirty="0"/>
              <a:t> </a:t>
            </a:r>
            <a:r>
              <a:rPr lang="ru-RU" i="1" dirty="0" err="1"/>
              <a:t>поваги</a:t>
            </a:r>
            <a:r>
              <a:rPr lang="ru-RU" i="1" dirty="0"/>
              <a:t> до </a:t>
            </a:r>
            <a:r>
              <a:rPr lang="ru-RU" i="1" dirty="0" err="1"/>
              <a:t>спільних</a:t>
            </a:r>
            <a:r>
              <a:rPr lang="ru-RU" i="1" dirty="0"/>
              <a:t> </a:t>
            </a:r>
            <a:r>
              <a:rPr lang="ru-RU" i="1" dirty="0" err="1"/>
              <a:t>цінностей</a:t>
            </a:r>
            <a:r>
              <a:rPr lang="ru-RU" i="1" dirty="0"/>
              <a:t> та </a:t>
            </a:r>
            <a:r>
              <a:rPr lang="ru-RU" i="1" dirty="0" err="1"/>
              <a:t>досягнення</a:t>
            </a:r>
            <a:r>
              <a:rPr lang="ru-RU" i="1" dirty="0"/>
              <a:t> </a:t>
            </a:r>
            <a:r>
              <a:rPr lang="ru-RU" i="1" dirty="0" err="1"/>
              <a:t>зближення</a:t>
            </a:r>
            <a:r>
              <a:rPr lang="ru-RU" i="1" dirty="0"/>
              <a:t> з ЄС у </a:t>
            </a:r>
            <a:r>
              <a:rPr lang="ru-RU" i="1" dirty="0" err="1"/>
              <a:t>політичній</a:t>
            </a:r>
            <a:r>
              <a:rPr lang="ru-RU" i="1" dirty="0"/>
              <a:t>, </a:t>
            </a:r>
            <a:r>
              <a:rPr lang="ru-RU" i="1" dirty="0" err="1"/>
              <a:t>економічній</a:t>
            </a:r>
            <a:r>
              <a:rPr lang="ru-RU" i="1" dirty="0"/>
              <a:t> та </a:t>
            </a:r>
            <a:r>
              <a:rPr lang="ru-RU" i="1" dirty="0" err="1"/>
              <a:t>правовій</a:t>
            </a:r>
            <a:r>
              <a:rPr lang="ru-RU" i="1" dirty="0"/>
              <a:t> сферах»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4307B-18E3-9442-8D08-4897417D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3D-1CF2-5043-B719-6F4A0ABF90BC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A6E410F-017E-EB4E-94D8-203C4851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E0608-E7A6-A246-8138-5C360102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1F4DA-B933-781A-9908-98C764F2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33" y="4137102"/>
            <a:ext cx="4476905" cy="25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4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41655-A584-21A4-2AAA-9B698FA6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298334" cy="1320800"/>
          </a:xfrm>
        </p:spPr>
        <p:txBody>
          <a:bodyPr>
            <a:normAutofit fontScale="90000"/>
          </a:bodyPr>
          <a:lstStyle/>
          <a:p>
            <a:r>
              <a:rPr lang="en" dirty="0"/>
              <a:t>https://</a:t>
            </a:r>
            <a:r>
              <a:rPr lang="en" dirty="0" err="1"/>
              <a:t>pulse.kmu.gov.ua</a:t>
            </a:r>
            <a:r>
              <a:rPr lang="en" dirty="0"/>
              <a:t>/sites/default/files/field/files/docs/</a:t>
            </a:r>
            <a:r>
              <a:rPr lang="en" dirty="0" err="1"/>
              <a:t>transition_book.pdf</a:t>
            </a: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4FF350-4B1E-7B4C-AA95-A448CBE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5520-C05C-1140-975A-3192D700988E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A28B9-2A65-1C44-BB2D-D5F6F409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6693A-4621-B145-A566-08332E30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39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21E71F-8C49-F9FA-0EA2-52C924DF4097}"/>
              </a:ext>
            </a:extLst>
          </p:cNvPr>
          <p:cNvSpPr/>
          <p:nvPr/>
        </p:nvSpPr>
        <p:spPr>
          <a:xfrm>
            <a:off x="677334" y="3429000"/>
            <a:ext cx="3996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ЄВРОПЕЙСЬКА ТА ЄВРОАТЛАНТИЧНА ІНТЕГРАЦІЯ </a:t>
            </a:r>
            <a:r>
              <a:rPr lang="en" dirty="0"/>
              <a:t>TRANSITION BOOK 2019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2089C-6B82-4A66-ABF5-4AA0F6A3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01" y="520932"/>
            <a:ext cx="6032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2B1D1-6A33-14D8-5F3B-FAF40648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175"/>
          </a:xfrm>
        </p:spPr>
        <p:txBody>
          <a:bodyPr/>
          <a:lstStyle/>
          <a:p>
            <a:r>
              <a:rPr lang="ru-RU" dirty="0" err="1"/>
              <a:t>Переговорний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6D0F7-38F9-CECB-95F4-61F27273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0641"/>
            <a:ext cx="6337842" cy="45689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–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початку і до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про вступ.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про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кандидат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Союзу, та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, </a:t>
            </a:r>
            <a:r>
              <a:rPr lang="ru-RU" dirty="0" err="1"/>
              <a:t>імплементації</a:t>
            </a:r>
            <a:r>
              <a:rPr lang="ru-RU" dirty="0"/>
              <a:t> і правового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en" dirty="0"/>
              <a:t>acquis </a:t>
            </a:r>
            <a:r>
              <a:rPr lang="en" dirty="0" err="1"/>
              <a:t>communautaire</a:t>
            </a:r>
            <a:r>
              <a:rPr lang="en" dirty="0"/>
              <a:t> („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доробку</a:t>
            </a:r>
            <a:r>
              <a:rPr lang="ru-RU" dirty="0"/>
              <a:t> ЄС”). 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перехідних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але вони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 і </a:t>
            </a:r>
            <a:r>
              <a:rPr lang="ru-RU" dirty="0" err="1"/>
              <a:t>тривалістю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-кандидат </a:t>
            </a:r>
            <a:r>
              <a:rPr lang="ru-RU" dirty="0" err="1"/>
              <a:t>діє</a:t>
            </a:r>
            <a:r>
              <a:rPr lang="ru-RU" dirty="0"/>
              <a:t> за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графіком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прийнята</a:t>
            </a:r>
            <a:r>
              <a:rPr lang="ru-RU" dirty="0"/>
              <a:t> до ЄС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вона </a:t>
            </a:r>
            <a:r>
              <a:rPr lang="ru-RU" dirty="0" err="1"/>
              <a:t>досягне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та </a:t>
            </a:r>
            <a:r>
              <a:rPr lang="ru-RU" dirty="0" err="1"/>
              <a:t>членським</a:t>
            </a:r>
            <a:r>
              <a:rPr lang="ru-RU" dirty="0"/>
              <a:t> </a:t>
            </a:r>
            <a:r>
              <a:rPr lang="ru-RU" dirty="0" err="1"/>
              <a:t>зобов’язанням</a:t>
            </a:r>
            <a:r>
              <a:rPr lang="ru-RU" dirty="0"/>
              <a:t>. 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BA0339B-C804-0E42-AD79-FBED2879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DFB2-847F-564F-9510-AB7074197D3A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A838005-C2FC-2742-876A-D405B1DC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923F3B-C93A-3B47-81D7-FCF4E56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A9E78A-482B-9B75-2194-D1905EEB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10" y="102489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1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7C2D3-3696-71CE-85DB-27593464D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10" y="270933"/>
            <a:ext cx="8373273" cy="5504847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817C38E7-5F58-DD4A-B0CE-6AFE7042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FB23-2D44-7A48-8488-57BD6A4D1CCF}" type="datetime1">
              <a:rPr lang="ru-RU" smtClean="0"/>
              <a:t>10.10.2025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3D46AA-61B2-3C4F-A6E7-1E3B25AA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F2EC14-BB8B-2D4E-90FF-31B5F189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016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D49C9-63E6-71D5-FC10-09907F93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166014"/>
            <a:ext cx="8957734" cy="588909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0C142262-EF26-4D48-A7E1-617C76F8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071E-789C-B745-8CCF-01DDCC9A928D}" type="datetime1">
              <a:rPr lang="ru-RU" smtClean="0"/>
              <a:t>10.10.2025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D00FB9-7375-DC43-9E35-8A166777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979B88-C02B-E144-BA48-2F9120E7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699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46BB4-5A0E-3042-F249-8082AAA0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2" y="129115"/>
            <a:ext cx="9328151" cy="6132613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04D642C6-5612-0549-8439-0D10F7CA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DFF3-9BA3-DA46-84B2-AECB4FA08F68}" type="datetime1">
              <a:rPr lang="ru-RU" smtClean="0"/>
              <a:t>10.10.2025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41FC4E-10F1-B14F-A26C-6F57338E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31DD56-B11A-1241-912D-C0CEDEF1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3692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7530D-A934-9166-3BD8-CFC61C0A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04898"/>
            <a:ext cx="9211733" cy="6056076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58575C60-6156-0C4E-BBD8-810CF594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85DD-5A4E-E14B-9D80-9A56DB1A4DA9}" type="datetime1">
              <a:rPr lang="ru-RU" smtClean="0"/>
              <a:t>10.10.2025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A83300-4B98-6548-95FC-2FE8314B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BF7CC1-9649-A048-83DC-5A21C076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6420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97E3B-AEC9-8E0F-8ED8-BBC454F8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У 2017 </a:t>
            </a:r>
            <a:r>
              <a:rPr lang="ru-RU" sz="2700" dirty="0" err="1"/>
              <a:t>році</a:t>
            </a:r>
            <a:r>
              <a:rPr lang="ru-RU" sz="2700" dirty="0"/>
              <a:t> Уряд </a:t>
            </a:r>
            <a:r>
              <a:rPr lang="ru-RU" sz="2700" dirty="0" err="1"/>
              <a:t>впровадив</a:t>
            </a:r>
            <a:r>
              <a:rPr lang="ru-RU" sz="2700" dirty="0"/>
              <a:t> </a:t>
            </a:r>
            <a:r>
              <a:rPr lang="ru-RU" sz="2700" dirty="0" err="1"/>
              <a:t>безпрецедентну</a:t>
            </a:r>
            <a:r>
              <a:rPr lang="ru-RU" sz="2700" dirty="0"/>
              <a:t> </a:t>
            </a:r>
            <a:r>
              <a:rPr lang="ru-RU" sz="2700" dirty="0" err="1"/>
              <a:t>комплексну</a:t>
            </a:r>
            <a:r>
              <a:rPr lang="ru-RU" sz="2700" dirty="0"/>
              <a:t> </a:t>
            </a:r>
            <a:r>
              <a:rPr lang="ru-RU" sz="2700" dirty="0" err="1"/>
              <a:t>інформаційно-аналітичну</a:t>
            </a:r>
            <a:r>
              <a:rPr lang="ru-RU" sz="2700" dirty="0"/>
              <a:t> систему </a:t>
            </a:r>
            <a:r>
              <a:rPr lang="ru-RU" sz="2700" dirty="0" err="1"/>
              <a:t>моніторингу</a:t>
            </a:r>
            <a:r>
              <a:rPr lang="ru-RU" sz="2700" dirty="0"/>
              <a:t> </a:t>
            </a:r>
            <a:r>
              <a:rPr lang="ru-RU" sz="2700" dirty="0" err="1"/>
              <a:t>виконання</a:t>
            </a:r>
            <a:r>
              <a:rPr lang="ru-RU" sz="2700" dirty="0"/>
              <a:t> Угоди </a:t>
            </a:r>
            <a:r>
              <a:rPr lang="ru-RU" sz="2700" b="1" u="sng" dirty="0"/>
              <a:t>“Пульс Угоди”.</a:t>
            </a:r>
            <a:br>
              <a:rPr lang="ru-UA" sz="27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39164-85E8-FF73-2187-7948FB86F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“Пульс Угоди”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результатив</a:t>
            </a:r>
            <a:r>
              <a:rPr lang="ru-RU" dirty="0"/>
              <a:t>- </a:t>
            </a:r>
            <a:r>
              <a:rPr lang="ru-RU" dirty="0" err="1"/>
              <a:t>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інформаційна</a:t>
            </a:r>
            <a:r>
              <a:rPr lang="ru-RU" dirty="0"/>
              <a:t> система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всеохоплюючою</a:t>
            </a:r>
            <a:r>
              <a:rPr lang="ru-RU" dirty="0"/>
              <a:t>,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окреслених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згрупованих</a:t>
            </a:r>
            <a:r>
              <a:rPr lang="ru-RU" dirty="0"/>
              <a:t> за 24-ма сферами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“Пульс Угоди”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цілісний</a:t>
            </a:r>
            <a:r>
              <a:rPr lang="ru-RU" dirty="0"/>
              <a:t> та </a:t>
            </a:r>
            <a:r>
              <a:rPr lang="ru-RU" dirty="0" err="1"/>
              <a:t>вичерпний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з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відслідковувати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 та </a:t>
            </a:r>
            <a:r>
              <a:rPr lang="ru-RU" dirty="0" err="1"/>
              <a:t>оперує</a:t>
            </a:r>
            <a:r>
              <a:rPr lang="ru-RU" dirty="0"/>
              <a:t> </a:t>
            </a:r>
            <a:r>
              <a:rPr lang="ru-RU" dirty="0" err="1"/>
              <a:t>графічним</a:t>
            </a:r>
            <a:r>
              <a:rPr lang="ru-RU" dirty="0"/>
              <a:t> способом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Завдання</a:t>
            </a:r>
            <a:r>
              <a:rPr lang="ru-RU" dirty="0"/>
              <a:t> з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ґрунтуються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Угоді</a:t>
            </a:r>
            <a:r>
              <a:rPr lang="ru-RU" dirty="0"/>
              <a:t>, </a:t>
            </a:r>
            <a:r>
              <a:rPr lang="ru-RU" dirty="0" err="1"/>
              <a:t>рішеннях</a:t>
            </a:r>
            <a:r>
              <a:rPr lang="ru-RU" dirty="0"/>
              <a:t> </a:t>
            </a:r>
            <a:r>
              <a:rPr lang="ru-RU" dirty="0" err="1"/>
              <a:t>двосторонніх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ЄС, а </a:t>
            </a:r>
            <a:r>
              <a:rPr lang="ru-RU" dirty="0" err="1"/>
              <a:t>також</a:t>
            </a:r>
            <a:r>
              <a:rPr lang="ru-RU" dirty="0"/>
              <a:t> планах, </a:t>
            </a:r>
            <a:r>
              <a:rPr lang="ru-RU" dirty="0" err="1"/>
              <a:t>дорожніх</a:t>
            </a:r>
            <a:r>
              <a:rPr lang="ru-RU" dirty="0"/>
              <a:t> картах, </a:t>
            </a:r>
            <a:r>
              <a:rPr lang="ru-RU" dirty="0" err="1"/>
              <a:t>концепціях</a:t>
            </a:r>
            <a:r>
              <a:rPr lang="ru-RU" dirty="0"/>
              <a:t> і </a:t>
            </a:r>
            <a:r>
              <a:rPr lang="ru-RU" dirty="0" err="1"/>
              <a:t>стратегіях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Системою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 тис. </a:t>
            </a:r>
            <a:r>
              <a:rPr lang="ru-RU" dirty="0" err="1"/>
              <a:t>завдань</a:t>
            </a:r>
            <a:r>
              <a:rPr lang="ru-RU" dirty="0"/>
              <a:t>,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7,5 тис. </a:t>
            </a:r>
            <a:r>
              <a:rPr lang="ru-RU" dirty="0" err="1"/>
              <a:t>заходів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F0CF5-F294-E449-AC17-9932D0BC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E96B-1E17-EC4F-962E-A86B46B40593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10280-EB2A-7249-91E8-49C8A637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B5764B-FD20-8445-A6EC-D95587BE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1252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D7D13-8D6C-E73E-C696-D8FF1337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77361" cy="1325563"/>
          </a:xfrm>
        </p:spPr>
        <p:txBody>
          <a:bodyPr>
            <a:normAutofit/>
          </a:bodyPr>
          <a:lstStyle/>
          <a:p>
            <a:r>
              <a:rPr lang="ru-RU" dirty="0"/>
              <a:t>ФУНКЦІОНУВАННЯ “ПУЛЬСУ УГОДИ”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5AF30-CDDE-B93D-0442-8DE191CB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156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та </a:t>
            </a:r>
            <a:r>
              <a:rPr lang="ru-RU" dirty="0" err="1"/>
              <a:t>зафіксувати</a:t>
            </a:r>
            <a:r>
              <a:rPr lang="ru-RU" dirty="0"/>
              <a:t>, вони </a:t>
            </a:r>
            <a:r>
              <a:rPr lang="ru-RU" dirty="0" err="1"/>
              <a:t>виконують</a:t>
            </a:r>
            <a:r>
              <a:rPr lang="ru-RU" dirty="0"/>
              <a:t> роль </a:t>
            </a:r>
            <a:r>
              <a:rPr lang="ru-RU" dirty="0" err="1"/>
              <a:t>індикаторів</a:t>
            </a:r>
            <a:r>
              <a:rPr lang="ru-RU" dirty="0"/>
              <a:t> — </a:t>
            </a:r>
            <a:r>
              <a:rPr lang="ru-RU" dirty="0" err="1"/>
              <a:t>показників</a:t>
            </a:r>
            <a:r>
              <a:rPr lang="ru-RU" dirty="0"/>
              <a:t> стану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з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Усі</a:t>
            </a:r>
            <a:r>
              <a:rPr lang="ru-RU" dirty="0"/>
              <a:t> заходи </a:t>
            </a:r>
            <a:r>
              <a:rPr lang="ru-RU" dirty="0" err="1"/>
              <a:t>групуються</a:t>
            </a:r>
            <a:r>
              <a:rPr lang="ru-RU" dirty="0"/>
              <a:t> за </a:t>
            </a:r>
            <a:r>
              <a:rPr lang="ru-RU" dirty="0" err="1"/>
              <a:t>відповідальними</a:t>
            </a:r>
            <a:r>
              <a:rPr lang="ru-RU" dirty="0"/>
              <a:t> органами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кого в </a:t>
            </a:r>
            <a:r>
              <a:rPr lang="ru-RU" dirty="0" err="1"/>
              <a:t>конкретний</a:t>
            </a:r>
            <a:r>
              <a:rPr lang="ru-RU" dirty="0"/>
              <a:t> момент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</a:t>
            </a:r>
            <a:r>
              <a:rPr lang="ru-RU" dirty="0"/>
              <a:t>- </a:t>
            </a:r>
            <a:r>
              <a:rPr lang="ru-RU" dirty="0" err="1"/>
              <a:t>відного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“Пульс Угоди” </a:t>
            </a:r>
            <a:r>
              <a:rPr lang="ru-RU" dirty="0" err="1"/>
              <a:t>відображає</a:t>
            </a:r>
            <a:r>
              <a:rPr lang="ru-RU" dirty="0"/>
              <a:t> як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у межах кожного року, так і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вико</a:t>
            </a:r>
            <a:r>
              <a:rPr lang="ru-RU" dirty="0"/>
              <a:t>- </a:t>
            </a:r>
            <a:r>
              <a:rPr lang="ru-RU" dirty="0" err="1"/>
              <a:t>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строку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у 2014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автоматично </a:t>
            </a:r>
            <a:r>
              <a:rPr lang="ru-RU" dirty="0" err="1"/>
              <a:t>конвертуються</a:t>
            </a:r>
            <a:r>
              <a:rPr lang="ru-RU" dirty="0"/>
              <a:t> у </a:t>
            </a:r>
            <a:r>
              <a:rPr lang="ru-RU" dirty="0" err="1"/>
              <a:t>відсоткові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DEAC6-B74E-B84A-8887-9B418101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4A7-F72B-6D46-837D-989CED25EAA8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454398-F39C-9A46-B419-CC6AE94E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1F017-C2C1-F04F-A663-3202E29A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4993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3F47D-64B4-0E3B-EDF2-3937B284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ЕФЕКТИВНІСТЬ “ПУЛЬСУ УГОДИ”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2F885-CECC-7A4E-E6FD-00B5026D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55" y="1678141"/>
            <a:ext cx="6142463" cy="2185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“Пульс Угоди” </a:t>
            </a:r>
            <a:r>
              <a:rPr lang="ru-RU" dirty="0" err="1"/>
              <a:t>удосконалив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Угоди: з часу </a:t>
            </a:r>
            <a:r>
              <a:rPr lang="ru-RU" dirty="0" err="1"/>
              <a:t>запровадження</a:t>
            </a:r>
            <a:r>
              <a:rPr lang="ru-RU" dirty="0"/>
              <a:t> вдалось </a:t>
            </a:r>
            <a:r>
              <a:rPr lang="ru-RU" dirty="0" err="1"/>
              <a:t>підтягнути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та, не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виборчі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року, </a:t>
            </a:r>
            <a:r>
              <a:rPr lang="ru-RU" dirty="0" err="1"/>
              <a:t>досягти</a:t>
            </a:r>
            <a:r>
              <a:rPr lang="ru-RU" dirty="0"/>
              <a:t> 44 % 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прогресі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Угоди.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131D7-D4AE-224E-B4F6-761CFA37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A27-3CA1-FF4E-865F-2896CB1D4FE1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AAE4D52-EAA3-5345-BD00-37871AE0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2D6CD-BF00-1748-9D34-BD9677BD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196162-505E-0E27-C7FD-00268515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418" y="2288048"/>
            <a:ext cx="3152058" cy="31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90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13FF9-7CCE-802B-9B44-B14CF1F4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УНІВЕРСАЛЬНІСТЬ“ПУЛЬСУ УГОДИ”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56A69-1D0E-D5EE-CE78-A9FCA162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4" y="1825625"/>
            <a:ext cx="710518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Інформаційна</a:t>
            </a:r>
            <a:r>
              <a:rPr lang="ru-RU" dirty="0"/>
              <a:t> система з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“Пульс Угоди”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універсальним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, алгоритм та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моніторингу</a:t>
            </a:r>
            <a:r>
              <a:rPr lang="ru-RU" dirty="0"/>
              <a:t> 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державного </a:t>
            </a:r>
            <a:r>
              <a:rPr lang="ru-RU" dirty="0" err="1"/>
              <a:t>планування</a:t>
            </a:r>
            <a:r>
              <a:rPr lang="ru-RU" dirty="0"/>
              <a:t>. На </a:t>
            </a:r>
            <a:r>
              <a:rPr lang="ru-RU" dirty="0" err="1"/>
              <a:t>щоденній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з системою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задіяні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- </a:t>
            </a:r>
            <a:r>
              <a:rPr lang="ru-RU" dirty="0" err="1"/>
              <a:t>ють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та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невідкладних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у рамках Угоди.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0AE09-51E1-464D-91B9-52EE305C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6537-D83A-BD4C-8693-A5B02005AE5E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2380240-CA66-7345-A891-1A75815C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94C64-9D9E-2E4C-A05A-34493F16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4BD6E-7BBB-22EA-A23B-20B1CB61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6" y="2834531"/>
            <a:ext cx="3645814" cy="19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7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C3D6C-1B05-F346-C9F5-60F03C64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325" y="365125"/>
            <a:ext cx="4510088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ЗАГАЛЬНИЙ ПРОГРЕС ВИКОНАННЯ УГОДИ ПРО АСОЦІАЦІЮ</a:t>
            </a:r>
            <a:endParaRPr lang="ru-UA" sz="3200" b="1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351100-D654-9A4F-889C-4BA97B98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926B-1C13-C448-8AA1-9DD474219AD2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B9B878-5FB2-3448-94B6-7C9EDBA1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789552-D67F-9F4F-BD34-F9D3DB25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48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B8789-7CB4-3C44-E86D-2A1A09FC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14300"/>
            <a:ext cx="626268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7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83507E-C730-D414-AA4B-64420F7A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2" y="569948"/>
            <a:ext cx="10515600" cy="1976365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D83A3A5-9509-3D4F-AE86-F26273F2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EA45-FFA6-0847-A586-AE19C0304582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B2C4186-9640-0F4C-9A7C-15D63E1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49E91-6A87-114C-8EC7-D02A0D62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49</a:t>
            </a:fld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37319E-20E8-FAE1-BED9-C4F62340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41" y="3193166"/>
            <a:ext cx="3367857" cy="22370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2C7AB6-F772-8F70-3E2B-8C9F78CB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350" y="3232706"/>
            <a:ext cx="3853507" cy="21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8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2BAC1B-7FEE-82EA-252F-80310C6C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96241"/>
            <a:ext cx="10178322" cy="323087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Переговори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двосторонніх</a:t>
            </a:r>
            <a:r>
              <a:rPr lang="ru-RU" dirty="0"/>
              <a:t> </a:t>
            </a:r>
            <a:r>
              <a:rPr lang="ru-RU" dirty="0" err="1"/>
              <a:t>конференцій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-членами та кожною з </a:t>
            </a:r>
            <a:r>
              <a:rPr lang="ru-RU" dirty="0" err="1"/>
              <a:t>країн-кандидатів</a:t>
            </a:r>
            <a:r>
              <a:rPr lang="ru-RU" dirty="0"/>
              <a:t> за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31 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en" dirty="0"/>
              <a:t>acquis </a:t>
            </a:r>
            <a:r>
              <a:rPr lang="en" dirty="0" err="1"/>
              <a:t>communautaire</a:t>
            </a:r>
            <a:r>
              <a:rPr lang="en" dirty="0"/>
              <a:t>. </a:t>
            </a:r>
            <a:endParaRPr lang="uk-UA" dirty="0"/>
          </a:p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– конкурентна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транспортна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енергетика</a:t>
            </a:r>
            <a:r>
              <a:rPr lang="ru-RU" dirty="0"/>
              <a:t>, </a:t>
            </a:r>
            <a:r>
              <a:rPr lang="ru-RU" dirty="0" err="1"/>
              <a:t>податкова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митний</a:t>
            </a:r>
            <a:r>
              <a:rPr lang="ru-RU" dirty="0"/>
              <a:t> союз,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юстиція</a:t>
            </a:r>
            <a:r>
              <a:rPr lang="ru-RU" dirty="0"/>
              <a:t> і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фінансова</a:t>
            </a:r>
            <a:r>
              <a:rPr lang="ru-RU" dirty="0"/>
              <a:t> сфера, </a:t>
            </a:r>
            <a:r>
              <a:rPr lang="ru-RU" dirty="0" err="1"/>
              <a:t>регіональна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асигнування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у переговорному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переговори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завершеними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</a:t>
            </a:r>
            <a:r>
              <a:rPr lang="ru-RU" dirty="0" err="1"/>
              <a:t>включаються</a:t>
            </a:r>
            <a:r>
              <a:rPr lang="ru-RU" dirty="0"/>
              <a:t> до проекту угоди про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-кандидата до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BAFFE95-782B-C84D-8122-7AB371EB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9DAA-9E0B-6E42-B14C-8C0509A4B188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70B3E6D8-2724-6D43-A42E-21A2B1DB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E062504-2AF1-5B4A-97BD-042636B1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854F2-11A4-4D6D-EE7B-87613AE7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3143250"/>
            <a:ext cx="3009900" cy="3009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1D5273-7740-8BC9-EF26-1DF226B2E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669" y="3475030"/>
            <a:ext cx="3120390" cy="23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9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73579-9D13-AF51-E7DB-50345441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три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законотворчі</a:t>
            </a:r>
            <a:r>
              <a:rPr lang="ru-RU" dirty="0"/>
              <a:t> </a:t>
            </a:r>
            <a:r>
              <a:rPr lang="ru-RU" dirty="0" err="1"/>
              <a:t>інституції</a:t>
            </a:r>
            <a:r>
              <a:rPr lang="ru-RU" dirty="0"/>
              <a:t> ЄС: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6DBB8-1B64-1D17-0876-9A67A63E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b="1" dirty="0" err="1"/>
              <a:t>Європейський</a:t>
            </a:r>
            <a:r>
              <a:rPr lang="ru-RU" sz="2800" b="1" dirty="0"/>
              <a:t> Парламент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представляє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 ЄС і </a:t>
            </a:r>
            <a:r>
              <a:rPr lang="ru-RU" sz="2800" dirty="0" err="1"/>
              <a:t>безпосередньо</a:t>
            </a:r>
            <a:r>
              <a:rPr lang="ru-RU" sz="2800" dirty="0"/>
              <a:t> ними </a:t>
            </a:r>
            <a:r>
              <a:rPr lang="ru-RU" sz="2800" dirty="0" err="1"/>
              <a:t>вибирається</a:t>
            </a:r>
            <a:endParaRPr lang="ru-RU" sz="2800" dirty="0"/>
          </a:p>
          <a:p>
            <a:pPr fontAlgn="base"/>
            <a:r>
              <a:rPr lang="ru-RU" sz="2800" b="1" dirty="0"/>
              <a:t>Рада </a:t>
            </a:r>
            <a:r>
              <a:rPr lang="ru-RU" sz="2800" b="1" dirty="0" err="1"/>
              <a:t>Європейського</a:t>
            </a:r>
            <a:r>
              <a:rPr lang="ru-RU" sz="2800" b="1" dirty="0"/>
              <a:t> Союзу</a:t>
            </a:r>
            <a:r>
              <a:rPr lang="ru-RU" sz="2800" dirty="0"/>
              <a:t>, яка </a:t>
            </a:r>
            <a:r>
              <a:rPr lang="ru-RU" sz="2800" dirty="0" err="1"/>
              <a:t>представляє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-члени ЄС</a:t>
            </a:r>
          </a:p>
          <a:p>
            <a:pPr fontAlgn="base"/>
            <a:r>
              <a:rPr lang="ru-RU" sz="2800" b="1" dirty="0" err="1"/>
              <a:t>Європейська</a:t>
            </a:r>
            <a:r>
              <a:rPr lang="ru-RU" sz="2800" b="1" dirty="0"/>
              <a:t> </a:t>
            </a:r>
            <a:r>
              <a:rPr lang="ru-RU" sz="2800" b="1" dirty="0" err="1"/>
              <a:t>Комісія</a:t>
            </a:r>
            <a:r>
              <a:rPr lang="ru-RU" sz="2800" dirty="0"/>
              <a:t>, яка </a:t>
            </a:r>
            <a:r>
              <a:rPr lang="ru-RU" sz="2800" dirty="0" err="1"/>
              <a:t>представляє</a:t>
            </a:r>
            <a:r>
              <a:rPr lang="ru-RU" sz="2800" dirty="0"/>
              <a:t> </a:t>
            </a:r>
            <a:r>
              <a:rPr lang="ru-RU" sz="2800" dirty="0" err="1"/>
              <a:t>інтереси</a:t>
            </a:r>
            <a:r>
              <a:rPr lang="ru-RU" sz="2800" dirty="0"/>
              <a:t> Союзу в </a:t>
            </a:r>
            <a:r>
              <a:rPr lang="ru-RU" sz="2800" dirty="0" err="1"/>
              <a:t>цілому</a:t>
            </a:r>
            <a:endParaRPr lang="ru-RU" sz="2800" dirty="0"/>
          </a:p>
          <a:p>
            <a:pPr marL="0" indent="0">
              <a:buNone/>
            </a:pPr>
            <a:br>
              <a:rPr lang="ru-RU" dirty="0"/>
            </a:b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5F86D38-D097-DA43-82FF-87E868D5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F4D-B44D-2B44-A8AE-F95B3AE28CAD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F72CA8B-E5DA-F44C-A109-8078C9C2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F97F369-1B44-424F-9FF8-46F7394D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613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CF481-153A-A007-3ADF-9ABAD39C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/>
              <a:t>Виділяють</a:t>
            </a:r>
            <a:r>
              <a:rPr lang="ru-RU" sz="4000" dirty="0"/>
              <a:t> три </a:t>
            </a:r>
            <a:r>
              <a:rPr lang="ru-RU" sz="4000" dirty="0" err="1"/>
              <a:t>моделі</a:t>
            </a:r>
            <a:r>
              <a:rPr lang="ru-RU" sz="4000" dirty="0"/>
              <a:t> </a:t>
            </a:r>
            <a:r>
              <a:rPr lang="ru-RU" sz="4000" dirty="0" err="1"/>
              <a:t>координації</a:t>
            </a:r>
            <a:r>
              <a:rPr lang="ru-RU" sz="4000" dirty="0"/>
              <a:t> </a:t>
            </a:r>
            <a:r>
              <a:rPr lang="ru-RU" sz="4000" dirty="0" err="1"/>
              <a:t>євроінтеграційних</a:t>
            </a:r>
            <a:r>
              <a:rPr lang="ru-RU" sz="4000" dirty="0"/>
              <a:t> </a:t>
            </a:r>
            <a:r>
              <a:rPr lang="ru-RU" sz="4000" dirty="0" err="1"/>
              <a:t>процесів</a:t>
            </a:r>
            <a:r>
              <a:rPr lang="ru-RU" sz="4000" dirty="0"/>
              <a:t>:</a:t>
            </a:r>
            <a:br>
              <a:rPr lang="ru-RU" sz="40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8630E-B1DA-7AE9-90B9-811BAE75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«</a:t>
            </a:r>
            <a:r>
              <a:rPr lang="ru-RU" b="1" dirty="0" err="1"/>
              <a:t>децентралізована</a:t>
            </a:r>
            <a:r>
              <a:rPr lang="ru-RU" b="1" dirty="0"/>
              <a:t> модель»</a:t>
            </a:r>
            <a:r>
              <a:rPr lang="ru-RU" dirty="0"/>
              <a:t> – </a:t>
            </a:r>
            <a:r>
              <a:rPr lang="ru-RU" dirty="0" err="1"/>
              <a:t>покладення</a:t>
            </a:r>
            <a:r>
              <a:rPr lang="ru-RU" dirty="0"/>
              <a:t> </a:t>
            </a:r>
            <a:r>
              <a:rPr lang="ru-RU" dirty="0" err="1"/>
              <a:t>координаційних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на МЗС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та </a:t>
            </a:r>
            <a:r>
              <a:rPr lang="ru-RU" dirty="0" err="1"/>
              <a:t>євроінтеграції</a:t>
            </a:r>
            <a:r>
              <a:rPr lang="ru-RU" dirty="0"/>
              <a:t>), в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євроінтеграційний</a:t>
            </a:r>
            <a:r>
              <a:rPr lang="ru-RU" dirty="0"/>
              <a:t> </a:t>
            </a:r>
            <a:r>
              <a:rPr lang="ru-RU" dirty="0" err="1"/>
              <a:t>структурний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(</a:t>
            </a:r>
            <a:r>
              <a:rPr lang="ru-RU" dirty="0" err="1"/>
              <a:t>Угорщина</a:t>
            </a:r>
            <a:r>
              <a:rPr lang="ru-RU" dirty="0"/>
              <a:t>, </a:t>
            </a:r>
            <a:r>
              <a:rPr lang="ru-RU" dirty="0" err="1"/>
              <a:t>Чехія</a:t>
            </a:r>
            <a:r>
              <a:rPr lang="ru-RU" dirty="0"/>
              <a:t>, </a:t>
            </a:r>
            <a:r>
              <a:rPr lang="ru-RU" dirty="0" err="1"/>
              <a:t>Хорватія</a:t>
            </a:r>
            <a:r>
              <a:rPr lang="ru-RU" dirty="0"/>
              <a:t>, </a:t>
            </a:r>
            <a:r>
              <a:rPr lang="ru-RU" dirty="0" err="1"/>
              <a:t>Чорногорія</a:t>
            </a:r>
            <a:r>
              <a:rPr lang="ru-RU" dirty="0"/>
              <a:t>, Молдова);</a:t>
            </a:r>
          </a:p>
          <a:p>
            <a:pPr algn="just"/>
            <a:r>
              <a:rPr lang="ru-RU" b="1" dirty="0"/>
              <a:t>«модель </a:t>
            </a:r>
            <a:r>
              <a:rPr lang="ru-RU" b="1" dirty="0" err="1"/>
              <a:t>м'якої</a:t>
            </a:r>
            <a:r>
              <a:rPr lang="ru-RU" b="1" dirty="0"/>
              <a:t> </a:t>
            </a:r>
            <a:r>
              <a:rPr lang="ru-RU" b="1" dirty="0" err="1"/>
              <a:t>централізації</a:t>
            </a:r>
            <a:r>
              <a:rPr lang="ru-RU" b="1" dirty="0"/>
              <a:t>»</a:t>
            </a:r>
            <a:r>
              <a:rPr lang="ru-RU" dirty="0"/>
              <a:t> – передача </a:t>
            </a:r>
            <a:r>
              <a:rPr lang="ru-RU" dirty="0" err="1"/>
              <a:t>координаційних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створеній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в </a:t>
            </a:r>
            <a:r>
              <a:rPr lang="ru-RU" dirty="0" err="1"/>
              <a:t>Уряді</a:t>
            </a:r>
            <a:r>
              <a:rPr lang="ru-RU" dirty="0"/>
              <a:t> у </a:t>
            </a:r>
            <a:r>
              <a:rPr lang="ru-RU" dirty="0" err="1"/>
              <a:t>підпорядкуванні</a:t>
            </a:r>
            <a:r>
              <a:rPr lang="ru-RU" dirty="0"/>
              <a:t> </a:t>
            </a:r>
            <a:r>
              <a:rPr lang="ru-RU" dirty="0" err="1"/>
              <a:t>Прем'єр-міністру</a:t>
            </a:r>
            <a:r>
              <a:rPr lang="ru-RU" dirty="0"/>
              <a:t>, </a:t>
            </a:r>
            <a:r>
              <a:rPr lang="ru-RU" dirty="0" err="1"/>
              <a:t>Віце-прем'єр-міністру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Міністру</a:t>
            </a:r>
            <a:r>
              <a:rPr lang="ru-RU" dirty="0"/>
              <a:t> з </a:t>
            </a:r>
            <a:r>
              <a:rPr lang="ru-RU" dirty="0" err="1"/>
              <a:t>європейських</a:t>
            </a:r>
            <a:r>
              <a:rPr lang="ru-RU" dirty="0"/>
              <a:t> справ (</a:t>
            </a:r>
            <a:r>
              <a:rPr lang="ru-RU" dirty="0" err="1"/>
              <a:t>Естонія</a:t>
            </a:r>
            <a:r>
              <a:rPr lang="ru-RU" dirty="0"/>
              <a:t>, </a:t>
            </a:r>
            <a:r>
              <a:rPr lang="ru-RU" dirty="0" err="1"/>
              <a:t>Боснія</a:t>
            </a:r>
            <a:r>
              <a:rPr lang="ru-RU" dirty="0"/>
              <a:t> і Герцеговина, </a:t>
            </a:r>
            <a:r>
              <a:rPr lang="ru-RU" dirty="0" err="1"/>
              <a:t>Болгарія</a:t>
            </a:r>
            <a:r>
              <a:rPr lang="ru-RU" dirty="0"/>
              <a:t>, </a:t>
            </a:r>
            <a:r>
              <a:rPr lang="ru-RU" dirty="0" err="1"/>
              <a:t>Латвія</a:t>
            </a:r>
            <a:r>
              <a:rPr lang="ru-RU" dirty="0"/>
              <a:t>, Литва, </a:t>
            </a:r>
            <a:r>
              <a:rPr lang="ru-RU" dirty="0" err="1"/>
              <a:t>Македонія</a:t>
            </a:r>
            <a:r>
              <a:rPr lang="ru-RU" dirty="0"/>
              <a:t>, </a:t>
            </a:r>
            <a:r>
              <a:rPr lang="ru-RU" dirty="0" err="1"/>
              <a:t>Польща</a:t>
            </a:r>
            <a:r>
              <a:rPr lang="ru-RU" dirty="0"/>
              <a:t>, </a:t>
            </a:r>
            <a:r>
              <a:rPr lang="ru-RU" dirty="0" err="1"/>
              <a:t>Сербія</a:t>
            </a:r>
            <a:r>
              <a:rPr lang="ru-RU" dirty="0"/>
              <a:t>, </a:t>
            </a:r>
            <a:r>
              <a:rPr lang="ru-RU" dirty="0" err="1"/>
              <a:t>Словаччина</a:t>
            </a:r>
            <a:r>
              <a:rPr lang="ru-RU" dirty="0"/>
              <a:t>, </a:t>
            </a:r>
            <a:r>
              <a:rPr lang="ru-RU" dirty="0" err="1"/>
              <a:t>Словенія</a:t>
            </a:r>
            <a:r>
              <a:rPr lang="ru-RU" dirty="0"/>
              <a:t>, </a:t>
            </a:r>
            <a:r>
              <a:rPr lang="ru-RU" dirty="0" err="1"/>
              <a:t>Чорногорія</a:t>
            </a:r>
            <a:r>
              <a:rPr lang="ru-RU" dirty="0"/>
              <a:t>);</a:t>
            </a:r>
          </a:p>
          <a:p>
            <a:pPr algn="just"/>
            <a:r>
              <a:rPr lang="ru-RU" b="1" dirty="0"/>
              <a:t>«модель </a:t>
            </a:r>
            <a:r>
              <a:rPr lang="ru-RU" b="1" dirty="0" err="1"/>
              <a:t>жорсткої</a:t>
            </a:r>
            <a:r>
              <a:rPr lang="ru-RU" b="1" dirty="0"/>
              <a:t> </a:t>
            </a:r>
            <a:r>
              <a:rPr lang="ru-RU" b="1" dirty="0" err="1"/>
              <a:t>централізації</a:t>
            </a:r>
            <a:r>
              <a:rPr lang="ru-RU" b="1" dirty="0"/>
              <a:t>»</a:t>
            </a:r>
            <a:r>
              <a:rPr lang="ru-RU" dirty="0"/>
              <a:t> – </a:t>
            </a:r>
            <a:r>
              <a:rPr lang="ru-RU" dirty="0" err="1"/>
              <a:t>покладення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на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окремий</a:t>
            </a:r>
            <a:r>
              <a:rPr lang="ru-RU" dirty="0"/>
              <a:t> орган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(</a:t>
            </a:r>
            <a:r>
              <a:rPr lang="ru-RU" dirty="0" err="1"/>
              <a:t>Албанія</a:t>
            </a:r>
            <a:r>
              <a:rPr lang="ru-RU" dirty="0"/>
              <a:t>, </a:t>
            </a:r>
            <a:r>
              <a:rPr lang="ru-RU" dirty="0" err="1"/>
              <a:t>Грузія</a:t>
            </a:r>
            <a:r>
              <a:rPr lang="ru-RU" dirty="0"/>
              <a:t>, </a:t>
            </a:r>
            <a:r>
              <a:rPr lang="ru-RU" dirty="0" err="1"/>
              <a:t>Румунія</a:t>
            </a:r>
            <a:r>
              <a:rPr lang="ru-RU" dirty="0"/>
              <a:t>, </a:t>
            </a:r>
            <a:r>
              <a:rPr lang="ru-RU" dirty="0" err="1"/>
              <a:t>Туреччина</a:t>
            </a:r>
            <a:r>
              <a:rPr lang="ru-RU" dirty="0"/>
              <a:t>)</a:t>
            </a:r>
            <a:r>
              <a:rPr lang="ru-RU" i="1" dirty="0"/>
              <a:t>.</a:t>
            </a:r>
            <a:endParaRPr lang="ru-RU" dirty="0"/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7264F4A-847C-A646-B2E6-1E552958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8644-5D7D-7E43-A749-0940F814489D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9A3F161-4F7B-9B40-A5BA-5AA2F215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9E2DD67-EF9E-A548-BEE7-1E94AF3B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10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368F6-3E17-822E-E7BE-6E09A43A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dirty="0"/>
            </a:br>
            <a:r>
              <a:rPr lang="ru-RU" sz="3100" dirty="0" err="1"/>
              <a:t>Виконання</a:t>
            </a:r>
            <a:r>
              <a:rPr lang="ru-RU" sz="3100" dirty="0"/>
              <a:t> Угоди про </a:t>
            </a:r>
            <a:r>
              <a:rPr lang="ru-RU" sz="3100" dirty="0" err="1"/>
              <a:t>асоціацію</a:t>
            </a:r>
            <a:r>
              <a:rPr lang="ru-RU" sz="3100" dirty="0"/>
              <a:t> </a:t>
            </a:r>
            <a:r>
              <a:rPr lang="ru-RU" sz="3100" dirty="0" err="1"/>
              <a:t>забезпечують</a:t>
            </a:r>
            <a:r>
              <a:rPr lang="ru-RU" sz="3100" dirty="0"/>
              <a:t> </a:t>
            </a:r>
            <a:r>
              <a:rPr lang="ru-RU" sz="3100" dirty="0" err="1"/>
              <a:t>державні</a:t>
            </a:r>
            <a:r>
              <a:rPr lang="ru-RU" sz="3100" dirty="0"/>
              <a:t> та </a:t>
            </a:r>
            <a:r>
              <a:rPr lang="ru-RU" sz="3100" dirty="0" err="1"/>
              <a:t>недержавні</a:t>
            </a:r>
            <a:r>
              <a:rPr lang="ru-RU" sz="3100" dirty="0"/>
              <a:t> </a:t>
            </a:r>
            <a:r>
              <a:rPr lang="ru-RU" sz="3100" dirty="0" err="1"/>
              <a:t>інститути</a:t>
            </a:r>
            <a:r>
              <a:rPr lang="ru-RU" sz="3100" dirty="0"/>
              <a:t> на </a:t>
            </a:r>
            <a:r>
              <a:rPr lang="ru-RU" sz="3100" dirty="0" err="1"/>
              <a:t>національному</a:t>
            </a:r>
            <a:r>
              <a:rPr lang="ru-RU" sz="3100" dirty="0"/>
              <a:t> та </a:t>
            </a:r>
            <a:r>
              <a:rPr lang="ru-RU" sz="3100" dirty="0" err="1"/>
              <a:t>двосторонньому</a:t>
            </a:r>
            <a:r>
              <a:rPr lang="ru-RU" sz="3100" dirty="0"/>
              <a:t> (</a:t>
            </a:r>
            <a:r>
              <a:rPr lang="ru-RU" sz="3100" dirty="0" err="1"/>
              <a:t>Україна</a:t>
            </a:r>
            <a:r>
              <a:rPr lang="ru-RU" sz="3100" dirty="0"/>
              <a:t>-ЄС) </a:t>
            </a:r>
            <a:r>
              <a:rPr lang="ru-RU" sz="3100" dirty="0" err="1"/>
              <a:t>рівнях</a:t>
            </a:r>
            <a:r>
              <a:rPr lang="ru-RU" sz="3100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5D4A32-AD03-3943-160A-A839FB445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26123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застосовано</a:t>
            </a:r>
            <a:r>
              <a:rPr lang="ru-RU" b="1" dirty="0"/>
              <a:t> «модель </a:t>
            </a:r>
            <a:r>
              <a:rPr lang="ru-RU" b="1" dirty="0" err="1"/>
              <a:t>м'якої</a:t>
            </a:r>
            <a:r>
              <a:rPr lang="ru-RU" b="1" dirty="0"/>
              <a:t> </a:t>
            </a:r>
            <a:r>
              <a:rPr lang="ru-RU" b="1" dirty="0" err="1"/>
              <a:t>централізації</a:t>
            </a:r>
            <a:r>
              <a:rPr lang="ru-RU" b="1" dirty="0"/>
              <a:t>»</a:t>
            </a:r>
            <a:r>
              <a:rPr lang="ru-RU" dirty="0"/>
              <a:t>. Вона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в </a:t>
            </a:r>
            <a:r>
              <a:rPr lang="ru-RU" dirty="0" err="1"/>
              <a:t>Уряді</a:t>
            </a:r>
            <a:r>
              <a:rPr lang="ru-RU" dirty="0"/>
              <a:t> у </a:t>
            </a:r>
            <a:r>
              <a:rPr lang="ru-RU" dirty="0" err="1"/>
              <a:t>підпорядкуванні</a:t>
            </a:r>
            <a:r>
              <a:rPr lang="ru-RU" dirty="0"/>
              <a:t> </a:t>
            </a:r>
            <a:r>
              <a:rPr lang="ru-RU" dirty="0" err="1"/>
              <a:t>Прем'єр-міністру</a:t>
            </a:r>
            <a:r>
              <a:rPr lang="ru-RU" dirty="0"/>
              <a:t> та </a:t>
            </a:r>
            <a:r>
              <a:rPr lang="ru-RU" dirty="0" err="1"/>
              <a:t>Віце-прем'єр-міністру</a:t>
            </a:r>
            <a:r>
              <a:rPr lang="ru-RU" dirty="0"/>
              <a:t> . У нас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/>
              <a:t>багаторівнева</a:t>
            </a:r>
            <a:r>
              <a:rPr lang="ru-RU" dirty="0"/>
              <a:t> система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 та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євроінтеграційної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 (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міжвідомчі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) та </a:t>
            </a:r>
            <a:r>
              <a:rPr lang="ru-RU" dirty="0" err="1"/>
              <a:t>двосторонньому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в межах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з ЄС.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A2A29A-2EC3-1448-8F1B-E6290DCC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E51E-98E9-FA4F-B219-4C2F821ED2CD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DBCB886-78F9-7943-90A3-01EBCC75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EA25DE8-7717-A84C-8B08-77F05CBE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0733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5BBA2A-CDC5-57D0-4693-D69D360F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" y="551349"/>
            <a:ext cx="6853237" cy="5755302"/>
          </a:xfrm>
          <a:prstGeom prst="rect">
            <a:avLst/>
          </a:prstGeo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36C3FBE9-49E3-D54B-8777-F285ED62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6718-A155-8D4F-BCCC-9B23E318BED1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B9697A-9620-7342-BB89-3BE6697F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9C94BF-DF2B-4840-932D-4FD534BF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521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13C2D8-A719-4BEB-4AB8-5587FA81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8" y="842962"/>
            <a:ext cx="7911435" cy="5172075"/>
          </a:xfrm>
          <a:prstGeom prst="rect">
            <a:avLst/>
          </a:prstGeo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F9FD3325-6ABB-CD4F-965F-D7FB70EF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3675-691F-CD44-AD7D-EF47E4740001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E789EA-6232-9E48-99EF-1FC1B9B2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6A5474-E55B-F34A-A6D8-90660EFB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7085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14E38C-30B7-9ADA-AC36-3755CD0C1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55" y="239712"/>
            <a:ext cx="8763550" cy="5718176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4BD62EC4-24DD-7D47-A9F4-A4077DC1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6901-6A87-194F-B2D1-27DB18FAA39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FFFCA3-8C2E-FD4B-9666-EAFCC631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5971B7C-FDEF-A946-9397-FCE65DC2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55</a:t>
            </a:fld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1B3182-BD4F-2E26-1244-E68291A357F3}"/>
              </a:ext>
            </a:extLst>
          </p:cNvPr>
          <p:cNvSpPr/>
          <p:nvPr/>
        </p:nvSpPr>
        <p:spPr>
          <a:xfrm>
            <a:off x="8858884" y="438447"/>
            <a:ext cx="2914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ІНСТИТУЦІЙНА СТРУКТУРА ДВОСТОРОННІХ ОРГАНІВ АСОЦІАЦІЇ УКРАЇНА — ЄС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88975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4E5EF6-6212-D291-A544-D103BC18E95F}"/>
              </a:ext>
            </a:extLst>
          </p:cNvPr>
          <p:cNvSpPr/>
          <p:nvPr/>
        </p:nvSpPr>
        <p:spPr>
          <a:xfrm>
            <a:off x="9129712" y="462648"/>
            <a:ext cx="2600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ІНСТИТУЦІЙНА СТРУКТУРА ДВОСТОРОННІХ ОРГАНІВ АСОЦІАЦІЇ УКРАЇНА — ЄС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DC5FA-AFAA-A2FE-D4AD-F7D47EDC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462648"/>
            <a:ext cx="8421883" cy="5495240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0A765610-754F-D04D-B4B3-C492CA1D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4B18-C2B4-554C-B14E-F51684C548C7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790D1C1-89C8-2B40-AA1B-0788D48F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7A79A87-EA1A-AB41-8AA2-481BD6EC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354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000B0-5C64-222A-8608-46BAA0F3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Процедура </a:t>
            </a:r>
            <a:r>
              <a:rPr lang="ru-RU" sz="3100" dirty="0" err="1"/>
              <a:t>вступу</a:t>
            </a:r>
            <a:r>
              <a:rPr lang="ru-RU" sz="3100" dirty="0"/>
              <a:t> до </a:t>
            </a:r>
            <a:r>
              <a:rPr lang="ru-RU" sz="3100" dirty="0" err="1"/>
              <a:t>Європейського</a:t>
            </a:r>
            <a:r>
              <a:rPr lang="ru-RU" sz="3100" dirty="0"/>
              <a:t> Союзу </a:t>
            </a:r>
            <a:r>
              <a:rPr lang="ru-RU" sz="3100" dirty="0" err="1"/>
              <a:t>досить</a:t>
            </a:r>
            <a:r>
              <a:rPr lang="ru-RU" sz="3100" dirty="0"/>
              <a:t> складна та </a:t>
            </a:r>
            <a:r>
              <a:rPr lang="ru-RU" sz="3100" dirty="0" err="1"/>
              <a:t>потребує</a:t>
            </a:r>
            <a:r>
              <a:rPr lang="ru-RU" sz="3100" dirty="0"/>
              <a:t> </a:t>
            </a:r>
            <a:r>
              <a:rPr lang="ru-RU" sz="3100" dirty="0" err="1"/>
              <a:t>чимало</a:t>
            </a:r>
            <a:r>
              <a:rPr lang="ru-RU" sz="3100" dirty="0"/>
              <a:t> часу. </a:t>
            </a:r>
            <a:r>
              <a:rPr lang="ru-RU" sz="3100" dirty="0" err="1"/>
              <a:t>Якщо</a:t>
            </a:r>
            <a:r>
              <a:rPr lang="ru-RU" sz="3100" dirty="0"/>
              <a:t> </a:t>
            </a:r>
            <a:r>
              <a:rPr lang="ru-RU" sz="3100" dirty="0" err="1"/>
              <a:t>говорити</a:t>
            </a:r>
            <a:r>
              <a:rPr lang="ru-RU" sz="3100" dirty="0"/>
              <a:t> </a:t>
            </a:r>
            <a:r>
              <a:rPr lang="ru-RU" sz="3100" dirty="0" err="1"/>
              <a:t>простими</a:t>
            </a:r>
            <a:r>
              <a:rPr lang="ru-RU" sz="3100" dirty="0"/>
              <a:t> словами, вона </a:t>
            </a:r>
            <a:r>
              <a:rPr lang="ru-RU" sz="3100" dirty="0" err="1"/>
              <a:t>складається</a:t>
            </a:r>
            <a:r>
              <a:rPr lang="ru-RU" sz="3100" dirty="0"/>
              <a:t> з таких </a:t>
            </a:r>
            <a:r>
              <a:rPr lang="ru-RU" sz="3100" dirty="0" err="1"/>
              <a:t>етапів</a:t>
            </a:r>
            <a:r>
              <a:rPr lang="ru-RU" sz="3100" dirty="0"/>
              <a:t>:</a:t>
            </a:r>
            <a:br>
              <a:rPr lang="ru-RU" sz="31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C2B4A-F380-90E5-97F0-9225CD4A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83" y="2921619"/>
            <a:ext cx="10671717" cy="34540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подавати</a:t>
            </a:r>
            <a:r>
              <a:rPr lang="ru-RU" dirty="0"/>
              <a:t> заявку на </a:t>
            </a:r>
            <a:r>
              <a:rPr lang="ru-RU" dirty="0" err="1"/>
              <a:t>вступ</a:t>
            </a:r>
            <a:r>
              <a:rPr lang="ru-RU" dirty="0"/>
              <a:t> до ЄС, </a:t>
            </a:r>
            <a:r>
              <a:rPr lang="ru-RU" dirty="0" err="1"/>
              <a:t>країна</a:t>
            </a:r>
            <a:r>
              <a:rPr lang="ru-RU" dirty="0"/>
              <a:t> повинна </a:t>
            </a:r>
            <a:r>
              <a:rPr lang="ru-RU" dirty="0" err="1"/>
              <a:t>підписати</a:t>
            </a:r>
            <a:r>
              <a:rPr lang="ru-RU" dirty="0"/>
              <a:t> Угоду про </a:t>
            </a:r>
            <a:r>
              <a:rPr lang="ru-RU" dirty="0" err="1"/>
              <a:t>асоціацію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держава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статус кандидатки,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описані</a:t>
            </a:r>
            <a:r>
              <a:rPr lang="ru-RU" dirty="0"/>
              <a:t> в </a:t>
            </a:r>
            <a:r>
              <a:rPr lang="ru-RU" dirty="0" err="1"/>
              <a:t>документі</a:t>
            </a:r>
            <a:r>
              <a:rPr lang="ru-RU" dirty="0"/>
              <a:t>. </a:t>
            </a:r>
            <a:r>
              <a:rPr lang="ru-RU" b="1" dirty="0"/>
              <a:t>1 листопада 2014 року </a:t>
            </a:r>
            <a:r>
              <a:rPr lang="ru-RU" b="1" dirty="0" err="1"/>
              <a:t>Україна</a:t>
            </a:r>
            <a:r>
              <a:rPr lang="ru-RU" b="1" dirty="0"/>
              <a:t> </a:t>
            </a:r>
            <a:r>
              <a:rPr lang="ru-RU" b="1" dirty="0" err="1"/>
              <a:t>підписала</a:t>
            </a:r>
            <a:r>
              <a:rPr lang="ru-RU" b="1" dirty="0"/>
              <a:t> Угоду про </a:t>
            </a:r>
            <a:r>
              <a:rPr lang="ru-RU" b="1" dirty="0" err="1"/>
              <a:t>асоціацію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про членство ЄС в </a:t>
            </a:r>
            <a:r>
              <a:rPr lang="ru-RU" dirty="0" err="1"/>
              <a:t>ній</a:t>
            </a:r>
            <a:r>
              <a:rPr lang="ru-RU" dirty="0"/>
              <a:t> не </a:t>
            </a:r>
            <a:r>
              <a:rPr lang="ru-RU" dirty="0" err="1"/>
              <a:t>йшлося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Далі</a:t>
            </a:r>
            <a:r>
              <a:rPr lang="ru-RU" dirty="0"/>
              <a:t> держава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заявку на </a:t>
            </a:r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Союзу. В </a:t>
            </a:r>
            <a:r>
              <a:rPr lang="ru-RU" b="1" dirty="0">
                <a:hlinkClick r:id="rId2"/>
              </a:rPr>
              <a:t>статті 49 Договору про ЄС</a:t>
            </a:r>
            <a:r>
              <a:rPr lang="ru-RU" dirty="0"/>
              <a:t> написано,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будь-яка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, яка </a:t>
            </a:r>
            <a:r>
              <a:rPr lang="ru-RU" dirty="0" err="1"/>
              <a:t>поважає</a:t>
            </a:r>
            <a:r>
              <a:rPr lang="ru-RU" dirty="0"/>
              <a:t> 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</a:t>
            </a:r>
            <a:r>
              <a:rPr lang="ru-RU" dirty="0" err="1"/>
              <a:t>зобов'язується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. 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етап</a:t>
            </a:r>
            <a:r>
              <a:rPr lang="ru-RU" b="1" dirty="0"/>
              <a:t> </a:t>
            </a:r>
            <a:r>
              <a:rPr lang="ru-RU" b="1" dirty="0" err="1"/>
              <a:t>Україна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пройшла</a:t>
            </a:r>
            <a:r>
              <a:rPr lang="ru-RU" b="1" dirty="0"/>
              <a:t> 28 лютого 2022 року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46A54F0-7E68-214F-A4E9-81432BE2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AE82-145F-7547-9935-E4D71A0F7A85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953CE866-2943-1E4A-BFBE-10428151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57D7804-FDA8-DB43-86C9-27D0ED15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412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035E10-2BEB-C614-87D9-AC66A983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19265"/>
            <a:ext cx="8596668" cy="35220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заявки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оцінювальний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, коли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, яка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виконавчим</a:t>
            </a:r>
            <a:r>
              <a:rPr lang="ru-RU" dirty="0"/>
              <a:t> органом ЄС, проводить з </a:t>
            </a:r>
            <a:r>
              <a:rPr lang="ru-RU" dirty="0" err="1"/>
              <a:t>країною</a:t>
            </a:r>
            <a:r>
              <a:rPr lang="ru-RU" dirty="0"/>
              <a:t>-кандидаткою </a:t>
            </a:r>
            <a:r>
              <a:rPr lang="ru-RU" dirty="0" err="1"/>
              <a:t>перемовини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. За результатами </a:t>
            </a:r>
            <a:r>
              <a:rPr lang="ru-RU" dirty="0" err="1"/>
              <a:t>перемовин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для Ради ЄС, яка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законодавчим</a:t>
            </a:r>
            <a:r>
              <a:rPr lang="ru-RU" dirty="0"/>
              <a:t> органом </a:t>
            </a:r>
            <a:r>
              <a:rPr lang="ru-RU" dirty="0" err="1"/>
              <a:t>Європейського</a:t>
            </a:r>
            <a:r>
              <a:rPr lang="ru-RU" dirty="0"/>
              <a:t> Союзу. Рада ЄС повинна </a:t>
            </a:r>
            <a:r>
              <a:rPr lang="ru-RU" dirty="0" err="1"/>
              <a:t>проконсультуватися</a:t>
            </a:r>
            <a:r>
              <a:rPr lang="ru-RU" dirty="0"/>
              <a:t> з </a:t>
            </a:r>
            <a:r>
              <a:rPr lang="ru-RU" dirty="0" err="1"/>
              <a:t>Європарламентом</a:t>
            </a:r>
            <a:r>
              <a:rPr lang="ru-RU" dirty="0"/>
              <a:t> (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законодавчий</a:t>
            </a:r>
            <a:r>
              <a:rPr lang="ru-RU" dirty="0"/>
              <a:t> орган) і,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проголосувала</a:t>
            </a:r>
            <a:r>
              <a:rPr lang="ru-RU" dirty="0"/>
              <a:t> "за", </a:t>
            </a:r>
            <a:r>
              <a:rPr lang="ru-RU" dirty="0" err="1"/>
              <a:t>виноситься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початок </a:t>
            </a:r>
            <a:r>
              <a:rPr lang="ru-RU" dirty="0" err="1"/>
              <a:t>розгляду</a:t>
            </a:r>
            <a:r>
              <a:rPr lang="ru-RU" dirty="0"/>
              <a:t> заявки:</a:t>
            </a:r>
          </a:p>
          <a:p>
            <a:pPr lvl="1" algn="just"/>
            <a:r>
              <a:rPr lang="ru-RU" dirty="0" err="1"/>
              <a:t>Єврокомісією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та </a:t>
            </a:r>
            <a:r>
              <a:rPr lang="ru-RU" dirty="0" err="1"/>
              <a:t>надсилається</a:t>
            </a:r>
            <a:r>
              <a:rPr lang="ru-RU" dirty="0"/>
              <a:t> </a:t>
            </a:r>
            <a:r>
              <a:rPr lang="ru-RU" dirty="0" err="1"/>
              <a:t>країні-претендентці</a:t>
            </a:r>
            <a:r>
              <a:rPr lang="ru-RU" dirty="0"/>
              <a:t> 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опитувальник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держава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та </a:t>
            </a:r>
            <a:r>
              <a:rPr lang="ru-RU" dirty="0" err="1"/>
              <a:t>надсилає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Єврокомісії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, і </a:t>
            </a:r>
            <a:r>
              <a:rPr lang="ru-RU" dirty="0" err="1"/>
              <a:t>якщо</a:t>
            </a:r>
            <a:r>
              <a:rPr lang="ru-RU" dirty="0"/>
              <a:t> все </a:t>
            </a:r>
            <a:r>
              <a:rPr lang="ru-RU" dirty="0" err="1"/>
              <a:t>гаразд</a:t>
            </a:r>
            <a:r>
              <a:rPr lang="ru-RU" dirty="0"/>
              <a:t>, </a:t>
            </a:r>
            <a:r>
              <a:rPr lang="ru-RU" dirty="0" err="1"/>
              <a:t>Єврокомісією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держава </a:t>
            </a:r>
            <a:r>
              <a:rPr lang="ru-RU" dirty="0" err="1"/>
              <a:t>може</a:t>
            </a:r>
            <a:r>
              <a:rPr lang="ru-RU" dirty="0"/>
              <a:t> стати кандидаткою на членство.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546D4C4-1BB5-3041-9910-A2E055BC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83A4-5065-8A4B-BF26-85659F8301C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69CF5C20-067A-074F-A720-81FFDB30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37BAA61-FA6B-8A4F-8277-2B3D5CE2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58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787787-A979-0A69-9BE9-F7C41F4D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7" y="256800"/>
            <a:ext cx="3178002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9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F96FE2-8D8F-256A-7BA7-11B7C340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553487"/>
            <a:ext cx="7887779" cy="5671902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sz="2900" dirty="0" err="1"/>
              <a:t>Далі</a:t>
            </a:r>
            <a:r>
              <a:rPr lang="ru-RU" sz="2900" dirty="0"/>
              <a:t> </a:t>
            </a:r>
            <a:r>
              <a:rPr lang="ru-RU" sz="2900" dirty="0" err="1"/>
              <a:t>визначаються</a:t>
            </a:r>
            <a:r>
              <a:rPr lang="ru-RU" sz="2900" dirty="0"/>
              <a:t> </a:t>
            </a:r>
            <a:r>
              <a:rPr lang="ru-RU" sz="2900" dirty="0" err="1"/>
              <a:t>умови</a:t>
            </a:r>
            <a:r>
              <a:rPr lang="ru-RU" sz="2900" dirty="0"/>
              <a:t>, на </a:t>
            </a:r>
            <a:r>
              <a:rPr lang="ru-RU" sz="2900" dirty="0" err="1"/>
              <a:t>підставі</a:t>
            </a:r>
            <a:r>
              <a:rPr lang="ru-RU" sz="2900" dirty="0"/>
              <a:t> </a:t>
            </a:r>
            <a:r>
              <a:rPr lang="ru-RU" sz="2900" dirty="0" err="1"/>
              <a:t>яких</a:t>
            </a:r>
            <a:r>
              <a:rPr lang="ru-RU" sz="2900" dirty="0"/>
              <a:t> </a:t>
            </a:r>
            <a:r>
              <a:rPr lang="ru-RU" sz="2900" dirty="0" err="1"/>
              <a:t>країна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</a:t>
            </a:r>
            <a:r>
              <a:rPr lang="ru-RU" sz="2900" dirty="0" err="1"/>
              <a:t>приєднатися</a:t>
            </a:r>
            <a:r>
              <a:rPr lang="ru-RU" sz="2900" dirty="0"/>
              <a:t> до </a:t>
            </a:r>
            <a:r>
              <a:rPr lang="ru-RU" sz="2900" dirty="0" err="1"/>
              <a:t>Євросоюзу</a:t>
            </a:r>
            <a:r>
              <a:rPr lang="ru-RU" sz="2900" dirty="0"/>
              <a:t>. </a:t>
            </a:r>
            <a:r>
              <a:rPr lang="ru-RU" sz="2900" dirty="0" err="1"/>
              <a:t>Відбуваються</a:t>
            </a:r>
            <a:r>
              <a:rPr lang="ru-RU" sz="2900" dirty="0"/>
              <a:t> </a:t>
            </a:r>
            <a:r>
              <a:rPr lang="ru-RU" sz="2900" dirty="0" err="1"/>
              <a:t>перемовини</a:t>
            </a:r>
            <a:r>
              <a:rPr lang="ru-RU" sz="2900" dirty="0"/>
              <a:t> у </a:t>
            </a:r>
            <a:r>
              <a:rPr lang="ru-RU" sz="2900" dirty="0" err="1"/>
              <a:t>вигляді</a:t>
            </a:r>
            <a:r>
              <a:rPr lang="ru-RU" sz="2900" dirty="0"/>
              <a:t> </a:t>
            </a:r>
            <a:r>
              <a:rPr lang="ru-RU" sz="2900" dirty="0" err="1"/>
              <a:t>двосторонньої</a:t>
            </a:r>
            <a:r>
              <a:rPr lang="ru-RU" sz="2900" dirty="0"/>
              <a:t> </a:t>
            </a:r>
            <a:r>
              <a:rPr lang="ru-RU" sz="2900" dirty="0" err="1"/>
              <a:t>конференції</a:t>
            </a:r>
            <a:r>
              <a:rPr lang="ru-RU" sz="2900" dirty="0"/>
              <a:t> </a:t>
            </a:r>
            <a:r>
              <a:rPr lang="ru-RU" sz="2900" dirty="0" err="1"/>
              <a:t>між</a:t>
            </a:r>
            <a:r>
              <a:rPr lang="ru-RU" sz="2900" dirty="0"/>
              <a:t> державою-кандидаткою та членами ЄС. </a:t>
            </a:r>
            <a:r>
              <a:rPr lang="ru-RU" sz="2900" dirty="0" err="1"/>
              <a:t>Зазвичай</a:t>
            </a:r>
            <a:r>
              <a:rPr lang="ru-RU" sz="2900" dirty="0"/>
              <a:t> </a:t>
            </a:r>
            <a:r>
              <a:rPr lang="ru-RU" sz="2900" dirty="0" err="1"/>
              <a:t>обговорюється</a:t>
            </a:r>
            <a:br>
              <a:rPr lang="ru-RU" sz="2900" dirty="0"/>
            </a:br>
            <a:r>
              <a:rPr lang="ru-RU" sz="2900" dirty="0"/>
              <a:t> транспорт, </a:t>
            </a:r>
            <a:r>
              <a:rPr lang="ru-RU" sz="2900" dirty="0" err="1"/>
              <a:t>регіональна</a:t>
            </a:r>
            <a:r>
              <a:rPr lang="ru-RU" sz="2900" dirty="0"/>
              <a:t> та </a:t>
            </a:r>
            <a:r>
              <a:rPr lang="ru-RU" sz="2900" dirty="0" err="1"/>
              <a:t>податкова</a:t>
            </a:r>
            <a:r>
              <a:rPr lang="ru-RU" sz="2900" dirty="0"/>
              <a:t> </a:t>
            </a:r>
            <a:r>
              <a:rPr lang="ru-RU" sz="2900" dirty="0" err="1"/>
              <a:t>політика</a:t>
            </a:r>
            <a:r>
              <a:rPr lang="ru-RU" sz="2900" dirty="0"/>
              <a:t>, </a:t>
            </a:r>
            <a:r>
              <a:rPr lang="ru-RU" sz="2900" dirty="0" err="1"/>
              <a:t>енергетика</a:t>
            </a:r>
            <a:r>
              <a:rPr lang="ru-RU" sz="2900" dirty="0"/>
              <a:t>, </a:t>
            </a:r>
            <a:r>
              <a:rPr lang="ru-RU" sz="2900" dirty="0" err="1"/>
              <a:t>внутрішні</a:t>
            </a:r>
            <a:r>
              <a:rPr lang="ru-RU" sz="2900" dirty="0"/>
              <a:t> </a:t>
            </a:r>
            <a:r>
              <a:rPr lang="ru-RU" sz="2900" dirty="0" err="1"/>
              <a:t>справи</a:t>
            </a:r>
            <a:r>
              <a:rPr lang="ru-RU" sz="2900" dirty="0"/>
              <a:t> та </a:t>
            </a:r>
            <a:r>
              <a:rPr lang="ru-RU" sz="2900" dirty="0" err="1"/>
              <a:t>юстиція</a:t>
            </a:r>
            <a:r>
              <a:rPr lang="ru-RU" sz="2900" dirty="0"/>
              <a:t>, </a:t>
            </a:r>
            <a:r>
              <a:rPr lang="ru-RU" sz="2900" dirty="0" err="1"/>
              <a:t>сільське</a:t>
            </a:r>
            <a:r>
              <a:rPr lang="ru-RU" sz="2900" dirty="0"/>
              <a:t> </a:t>
            </a:r>
            <a:r>
              <a:rPr lang="ru-RU" sz="2900" dirty="0" err="1"/>
              <a:t>господарство</a:t>
            </a:r>
            <a:r>
              <a:rPr lang="ru-RU" sz="2900" dirty="0"/>
              <a:t>, </a:t>
            </a:r>
            <a:r>
              <a:rPr lang="ru-RU" sz="2900" dirty="0" err="1"/>
              <a:t>фінансова</a:t>
            </a:r>
            <a:r>
              <a:rPr lang="ru-RU" sz="2900" dirty="0"/>
              <a:t> сфера. </a:t>
            </a:r>
            <a:r>
              <a:rPr lang="ru-RU" sz="2900" dirty="0" err="1"/>
              <a:t>Результати</a:t>
            </a:r>
            <a:r>
              <a:rPr lang="ru-RU" sz="2900" dirty="0"/>
              <a:t> </a:t>
            </a:r>
            <a:r>
              <a:rPr lang="ru-RU" sz="2900" dirty="0" err="1"/>
              <a:t>цих</a:t>
            </a:r>
            <a:r>
              <a:rPr lang="ru-RU" sz="2900" dirty="0"/>
              <a:t> </a:t>
            </a:r>
            <a:r>
              <a:rPr lang="ru-RU" sz="2900" dirty="0" err="1"/>
              <a:t>перемовин</a:t>
            </a:r>
            <a:r>
              <a:rPr lang="ru-RU" sz="2900" dirty="0"/>
              <a:t> </a:t>
            </a:r>
            <a:r>
              <a:rPr lang="ru-RU" sz="2900" dirty="0" err="1"/>
              <a:t>долучають</a:t>
            </a:r>
            <a:r>
              <a:rPr lang="ru-RU" sz="2900" dirty="0"/>
              <a:t> до </a:t>
            </a:r>
            <a:r>
              <a:rPr lang="ru-RU" sz="2900" dirty="0" err="1"/>
              <a:t>проєкту</a:t>
            </a:r>
            <a:r>
              <a:rPr lang="ru-RU" sz="2900" dirty="0"/>
              <a:t> угоди про </a:t>
            </a:r>
            <a:r>
              <a:rPr lang="ru-RU" sz="2900" dirty="0" err="1"/>
              <a:t>вступ</a:t>
            </a:r>
            <a:r>
              <a:rPr lang="ru-RU" sz="2900" dirty="0"/>
              <a:t> до ЄС. Варто </a:t>
            </a:r>
            <a:r>
              <a:rPr lang="ru-RU" sz="2900" dirty="0" err="1"/>
              <a:t>зазначити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на початку 2020 року в </a:t>
            </a:r>
            <a:r>
              <a:rPr lang="ru-RU" sz="2900" dirty="0" err="1"/>
              <a:t>Європейському</a:t>
            </a:r>
            <a:r>
              <a:rPr lang="ru-RU" sz="2900" dirty="0"/>
              <a:t> </a:t>
            </a:r>
            <a:r>
              <a:rPr lang="ru-RU" sz="2900" dirty="0" err="1"/>
              <a:t>Союзі</a:t>
            </a:r>
            <a:r>
              <a:rPr lang="ru-RU" sz="2900" dirty="0"/>
              <a:t> </a:t>
            </a:r>
            <a:r>
              <a:rPr lang="ru-RU" sz="2900" dirty="0" err="1"/>
              <a:t>змінили</a:t>
            </a:r>
            <a:r>
              <a:rPr lang="ru-RU" sz="2900" dirty="0"/>
              <a:t> порядок </a:t>
            </a:r>
            <a:r>
              <a:rPr lang="ru-RU" sz="2900" dirty="0" err="1"/>
              <a:t>проведення</a:t>
            </a:r>
            <a:r>
              <a:rPr lang="ru-RU" sz="2900" dirty="0"/>
              <a:t> </a:t>
            </a:r>
            <a:r>
              <a:rPr lang="ru-RU" sz="2900" dirty="0" err="1"/>
              <a:t>цих</a:t>
            </a:r>
            <a:r>
              <a:rPr lang="ru-RU" sz="2900" dirty="0"/>
              <a:t> </a:t>
            </a:r>
            <a:r>
              <a:rPr lang="ru-RU" sz="2900" dirty="0" err="1"/>
              <a:t>перемовин</a:t>
            </a:r>
            <a:r>
              <a:rPr lang="ru-RU" sz="2900" dirty="0"/>
              <a:t>. </a:t>
            </a:r>
            <a:r>
              <a:rPr lang="ru-RU" sz="2900" dirty="0" err="1"/>
              <a:t>Якщо</a:t>
            </a:r>
            <a:r>
              <a:rPr lang="ru-RU" sz="2900" dirty="0"/>
              <a:t> </a:t>
            </a:r>
            <a:r>
              <a:rPr lang="ru-RU" sz="2900" dirty="0" err="1"/>
              <a:t>раніше</a:t>
            </a:r>
            <a:r>
              <a:rPr lang="ru-RU" sz="2900" dirty="0"/>
              <a:t> </a:t>
            </a:r>
            <a:r>
              <a:rPr lang="ru-RU" sz="2900" dirty="0" err="1"/>
              <a:t>їхній</a:t>
            </a:r>
            <a:r>
              <a:rPr lang="ru-RU" sz="2900" dirty="0"/>
              <a:t> початок означав, </a:t>
            </a:r>
            <a:r>
              <a:rPr lang="ru-RU" sz="2900" dirty="0" err="1"/>
              <a:t>що</a:t>
            </a:r>
            <a:r>
              <a:rPr lang="ru-RU" sz="2900" dirty="0"/>
              <a:t> держава-кандидатка </a:t>
            </a:r>
            <a:r>
              <a:rPr lang="ru-RU" sz="2900" dirty="0" err="1"/>
              <a:t>обов'язково</a:t>
            </a:r>
            <a:r>
              <a:rPr lang="ru-RU" sz="2900" dirty="0"/>
              <a:t> стане членом </a:t>
            </a:r>
            <a:r>
              <a:rPr lang="ru-RU" sz="2900" dirty="0" err="1"/>
              <a:t>після</a:t>
            </a:r>
            <a:r>
              <a:rPr lang="ru-RU" sz="2900" dirty="0"/>
              <a:t> </a:t>
            </a:r>
            <a:r>
              <a:rPr lang="ru-RU" sz="2900" dirty="0" err="1"/>
              <a:t>завершення</a:t>
            </a:r>
            <a:r>
              <a:rPr lang="ru-RU" sz="2900" dirty="0"/>
              <a:t>, то </a:t>
            </a:r>
            <a:r>
              <a:rPr lang="ru-RU" sz="2900" dirty="0" err="1"/>
              <a:t>тепер</a:t>
            </a:r>
            <a:r>
              <a:rPr lang="ru-RU" sz="2900" dirty="0"/>
              <a:t> </a:t>
            </a:r>
            <a:r>
              <a:rPr lang="ru-RU" sz="2900" dirty="0" err="1"/>
              <a:t>Євросоюз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легально </a:t>
            </a:r>
            <a:r>
              <a:rPr lang="ru-RU" sz="2900" dirty="0" err="1"/>
              <a:t>зупиняти</a:t>
            </a:r>
            <a:r>
              <a:rPr lang="ru-RU" sz="2900" dirty="0"/>
              <a:t>, </a:t>
            </a:r>
            <a:r>
              <a:rPr lang="ru-RU" sz="2900" dirty="0" err="1"/>
              <a:t>припиняти</a:t>
            </a:r>
            <a:r>
              <a:rPr lang="ru-RU" sz="2900" dirty="0"/>
              <a:t> </a:t>
            </a:r>
            <a:r>
              <a:rPr lang="ru-RU" sz="2900" dirty="0" err="1"/>
              <a:t>чи</a:t>
            </a:r>
            <a:r>
              <a:rPr lang="ru-RU" sz="2900" dirty="0"/>
              <a:t> </a:t>
            </a:r>
            <a:r>
              <a:rPr lang="ru-RU" sz="2900" dirty="0" err="1"/>
              <a:t>перезапускати</a:t>
            </a:r>
            <a:r>
              <a:rPr lang="ru-RU" sz="2900" dirty="0"/>
              <a:t> </a:t>
            </a:r>
            <a:r>
              <a:rPr lang="ru-RU" sz="2900" dirty="0" err="1"/>
              <a:t>перемовини</a:t>
            </a:r>
            <a:r>
              <a:rPr lang="ru-RU" sz="2900" dirty="0"/>
              <a:t>, </a:t>
            </a:r>
            <a:r>
              <a:rPr lang="ru-RU" sz="2900" dirty="0" err="1"/>
              <a:t>якщо</a:t>
            </a:r>
            <a:r>
              <a:rPr lang="ru-RU" sz="2900" dirty="0"/>
              <a:t> </a:t>
            </a:r>
            <a:r>
              <a:rPr lang="ru-RU" sz="2900" dirty="0" err="1"/>
              <a:t>будуть</a:t>
            </a:r>
            <a:r>
              <a:rPr lang="ru-RU" sz="2900" dirty="0"/>
              <a:t> </a:t>
            </a:r>
            <a:r>
              <a:rPr lang="ru-RU" sz="2900" dirty="0" err="1"/>
              <a:t>незадовільні</a:t>
            </a:r>
            <a:r>
              <a:rPr lang="ru-RU" sz="2900" dirty="0"/>
              <a:t> </a:t>
            </a:r>
            <a:r>
              <a:rPr lang="ru-RU" sz="2900" dirty="0" err="1"/>
              <a:t>результати</a:t>
            </a:r>
            <a:r>
              <a:rPr lang="ru-RU" sz="2900" dirty="0"/>
              <a:t> за </a:t>
            </a:r>
            <a:r>
              <a:rPr lang="ru-RU" sz="2900" dirty="0" err="1"/>
              <a:t>окремими</a:t>
            </a:r>
            <a:r>
              <a:rPr lang="ru-RU" sz="2900" dirty="0"/>
              <a:t> </a:t>
            </a:r>
            <a:r>
              <a:rPr lang="ru-RU" sz="2900" dirty="0" err="1"/>
              <a:t>напрямками</a:t>
            </a:r>
            <a:r>
              <a:rPr lang="ru-RU" sz="2900" dirty="0"/>
              <a:t>.</a:t>
            </a:r>
          </a:p>
          <a:p>
            <a:pPr algn="just"/>
            <a:r>
              <a:rPr lang="ru-RU" sz="2900" dirty="0" err="1"/>
              <a:t>Після</a:t>
            </a:r>
            <a:r>
              <a:rPr lang="ru-RU" sz="2900" dirty="0"/>
              <a:t> </a:t>
            </a:r>
            <a:r>
              <a:rPr lang="ru-RU" sz="2900" dirty="0" err="1"/>
              <a:t>перемовин</a:t>
            </a:r>
            <a:r>
              <a:rPr lang="ru-RU" sz="2900" dirty="0"/>
              <a:t> </a:t>
            </a:r>
            <a:r>
              <a:rPr lang="ru-RU" sz="2900" dirty="0" err="1"/>
              <a:t>країна</a:t>
            </a:r>
            <a:r>
              <a:rPr lang="ru-RU" sz="2900" dirty="0"/>
              <a:t> повинна </a:t>
            </a:r>
            <a:r>
              <a:rPr lang="ru-RU" sz="2900" dirty="0" err="1"/>
              <a:t>отримати</a:t>
            </a:r>
            <a:r>
              <a:rPr lang="ru-RU" sz="2900" dirty="0"/>
              <a:t> </a:t>
            </a:r>
            <a:r>
              <a:rPr lang="ru-RU" sz="2900" dirty="0" err="1"/>
              <a:t>одноголосне</a:t>
            </a:r>
            <a:r>
              <a:rPr lang="ru-RU" sz="2900" dirty="0"/>
              <a:t> </a:t>
            </a:r>
            <a:r>
              <a:rPr lang="ru-RU" sz="2900" dirty="0" err="1"/>
              <a:t>схвалення</a:t>
            </a:r>
            <a:r>
              <a:rPr lang="ru-RU" sz="2900" dirty="0"/>
              <a:t> Ради ЄС та </a:t>
            </a:r>
            <a:r>
              <a:rPr lang="ru-RU" sz="2900" dirty="0" err="1"/>
              <a:t>схвалення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Європарламенту</a:t>
            </a:r>
            <a:r>
              <a:rPr lang="ru-RU" sz="2900" dirty="0"/>
              <a:t> (</a:t>
            </a:r>
            <a:r>
              <a:rPr lang="ru-RU" sz="2900" dirty="0" err="1"/>
              <a:t>більшість</a:t>
            </a:r>
            <a:r>
              <a:rPr lang="ru-RU" sz="2900" dirty="0"/>
              <a:t> "за"). </a:t>
            </a:r>
            <a:r>
              <a:rPr lang="ru-RU" sz="2900" dirty="0" err="1"/>
              <a:t>Далі</a:t>
            </a:r>
            <a:r>
              <a:rPr lang="ru-RU" sz="2900" dirty="0"/>
              <a:t> </a:t>
            </a:r>
            <a:r>
              <a:rPr lang="ru-RU" sz="2900" dirty="0" err="1"/>
              <a:t>скликається</a:t>
            </a:r>
            <a:r>
              <a:rPr lang="ru-RU" sz="2900" dirty="0"/>
              <a:t> </a:t>
            </a:r>
            <a:r>
              <a:rPr lang="ru-RU" sz="2900" dirty="0" err="1"/>
              <a:t>конференція</a:t>
            </a:r>
            <a:r>
              <a:rPr lang="ru-RU" sz="2900" dirty="0"/>
              <a:t> </a:t>
            </a:r>
            <a:r>
              <a:rPr lang="ru-RU" sz="2900" dirty="0" err="1"/>
              <a:t>представників</a:t>
            </a:r>
            <a:r>
              <a:rPr lang="ru-RU" sz="2900" dirty="0"/>
              <a:t> </a:t>
            </a:r>
            <a:r>
              <a:rPr lang="ru-RU" sz="2900" dirty="0" err="1"/>
              <a:t>всіх</a:t>
            </a:r>
            <a:r>
              <a:rPr lang="ru-RU" sz="2900" dirty="0"/>
              <a:t> держав,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входять</a:t>
            </a:r>
            <a:r>
              <a:rPr lang="ru-RU" sz="2900" dirty="0"/>
              <a:t> до </a:t>
            </a:r>
            <a:r>
              <a:rPr lang="ru-RU" sz="2900" dirty="0" err="1"/>
              <a:t>Євросоюзу</a:t>
            </a:r>
            <a:r>
              <a:rPr lang="ru-RU" sz="2900" dirty="0"/>
              <a:t>, </a:t>
            </a:r>
            <a:r>
              <a:rPr lang="ru-RU" sz="2900" dirty="0" err="1"/>
              <a:t>під</a:t>
            </a:r>
            <a:r>
              <a:rPr lang="ru-RU" sz="2900" dirty="0"/>
              <a:t> час </a:t>
            </a:r>
            <a:r>
              <a:rPr lang="ru-RU" sz="2900" dirty="0" err="1"/>
              <a:t>якої</a:t>
            </a:r>
            <a:r>
              <a:rPr lang="ru-RU" sz="2900" dirty="0"/>
              <a:t> </a:t>
            </a:r>
            <a:r>
              <a:rPr lang="ru-RU" sz="2900" dirty="0" err="1"/>
              <a:t>підписується</a:t>
            </a:r>
            <a:r>
              <a:rPr lang="ru-RU" sz="2900" dirty="0"/>
              <a:t> </a:t>
            </a:r>
            <a:r>
              <a:rPr lang="ru-RU" sz="2900" dirty="0" err="1"/>
              <a:t>договір</a:t>
            </a:r>
            <a:r>
              <a:rPr lang="ru-RU" sz="2900" dirty="0"/>
              <a:t> про </a:t>
            </a:r>
            <a:r>
              <a:rPr lang="ru-RU" sz="2900" dirty="0" err="1"/>
              <a:t>приєднання</a:t>
            </a:r>
            <a:r>
              <a:rPr lang="ru-RU" sz="2900" dirty="0"/>
              <a:t>.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8361282-5983-724A-95A1-3F90CB26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754C-FAFC-A84E-BAE1-19B20F410C9C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0878F06-7D36-7745-A81E-0A5444D0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29A6CC-9A6E-3F47-8E43-A3CAEB6B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59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E5D026-E960-7879-ED94-4DB2FFE2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125" y="553486"/>
            <a:ext cx="2297875" cy="1543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7D8E6-EF1D-182D-94E5-C8C18F12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25" y="3092305"/>
            <a:ext cx="2297875" cy="15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F0964-D419-0E81-59AB-24B03C01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4895"/>
          </a:xfrm>
        </p:spPr>
        <p:txBody>
          <a:bodyPr>
            <a:normAutofit/>
          </a:bodyPr>
          <a:lstStyle/>
          <a:p>
            <a:r>
              <a:rPr lang="ru-RU" dirty="0" err="1"/>
              <a:t>Ратифікаційний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D5719-6C94-B1CF-FE88-F89A2177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5401"/>
            <a:ext cx="10178322" cy="45841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–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підписанням</a:t>
            </a:r>
            <a:r>
              <a:rPr lang="ru-RU" dirty="0"/>
              <a:t> угоди про </a:t>
            </a:r>
            <a:r>
              <a:rPr lang="ru-RU" dirty="0" err="1"/>
              <a:t>вступ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ратифікацією</a:t>
            </a:r>
            <a:r>
              <a:rPr lang="ru-RU" dirty="0"/>
              <a:t>. Перед </a:t>
            </a:r>
            <a:r>
              <a:rPr lang="ru-RU" dirty="0" err="1"/>
              <a:t>підписанням</a:t>
            </a:r>
            <a:r>
              <a:rPr lang="ru-RU" dirty="0"/>
              <a:t> угода про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подана до </a:t>
            </a:r>
            <a:r>
              <a:rPr lang="ru-RU" dirty="0" err="1"/>
              <a:t>Європейської</a:t>
            </a:r>
            <a:r>
              <a:rPr lang="ru-RU" dirty="0"/>
              <a:t> Ради для </a:t>
            </a:r>
            <a:r>
              <a:rPr lang="ru-RU" dirty="0" err="1"/>
              <a:t>схвалення</a:t>
            </a:r>
            <a:r>
              <a:rPr lang="ru-RU" dirty="0"/>
              <a:t> та до </a:t>
            </a:r>
            <a:r>
              <a:rPr lang="ru-RU" dirty="0" err="1"/>
              <a:t>Європейського</a:t>
            </a:r>
            <a:r>
              <a:rPr lang="ru-RU" dirty="0"/>
              <a:t> Парламенту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підписання</a:t>
            </a:r>
            <a:r>
              <a:rPr lang="ru-RU" dirty="0"/>
              <a:t> угода про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до </a:t>
            </a:r>
            <a:r>
              <a:rPr lang="ru-RU" dirty="0" err="1"/>
              <a:t>країн-членів</a:t>
            </a:r>
            <a:r>
              <a:rPr lang="ru-RU" dirty="0"/>
              <a:t> ЄС і </a:t>
            </a:r>
            <a:r>
              <a:rPr lang="ru-RU" dirty="0" err="1"/>
              <a:t>країн-кандидатів</a:t>
            </a:r>
            <a:r>
              <a:rPr lang="ru-RU" dirty="0"/>
              <a:t> для </a:t>
            </a:r>
            <a:r>
              <a:rPr lang="ru-RU" dirty="0" err="1"/>
              <a:t>ратифікації</a:t>
            </a:r>
            <a:r>
              <a:rPr lang="ru-RU" dirty="0"/>
              <a:t> та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-кандидатами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вступ</a:t>
            </a:r>
            <a:r>
              <a:rPr lang="ru-RU" dirty="0"/>
              <a:t>, за </a:t>
            </a:r>
            <a:r>
              <a:rPr lang="ru-RU" dirty="0" err="1"/>
              <a:t>необхідністю</a:t>
            </a:r>
            <a:r>
              <a:rPr lang="ru-RU" dirty="0"/>
              <a:t> – через процедуру референдуму. </a:t>
            </a:r>
          </a:p>
          <a:p>
            <a:pPr algn="just"/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успішний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,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, не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гарантією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до ЄС. </a:t>
            </a:r>
          </a:p>
          <a:p>
            <a:pPr algn="just"/>
            <a:r>
              <a:rPr lang="ru-RU" dirty="0"/>
              <a:t>Так,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Норвегія</a:t>
            </a:r>
            <a:r>
              <a:rPr lang="ru-RU" dirty="0"/>
              <a:t>, уряд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(у 1972 та 1994 роках)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переговори,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підписав</a:t>
            </a:r>
            <a:r>
              <a:rPr lang="ru-RU" dirty="0"/>
              <a:t> Угоду про </a:t>
            </a:r>
            <a:r>
              <a:rPr lang="ru-RU" dirty="0" err="1"/>
              <a:t>вступ</a:t>
            </a:r>
            <a:r>
              <a:rPr lang="ru-RU" dirty="0"/>
              <a:t>, так і не стала членом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оскільки</a:t>
            </a:r>
            <a:r>
              <a:rPr lang="ru-RU" dirty="0"/>
              <a:t> противники </a:t>
            </a:r>
            <a:r>
              <a:rPr lang="ru-RU" dirty="0" err="1"/>
              <a:t>вступу</a:t>
            </a:r>
            <a:r>
              <a:rPr lang="ru-RU" dirty="0"/>
              <a:t> до ЄС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з невеликою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виграти</a:t>
            </a:r>
            <a:r>
              <a:rPr lang="ru-RU" dirty="0"/>
              <a:t> референдум. У 1972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референдумі</a:t>
            </a:r>
            <a:r>
              <a:rPr lang="ru-RU" dirty="0"/>
              <a:t> взяли участь 78% </a:t>
            </a:r>
            <a:r>
              <a:rPr lang="ru-RU" dirty="0" err="1"/>
              <a:t>населення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53,5% </a:t>
            </a:r>
            <a:r>
              <a:rPr lang="ru-RU" dirty="0" err="1"/>
              <a:t>проголосували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до </a:t>
            </a:r>
            <a:r>
              <a:rPr lang="ru-RU" dirty="0" err="1"/>
              <a:t>Євросоюзу</a:t>
            </a:r>
            <a:r>
              <a:rPr lang="ru-RU" dirty="0"/>
              <a:t> і 46,5% - за вступ. У 1994 </a:t>
            </a:r>
            <a:r>
              <a:rPr lang="ru-RU" dirty="0" err="1"/>
              <a:t>році</a:t>
            </a:r>
            <a:r>
              <a:rPr lang="ru-RU" dirty="0"/>
              <a:t> противники членства в ЄС </a:t>
            </a:r>
            <a:r>
              <a:rPr lang="ru-RU" dirty="0" err="1"/>
              <a:t>знову</a:t>
            </a:r>
            <a:r>
              <a:rPr lang="ru-RU" dirty="0"/>
              <a:t> перемогли, набравши 52,3% </a:t>
            </a:r>
            <a:r>
              <a:rPr lang="ru-RU" dirty="0" err="1"/>
              <a:t>голосів</a:t>
            </a:r>
            <a:r>
              <a:rPr lang="ru-RU" dirty="0"/>
              <a:t>. За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висловилось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47,7%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на референдум. 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3E118D1-939B-534A-9473-4B2BEAF5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8AF-42EC-124C-9A7B-80ED26D80D6D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62C9D5F-B314-9341-9EE4-677DE6FF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887D441-4687-0F48-A40E-E6884DFC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4984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079B36-0BD2-873A-5CE3-38A13F6E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29" y="242597"/>
            <a:ext cx="8999224" cy="30231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Угоду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ратифікувати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державах-членах ЄС та в </a:t>
            </a:r>
            <a:r>
              <a:rPr lang="ru-RU" dirty="0" err="1"/>
              <a:t>державі-кандидатці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ратифікаційні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завершені</a:t>
            </a:r>
            <a:r>
              <a:rPr lang="ru-RU" dirty="0"/>
              <a:t>, угода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та держава-кандидатка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повноправним</a:t>
            </a:r>
            <a:r>
              <a:rPr lang="ru-RU" dirty="0"/>
              <a:t> членом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</a:p>
          <a:p>
            <a:pPr algn="just"/>
            <a:r>
              <a:rPr lang="ru-RU" dirty="0"/>
              <a:t>Процедура </a:t>
            </a:r>
            <a:r>
              <a:rPr lang="ru-RU" dirty="0" err="1"/>
              <a:t>вступу</a:t>
            </a:r>
            <a:r>
              <a:rPr lang="ru-RU" dirty="0"/>
              <a:t> до ЄС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2001 року Угода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укладена</a:t>
            </a:r>
            <a:r>
              <a:rPr lang="ru-RU" dirty="0"/>
              <a:t> </a:t>
            </a:r>
            <a:r>
              <a:rPr lang="ru-RU" dirty="0" err="1"/>
              <a:t>Північною</a:t>
            </a:r>
            <a:r>
              <a:rPr lang="ru-RU" dirty="0"/>
              <a:t> </a:t>
            </a:r>
            <a:r>
              <a:rPr lang="ru-RU" dirty="0" err="1"/>
              <a:t>Македонією</a:t>
            </a:r>
            <a:r>
              <a:rPr lang="ru-RU" dirty="0"/>
              <a:t>. 2004 року </a:t>
            </a:r>
            <a:r>
              <a:rPr lang="ru-RU" dirty="0" err="1"/>
              <a:t>країна</a:t>
            </a:r>
            <a:r>
              <a:rPr lang="ru-RU" dirty="0"/>
              <a:t> подала заявку на </a:t>
            </a:r>
            <a:r>
              <a:rPr lang="ru-RU" dirty="0" err="1"/>
              <a:t>вступ</a:t>
            </a:r>
            <a:r>
              <a:rPr lang="ru-RU" dirty="0"/>
              <a:t> та стала державою-кандидаткою </a:t>
            </a:r>
            <a:r>
              <a:rPr lang="ru-RU" dirty="0" err="1"/>
              <a:t>наступного</a:t>
            </a:r>
            <a:r>
              <a:rPr lang="ru-RU" dirty="0"/>
              <a:t> року.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переговори </a:t>
            </a:r>
            <a:r>
              <a:rPr lang="ru-RU" dirty="0" err="1"/>
              <a:t>розпочалися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2020 року.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7A2C513-B167-0347-A955-B3DA257E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5D0E-4A37-B246-A24B-DCBCC038B05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DA91615-AC10-B44F-941F-7EF7492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97FF94E-15A9-4F47-A7C9-27EAA040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60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C533E-4605-3AFB-F98F-8EC86477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50" y="3429000"/>
            <a:ext cx="4575158" cy="25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87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E43B2D-C7DC-6601-6381-17450F78B96B}"/>
              </a:ext>
            </a:extLst>
          </p:cNvPr>
          <p:cNvSpPr/>
          <p:nvPr/>
        </p:nvSpPr>
        <p:spPr>
          <a:xfrm>
            <a:off x="571499" y="428626"/>
            <a:ext cx="7958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Президент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Володимир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Зеленський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підписав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заявку на членство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Європейському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Союзі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разом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Головою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Верховної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Ради Русланом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Стефанчуком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Прем'єр-міністром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Денисом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Шмигалем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було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підписано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Спільну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заяву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У документах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ідеться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про те,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Україна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поважає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цінності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закріплені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статті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2 Договору про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Європейський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Союз, і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має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честь подати заявку на членство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відповідно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статті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49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Договору.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DA145B-4B76-4EC2-A8BE-F820487D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2764594"/>
            <a:ext cx="5500688" cy="3664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8BAAED-6870-B37A-DC23-40C0F085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63" y="428626"/>
            <a:ext cx="2928938" cy="16402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89D086-249E-E74D-D928-5F9710E7B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167" y="3074868"/>
            <a:ext cx="4713833" cy="2646363"/>
          </a:xfrm>
          <a:prstGeom prst="rect">
            <a:avLst/>
          </a:prstGeo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58A3C14F-55AA-9543-8833-5B55D485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E9C7-702B-3B48-BC5F-84C7542014BE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EDF66C-DF31-9A44-A365-FC2121BF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0991C4-8084-B547-B444-02E7DB4F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3647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A090B7-5780-35BA-45D8-CC25F3A2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437"/>
            <a:ext cx="10515600" cy="3819525"/>
          </a:xfrm>
        </p:spPr>
        <p:txBody>
          <a:bodyPr/>
          <a:lstStyle/>
          <a:p>
            <a:pPr algn="just"/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проситиме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заявку за </a:t>
            </a:r>
            <a:r>
              <a:rPr lang="ru-RU" dirty="0" err="1"/>
              <a:t>спеціальною</a:t>
            </a:r>
            <a:r>
              <a:rPr lang="ru-RU" dirty="0"/>
              <a:t> процедурою,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невідкладно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формальний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приведе</a:t>
            </a:r>
            <a:r>
              <a:rPr lang="ru-RU" dirty="0"/>
              <a:t> до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статусу кандидата на членство.</a:t>
            </a:r>
          </a:p>
          <a:p>
            <a:pPr algn="just"/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адресовані</a:t>
            </a:r>
            <a:r>
              <a:rPr lang="ru-RU" dirty="0"/>
              <a:t> </a:t>
            </a:r>
            <a:r>
              <a:rPr lang="ru-RU" dirty="0" err="1"/>
              <a:t>Еммануелю</a:t>
            </a:r>
            <a:r>
              <a:rPr lang="ru-RU" dirty="0"/>
              <a:t> Макрону, </a:t>
            </a:r>
            <a:r>
              <a:rPr lang="ru-RU" dirty="0" err="1"/>
              <a:t>Президентові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яка </a:t>
            </a:r>
            <a:r>
              <a:rPr lang="ru-RU" dirty="0" err="1"/>
              <a:t>головує</a:t>
            </a:r>
            <a:r>
              <a:rPr lang="ru-RU" dirty="0"/>
              <a:t> у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Шарлю </a:t>
            </a:r>
            <a:r>
              <a:rPr lang="ru-RU" dirty="0" err="1"/>
              <a:t>Мішелю</a:t>
            </a:r>
            <a:r>
              <a:rPr lang="ru-RU" dirty="0"/>
              <a:t>, </a:t>
            </a:r>
            <a:r>
              <a:rPr lang="ru-RU" dirty="0" err="1"/>
              <a:t>Президентові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ради, </a:t>
            </a:r>
            <a:r>
              <a:rPr lang="ru-RU" dirty="0" err="1"/>
              <a:t>Урсулі</a:t>
            </a:r>
            <a:r>
              <a:rPr lang="ru-RU" dirty="0"/>
              <a:t> фон дер </a:t>
            </a:r>
            <a:r>
              <a:rPr lang="ru-RU" dirty="0" err="1"/>
              <a:t>Ляєн</a:t>
            </a:r>
            <a:r>
              <a:rPr lang="ru-RU" dirty="0"/>
              <a:t>, Президенту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, та </a:t>
            </a:r>
            <a:r>
              <a:rPr lang="ru-RU" dirty="0" err="1"/>
              <a:t>Роберті</a:t>
            </a:r>
            <a:r>
              <a:rPr lang="ru-RU" dirty="0"/>
              <a:t> </a:t>
            </a:r>
            <a:r>
              <a:rPr lang="ru-RU" dirty="0" err="1"/>
              <a:t>Мецолі</a:t>
            </a:r>
            <a:r>
              <a:rPr lang="ru-RU" dirty="0"/>
              <a:t>, Президенту </a:t>
            </a:r>
            <a:r>
              <a:rPr lang="ru-RU" dirty="0" err="1"/>
              <a:t>Європейського</a:t>
            </a:r>
            <a:r>
              <a:rPr lang="ru-RU" dirty="0"/>
              <a:t> парламенту.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11B5007-C81A-F546-95B0-1C9AF26F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AF49-5D59-CF44-85DB-F41B919C91FE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0B40C1C-EB76-BC42-BB96-0CA4BFB1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B7E49C-E0ED-004E-BD62-9B38A22D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4463A-1D50-202D-0AC6-4124EFFB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6" y="288025"/>
            <a:ext cx="2943225" cy="1940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E5E61-055E-E9E9-CFCE-9F9EC6B92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8956"/>
            <a:ext cx="2725737" cy="19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5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D9203-D68A-EF59-44EF-87870C46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err="1"/>
              <a:t>Домовленість</a:t>
            </a:r>
            <a:r>
              <a:rPr lang="ru-RU" sz="2800" b="1" dirty="0"/>
              <a:t> про "</a:t>
            </a:r>
            <a:r>
              <a:rPr lang="en" sz="2800" b="1" dirty="0"/>
              <a:t>fast track": </a:t>
            </a:r>
            <a:r>
              <a:rPr lang="ru-RU" sz="2800" b="1" dirty="0"/>
              <a:t>як буде </a:t>
            </a:r>
            <a:r>
              <a:rPr lang="ru-RU" sz="2800" b="1" dirty="0" err="1"/>
              <a:t>відбуватися</a:t>
            </a:r>
            <a:r>
              <a:rPr lang="ru-RU" sz="2800" b="1" dirty="0"/>
              <a:t> процедура </a:t>
            </a:r>
            <a:r>
              <a:rPr lang="ru-RU" sz="2800" b="1" dirty="0" err="1"/>
              <a:t>вступу</a:t>
            </a:r>
            <a:r>
              <a:rPr lang="ru-RU" sz="2800" b="1" dirty="0"/>
              <a:t> до ЄС для </a:t>
            </a:r>
            <a:r>
              <a:rPr lang="ru-RU" sz="2800" b="1" dirty="0" err="1"/>
              <a:t>України</a:t>
            </a:r>
            <a:br>
              <a:rPr lang="ru-RU" sz="2800" b="1" dirty="0"/>
            </a:b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928AB-A110-79FC-8256-75784494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Перемовини</a:t>
            </a:r>
            <a:r>
              <a:rPr lang="ru-RU" dirty="0"/>
              <a:t> президентки </a:t>
            </a:r>
            <a:r>
              <a:rPr lang="ru-RU" dirty="0" err="1"/>
              <a:t>Єврокомісії</a:t>
            </a:r>
            <a:r>
              <a:rPr lang="ru-RU" dirty="0"/>
              <a:t> та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завершилися</a:t>
            </a:r>
            <a:r>
              <a:rPr lang="ru-RU" dirty="0"/>
              <a:t> </a:t>
            </a:r>
            <a:r>
              <a:rPr lang="ru-RU" dirty="0" err="1"/>
              <a:t>домовленість</a:t>
            </a:r>
            <a:r>
              <a:rPr lang="ru-RU" dirty="0"/>
              <a:t> про "</a:t>
            </a:r>
            <a:r>
              <a:rPr lang="en" dirty="0"/>
              <a:t>fast track"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прискорена</a:t>
            </a:r>
            <a:r>
              <a:rPr lang="ru-RU" dirty="0"/>
              <a:t> процедура, яка буде </a:t>
            </a:r>
            <a:r>
              <a:rPr lang="ru-RU" dirty="0" err="1"/>
              <a:t>застосована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за </a:t>
            </a:r>
            <a:r>
              <a:rPr lang="ru-RU" dirty="0" err="1"/>
              <a:t>новітню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? </a:t>
            </a:r>
            <a:r>
              <a:rPr lang="ru-RU" dirty="0" err="1"/>
              <a:t>Річ</a:t>
            </a:r>
            <a:r>
              <a:rPr lang="ru-RU" dirty="0"/>
              <a:t> у </a:t>
            </a:r>
            <a:r>
              <a:rPr lang="ru-RU" dirty="0" err="1"/>
              <a:t>тім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процедура </a:t>
            </a:r>
            <a:r>
              <a:rPr lang="ru-RU" dirty="0" err="1"/>
              <a:t>вступу</a:t>
            </a:r>
            <a:r>
              <a:rPr lang="ru-RU" dirty="0"/>
              <a:t> до ЄС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"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обов'язкових</a:t>
            </a:r>
            <a:r>
              <a:rPr lang="ru-RU" dirty="0"/>
              <a:t>" </a:t>
            </a:r>
            <a:r>
              <a:rPr lang="ru-RU" dirty="0" err="1"/>
              <a:t>пунктів</a:t>
            </a:r>
            <a:r>
              <a:rPr lang="ru-RU" dirty="0"/>
              <a:t>. В </a:t>
            </a:r>
            <a:r>
              <a:rPr lang="ru-RU" dirty="0" err="1"/>
              <a:t>жодному</a:t>
            </a:r>
            <a:r>
              <a:rPr lang="ru-RU" dirty="0"/>
              <a:t> </a:t>
            </a:r>
            <a:r>
              <a:rPr lang="ru-RU" dirty="0" err="1"/>
              <a:t>законодавчому</a:t>
            </a:r>
            <a:r>
              <a:rPr lang="ru-RU" dirty="0"/>
              <a:t> </a:t>
            </a:r>
            <a:r>
              <a:rPr lang="ru-RU" dirty="0" err="1"/>
              <a:t>акті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вони не </a:t>
            </a:r>
            <a:r>
              <a:rPr lang="ru-RU" dirty="0" err="1"/>
              <a:t>прописані</a:t>
            </a:r>
            <a:r>
              <a:rPr lang="ru-RU" dirty="0"/>
              <a:t>, а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за </a:t>
            </a:r>
            <a:r>
              <a:rPr lang="ru-RU" dirty="0" err="1"/>
              <a:t>традицією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ніде</a:t>
            </a:r>
            <a:r>
              <a:rPr lang="ru-RU" dirty="0"/>
              <a:t> не </a:t>
            </a:r>
            <a:r>
              <a:rPr lang="ru-RU" dirty="0" err="1"/>
              <a:t>прописаний</a:t>
            </a:r>
            <a:r>
              <a:rPr lang="ru-RU" dirty="0"/>
              <a:t> і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пришвидшити</a:t>
            </a:r>
            <a:r>
              <a:rPr lang="ru-RU" dirty="0"/>
              <a:t>, не </a:t>
            </a:r>
            <a:r>
              <a:rPr lang="ru-RU" dirty="0" err="1"/>
              <a:t>порушуючи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вказівку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Пункти</a:t>
            </a:r>
            <a:r>
              <a:rPr lang="ru-RU" dirty="0"/>
              <a:t> про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опитувальник</a:t>
            </a:r>
            <a:r>
              <a:rPr lang="ru-RU" dirty="0"/>
              <a:t>, </a:t>
            </a:r>
            <a:r>
              <a:rPr lang="ru-RU" dirty="0" err="1"/>
              <a:t>надсилання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</a:t>
            </a:r>
            <a:r>
              <a:rPr lang="ru-RU" dirty="0" err="1"/>
              <a:t>Єврокомісією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і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традиційними</a:t>
            </a:r>
            <a:r>
              <a:rPr lang="ru-RU" dirty="0"/>
              <a:t>, але не </a:t>
            </a:r>
            <a:r>
              <a:rPr lang="ru-RU" dirty="0" err="1"/>
              <a:t>врегульованими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тут процедуру </a:t>
            </a:r>
            <a:r>
              <a:rPr lang="ru-RU" dirty="0" err="1"/>
              <a:t>вступу</a:t>
            </a:r>
            <a:r>
              <a:rPr lang="ru-RU" dirty="0"/>
              <a:t> до ЄС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пришвидшити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статус кандидатки 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, а не роки.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E85B0F9-708A-7C49-A36C-73F23029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5390-64D1-2446-9ED1-6E8B4DD431D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7E6FE132-E398-2D40-8440-A8190923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4A1944F-C783-9F4B-A4C9-279BA407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3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57716E-2973-89C4-865F-09778A8F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19"/>
            <a:ext cx="4733925" cy="46269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візиту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Президентка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Урсула фон дер </a:t>
            </a:r>
            <a:r>
              <a:rPr lang="ru-RU" dirty="0" err="1"/>
              <a:t>Ляєн</a:t>
            </a:r>
            <a:r>
              <a:rPr lang="ru-RU" dirty="0"/>
              <a:t> передала Президенту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Володимиру</a:t>
            </a:r>
            <a:r>
              <a:rPr lang="ru-RU" dirty="0"/>
              <a:t> </a:t>
            </a:r>
            <a:r>
              <a:rPr lang="ru-RU" dirty="0" err="1"/>
              <a:t>Зеленському</a:t>
            </a:r>
            <a:r>
              <a:rPr lang="ru-RU" dirty="0"/>
              <a:t> </a:t>
            </a:r>
            <a:r>
              <a:rPr lang="ru-RU" dirty="0" err="1"/>
              <a:t>опитувальник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початку </a:t>
            </a:r>
            <a:r>
              <a:rPr lang="ru-RU" dirty="0" err="1"/>
              <a:t>переговорів</a:t>
            </a:r>
            <a:r>
              <a:rPr lang="ru-RU" dirty="0"/>
              <a:t> про </a:t>
            </a:r>
            <a:r>
              <a:rPr lang="ru-RU" dirty="0" err="1"/>
              <a:t>вступ</a:t>
            </a:r>
            <a:r>
              <a:rPr lang="ru-RU" dirty="0"/>
              <a:t> до ЄС. </a:t>
            </a:r>
          </a:p>
          <a:p>
            <a:pPr algn="just"/>
            <a:r>
              <a:rPr lang="ru-RU" dirty="0" err="1"/>
              <a:t>Передаючи</a:t>
            </a:r>
            <a:r>
              <a:rPr lang="ru-RU" dirty="0"/>
              <a:t> </a:t>
            </a:r>
            <a:r>
              <a:rPr lang="ru-RU" dirty="0" err="1"/>
              <a:t>опитувальник</a:t>
            </a:r>
            <a:r>
              <a:rPr lang="ru-RU" dirty="0"/>
              <a:t>, </a:t>
            </a:r>
            <a:r>
              <a:rPr lang="ru-RU" dirty="0" err="1"/>
              <a:t>високопосадовиця</a:t>
            </a:r>
            <a:r>
              <a:rPr lang="ru-RU" dirty="0"/>
              <a:t> </a:t>
            </a:r>
            <a:r>
              <a:rPr lang="ru-RU" dirty="0" err="1"/>
              <a:t>зауважила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роками, але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тижні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60ABD85-BAFB-0D49-B4EA-B4AFE3C9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220-F70F-4A40-9DFA-40AABC8372B1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4A96190-A62D-D44D-8310-61CC7850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8017C2E-2C6D-8B4B-969B-E72A5F7B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64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1A54C-6901-5C62-2364-B4C2EBD1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822" y="917574"/>
            <a:ext cx="6111252" cy="43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27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454341-6248-2472-B55B-18BA757C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1188"/>
            <a:ext cx="10515600" cy="2517775"/>
          </a:xfrm>
        </p:spPr>
        <p:txBody>
          <a:bodyPr/>
          <a:lstStyle/>
          <a:p>
            <a:pPr algn="just"/>
            <a:r>
              <a:rPr lang="ru-RU" i="1" dirty="0"/>
              <a:t>«</a:t>
            </a:r>
            <a:r>
              <a:rPr lang="ru-RU" i="1" dirty="0" err="1"/>
              <a:t>Україні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у </a:t>
            </a:r>
            <a:r>
              <a:rPr lang="ru-RU" i="1" dirty="0" err="1"/>
              <a:t>європейській</a:t>
            </a:r>
            <a:r>
              <a:rPr lang="ru-RU" i="1" dirty="0"/>
              <a:t> </a:t>
            </a:r>
            <a:r>
              <a:rPr lang="ru-RU" i="1" dirty="0" err="1"/>
              <a:t>родині</a:t>
            </a:r>
            <a:r>
              <a:rPr lang="ru-RU" i="1" dirty="0"/>
              <a:t>. Ми </a:t>
            </a:r>
            <a:r>
              <a:rPr lang="ru-RU" i="1" dirty="0" err="1"/>
              <a:t>чули</a:t>
            </a:r>
            <a:r>
              <a:rPr lang="ru-RU" i="1" dirty="0"/>
              <a:t> </a:t>
            </a:r>
            <a:r>
              <a:rPr lang="ru-RU" i="1" dirty="0" err="1"/>
              <a:t>цю</a:t>
            </a:r>
            <a:r>
              <a:rPr lang="ru-RU" i="1" dirty="0"/>
              <a:t> 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/>
              <a:t>важливу</a:t>
            </a:r>
            <a:r>
              <a:rPr lang="ru-RU" i="1" dirty="0"/>
              <a:t> </a:t>
            </a:r>
            <a:r>
              <a:rPr lang="ru-RU" i="1" dirty="0" err="1"/>
              <a:t>заяву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усього</a:t>
            </a:r>
            <a:r>
              <a:rPr lang="ru-RU" i="1" dirty="0"/>
              <a:t> </a:t>
            </a:r>
            <a:r>
              <a:rPr lang="ru-RU" i="1" dirty="0" err="1"/>
              <a:t>вашого</a:t>
            </a:r>
            <a:r>
              <a:rPr lang="ru-RU" i="1" dirty="0"/>
              <a:t> народу. І ми </a:t>
            </a:r>
            <a:r>
              <a:rPr lang="ru-RU" i="1" dirty="0" err="1"/>
              <a:t>даємо</a:t>
            </a:r>
            <a:r>
              <a:rPr lang="ru-RU" i="1" dirty="0"/>
              <a:t> </a:t>
            </a:r>
            <a:r>
              <a:rPr lang="ru-RU" i="1" dirty="0" err="1"/>
              <a:t>позитивну</a:t>
            </a:r>
            <a:r>
              <a:rPr lang="ru-RU" i="1" dirty="0"/>
              <a:t> </a:t>
            </a:r>
            <a:r>
              <a:rPr lang="ru-RU" i="1" dirty="0" err="1"/>
              <a:t>відповідь</a:t>
            </a:r>
            <a:r>
              <a:rPr lang="ru-RU" i="1" dirty="0"/>
              <a:t> на ваш запит», – </a:t>
            </a:r>
            <a:r>
              <a:rPr lang="ru-RU" i="1" dirty="0" err="1"/>
              <a:t>зазначила</a:t>
            </a:r>
            <a:r>
              <a:rPr lang="ru-RU" i="1" dirty="0"/>
              <a:t> Президент </a:t>
            </a:r>
            <a:r>
              <a:rPr lang="ru-RU" i="1" dirty="0" err="1"/>
              <a:t>Єврокомісії</a:t>
            </a:r>
            <a:r>
              <a:rPr lang="ru-RU" i="1" dirty="0"/>
              <a:t>, </a:t>
            </a:r>
            <a:r>
              <a:rPr lang="ru-RU" i="1" dirty="0" err="1"/>
              <a:t>звертаючись</a:t>
            </a:r>
            <a:r>
              <a:rPr lang="ru-RU" i="1" dirty="0"/>
              <a:t> до </a:t>
            </a:r>
            <a:r>
              <a:rPr lang="ru-RU" i="1" dirty="0" err="1"/>
              <a:t>Володимира</a:t>
            </a:r>
            <a:r>
              <a:rPr lang="ru-RU" i="1" dirty="0"/>
              <a:t> </a:t>
            </a:r>
            <a:r>
              <a:rPr lang="ru-RU" i="1" dirty="0" err="1"/>
              <a:t>Зеленського</a:t>
            </a:r>
            <a:r>
              <a:rPr lang="ru-RU" i="1" dirty="0"/>
              <a:t>. – «Ваша дорога до </a:t>
            </a:r>
            <a:r>
              <a:rPr lang="ru-RU" i="1" dirty="0" err="1"/>
              <a:t>Європейського</a:t>
            </a:r>
            <a:r>
              <a:rPr lang="ru-RU" i="1" dirty="0"/>
              <a:t> Союзу </a:t>
            </a:r>
            <a:r>
              <a:rPr lang="ru-RU" i="1" dirty="0" err="1"/>
              <a:t>починається</a:t>
            </a:r>
            <a:r>
              <a:rPr lang="ru-RU" i="1" dirty="0"/>
              <a:t>.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впевнена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близька</a:t>
            </a:r>
            <a:r>
              <a:rPr lang="ru-RU" i="1" dirty="0"/>
              <a:t> стежка».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21459DF-274A-8D41-9950-51AAF488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1F5-8204-D740-90DB-4AFC392D9FF5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74CEA04E-5D88-B943-82FF-9D6E2481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63C1A4-093E-F74A-801E-EFB55E68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806A6-D427-844F-E10A-62617A1C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22" y="3128963"/>
            <a:ext cx="4386315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7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A5E0-9573-7DF4-5DEE-1422F6BD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Опитувальник</a:t>
            </a:r>
            <a:r>
              <a:rPr lang="ru-RU" b="1" dirty="0"/>
              <a:t>: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за документ</a:t>
            </a:r>
            <a:br>
              <a:rPr lang="ru-RU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F5A69-70C6-AAAD-CF5F-29F35ADA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717287"/>
            <a:ext cx="11025187" cy="44596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переконатися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держава-кандидатка на </a:t>
            </a:r>
            <a:r>
              <a:rPr lang="ru-RU" dirty="0" err="1"/>
              <a:t>вступ</a:t>
            </a:r>
            <a:r>
              <a:rPr lang="ru-RU" dirty="0"/>
              <a:t> до ЄС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європейською</a:t>
            </a:r>
            <a:r>
              <a:rPr lang="ru-RU" dirty="0"/>
              <a:t> та демократичною, </a:t>
            </a:r>
            <a:r>
              <a:rPr lang="ru-RU" dirty="0" err="1"/>
              <a:t>поважає</a:t>
            </a:r>
            <a:r>
              <a:rPr lang="ru-RU" dirty="0"/>
              <a:t> </a:t>
            </a:r>
            <a:r>
              <a:rPr lang="ru-RU" dirty="0" err="1"/>
              <a:t>фундаментальні</a:t>
            </a:r>
            <a:r>
              <a:rPr lang="ru-RU" dirty="0"/>
              <a:t> права та </a:t>
            </a:r>
            <a:r>
              <a:rPr lang="ru-RU" dirty="0" err="1"/>
              <a:t>свободи</a:t>
            </a:r>
            <a:r>
              <a:rPr lang="ru-RU" dirty="0"/>
              <a:t>, не </a:t>
            </a:r>
            <a:r>
              <a:rPr lang="ru-RU" dirty="0" err="1"/>
              <a:t>дискримінує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,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Єврокомісія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та </a:t>
            </a:r>
            <a:r>
              <a:rPr lang="ru-RU" dirty="0" err="1"/>
              <a:t>індивідуальний</a:t>
            </a:r>
            <a:r>
              <a:rPr lang="ru-RU" dirty="0"/>
              <a:t> для кожного </a:t>
            </a:r>
            <a:r>
              <a:rPr lang="ru-RU" dirty="0" err="1"/>
              <a:t>випадку</a:t>
            </a:r>
            <a:r>
              <a:rPr lang="ru-RU" dirty="0"/>
              <a:t> документ-</a:t>
            </a:r>
            <a:r>
              <a:rPr lang="ru-RU" dirty="0" err="1"/>
              <a:t>опитувальник</a:t>
            </a:r>
            <a:r>
              <a:rPr lang="ru-RU" dirty="0"/>
              <a:t> (</a:t>
            </a:r>
            <a:r>
              <a:rPr lang="en" dirty="0"/>
              <a:t>questionnaire).</a:t>
            </a:r>
          </a:p>
          <a:p>
            <a:pPr algn="just"/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опитувальнику</a:t>
            </a:r>
            <a:r>
              <a:rPr lang="ru-RU" dirty="0"/>
              <a:t> проводиться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 про </a:t>
            </a:r>
            <a:r>
              <a:rPr lang="ru-RU" dirty="0" err="1"/>
              <a:t>бізнес</a:t>
            </a:r>
            <a:r>
              <a:rPr lang="ru-RU" dirty="0"/>
              <a:t> до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, </a:t>
            </a:r>
            <a:r>
              <a:rPr lang="ru-RU" dirty="0" err="1"/>
              <a:t>їхній</a:t>
            </a:r>
            <a:r>
              <a:rPr lang="ru-RU" dirty="0"/>
              <a:t> аудит та </a:t>
            </a:r>
            <a:r>
              <a:rPr lang="ru-RU" dirty="0" err="1"/>
              <a:t>відповідь</a:t>
            </a:r>
            <a:r>
              <a:rPr lang="ru-RU" dirty="0"/>
              <a:t> на них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забирає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часу. До прикладу, в </a:t>
            </a:r>
            <a:r>
              <a:rPr lang="ru-RU" dirty="0" err="1"/>
              <a:t>грудні</a:t>
            </a:r>
            <a:r>
              <a:rPr lang="ru-RU" dirty="0"/>
              <a:t> 2009 року </a:t>
            </a:r>
            <a:r>
              <a:rPr lang="ru-RU" dirty="0" err="1"/>
              <a:t>Сербія</a:t>
            </a:r>
            <a:r>
              <a:rPr lang="ru-RU" dirty="0"/>
              <a:t> подала заявку на </a:t>
            </a:r>
            <a:r>
              <a:rPr lang="ru-RU" dirty="0" err="1"/>
              <a:t>вступ</a:t>
            </a:r>
            <a:r>
              <a:rPr lang="ru-RU" dirty="0"/>
              <a:t> до ЄС.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опитувальника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2483 </a:t>
            </a:r>
            <a:r>
              <a:rPr lang="ru-RU" dirty="0" err="1"/>
              <a:t>запитання</a:t>
            </a:r>
            <a:r>
              <a:rPr lang="ru-RU" dirty="0"/>
              <a:t>. За 45 </a:t>
            </a:r>
            <a:r>
              <a:rPr lang="ru-RU" dirty="0" err="1"/>
              <a:t>днів</a:t>
            </a:r>
            <a:r>
              <a:rPr lang="ru-RU" dirty="0"/>
              <a:t> Белград </a:t>
            </a:r>
            <a:r>
              <a:rPr lang="ru-RU" dirty="0" err="1"/>
              <a:t>відповів</a:t>
            </a:r>
            <a:r>
              <a:rPr lang="ru-RU" dirty="0"/>
              <a:t> на перший </a:t>
            </a:r>
            <a:r>
              <a:rPr lang="ru-RU" dirty="0" err="1"/>
              <a:t>варіант</a:t>
            </a:r>
            <a:r>
              <a:rPr lang="ru-RU" dirty="0"/>
              <a:t>. А </a:t>
            </a:r>
            <a:r>
              <a:rPr lang="ru-RU" dirty="0" err="1"/>
              <a:t>звіт</a:t>
            </a:r>
            <a:r>
              <a:rPr lang="ru-RU" dirty="0"/>
              <a:t> ЄС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жовтні</a:t>
            </a:r>
            <a:r>
              <a:rPr lang="ru-RU" dirty="0"/>
              <a:t> 2011 року. Але 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робота не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обов'язковою</a:t>
            </a:r>
            <a:r>
              <a:rPr lang="ru-RU" dirty="0"/>
              <a:t> і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- Брюссель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налаштований</a:t>
            </a:r>
            <a:r>
              <a:rPr lang="ru-RU" dirty="0"/>
              <a:t> </a:t>
            </a:r>
            <a:r>
              <a:rPr lang="ru-RU" dirty="0" err="1"/>
              <a:t>якнайшвидше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про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статусу кандидатки на </a:t>
            </a:r>
            <a:r>
              <a:rPr lang="ru-RU" dirty="0" err="1"/>
              <a:t>вступ</a:t>
            </a:r>
            <a:r>
              <a:rPr lang="ru-RU" dirty="0"/>
              <a:t> до ЄС.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9415413-8BEB-EC4C-B0DD-FA4B6033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5298-0F45-164F-860C-DA063318EB11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90771D48-05C5-7B43-9088-022B1278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50B1C7C-F396-8448-A83C-E54A28CA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85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86F957-057B-84EE-0010-EE442B97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29467"/>
            <a:ext cx="8596668" cy="3111895"/>
          </a:xfrm>
        </p:spPr>
        <p:txBody>
          <a:bodyPr>
            <a:normAutofit/>
          </a:bodyPr>
          <a:lstStyle/>
          <a:p>
            <a:r>
              <a:rPr lang="ru-RU" sz="2000" i="1" dirty="0"/>
              <a:t>Перша </a:t>
            </a:r>
            <a:r>
              <a:rPr lang="ru-RU" sz="2000" i="1" dirty="0" err="1"/>
              <a:t>частина</a:t>
            </a:r>
            <a:r>
              <a:rPr lang="ru-RU" sz="2000" i="1" dirty="0"/>
              <a:t> </a:t>
            </a:r>
            <a:r>
              <a:rPr lang="ru-RU" sz="2000" i="1" dirty="0" err="1"/>
              <a:t>опитувальника</a:t>
            </a:r>
            <a:r>
              <a:rPr lang="ru-RU" sz="2000" i="1" dirty="0"/>
              <a:t> </a:t>
            </a:r>
            <a:r>
              <a:rPr lang="ru-RU" sz="2000" i="1" dirty="0" err="1"/>
              <a:t>містить</a:t>
            </a:r>
            <a:r>
              <a:rPr lang="ru-RU" sz="2000" i="1" dirty="0"/>
              <a:t> </a:t>
            </a:r>
            <a:r>
              <a:rPr lang="ru-RU" sz="2000" i="1" dirty="0" err="1"/>
              <a:t>політичні</a:t>
            </a:r>
            <a:r>
              <a:rPr lang="ru-RU" sz="2000" i="1" dirty="0"/>
              <a:t> та </a:t>
            </a:r>
            <a:r>
              <a:rPr lang="ru-RU" sz="2000" i="1" dirty="0" err="1"/>
              <a:t>економічні</a:t>
            </a:r>
            <a:r>
              <a:rPr lang="ru-RU" sz="2000" i="1" dirty="0"/>
              <a:t> </a:t>
            </a:r>
            <a:r>
              <a:rPr lang="ru-RU" sz="2000" i="1" dirty="0" err="1"/>
              <a:t>критерії</a:t>
            </a:r>
            <a:r>
              <a:rPr lang="ru-RU" sz="2000" i="1" dirty="0"/>
              <a:t>. </a:t>
            </a:r>
          </a:p>
          <a:p>
            <a:r>
              <a:rPr lang="ru-RU" sz="2000" i="1" dirty="0"/>
              <a:t>Друга </a:t>
            </a:r>
            <a:r>
              <a:rPr lang="ru-RU" sz="2000" i="1" dirty="0" err="1"/>
              <a:t>частина</a:t>
            </a:r>
            <a:r>
              <a:rPr lang="ru-RU" sz="2000" i="1" dirty="0"/>
              <a:t> для </a:t>
            </a:r>
            <a:r>
              <a:rPr lang="ru-RU" sz="2000" i="1" dirty="0" err="1"/>
              <a:t>оцінки</a:t>
            </a:r>
            <a:r>
              <a:rPr lang="ru-RU" sz="2000" i="1" dirty="0"/>
              <a:t> </a:t>
            </a:r>
            <a:r>
              <a:rPr lang="ru-RU" sz="2000" i="1" dirty="0" err="1"/>
              <a:t>відповідності</a:t>
            </a:r>
            <a:r>
              <a:rPr lang="ru-RU" sz="2000" i="1" dirty="0"/>
              <a:t> </a:t>
            </a:r>
            <a:r>
              <a:rPr lang="ru-RU" sz="2000" i="1" dirty="0" err="1"/>
              <a:t>нашого</a:t>
            </a:r>
            <a:r>
              <a:rPr lang="ru-RU" sz="2000" i="1" dirty="0"/>
              <a:t> </a:t>
            </a:r>
            <a:r>
              <a:rPr lang="ru-RU" sz="2000" i="1" dirty="0" err="1"/>
              <a:t>законодавства</a:t>
            </a:r>
            <a:r>
              <a:rPr lang="ru-RU" sz="2000" i="1" dirty="0"/>
              <a:t> актам права </a:t>
            </a:r>
            <a:r>
              <a:rPr lang="ru-RU" sz="2000" i="1" dirty="0" err="1"/>
              <a:t>Європейського</a:t>
            </a:r>
            <a:r>
              <a:rPr lang="ru-RU" sz="2000" i="1" dirty="0"/>
              <a:t> Союзу.</a:t>
            </a:r>
          </a:p>
          <a:p>
            <a:r>
              <a:rPr lang="ru-RU" sz="2000" i="1" dirty="0"/>
              <a:t> «Наш </a:t>
            </a:r>
            <a:r>
              <a:rPr lang="ru-RU" sz="2000" i="1" dirty="0" err="1"/>
              <a:t>опитувальник</a:t>
            </a:r>
            <a:r>
              <a:rPr lang="ru-RU" sz="2000" i="1" dirty="0"/>
              <a:t> трошки </a:t>
            </a:r>
            <a:r>
              <a:rPr lang="ru-RU" sz="2000" i="1" dirty="0" err="1"/>
              <a:t>менший</a:t>
            </a:r>
            <a:r>
              <a:rPr lang="ru-RU" sz="2000" i="1" dirty="0"/>
              <a:t>, </a:t>
            </a:r>
            <a:r>
              <a:rPr lang="ru-RU" sz="2000" i="1" dirty="0" err="1"/>
              <a:t>ніж</a:t>
            </a:r>
            <a:r>
              <a:rPr lang="ru-RU" sz="2000" i="1" dirty="0"/>
              <a:t> </a:t>
            </a:r>
            <a:r>
              <a:rPr lang="ru-RU" sz="2000" i="1" dirty="0" err="1"/>
              <a:t>стандартні</a:t>
            </a:r>
            <a:r>
              <a:rPr lang="ru-RU" sz="2000" i="1" dirty="0"/>
              <a:t> </a:t>
            </a:r>
            <a:r>
              <a:rPr lang="ru-RU" sz="2000" i="1" dirty="0" err="1"/>
              <a:t>опитувальники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були</a:t>
            </a:r>
            <a:r>
              <a:rPr lang="ru-RU" sz="2000" i="1" dirty="0"/>
              <a:t> </a:t>
            </a:r>
            <a:r>
              <a:rPr lang="ru-RU" sz="2000" i="1" dirty="0" err="1"/>
              <a:t>раніше</a:t>
            </a:r>
            <a:r>
              <a:rPr lang="ru-RU" sz="2000" i="1" dirty="0"/>
              <a:t> </a:t>
            </a:r>
            <a:r>
              <a:rPr lang="ru-RU" sz="2000" i="1" dirty="0" err="1"/>
              <a:t>надані</a:t>
            </a:r>
            <a:r>
              <a:rPr lang="ru-RU" sz="2000" i="1" dirty="0"/>
              <a:t>, </a:t>
            </a:r>
            <a:r>
              <a:rPr lang="ru-RU" sz="2000" i="1" dirty="0" err="1"/>
              <a:t>наприклад</a:t>
            </a:r>
            <a:r>
              <a:rPr lang="ru-RU" sz="2000" i="1" dirty="0"/>
              <a:t>, </a:t>
            </a:r>
            <a:r>
              <a:rPr lang="ru-RU" sz="2000" i="1" dirty="0" err="1"/>
              <a:t>Боснії</a:t>
            </a:r>
            <a:r>
              <a:rPr lang="ru-RU" sz="2000" i="1" dirty="0"/>
              <a:t> і </a:t>
            </a:r>
            <a:r>
              <a:rPr lang="ru-RU" sz="2000" i="1" dirty="0" err="1"/>
              <a:t>Герцеговині</a:t>
            </a:r>
            <a:r>
              <a:rPr lang="ru-RU" sz="2000" i="1" dirty="0"/>
              <a:t> (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був</a:t>
            </a:r>
            <a:r>
              <a:rPr lang="ru-RU" sz="2000" i="1" dirty="0"/>
              <a:t> </a:t>
            </a:r>
            <a:r>
              <a:rPr lang="ru-RU" sz="2000" i="1" dirty="0" err="1"/>
              <a:t>останній</a:t>
            </a:r>
            <a:r>
              <a:rPr lang="ru-RU" sz="2000" i="1" dirty="0"/>
              <a:t> </a:t>
            </a:r>
            <a:r>
              <a:rPr lang="ru-RU" sz="2000" i="1" dirty="0" err="1"/>
              <a:t>опитувальник</a:t>
            </a:r>
            <a:r>
              <a:rPr lang="ru-RU" sz="2000" i="1" dirty="0"/>
              <a:t>, 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/>
              <a:t>Європейська</a:t>
            </a:r>
            <a:r>
              <a:rPr lang="ru-RU" sz="2000" i="1" dirty="0"/>
              <a:t> </a:t>
            </a:r>
            <a:r>
              <a:rPr lang="ru-RU" sz="2000" i="1" dirty="0" err="1"/>
              <a:t>Комісія</a:t>
            </a:r>
            <a:r>
              <a:rPr lang="ru-RU" sz="2000" i="1" dirty="0"/>
              <a:t> </a:t>
            </a:r>
            <a:r>
              <a:rPr lang="ru-RU" sz="2000" i="1" dirty="0" err="1"/>
              <a:t>готувала</a:t>
            </a:r>
            <a:r>
              <a:rPr lang="ru-RU" sz="2000" i="1" dirty="0"/>
              <a:t>)», – </a:t>
            </a:r>
            <a:r>
              <a:rPr lang="ru-RU" sz="2000" i="1" dirty="0" err="1"/>
              <a:t>зазначає</a:t>
            </a:r>
            <a:r>
              <a:rPr lang="ru-RU" sz="2000" i="1" dirty="0"/>
              <a:t> </a:t>
            </a:r>
            <a:r>
              <a:rPr lang="ru-RU" sz="2000" i="1" dirty="0" err="1"/>
              <a:t>Нагорняк</a:t>
            </a:r>
            <a:r>
              <a:rPr lang="ru-RU" sz="2000" i="1" dirty="0"/>
              <a:t>.</a:t>
            </a:r>
            <a:endParaRPr lang="ru-UA" sz="20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6C69450-8FCF-514E-855A-0D424FE1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09F2-B981-F846-A346-928BE121950F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D996ED5-9EC0-8541-A8F8-0E9346E5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9509A52-7DE3-AC49-AA24-EED43134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75F156-E3E0-83CE-B72A-DAB87623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60" y="169333"/>
            <a:ext cx="3863215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64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EDEDE9-854D-2233-5DF7-98E1704A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09461"/>
            <a:ext cx="8596668" cy="36708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Ольга </a:t>
            </a:r>
            <a:r>
              <a:rPr lang="ru-RU" dirty="0" err="1"/>
              <a:t>Стефанішина</a:t>
            </a:r>
            <a:r>
              <a:rPr lang="ru-RU" dirty="0"/>
              <a:t> </a:t>
            </a:r>
            <a:r>
              <a:rPr lang="ru-RU" dirty="0" err="1"/>
              <a:t>подякувала</a:t>
            </a:r>
            <a:r>
              <a:rPr lang="ru-RU" dirty="0"/>
              <a:t> </a:t>
            </a:r>
            <a:r>
              <a:rPr lang="ru-RU" dirty="0" err="1"/>
              <a:t>урядовій</a:t>
            </a:r>
            <a:r>
              <a:rPr lang="ru-RU" dirty="0"/>
              <a:t> </a:t>
            </a:r>
            <a:r>
              <a:rPr lang="ru-RU" dirty="0" err="1"/>
              <a:t>команді</a:t>
            </a:r>
            <a:r>
              <a:rPr lang="ru-RU" dirty="0"/>
              <a:t> та </a:t>
            </a:r>
            <a:r>
              <a:rPr lang="ru-RU" dirty="0" err="1"/>
              <a:t>представникам</a:t>
            </a:r>
            <a:r>
              <a:rPr lang="ru-RU" dirty="0"/>
              <a:t> </a:t>
            </a:r>
            <a:r>
              <a:rPr lang="ru-RU" dirty="0" err="1"/>
              <a:t>неурядових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брали участь у </a:t>
            </a:r>
            <a:r>
              <a:rPr lang="ru-RU" dirty="0" err="1"/>
              <a:t>заповненні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документу. </a:t>
            </a:r>
            <a:r>
              <a:rPr lang="ru-RU" dirty="0" err="1"/>
              <a:t>Всього</a:t>
            </a:r>
            <a:r>
              <a:rPr lang="ru-RU" dirty="0"/>
              <a:t> у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задіяно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300 </a:t>
            </a:r>
            <a:r>
              <a:rPr lang="ru-RU" dirty="0" err="1"/>
              <a:t>експертів</a:t>
            </a:r>
            <a:r>
              <a:rPr lang="ru-RU" dirty="0"/>
              <a:t>. </a:t>
            </a:r>
          </a:p>
          <a:p>
            <a:r>
              <a:rPr lang="ru-RU" dirty="0"/>
              <a:t>18 </a:t>
            </a:r>
            <a:r>
              <a:rPr lang="ru-RU" dirty="0" err="1"/>
              <a:t>квітня</a:t>
            </a:r>
            <a:r>
              <a:rPr lang="ru-RU" dirty="0"/>
              <a:t> Президент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Зеленський</a:t>
            </a:r>
            <a:r>
              <a:rPr lang="ru-RU" dirty="0"/>
              <a:t> передав </a:t>
            </a:r>
            <a:r>
              <a:rPr lang="ru-RU" dirty="0" err="1"/>
              <a:t>Главі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Матті</a:t>
            </a:r>
            <a:r>
              <a:rPr lang="ru-RU" dirty="0"/>
              <a:t> </a:t>
            </a:r>
            <a:r>
              <a:rPr lang="ru-RU" dirty="0" err="1"/>
              <a:t>Маасікасу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першу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опитувальника</a:t>
            </a:r>
            <a:r>
              <a:rPr lang="ru-RU" dirty="0"/>
              <a:t>. </a:t>
            </a:r>
          </a:p>
          <a:p>
            <a:r>
              <a:rPr lang="ru-RU" dirty="0"/>
              <a:t>9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передала </a:t>
            </a:r>
            <a:r>
              <a:rPr lang="ru-RU" dirty="0" err="1"/>
              <a:t>Європейському</a:t>
            </a:r>
            <a:r>
              <a:rPr lang="ru-RU" dirty="0"/>
              <a:t> Союзу </a:t>
            </a:r>
            <a:r>
              <a:rPr lang="ru-RU" dirty="0" err="1"/>
              <a:t>заповнену</a:t>
            </a:r>
            <a:r>
              <a:rPr lang="ru-RU" dirty="0"/>
              <a:t> другу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опитувальника</a:t>
            </a:r>
            <a:r>
              <a:rPr lang="ru-RU" dirty="0"/>
              <a:t>, </a:t>
            </a:r>
            <a:r>
              <a:rPr lang="ru-RU" dirty="0" err="1"/>
              <a:t>необхідну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статусу кандидата на членство в ЄС</a:t>
            </a:r>
          </a:p>
          <a:p>
            <a:r>
              <a:rPr lang="ru-RU" dirty="0" err="1"/>
              <a:t>Відповіді</a:t>
            </a:r>
            <a:r>
              <a:rPr lang="ru-RU" dirty="0"/>
              <a:t> на другу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4000 </a:t>
            </a:r>
            <a:r>
              <a:rPr lang="ru-RU" dirty="0" err="1"/>
              <a:t>сторінок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розгорнута</a:t>
            </a:r>
            <a:r>
              <a:rPr lang="ru-RU" dirty="0"/>
              <a:t> картина стану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8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Угоди про </a:t>
            </a:r>
            <a:r>
              <a:rPr lang="ru-RU" dirty="0" err="1"/>
              <a:t>асоціацію</a:t>
            </a:r>
            <a:r>
              <a:rPr lang="ru-RU" dirty="0"/>
              <a:t> з ЄС.</a:t>
            </a:r>
          </a:p>
          <a:p>
            <a:pPr marL="0" indent="0">
              <a:buNone/>
            </a:pPr>
            <a:endParaRPr lang="ru-RU" dirty="0"/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56630DB-8B61-DF4D-8643-73541777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D71-6EB0-AC4C-B1B3-A4E3648B892B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6220E88-D6F6-0C43-B886-DF04AEC6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BBB932-A2E8-A843-875C-A820B4BE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19E492-180A-7FB1-C170-DFC17036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7" y="592666"/>
            <a:ext cx="2974240" cy="1979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0FB86A-C3F8-83D6-7732-E96B3151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33" y="592666"/>
            <a:ext cx="2974240" cy="19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727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01678-5764-BAA9-1D7A-890D819F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32568"/>
            <a:ext cx="5348288" cy="1325563"/>
          </a:xfrm>
        </p:spPr>
        <p:txBody>
          <a:bodyPr>
            <a:normAutofit/>
          </a:bodyPr>
          <a:lstStyle/>
          <a:p>
            <a:pPr algn="ctr"/>
            <a:r>
              <a:rPr lang="ru-UA" sz="3600" b="1" dirty="0"/>
              <a:t>ПРИКЛАД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6241F-0C5E-60DC-0CB5-84415C74F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131"/>
            <a:ext cx="10515600" cy="46188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ПОЛІТИЧНІ КРИТЕРІЇ</a:t>
            </a:r>
          </a:p>
          <a:p>
            <a:r>
              <a:rPr lang="ru-RU" dirty="0"/>
              <a:t>ДЕМОКРАТІЯ ТА ВЕРХОВЕНСТВО ЗАКОНУ</a:t>
            </a:r>
          </a:p>
          <a:p>
            <a:r>
              <a:rPr lang="en" dirty="0"/>
              <a:t>I. </a:t>
            </a:r>
            <a:r>
              <a:rPr lang="ru-RU" dirty="0" err="1"/>
              <a:t>Конституція</a:t>
            </a:r>
            <a:endParaRPr lang="ru-RU" dirty="0"/>
          </a:p>
          <a:p>
            <a:r>
              <a:rPr lang="ru-RU" dirty="0"/>
              <a:t>1. Будь ласка, </a:t>
            </a:r>
            <a:r>
              <a:rPr lang="ru-RU" dirty="0" err="1"/>
              <a:t>надайте</a:t>
            </a:r>
            <a:r>
              <a:rPr lang="ru-RU" dirty="0"/>
              <a:t> короткий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та </a:t>
            </a:r>
            <a:r>
              <a:rPr lang="ru-RU" dirty="0" err="1"/>
              <a:t>інституційного</a:t>
            </a:r>
            <a:r>
              <a:rPr lang="ru-RU" dirty="0"/>
              <a:t> устрою в </a:t>
            </a:r>
            <a:r>
              <a:rPr lang="ru-RU" dirty="0" err="1"/>
              <a:t>Україні</a:t>
            </a:r>
            <a:r>
              <a:rPr lang="ru-RU" dirty="0"/>
              <a:t>. Як </a:t>
            </a:r>
            <a:r>
              <a:rPr lang="ru-RU" dirty="0" err="1"/>
              <a:t>реалізовується</a:t>
            </a:r>
            <a:r>
              <a:rPr lang="ru-RU" dirty="0"/>
              <a:t>  </a:t>
            </a:r>
            <a:r>
              <a:rPr lang="ru-RU" dirty="0" err="1"/>
              <a:t>конституційна</a:t>
            </a:r>
            <a:r>
              <a:rPr lang="ru-RU" dirty="0"/>
              <a:t> система </a:t>
            </a:r>
            <a:r>
              <a:rPr lang="ru-RU" dirty="0" err="1"/>
              <a:t>стримувань</a:t>
            </a:r>
            <a:r>
              <a:rPr lang="ru-RU" dirty="0"/>
              <a:t> і </a:t>
            </a:r>
            <a:r>
              <a:rPr lang="ru-RU" dirty="0" err="1"/>
              <a:t>противаг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гілками</a:t>
            </a:r>
            <a:r>
              <a:rPr lang="ru-RU" dirty="0"/>
              <a:t> </a:t>
            </a:r>
            <a:r>
              <a:rPr lang="ru-RU" dirty="0" err="1"/>
              <a:t>владами</a:t>
            </a:r>
            <a:r>
              <a:rPr lang="ru-RU" dirty="0"/>
              <a:t> (</a:t>
            </a:r>
            <a:r>
              <a:rPr lang="ru-RU" dirty="0" err="1"/>
              <a:t>виконавчою</a:t>
            </a:r>
            <a:r>
              <a:rPr lang="ru-RU" dirty="0"/>
              <a:t>, </a:t>
            </a:r>
            <a:r>
              <a:rPr lang="ru-RU" dirty="0" err="1"/>
              <a:t>законодавча</a:t>
            </a:r>
            <a:r>
              <a:rPr lang="ru-RU" dirty="0"/>
              <a:t>, </a:t>
            </a:r>
            <a:r>
              <a:rPr lang="ru-RU" dirty="0" err="1"/>
              <a:t>судова</a:t>
            </a:r>
            <a:r>
              <a:rPr lang="ru-RU" dirty="0"/>
              <a:t>) </a:t>
            </a:r>
            <a:r>
              <a:rPr lang="ru-RU" dirty="0" err="1"/>
              <a:t>реалізовано</a:t>
            </a:r>
            <a:r>
              <a:rPr lang="ru-RU" dirty="0"/>
              <a:t>?</a:t>
            </a:r>
          </a:p>
          <a:p>
            <a:r>
              <a:rPr lang="ru-RU" dirty="0"/>
              <a:t>2. Яке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внутрішнім</a:t>
            </a:r>
            <a:r>
              <a:rPr lang="ru-RU" dirty="0"/>
              <a:t> і </a:t>
            </a:r>
            <a:r>
              <a:rPr lang="ru-RU" dirty="0" err="1"/>
              <a:t>міжнародним</a:t>
            </a:r>
            <a:r>
              <a:rPr lang="ru-RU" dirty="0"/>
              <a:t> правом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Конституцією</a:t>
            </a:r>
            <a:r>
              <a:rPr lang="ru-RU" dirty="0"/>
              <a:t>?</a:t>
            </a:r>
          </a:p>
          <a:p>
            <a:r>
              <a:rPr lang="ru-RU" dirty="0" err="1"/>
              <a:t>Чи</a:t>
            </a:r>
            <a:r>
              <a:rPr lang="ru-RU" dirty="0"/>
              <a:t> дозволить </a:t>
            </a:r>
            <a:r>
              <a:rPr lang="ru-RU" dirty="0" err="1"/>
              <a:t>Конституція</a:t>
            </a:r>
            <a:r>
              <a:rPr lang="ru-RU" dirty="0"/>
              <a:t> </a:t>
            </a:r>
            <a:r>
              <a:rPr lang="uk-UA" dirty="0"/>
              <a:t>першість</a:t>
            </a:r>
            <a:r>
              <a:rPr lang="ru-RU" dirty="0"/>
              <a:t> права ЄС над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?</a:t>
            </a:r>
          </a:p>
          <a:p>
            <a:r>
              <a:rPr lang="ru-RU" dirty="0"/>
              <a:t>3. Як </a:t>
            </a:r>
            <a:r>
              <a:rPr lang="ru-RU" dirty="0" err="1"/>
              <a:t>призначаються</a:t>
            </a:r>
            <a:r>
              <a:rPr lang="ru-RU" dirty="0"/>
              <a:t> </a:t>
            </a:r>
            <a:r>
              <a:rPr lang="ru-RU" dirty="0" err="1"/>
              <a:t>судді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та як </a:t>
            </a:r>
            <a:r>
              <a:rPr lang="ru-RU" dirty="0" err="1"/>
              <a:t>гарантується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?</a:t>
            </a:r>
          </a:p>
          <a:p>
            <a:r>
              <a:rPr lang="ru-RU" dirty="0"/>
              <a:t>4. </a:t>
            </a:r>
            <a:r>
              <a:rPr lang="ru-RU" dirty="0" err="1"/>
              <a:t>Опишіть</a:t>
            </a:r>
            <a:r>
              <a:rPr lang="ru-RU" dirty="0"/>
              <a:t>, будь ласка,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Суду, 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рішеннями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і як вони </a:t>
            </a:r>
            <a:r>
              <a:rPr lang="ru-RU" dirty="0" err="1"/>
              <a:t>реалізуються</a:t>
            </a:r>
            <a:r>
              <a:rPr lang="ru-RU" dirty="0"/>
              <a:t>/</a:t>
            </a:r>
            <a:r>
              <a:rPr lang="ru-RU" dirty="0" err="1"/>
              <a:t>враховуються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9E4A035-AD06-0146-982E-24FBCB86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BC99-15F0-0048-A890-52F7B142F92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5D7D7F2-0C46-254E-BD60-D4CFCB8B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7380F38-0C79-0A45-81DC-691A5887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69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83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E35AE-563C-229E-E95E-7B0768DA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4895"/>
          </a:xfrm>
        </p:spPr>
        <p:txBody>
          <a:bodyPr>
            <a:normAutofit/>
          </a:bodyPr>
          <a:lstStyle/>
          <a:p>
            <a:r>
              <a:rPr lang="ru-RU" dirty="0" err="1"/>
              <a:t>Імплементаційний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05941-7DF2-10DF-4365-53923739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97281"/>
            <a:ext cx="10178322" cy="2895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започатковується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ратифікаційних</a:t>
            </a:r>
            <a:r>
              <a:rPr lang="ru-RU" dirty="0"/>
              <a:t> процедур та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. Лише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повноправним</a:t>
            </a:r>
            <a:r>
              <a:rPr lang="ru-RU" dirty="0"/>
              <a:t> членом </a:t>
            </a:r>
            <a:r>
              <a:rPr lang="ru-RU" dirty="0" err="1"/>
              <a:t>Європейського</a:t>
            </a:r>
            <a:r>
              <a:rPr lang="ru-RU" dirty="0"/>
              <a:t> Союзу. 37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до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до </a:t>
            </a:r>
            <a:r>
              <a:rPr lang="ru-RU" dirty="0" err="1"/>
              <a:t>Євросоюзу</a:t>
            </a:r>
            <a:r>
              <a:rPr lang="ru-RU" dirty="0"/>
              <a:t> </a:t>
            </a:r>
            <a:r>
              <a:rPr lang="ru-RU" dirty="0" err="1"/>
              <a:t>зараховують</a:t>
            </a:r>
            <a:r>
              <a:rPr lang="ru-RU" dirty="0"/>
              <a:t> і участь </a:t>
            </a:r>
            <a:r>
              <a:rPr lang="ru-RU" dirty="0" err="1"/>
              <a:t>країни</a:t>
            </a:r>
            <a:r>
              <a:rPr lang="ru-RU" dirty="0"/>
              <a:t>-претендента у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.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багатостороння</a:t>
            </a:r>
            <a:r>
              <a:rPr lang="ru-RU" dirty="0"/>
              <a:t> структура, в рамках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-члени </a:t>
            </a:r>
            <a:r>
              <a:rPr lang="ru-RU" dirty="0" err="1"/>
              <a:t>Європейського</a:t>
            </a:r>
            <a:r>
              <a:rPr lang="ru-RU" dirty="0"/>
              <a:t> Союзу та </a:t>
            </a:r>
            <a:r>
              <a:rPr lang="ru-RU" dirty="0" err="1"/>
              <a:t>країни-кандидати</a:t>
            </a:r>
            <a:r>
              <a:rPr lang="ru-RU" dirty="0"/>
              <a:t> </a:t>
            </a:r>
            <a:r>
              <a:rPr lang="ru-RU" dirty="0" err="1"/>
              <a:t>обговорюють</a:t>
            </a:r>
            <a:r>
              <a:rPr lang="ru-RU" dirty="0"/>
              <a:t> </a:t>
            </a:r>
            <a:r>
              <a:rPr lang="ru-RU" dirty="0" err="1"/>
              <a:t>нагальні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юстиції</a:t>
            </a:r>
            <a:r>
              <a:rPr lang="ru-RU" dirty="0"/>
              <a:t> та </a:t>
            </a:r>
            <a:r>
              <a:rPr lang="ru-RU" dirty="0" err="1"/>
              <a:t>внутрішніх</a:t>
            </a:r>
            <a:r>
              <a:rPr lang="ru-RU" dirty="0"/>
              <a:t> справ (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зібралась</a:t>
            </a:r>
            <a:r>
              <a:rPr lang="ru-RU" dirty="0"/>
              <a:t> 12 </a:t>
            </a:r>
            <a:r>
              <a:rPr lang="ru-RU" dirty="0" err="1"/>
              <a:t>березня</a:t>
            </a:r>
            <a:r>
              <a:rPr lang="ru-RU" dirty="0"/>
              <a:t> 1998 року в </a:t>
            </a:r>
            <a:r>
              <a:rPr lang="ru-RU" dirty="0" err="1"/>
              <a:t>Лондоні</a:t>
            </a:r>
            <a:r>
              <a:rPr lang="ru-RU" dirty="0"/>
              <a:t>). 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D8CB275-4163-4444-B6D2-3E93C2BF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209-A6F3-2541-9D52-D21265CA7217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7F3B53F3-3E4B-F14E-BD02-C6FE4699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93A4289-AB6F-CE45-AF74-2C264424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2C1DC4-AC74-BCE0-CFD9-A9D2F4254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7" b="11127"/>
          <a:stretch/>
        </p:blipFill>
        <p:spPr>
          <a:xfrm>
            <a:off x="7010400" y="3652977"/>
            <a:ext cx="2819399" cy="289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160193-3F47-71D2-B32F-410686A5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1" y="3992881"/>
            <a:ext cx="2819399" cy="18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95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02572B-5981-A9CF-9A9F-418D0B8A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61861"/>
            <a:ext cx="8596668" cy="32795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5. Будь ласка, </a:t>
            </a:r>
            <a:r>
              <a:rPr lang="ru-RU" dirty="0" err="1"/>
              <a:t>опишіть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установи </a:t>
            </a:r>
            <a:r>
              <a:rPr lang="ru-RU" dirty="0" err="1"/>
              <a:t>визначені</a:t>
            </a:r>
            <a:r>
              <a:rPr lang="ru-RU" dirty="0"/>
              <a:t> як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Конституцією</a:t>
            </a:r>
            <a:r>
              <a:rPr lang="ru-RU" dirty="0"/>
              <a:t>. Як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забезпечені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конституційні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орган,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законопроектів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конституційність</a:t>
            </a:r>
            <a:r>
              <a:rPr lang="ru-RU" dirty="0"/>
              <a:t>? Будь ласка, </a:t>
            </a:r>
            <a:r>
              <a:rPr lang="ru-RU" dirty="0" err="1"/>
              <a:t>уточніть</a:t>
            </a:r>
            <a:r>
              <a:rPr lang="ru-RU" dirty="0"/>
              <a:t>/</a:t>
            </a:r>
            <a:r>
              <a:rPr lang="ru-RU" dirty="0" err="1"/>
              <a:t>уточніть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роль і порядок на </a:t>
            </a:r>
            <a:r>
              <a:rPr lang="ru-RU" dirty="0" err="1"/>
              <a:t>практиці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7. Будь ласка, </a:t>
            </a:r>
            <a:r>
              <a:rPr lang="ru-RU" dirty="0" err="1"/>
              <a:t>опишіть</a:t>
            </a:r>
            <a:r>
              <a:rPr lang="ru-RU" dirty="0"/>
              <a:t> процедуру, </a:t>
            </a:r>
            <a:r>
              <a:rPr lang="ru-RU" dirty="0" err="1"/>
              <a:t>необхідну</a:t>
            </a:r>
            <a:r>
              <a:rPr lang="ru-RU" dirty="0"/>
              <a:t> для перегляду </a:t>
            </a:r>
            <a:r>
              <a:rPr lang="ru-RU" dirty="0" err="1"/>
              <a:t>Конституції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до </a:t>
            </a:r>
            <a:r>
              <a:rPr lang="ru-RU" dirty="0" err="1"/>
              <a:t>Конституції</a:t>
            </a:r>
            <a:r>
              <a:rPr lang="ru-RU" dirty="0"/>
              <a:t>? </a:t>
            </a:r>
            <a:r>
              <a:rPr lang="ru-RU" dirty="0" err="1"/>
              <a:t>Якщо</a:t>
            </a:r>
            <a:r>
              <a:rPr lang="ru-RU" dirty="0"/>
              <a:t> так, будь ласка, </a:t>
            </a:r>
            <a:r>
              <a:rPr lang="ru-RU" dirty="0" err="1"/>
              <a:t>поясніть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поправки, процедуру, </a:t>
            </a:r>
            <a:r>
              <a:rPr lang="ru-RU" dirty="0" err="1"/>
              <a:t>обсяг</a:t>
            </a:r>
            <a:r>
              <a:rPr lang="ru-RU" dirty="0"/>
              <a:t> та </a:t>
            </a:r>
            <a:r>
              <a:rPr lang="ru-RU" dirty="0" err="1"/>
              <a:t>внесені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конституційні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перешкодити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" dirty="0"/>
              <a:t>acquis </a:t>
            </a:r>
            <a:r>
              <a:rPr lang="ru-RU" dirty="0"/>
              <a:t>ЄС та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Конституції</a:t>
            </a:r>
            <a:r>
              <a:rPr lang="ru-RU" dirty="0"/>
              <a:t>? </a:t>
            </a:r>
            <a:r>
              <a:rPr lang="ru-RU" dirty="0" err="1"/>
              <a:t>Надайте</a:t>
            </a:r>
            <a:r>
              <a:rPr lang="ru-RU" dirty="0"/>
              <a:t>, будь ласка, список таких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/</a:t>
            </a:r>
            <a:r>
              <a:rPr lang="ru-RU" dirty="0" err="1"/>
              <a:t>є</a:t>
            </a:r>
            <a:r>
              <a:rPr lang="ru-RU" dirty="0"/>
              <a:t> державною(ими) мовою(</a:t>
            </a:r>
            <a:r>
              <a:rPr lang="ru-RU" dirty="0" err="1"/>
              <a:t>ами</a:t>
            </a:r>
            <a:r>
              <a:rPr lang="ru-RU" dirty="0"/>
              <a:t>) </a:t>
            </a:r>
            <a:r>
              <a:rPr lang="ru-RU" dirty="0" err="1"/>
              <a:t>України</a:t>
            </a:r>
            <a:r>
              <a:rPr lang="ru-RU" dirty="0"/>
              <a:t>?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CCE696E-FD67-EB4A-AB76-690782EC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9F4-2366-6145-A063-391D395AF40B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F18528C-2594-CE4B-AA34-2C14E74F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EE0F98-1234-954D-9F7E-97C3EEBC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70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50736C-E0AB-F2DA-7CC9-8EE5DF8D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5" y="246871"/>
            <a:ext cx="2899229" cy="2174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93227-388E-AE02-DE08-C364B0D4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178" y="246871"/>
            <a:ext cx="3273580" cy="21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56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E44D-D7F7-6D1D-6C38-2E205788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68378-1581-E375-A7F1-7B186732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67. Будь ласка, </a:t>
            </a:r>
            <a:r>
              <a:rPr lang="ru-RU" dirty="0" err="1"/>
              <a:t>опишіть</a:t>
            </a:r>
            <a:r>
              <a:rPr lang="ru-RU" dirty="0"/>
              <a:t> </a:t>
            </a:r>
            <a:r>
              <a:rPr lang="ru-RU" dirty="0" err="1"/>
              <a:t>діючу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Як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узгоджена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?</a:t>
            </a:r>
          </a:p>
          <a:p>
            <a:r>
              <a:rPr lang="ru-RU" dirty="0"/>
              <a:t>68. </a:t>
            </a:r>
            <a:r>
              <a:rPr lang="ru-RU" dirty="0" err="1"/>
              <a:t>Опишіть</a:t>
            </a:r>
            <a:r>
              <a:rPr lang="ru-RU" dirty="0"/>
              <a:t> </a:t>
            </a:r>
            <a:r>
              <a:rPr lang="ru-RU" dirty="0" err="1"/>
              <a:t>правову</a:t>
            </a:r>
            <a:r>
              <a:rPr lang="ru-RU" dirty="0"/>
              <a:t>/</a:t>
            </a:r>
            <a:r>
              <a:rPr lang="ru-RU" dirty="0" err="1"/>
              <a:t>політичну</a:t>
            </a:r>
            <a:r>
              <a:rPr lang="ru-RU" dirty="0"/>
              <a:t> базу для </a:t>
            </a:r>
            <a:r>
              <a:rPr lang="ru-RU" dirty="0" err="1"/>
              <a:t>гарантування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рівного</a:t>
            </a:r>
            <a:r>
              <a:rPr lang="ru-RU" dirty="0"/>
              <a:t> доступу до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Як </a:t>
            </a:r>
            <a:r>
              <a:rPr lang="ru-RU" dirty="0" err="1"/>
              <a:t>забезпечуються</a:t>
            </a:r>
            <a:r>
              <a:rPr lang="ru-RU" dirty="0"/>
              <a:t> потреби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інваліди</a:t>
            </a:r>
            <a:r>
              <a:rPr lang="ru-RU" dirty="0"/>
              <a:t>, </a:t>
            </a:r>
            <a:r>
              <a:rPr lang="ru-RU" dirty="0" err="1"/>
              <a:t>іноземці</a:t>
            </a:r>
            <a:r>
              <a:rPr lang="ru-RU" dirty="0"/>
              <a:t>, </a:t>
            </a:r>
            <a:r>
              <a:rPr lang="ru-RU" dirty="0" err="1"/>
              <a:t>старші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)?</a:t>
            </a:r>
          </a:p>
          <a:p>
            <a:r>
              <a:rPr lang="ru-RU" dirty="0"/>
              <a:t>69.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відкритості</a:t>
            </a:r>
            <a:r>
              <a:rPr lang="ru-RU" dirty="0"/>
              <a:t> та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громадянин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постраждав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доступ до правового </a:t>
            </a:r>
            <a:r>
              <a:rPr lang="ru-RU" dirty="0" err="1"/>
              <a:t>оскарження</a:t>
            </a:r>
            <a:r>
              <a:rPr lang="ru-RU" dirty="0"/>
              <a:t>? </a:t>
            </a:r>
          </a:p>
          <a:p>
            <a:r>
              <a:rPr lang="ru-RU" dirty="0"/>
              <a:t>70. Охарактеризуйте нормативно-</a:t>
            </a:r>
            <a:r>
              <a:rPr lang="ru-RU" dirty="0" err="1"/>
              <a:t>правову</a:t>
            </a:r>
            <a:r>
              <a:rPr lang="ru-RU" dirty="0"/>
              <a:t> базу </a:t>
            </a:r>
            <a:r>
              <a:rPr lang="ru-RU" dirty="0" err="1"/>
              <a:t>адміністративних</a:t>
            </a:r>
            <a:r>
              <a:rPr lang="ru-RU" dirty="0"/>
              <a:t> процедур. Як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регламентовані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? </a:t>
            </a:r>
            <a:r>
              <a:rPr lang="ru-RU" dirty="0" err="1"/>
              <a:t>Поясніть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22FC28C-8044-1340-BBE9-34AEE2AD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FF7E-0F61-AF47-9F5B-F8F6E82DB167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055CD7F-2A7E-774F-8098-E867CAE5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D581908-889E-1843-B02E-2753F4A3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951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1ABBE-4D1A-131A-316E-C58F83AB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dirty="0"/>
              <a:t>ІІ частина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365C8-4D9B-9D8E-B768-9363C359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437144" cy="3880773"/>
          </a:xfrm>
        </p:spPr>
        <p:txBody>
          <a:bodyPr/>
          <a:lstStyle/>
          <a:p>
            <a:r>
              <a:rPr lang="ru-RU" dirty="0"/>
              <a:t>ЗДАТНІСТЬ ВЗЯТИ ОБОВ'ЯЗКИ ЧЛЕННЯ В ЄС -</a:t>
            </a:r>
          </a:p>
          <a:p>
            <a:r>
              <a:rPr lang="ru-RU" dirty="0"/>
              <a:t>РОЗДІЛИ </a:t>
            </a:r>
            <a:r>
              <a:rPr lang="en" dirty="0"/>
              <a:t>ACQUIS </a:t>
            </a:r>
            <a:r>
              <a:rPr lang="ru-RU" dirty="0"/>
              <a:t>ЄС</a:t>
            </a:r>
          </a:p>
          <a:p>
            <a:r>
              <a:rPr lang="ru-RU" dirty="0"/>
              <a:t>РОЗДІЛ 1: ВІЛЬНИЙ РУХ ТОВАРІВ</a:t>
            </a:r>
            <a:endParaRPr lang="ru-UA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210267-5D93-4244-9427-940FE50A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A6B7-6CF3-5D48-9397-97D9157059B5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8B4D0E6-5EF2-F343-9F89-380D27D7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9CD180-E178-4441-982E-C3BB1952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B5A304-CE2D-9F0A-A7A8-9ADA853D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066" y="3533418"/>
            <a:ext cx="4197868" cy="27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3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6C005-6EA8-641F-AC5C-2FE8ABFA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ЗАГАЛЬНІ ПРИНЦИПИ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9E32D-9BC0-1FEC-B6ED-EB8C96D9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593"/>
            <a:ext cx="8596668" cy="4641770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/>
              <a:t>1. </a:t>
            </a:r>
            <a:r>
              <a:rPr lang="ru-RU" sz="4400" dirty="0" err="1"/>
              <a:t>Чи</a:t>
            </a:r>
            <a:r>
              <a:rPr lang="ru-RU" sz="4400" dirty="0"/>
              <a:t> </a:t>
            </a:r>
            <a:r>
              <a:rPr lang="ru-RU" sz="4400" dirty="0" err="1"/>
              <a:t>існують</a:t>
            </a:r>
            <a:r>
              <a:rPr lang="ru-RU" sz="4400" dirty="0"/>
              <a:t> заходи в законах, постановах </a:t>
            </a:r>
            <a:r>
              <a:rPr lang="ru-RU" sz="4400" dirty="0" err="1"/>
              <a:t>чи</a:t>
            </a:r>
            <a:r>
              <a:rPr lang="ru-RU" sz="4400" dirty="0"/>
              <a:t> </a:t>
            </a:r>
            <a:r>
              <a:rPr lang="ru-RU" sz="4400" dirty="0" err="1"/>
              <a:t>адміністративних</a:t>
            </a:r>
            <a:r>
              <a:rPr lang="ru-RU" sz="4400" dirty="0"/>
              <a:t> </a:t>
            </a:r>
            <a:r>
              <a:rPr lang="ru-RU" sz="4400" dirty="0" err="1"/>
              <a:t>положеннях</a:t>
            </a:r>
            <a:r>
              <a:rPr lang="ru-RU" sz="4400" dirty="0"/>
              <a:t>, </a:t>
            </a:r>
            <a:r>
              <a:rPr lang="ru-RU" sz="4400" dirty="0" err="1"/>
              <a:t>прийнятих</a:t>
            </a:r>
            <a:r>
              <a:rPr lang="ru-RU" sz="4400" dirty="0"/>
              <a:t> на </a:t>
            </a:r>
            <a:r>
              <a:rPr lang="ru-RU" sz="4400" dirty="0" err="1"/>
              <a:t>національному</a:t>
            </a:r>
            <a:r>
              <a:rPr lang="ru-RU" sz="4400" dirty="0"/>
              <a:t> </a:t>
            </a:r>
            <a:r>
              <a:rPr lang="ru-RU" sz="4400" dirty="0" err="1"/>
              <a:t>або</a:t>
            </a:r>
            <a:r>
              <a:rPr lang="ru-RU" sz="4400" dirty="0"/>
              <a:t> на </a:t>
            </a:r>
            <a:r>
              <a:rPr lang="ru-RU" sz="4400" dirty="0" err="1"/>
              <a:t>місцевому</a:t>
            </a:r>
            <a:r>
              <a:rPr lang="ru-RU" sz="4400" dirty="0"/>
              <a:t> </a:t>
            </a:r>
            <a:r>
              <a:rPr lang="ru-RU" sz="4400" dirty="0" err="1"/>
              <a:t>рівні</a:t>
            </a:r>
            <a:r>
              <a:rPr lang="ru-RU" sz="4400" dirty="0"/>
              <a:t> з </a:t>
            </a:r>
            <a:r>
              <a:rPr lang="ru-RU" sz="4400" dirty="0" err="1"/>
              <a:t>виробництва</a:t>
            </a:r>
            <a:r>
              <a:rPr lang="ru-RU" sz="4400" dirty="0"/>
              <a:t>, </a:t>
            </a:r>
            <a:r>
              <a:rPr lang="ru-RU" sz="4400" dirty="0" err="1"/>
              <a:t>розподілу</a:t>
            </a:r>
            <a:r>
              <a:rPr lang="ru-RU" sz="4400" dirty="0"/>
              <a:t> та </a:t>
            </a:r>
            <a:r>
              <a:rPr lang="ru-RU" sz="4400" dirty="0" err="1"/>
              <a:t>збуту</a:t>
            </a:r>
            <a:r>
              <a:rPr lang="ru-RU" sz="4400" dirty="0"/>
              <a:t> </a:t>
            </a:r>
            <a:r>
              <a:rPr lang="ru-RU" sz="4400" dirty="0" err="1"/>
              <a:t>промислової</a:t>
            </a:r>
            <a:r>
              <a:rPr lang="ru-RU" sz="4400" dirty="0"/>
              <a:t> </a:t>
            </a:r>
            <a:r>
              <a:rPr lang="ru-RU" sz="4400" dirty="0" err="1"/>
              <a:t>продукції</a:t>
            </a:r>
            <a:r>
              <a:rPr lang="ru-RU" sz="4400" dirty="0"/>
              <a:t> (будь ласка</a:t>
            </a:r>
          </a:p>
          <a:p>
            <a:r>
              <a:rPr lang="ru-RU" sz="4400" dirty="0" err="1"/>
              <a:t>надайте</a:t>
            </a:r>
            <a:r>
              <a:rPr lang="ru-RU" sz="4400" dirty="0"/>
              <a:t> </a:t>
            </a:r>
            <a:r>
              <a:rPr lang="ru-RU" sz="4400" dirty="0" err="1"/>
              <a:t>деталі</a:t>
            </a:r>
            <a:r>
              <a:rPr lang="ru-RU" sz="4400" dirty="0"/>
              <a:t>):</a:t>
            </a:r>
          </a:p>
          <a:p>
            <a:r>
              <a:rPr lang="ru-RU" sz="4400" dirty="0"/>
              <a:t>а) </a:t>
            </a:r>
            <a:r>
              <a:rPr lang="ru-RU" sz="4400" dirty="0" err="1"/>
              <a:t>Стосовно</a:t>
            </a:r>
            <a:r>
              <a:rPr lang="ru-RU" sz="4400" dirty="0"/>
              <a:t> </a:t>
            </a:r>
            <a:r>
              <a:rPr lang="ru-RU" sz="4400" dirty="0" err="1"/>
              <a:t>ціни</a:t>
            </a:r>
            <a:r>
              <a:rPr lang="ru-RU" sz="4400" dirty="0"/>
              <a:t> </a:t>
            </a:r>
            <a:r>
              <a:rPr lang="ru-RU" sz="4400" dirty="0" err="1"/>
              <a:t>продукції</a:t>
            </a:r>
            <a:endParaRPr lang="ru-RU" sz="4400" dirty="0"/>
          </a:p>
          <a:p>
            <a:r>
              <a:rPr lang="en" sz="4400" dirty="0"/>
              <a:t>b)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вимагають</a:t>
            </a:r>
            <a:r>
              <a:rPr lang="ru-RU" sz="4400" dirty="0"/>
              <a:t> </a:t>
            </a:r>
            <a:r>
              <a:rPr lang="ru-RU" sz="4400" dirty="0" err="1"/>
              <a:t>імпортних</a:t>
            </a:r>
            <a:r>
              <a:rPr lang="ru-RU" sz="4400" dirty="0"/>
              <a:t> </a:t>
            </a:r>
            <a:r>
              <a:rPr lang="ru-RU" sz="4400" dirty="0" err="1"/>
              <a:t>ліцензій</a:t>
            </a:r>
            <a:r>
              <a:rPr lang="ru-RU" sz="4400" dirty="0"/>
              <a:t> </a:t>
            </a:r>
            <a:r>
              <a:rPr lang="ru-RU" sz="4400" dirty="0" err="1"/>
              <a:t>або</a:t>
            </a:r>
            <a:r>
              <a:rPr lang="ru-RU" sz="4400" dirty="0"/>
              <a:t> </a:t>
            </a:r>
            <a:r>
              <a:rPr lang="ru-RU" sz="4400" dirty="0" err="1"/>
              <a:t>дозволів</a:t>
            </a:r>
            <a:r>
              <a:rPr lang="ru-RU" sz="4400" dirty="0"/>
              <a:t> на </a:t>
            </a:r>
            <a:r>
              <a:rPr lang="ru-RU" sz="4400" dirty="0" err="1"/>
              <a:t>імпортні</a:t>
            </a:r>
            <a:r>
              <a:rPr lang="ru-RU" sz="4400" dirty="0"/>
              <a:t> </a:t>
            </a:r>
            <a:r>
              <a:rPr lang="ru-RU" sz="4400" dirty="0" err="1"/>
              <a:t>товари</a:t>
            </a:r>
            <a:endParaRPr lang="ru-RU" sz="4400" dirty="0"/>
          </a:p>
          <a:p>
            <a:r>
              <a:rPr lang="ru-RU" sz="4400" dirty="0"/>
              <a:t>в)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обумовлюють</a:t>
            </a:r>
            <a:r>
              <a:rPr lang="ru-RU" sz="4400" dirty="0"/>
              <a:t> доступ до </a:t>
            </a:r>
            <a:r>
              <a:rPr lang="ru-RU" sz="4400" dirty="0" err="1"/>
              <a:t>внутрішнього</a:t>
            </a:r>
            <a:r>
              <a:rPr lang="ru-RU" sz="4400" dirty="0"/>
              <a:t> ринку </a:t>
            </a:r>
            <a:r>
              <a:rPr lang="ru-RU" sz="4400" dirty="0" err="1"/>
              <a:t>від</a:t>
            </a:r>
            <a:r>
              <a:rPr lang="ru-RU" sz="4400" dirty="0"/>
              <a:t> </a:t>
            </a:r>
            <a:r>
              <a:rPr lang="ru-RU" sz="4400" dirty="0" err="1"/>
              <a:t>наявності</a:t>
            </a:r>
            <a:r>
              <a:rPr lang="ru-RU" sz="4400" dirty="0"/>
              <a:t> агента </a:t>
            </a:r>
            <a:r>
              <a:rPr lang="ru-RU" sz="4400" dirty="0" err="1"/>
              <a:t>або</a:t>
            </a:r>
            <a:r>
              <a:rPr lang="ru-RU" sz="4400" dirty="0"/>
              <a:t> </a:t>
            </a:r>
            <a:r>
              <a:rPr lang="ru-RU" sz="4400" dirty="0" err="1"/>
              <a:t>представник</a:t>
            </a:r>
            <a:r>
              <a:rPr lang="ru-RU" sz="4400" dirty="0"/>
              <a:t> на </a:t>
            </a:r>
            <a:r>
              <a:rPr lang="ru-RU" sz="4400" dirty="0" err="1"/>
              <a:t>території</a:t>
            </a:r>
            <a:r>
              <a:rPr lang="ru-RU" sz="4400" dirty="0"/>
              <a:t> </a:t>
            </a:r>
            <a:r>
              <a:rPr lang="ru-RU" sz="4400" dirty="0" err="1"/>
              <a:t>країни</a:t>
            </a:r>
            <a:endParaRPr lang="ru-RU" sz="4400" dirty="0"/>
          </a:p>
          <a:p>
            <a:r>
              <a:rPr lang="ru-RU" sz="4400" dirty="0"/>
              <a:t>г)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зобов'язують</a:t>
            </a:r>
            <a:r>
              <a:rPr lang="ru-RU" sz="4400" dirty="0"/>
              <a:t> </a:t>
            </a:r>
            <a:r>
              <a:rPr lang="ru-RU" sz="4400" dirty="0" err="1"/>
              <a:t>мати</a:t>
            </a:r>
            <a:r>
              <a:rPr lang="ru-RU" sz="4400" dirty="0"/>
              <a:t> </a:t>
            </a:r>
            <a:r>
              <a:rPr lang="ru-RU" sz="4400" dirty="0" err="1"/>
              <a:t>складські</a:t>
            </a:r>
            <a:r>
              <a:rPr lang="ru-RU" sz="4400" dirty="0"/>
              <a:t> </a:t>
            </a:r>
            <a:r>
              <a:rPr lang="ru-RU" sz="4400" dirty="0" err="1"/>
              <a:t>приміщення</a:t>
            </a:r>
            <a:r>
              <a:rPr lang="ru-RU" sz="4400" dirty="0"/>
              <a:t> на </a:t>
            </a:r>
            <a:r>
              <a:rPr lang="ru-RU" sz="4400" dirty="0" err="1"/>
              <a:t>території</a:t>
            </a:r>
            <a:r>
              <a:rPr lang="ru-RU" sz="4400" dirty="0"/>
              <a:t> </a:t>
            </a:r>
            <a:r>
              <a:rPr lang="ru-RU" sz="4400" dirty="0" err="1"/>
              <a:t>країни</a:t>
            </a:r>
            <a:endParaRPr lang="ru-RU" sz="4400" dirty="0"/>
          </a:p>
          <a:p>
            <a:r>
              <a:rPr lang="ru-RU" sz="4400" dirty="0"/>
              <a:t>д)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накладають</a:t>
            </a:r>
            <a:r>
              <a:rPr lang="ru-RU" sz="4400" dirty="0"/>
              <a:t> на </a:t>
            </a:r>
            <a:r>
              <a:rPr lang="ru-RU" sz="4400" dirty="0" err="1"/>
              <a:t>збут</a:t>
            </a:r>
            <a:r>
              <a:rPr lang="ru-RU" sz="4400" dirty="0"/>
              <a:t> </a:t>
            </a:r>
            <a:r>
              <a:rPr lang="ru-RU" sz="4400" dirty="0" err="1"/>
              <a:t>імпортної</a:t>
            </a:r>
            <a:r>
              <a:rPr lang="ru-RU" sz="4400" dirty="0"/>
              <a:t> </a:t>
            </a:r>
            <a:r>
              <a:rPr lang="ru-RU" sz="4400" dirty="0" err="1"/>
              <a:t>продукції</a:t>
            </a:r>
            <a:r>
              <a:rPr lang="ru-RU" sz="4400" dirty="0"/>
              <a:t> </a:t>
            </a:r>
            <a:r>
              <a:rPr lang="ru-RU" sz="4400" dirty="0" err="1"/>
              <a:t>різні</a:t>
            </a:r>
            <a:r>
              <a:rPr lang="ru-RU" sz="4400" dirty="0"/>
              <a:t> </a:t>
            </a:r>
            <a:r>
              <a:rPr lang="ru-RU" sz="4400" dirty="0" err="1"/>
              <a:t>умови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тих,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накладаються</a:t>
            </a:r>
            <a:r>
              <a:rPr lang="ru-RU" sz="4400" dirty="0"/>
              <a:t> на </a:t>
            </a:r>
            <a:r>
              <a:rPr lang="ru-RU" sz="4400" dirty="0" err="1"/>
              <a:t>вітчизняні</a:t>
            </a:r>
            <a:r>
              <a:rPr lang="ru-RU" sz="4400" dirty="0"/>
              <a:t> </a:t>
            </a:r>
            <a:r>
              <a:rPr lang="ru-RU" sz="4400" dirty="0" err="1"/>
              <a:t>продукти</a:t>
            </a:r>
            <a:r>
              <a:rPr lang="ru-RU" sz="4400" dirty="0"/>
              <a:t> </a:t>
            </a:r>
            <a:r>
              <a:rPr lang="ru-RU" sz="4400" dirty="0" err="1"/>
              <a:t>або</a:t>
            </a:r>
            <a:r>
              <a:rPr lang="ru-RU" sz="4400" dirty="0"/>
              <a:t>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вимагають</a:t>
            </a:r>
            <a:r>
              <a:rPr lang="ru-RU" sz="4400" dirty="0"/>
              <a:t>/</a:t>
            </a:r>
            <a:r>
              <a:rPr lang="ru-RU" sz="4400" dirty="0" err="1"/>
              <a:t>заохочують</a:t>
            </a:r>
            <a:r>
              <a:rPr lang="ru-RU" sz="4400" dirty="0"/>
              <a:t> </a:t>
            </a:r>
            <a:r>
              <a:rPr lang="ru-RU" sz="4400" dirty="0" err="1"/>
              <a:t>певний</a:t>
            </a:r>
            <a:r>
              <a:rPr lang="ru-RU" sz="4400" dirty="0"/>
              <a:t> тип упаковки для маркетингу продукту, </a:t>
            </a:r>
            <a:r>
              <a:rPr lang="ru-RU" sz="4400" dirty="0" err="1"/>
              <a:t>вітчизняного</a:t>
            </a:r>
            <a:r>
              <a:rPr lang="ru-RU" sz="4400" dirty="0"/>
              <a:t> </a:t>
            </a:r>
            <a:r>
              <a:rPr lang="ru-RU" sz="4400" dirty="0" err="1"/>
              <a:t>чи</a:t>
            </a:r>
            <a:r>
              <a:rPr lang="ru-RU" sz="4400" dirty="0"/>
              <a:t> імпортного6</a:t>
            </a:r>
          </a:p>
          <a:p>
            <a:r>
              <a:rPr lang="en" sz="4400" dirty="0"/>
              <a:t>f)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зобов'язують</a:t>
            </a:r>
            <a:r>
              <a:rPr lang="ru-RU" sz="4400" dirty="0"/>
              <a:t> </a:t>
            </a:r>
            <a:r>
              <a:rPr lang="ru-RU" sz="4400" dirty="0" err="1"/>
              <a:t>економічних</a:t>
            </a:r>
            <a:r>
              <a:rPr lang="ru-RU" sz="4400" dirty="0"/>
              <a:t> </a:t>
            </a:r>
            <a:r>
              <a:rPr lang="ru-RU" sz="4400" dirty="0" err="1"/>
              <a:t>операторів</a:t>
            </a:r>
            <a:r>
              <a:rPr lang="ru-RU" sz="4400" dirty="0"/>
              <a:t> </a:t>
            </a:r>
            <a:r>
              <a:rPr lang="ru-RU" sz="4400" dirty="0" err="1"/>
              <a:t>маркування</a:t>
            </a:r>
            <a:r>
              <a:rPr lang="ru-RU" sz="4400" dirty="0"/>
              <a:t> </a:t>
            </a:r>
            <a:r>
              <a:rPr lang="ru-RU" sz="4400" dirty="0" err="1"/>
              <a:t>своїх</a:t>
            </a:r>
            <a:r>
              <a:rPr lang="ru-RU" sz="4400" dirty="0"/>
              <a:t> </a:t>
            </a:r>
            <a:r>
              <a:rPr lang="ru-RU" sz="4400" dirty="0" err="1"/>
              <a:t>продуктів</a:t>
            </a:r>
            <a:r>
              <a:rPr lang="ru-RU" sz="4400" dirty="0"/>
              <a:t> </a:t>
            </a:r>
            <a:r>
              <a:rPr lang="ru-RU" sz="4400" dirty="0" err="1"/>
              <a:t>написом</a:t>
            </a:r>
            <a:r>
              <a:rPr lang="ru-RU" sz="4400" dirty="0"/>
              <a:t> «</a:t>
            </a:r>
            <a:r>
              <a:rPr lang="ru-RU" sz="4400" dirty="0" err="1"/>
              <a:t>Зроблено</a:t>
            </a:r>
            <a:r>
              <a:rPr lang="ru-RU" sz="4400" dirty="0"/>
              <a:t> в…» </a:t>
            </a:r>
            <a:r>
              <a:rPr lang="ru-RU" sz="4400" dirty="0" err="1"/>
              <a:t>маркування</a:t>
            </a:r>
            <a:endParaRPr lang="ru-RU" sz="44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15024A2-7FAE-414D-989F-38FEC3C9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DC2-2BBC-BD42-A8FE-9208FC03D465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480F0E1-048D-5348-95F7-49D1534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B5CACB5-20D2-394F-872B-F7C4E3D3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905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CA114-B614-0BB5-3251-908C9FD4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/>
          <a:lstStyle/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9CD40-FE2F-0E9B-C56E-A5AE7A99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8883"/>
            <a:ext cx="8596668" cy="44924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119.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річний</a:t>
            </a:r>
            <a:r>
              <a:rPr lang="ru-RU" dirty="0"/>
              <a:t> бюджет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абсолютному </a:t>
            </a:r>
            <a:r>
              <a:rPr lang="ru-RU" dirty="0" err="1"/>
              <a:t>вираженні</a:t>
            </a:r>
            <a:r>
              <a:rPr lang="ru-RU" dirty="0"/>
              <a:t> та у </a:t>
            </a:r>
            <a:r>
              <a:rPr lang="ru-RU" dirty="0" err="1"/>
              <a:t>відсотках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бюджету? Будь ласка, </a:t>
            </a:r>
            <a:r>
              <a:rPr lang="ru-RU" dirty="0" err="1"/>
              <a:t>надайте</a:t>
            </a:r>
            <a:r>
              <a:rPr lang="ru-RU" dirty="0"/>
              <a:t> </a:t>
            </a:r>
            <a:r>
              <a:rPr lang="ru-RU" dirty="0" err="1"/>
              <a:t>розбивку</a:t>
            </a:r>
            <a:r>
              <a:rPr lang="ru-RU" dirty="0"/>
              <a:t> для </a:t>
            </a:r>
            <a:r>
              <a:rPr lang="ru-RU" dirty="0" err="1"/>
              <a:t>судів</a:t>
            </a:r>
            <a:r>
              <a:rPr lang="ru-RU" dirty="0"/>
              <a:t> та </a:t>
            </a:r>
            <a:r>
              <a:rPr lang="ru-RU" dirty="0" err="1"/>
              <a:t>прокуратури</a:t>
            </a:r>
            <a:r>
              <a:rPr lang="ru-RU" dirty="0"/>
              <a:t>. </a:t>
            </a:r>
            <a:r>
              <a:rPr lang="ru-RU" dirty="0" err="1"/>
              <a:t>Який</a:t>
            </a:r>
            <a:r>
              <a:rPr lang="ru-RU" dirty="0"/>
              <a:t> бюджет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на одного жителя? Будь ласка, </a:t>
            </a:r>
            <a:r>
              <a:rPr lang="ru-RU" dirty="0" err="1"/>
              <a:t>надайте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виконаних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Який</a:t>
            </a:r>
            <a:r>
              <a:rPr lang="ru-RU" dirty="0"/>
              <a:t>  порядок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бюджету?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розпоряджається</a:t>
            </a:r>
            <a:r>
              <a:rPr lang="ru-RU" dirty="0"/>
              <a:t> бюджетом у </a:t>
            </a:r>
            <a:r>
              <a:rPr lang="ru-RU" dirty="0" err="1"/>
              <a:t>судовій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?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гарантована</a:t>
            </a:r>
            <a:r>
              <a:rPr lang="ru-RU" dirty="0"/>
              <a:t>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автономія</a:t>
            </a:r>
            <a:r>
              <a:rPr lang="ru-RU" dirty="0"/>
              <a:t>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?</a:t>
            </a:r>
          </a:p>
          <a:p>
            <a:r>
              <a:rPr lang="ru-RU" dirty="0"/>
              <a:t>120.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узгоджена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практика у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правовій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заходи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вироки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в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суддям</a:t>
            </a:r>
            <a:r>
              <a:rPr lang="ru-RU" dirty="0"/>
              <a:t> у межах </a:t>
            </a:r>
            <a:r>
              <a:rPr lang="ru-RU" dirty="0" err="1"/>
              <a:t>обмеженої</a:t>
            </a:r>
            <a:r>
              <a:rPr lang="ru-RU" dirty="0"/>
              <a:t> </a:t>
            </a:r>
            <a:r>
              <a:rPr lang="ru-RU" dirty="0" err="1"/>
              <a:t>кількости</a:t>
            </a:r>
            <a:r>
              <a:rPr lang="ru-RU" dirty="0"/>
              <a:t> часу?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суду </a:t>
            </a:r>
            <a:r>
              <a:rPr lang="ru-RU" dirty="0" err="1"/>
              <a:t>загальнодоступними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легко </a:t>
            </a:r>
            <a:r>
              <a:rPr lang="ru-RU" dirty="0" err="1"/>
              <a:t>доступний</a:t>
            </a:r>
            <a:r>
              <a:rPr lang="ru-RU" dirty="0"/>
              <a:t>?</a:t>
            </a:r>
          </a:p>
          <a:p>
            <a:r>
              <a:rPr lang="ru-RU" dirty="0"/>
              <a:t>121. </a:t>
            </a:r>
            <a:r>
              <a:rPr lang="ru-RU" dirty="0" err="1"/>
              <a:t>Які</a:t>
            </a:r>
            <a:r>
              <a:rPr lang="ru-RU" dirty="0"/>
              <a:t> заходи </a:t>
            </a:r>
            <a:r>
              <a:rPr lang="ru-RU" dirty="0" err="1"/>
              <a:t>вживаються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err="1"/>
              <a:t>правосуддя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реєструються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? </a:t>
            </a:r>
          </a:p>
          <a:p>
            <a:r>
              <a:rPr lang="ru-RU" dirty="0"/>
              <a:t>122.Чи </a:t>
            </a:r>
            <a:r>
              <a:rPr lang="ru-RU" dirty="0" err="1"/>
              <a:t>існує</a:t>
            </a:r>
            <a:r>
              <a:rPr lang="ru-RU" dirty="0"/>
              <a:t> система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повсякденної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вхідних</a:t>
            </a:r>
            <a:r>
              <a:rPr lang="ru-RU" dirty="0"/>
              <a:t> справ,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та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відкладених</a:t>
            </a:r>
            <a:r>
              <a:rPr lang="ru-RU" dirty="0"/>
              <a:t> справ, строки судового </a:t>
            </a:r>
            <a:r>
              <a:rPr lang="ru-RU" dirty="0" err="1"/>
              <a:t>розгляду</a:t>
            </a:r>
            <a:r>
              <a:rPr lang="ru-RU" dirty="0"/>
              <a:t>)?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2E47A8F-D3DB-2545-8126-72701FD2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0AC2-5C5C-3E47-82ED-4E92E38C89D1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E59CDE25-03FB-D048-9241-74DC2FE0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3F857D1-F17F-FF4C-8FA7-A3F21D4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72800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9295A1-D67F-D89E-7CB3-AD4643CC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86267"/>
            <a:ext cx="9499599" cy="453813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2900" dirty="0" err="1"/>
              <a:t>Такі</a:t>
            </a:r>
            <a:r>
              <a:rPr lang="ru-RU" sz="2900" dirty="0"/>
              <a:t> </a:t>
            </a:r>
            <a:r>
              <a:rPr lang="ru-RU" sz="2900" dirty="0" err="1"/>
              <a:t>опитувальники</a:t>
            </a:r>
            <a:r>
              <a:rPr lang="ru-RU" sz="2900" dirty="0"/>
              <a:t> </a:t>
            </a:r>
            <a:r>
              <a:rPr lang="ru-RU" sz="2900" dirty="0" err="1"/>
              <a:t>отримують</a:t>
            </a:r>
            <a:r>
              <a:rPr lang="ru-RU" sz="2900" dirty="0"/>
              <a:t> </a:t>
            </a:r>
            <a:r>
              <a:rPr lang="ru-RU" sz="2900" dirty="0" err="1"/>
              <a:t>всі</a:t>
            </a:r>
            <a:r>
              <a:rPr lang="ru-RU" sz="2900" dirty="0"/>
              <a:t> </a:t>
            </a:r>
            <a:r>
              <a:rPr lang="ru-RU" sz="2900" dirty="0" err="1"/>
              <a:t>країни-кандидати</a:t>
            </a:r>
            <a:r>
              <a:rPr lang="ru-RU" sz="2900" dirty="0"/>
              <a:t> в ЄС перед </a:t>
            </a:r>
            <a:r>
              <a:rPr lang="ru-RU" sz="2900" dirty="0" err="1"/>
              <a:t>наданням</a:t>
            </a:r>
            <a:r>
              <a:rPr lang="ru-RU" sz="2900" dirty="0"/>
              <a:t> </a:t>
            </a:r>
            <a:r>
              <a:rPr lang="ru-RU" sz="2900" dirty="0" err="1"/>
              <a:t>їм</a:t>
            </a:r>
            <a:r>
              <a:rPr lang="ru-RU" sz="2900" dirty="0"/>
              <a:t> такого статусу, і для </a:t>
            </a:r>
            <a:r>
              <a:rPr lang="ru-RU" sz="2900" dirty="0" err="1"/>
              <a:t>кожної</a:t>
            </a:r>
            <a:r>
              <a:rPr lang="ru-RU" sz="2900" dirty="0"/>
              <a:t> </a:t>
            </a:r>
            <a:r>
              <a:rPr lang="ru-RU" sz="2900" dirty="0" err="1"/>
              <a:t>країни</a:t>
            </a:r>
            <a:r>
              <a:rPr lang="ru-RU" sz="2900" dirty="0"/>
              <a:t> </a:t>
            </a:r>
            <a:r>
              <a:rPr lang="ru-RU" sz="2900" dirty="0" err="1"/>
              <a:t>така</a:t>
            </a:r>
            <a:r>
              <a:rPr lang="ru-RU" sz="2900" dirty="0"/>
              <a:t> анкета </a:t>
            </a:r>
            <a:r>
              <a:rPr lang="ru-RU" sz="2900" dirty="0" err="1"/>
              <a:t>складається</a:t>
            </a:r>
            <a:r>
              <a:rPr lang="ru-RU" sz="2900" dirty="0"/>
              <a:t> </a:t>
            </a:r>
            <a:r>
              <a:rPr lang="ru-RU" sz="2900" dirty="0" err="1"/>
              <a:t>індивідуально</a:t>
            </a:r>
            <a:r>
              <a:rPr lang="ru-RU" sz="2900" dirty="0"/>
              <a:t>. </a:t>
            </a:r>
            <a:r>
              <a:rPr lang="ru-RU" sz="2900" dirty="0" err="1"/>
              <a:t>Зазвичай</a:t>
            </a:r>
            <a:r>
              <a:rPr lang="ru-RU" sz="2900" dirty="0"/>
              <a:t>, вони </a:t>
            </a:r>
            <a:r>
              <a:rPr lang="ru-RU" sz="2900" dirty="0" err="1"/>
              <a:t>нараховують</a:t>
            </a:r>
            <a:r>
              <a:rPr lang="ru-RU" sz="2900" dirty="0"/>
              <a:t> </a:t>
            </a:r>
            <a:r>
              <a:rPr lang="ru-RU" sz="2900" dirty="0" err="1"/>
              <a:t>кілька</a:t>
            </a:r>
            <a:r>
              <a:rPr lang="ru-RU" sz="2900" dirty="0"/>
              <a:t> </a:t>
            </a:r>
            <a:r>
              <a:rPr lang="ru-RU" sz="2900" dirty="0" err="1"/>
              <a:t>тисяч</a:t>
            </a:r>
            <a:r>
              <a:rPr lang="ru-RU" sz="2900" dirty="0"/>
              <a:t> </a:t>
            </a:r>
            <a:r>
              <a:rPr lang="ru-RU" sz="2900" dirty="0" err="1"/>
              <a:t>питань</a:t>
            </a:r>
            <a:r>
              <a:rPr lang="ru-RU" sz="2900" dirty="0"/>
              <a:t>. </a:t>
            </a:r>
            <a:r>
              <a:rPr lang="ru-RU" sz="2900" dirty="0" err="1"/>
              <a:t>Український</a:t>
            </a:r>
            <a:r>
              <a:rPr lang="ru-RU" sz="2900" dirty="0"/>
              <a:t> уряд </a:t>
            </a:r>
            <a:r>
              <a:rPr lang="ru-RU" sz="2900" dirty="0" err="1"/>
              <a:t>вже</a:t>
            </a:r>
            <a:r>
              <a:rPr lang="ru-RU" sz="2900" dirty="0"/>
              <a:t> </a:t>
            </a:r>
            <a:r>
              <a:rPr lang="ru-RU" sz="2900" dirty="0" err="1"/>
              <a:t>заповнив</a:t>
            </a:r>
            <a:r>
              <a:rPr lang="ru-RU" sz="2900" dirty="0"/>
              <a:t> та передав ЄС першу </a:t>
            </a:r>
            <a:r>
              <a:rPr lang="ru-RU" sz="2900" dirty="0" err="1"/>
              <a:t>частину</a:t>
            </a:r>
            <a:r>
              <a:rPr lang="ru-RU" sz="2900" dirty="0"/>
              <a:t> </a:t>
            </a:r>
            <a:r>
              <a:rPr lang="ru-RU" sz="2900" dirty="0" err="1"/>
              <a:t>анкети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складається</a:t>
            </a:r>
            <a:r>
              <a:rPr lang="ru-RU" sz="2900" dirty="0"/>
              <a:t> з 374 </a:t>
            </a:r>
            <a:r>
              <a:rPr lang="ru-RU" sz="2900" dirty="0" err="1"/>
              <a:t>запитань</a:t>
            </a:r>
            <a:r>
              <a:rPr lang="ru-RU" sz="2900" dirty="0"/>
              <a:t> — і </a:t>
            </a:r>
            <a:r>
              <a:rPr lang="ru-RU" sz="2900" dirty="0" err="1"/>
              <a:t>вісім</a:t>
            </a:r>
            <a:r>
              <a:rPr lang="ru-RU" sz="2900" dirty="0"/>
              <a:t> з них прямо </a:t>
            </a:r>
            <a:r>
              <a:rPr lang="ru-RU" sz="2900" dirty="0" err="1"/>
              <a:t>стосуються</a:t>
            </a:r>
            <a:r>
              <a:rPr lang="ru-RU" sz="2900" dirty="0"/>
              <a:t> </a:t>
            </a:r>
            <a:r>
              <a:rPr lang="ru-RU" sz="2900" dirty="0" err="1"/>
              <a:t>інтересів</a:t>
            </a:r>
            <a:r>
              <a:rPr lang="ru-RU" sz="2900" dirty="0"/>
              <a:t> ЛГБТК </a:t>
            </a:r>
            <a:r>
              <a:rPr lang="ru-RU" sz="2900" dirty="0" err="1"/>
              <a:t>спільноти</a:t>
            </a:r>
            <a:r>
              <a:rPr lang="ru-RU" sz="2900" dirty="0"/>
              <a:t>. </a:t>
            </a:r>
            <a:r>
              <a:rPr lang="ru-RU" sz="2900" dirty="0" err="1"/>
              <a:t>Насправді</a:t>
            </a:r>
            <a:r>
              <a:rPr lang="ru-RU" sz="2900" dirty="0"/>
              <a:t>, </a:t>
            </a:r>
            <a:r>
              <a:rPr lang="ru-RU" sz="2900" dirty="0" err="1"/>
              <a:t>це</a:t>
            </a:r>
            <a:r>
              <a:rPr lang="ru-RU" sz="2900" dirty="0"/>
              <a:t> немало — ЛГБТК </a:t>
            </a:r>
            <a:r>
              <a:rPr lang="ru-RU" sz="2900" dirty="0" err="1"/>
              <a:t>питання</a:t>
            </a:r>
            <a:r>
              <a:rPr lang="ru-RU" sz="2900" dirty="0"/>
              <a:t> </a:t>
            </a:r>
            <a:r>
              <a:rPr lang="ru-RU" sz="2900" dirty="0" err="1"/>
              <a:t>дійсно</a:t>
            </a:r>
            <a:r>
              <a:rPr lang="ru-RU" sz="2900" dirty="0"/>
              <a:t> стали </a:t>
            </a:r>
            <a:r>
              <a:rPr lang="ru-RU" sz="2900" dirty="0" err="1"/>
              <a:t>вже</a:t>
            </a:r>
            <a:r>
              <a:rPr lang="ru-RU" sz="2900" dirty="0"/>
              <a:t> </a:t>
            </a:r>
            <a:r>
              <a:rPr lang="ru-RU" sz="2900" dirty="0" err="1"/>
              <a:t>невід’ємною</a:t>
            </a:r>
            <a:r>
              <a:rPr lang="ru-RU" sz="2900" dirty="0"/>
              <a:t> </a:t>
            </a:r>
            <a:r>
              <a:rPr lang="ru-RU" sz="2900" dirty="0" err="1"/>
              <a:t>складовою</a:t>
            </a:r>
            <a:r>
              <a:rPr lang="ru-RU" sz="2900" dirty="0"/>
              <a:t> як </a:t>
            </a:r>
            <a:r>
              <a:rPr lang="ru-RU" sz="2900" dirty="0" err="1"/>
              <a:t>зовнішньої</a:t>
            </a:r>
            <a:r>
              <a:rPr lang="ru-RU" sz="2900" dirty="0"/>
              <a:t>, так і </a:t>
            </a:r>
            <a:r>
              <a:rPr lang="ru-RU" sz="2900" dirty="0" err="1"/>
              <a:t>внутрішньої</a:t>
            </a:r>
            <a:r>
              <a:rPr lang="ru-RU" sz="2900" dirty="0"/>
              <a:t> </a:t>
            </a:r>
            <a:r>
              <a:rPr lang="ru-RU" sz="2900" dirty="0" err="1"/>
              <a:t>політики</a:t>
            </a:r>
            <a:r>
              <a:rPr lang="ru-RU" sz="2900" dirty="0"/>
              <a:t> ЄС. </a:t>
            </a:r>
            <a:r>
              <a:rPr lang="ru-RU" sz="2900" dirty="0" err="1"/>
              <a:t>Жодна</a:t>
            </a:r>
            <a:r>
              <a:rPr lang="ru-RU" sz="2900" dirty="0"/>
              <a:t> </a:t>
            </a:r>
            <a:r>
              <a:rPr lang="ru-RU" sz="2900" dirty="0" err="1"/>
              <a:t>країна</a:t>
            </a:r>
            <a:r>
              <a:rPr lang="ru-RU" sz="2900" dirty="0"/>
              <a:t>-кандидат у члени ЄС </a:t>
            </a:r>
            <a:r>
              <a:rPr lang="ru-RU" sz="2900" dirty="0" err="1"/>
              <a:t>тепер</a:t>
            </a:r>
            <a:r>
              <a:rPr lang="ru-RU" sz="2900" dirty="0"/>
              <a:t> не </a:t>
            </a:r>
            <a:r>
              <a:rPr lang="ru-RU" sz="2900" dirty="0" err="1"/>
              <a:t>може</a:t>
            </a:r>
            <a:r>
              <a:rPr lang="ru-RU" sz="2900" dirty="0"/>
              <a:t> </a:t>
            </a:r>
            <a:r>
              <a:rPr lang="ru-RU" sz="2900" dirty="0" err="1"/>
              <a:t>розраховувати</a:t>
            </a:r>
            <a:r>
              <a:rPr lang="ru-RU" sz="2900" dirty="0"/>
              <a:t> на </a:t>
            </a:r>
            <a:r>
              <a:rPr lang="ru-RU" sz="2900" dirty="0" err="1"/>
              <a:t>вступ</a:t>
            </a:r>
            <a:r>
              <a:rPr lang="ru-RU" sz="2900" dirty="0"/>
              <a:t> до </a:t>
            </a:r>
            <a:r>
              <a:rPr lang="ru-RU" sz="2900" dirty="0" err="1"/>
              <a:t>цієї</a:t>
            </a:r>
            <a:r>
              <a:rPr lang="ru-RU" sz="2900" dirty="0"/>
              <a:t> </a:t>
            </a:r>
            <a:r>
              <a:rPr lang="ru-RU" sz="2900" dirty="0" err="1"/>
              <a:t>організації</a:t>
            </a:r>
            <a:r>
              <a:rPr lang="ru-RU" sz="2900" dirty="0"/>
              <a:t> без </a:t>
            </a:r>
            <a:r>
              <a:rPr lang="ru-RU" sz="2900" dirty="0" err="1"/>
              <a:t>вирішення</a:t>
            </a:r>
            <a:r>
              <a:rPr lang="ru-RU" sz="2900" dirty="0"/>
              <a:t> </a:t>
            </a:r>
            <a:r>
              <a:rPr lang="ru-RU" sz="2900" dirty="0" err="1"/>
              <a:t>певних</a:t>
            </a:r>
            <a:r>
              <a:rPr lang="ru-RU" sz="2900" dirty="0"/>
              <a:t> </a:t>
            </a:r>
            <a:r>
              <a:rPr lang="ru-RU" sz="2900" dirty="0" err="1"/>
              <a:t>принципових</a:t>
            </a:r>
            <a:r>
              <a:rPr lang="ru-RU" sz="2900" dirty="0"/>
              <a:t> для </a:t>
            </a:r>
            <a:r>
              <a:rPr lang="ru-RU" sz="2900" dirty="0" err="1"/>
              <a:t>всього</a:t>
            </a:r>
            <a:r>
              <a:rPr lang="ru-RU" sz="2900" dirty="0"/>
              <a:t> Союзу ЛГБТК </a:t>
            </a:r>
            <a:r>
              <a:rPr lang="ru-RU" sz="2900" dirty="0" err="1"/>
              <a:t>питань</a:t>
            </a:r>
            <a:r>
              <a:rPr lang="ru-RU" sz="2900" dirty="0"/>
              <a:t>, </a:t>
            </a:r>
            <a:r>
              <a:rPr lang="ru-RU" sz="2900" dirty="0" err="1"/>
              <a:t>навіть</a:t>
            </a:r>
            <a:r>
              <a:rPr lang="ru-RU" sz="2900" dirty="0"/>
              <a:t> попри те, </a:t>
            </a:r>
            <a:r>
              <a:rPr lang="ru-RU" sz="2900" dirty="0" err="1"/>
              <a:t>що</a:t>
            </a:r>
            <a:r>
              <a:rPr lang="ru-RU" sz="2900" dirty="0"/>
              <a:t> вони </a:t>
            </a:r>
            <a:r>
              <a:rPr lang="ru-RU" sz="2900" dirty="0" err="1"/>
              <a:t>ще</a:t>
            </a:r>
            <a:r>
              <a:rPr lang="ru-RU" sz="2900" dirty="0"/>
              <a:t> не </a:t>
            </a:r>
            <a:r>
              <a:rPr lang="ru-RU" sz="2900" dirty="0" err="1"/>
              <a:t>вирішені</a:t>
            </a:r>
            <a:r>
              <a:rPr lang="ru-RU" sz="2900" dirty="0"/>
              <a:t> в </a:t>
            </a:r>
            <a:r>
              <a:rPr lang="ru-RU" sz="2900" dirty="0" err="1"/>
              <a:t>окремих</a:t>
            </a:r>
            <a:r>
              <a:rPr lang="ru-RU" sz="2900" dirty="0"/>
              <a:t> </a:t>
            </a:r>
            <a:r>
              <a:rPr lang="ru-RU" sz="2900" dirty="0" err="1"/>
              <a:t>повноправних</a:t>
            </a:r>
            <a:r>
              <a:rPr lang="ru-RU" sz="2900" dirty="0"/>
              <a:t> членах ЄС. </a:t>
            </a:r>
            <a:r>
              <a:rPr lang="ru-RU" sz="2900" dirty="0" err="1"/>
              <a:t>Ситуація</a:t>
            </a:r>
            <a:r>
              <a:rPr lang="ru-RU" sz="2900" dirty="0"/>
              <a:t> у </a:t>
            </a:r>
            <a:r>
              <a:rPr lang="ru-RU" sz="2900" dirty="0" err="1"/>
              <a:t>цій</a:t>
            </a:r>
            <a:r>
              <a:rPr lang="ru-RU" sz="2900" dirty="0"/>
              <a:t> </a:t>
            </a:r>
            <a:r>
              <a:rPr lang="ru-RU" sz="2900" dirty="0" err="1"/>
              <a:t>сфері</a:t>
            </a:r>
            <a:r>
              <a:rPr lang="ru-RU" sz="2900" dirty="0"/>
              <a:t> </a:t>
            </a:r>
            <a:r>
              <a:rPr lang="ru-RU" sz="2900" dirty="0" err="1"/>
              <a:t>змінюється</a:t>
            </a:r>
            <a:r>
              <a:rPr lang="ru-RU" sz="2900" dirty="0"/>
              <a:t>, і </a:t>
            </a:r>
            <a:r>
              <a:rPr lang="ru-RU" sz="2900" dirty="0" err="1"/>
              <a:t>Європейський</a:t>
            </a:r>
            <a:r>
              <a:rPr lang="ru-RU" sz="2900" dirty="0"/>
              <a:t> Союз не </a:t>
            </a:r>
            <a:r>
              <a:rPr lang="ru-RU" sz="2900" dirty="0" err="1"/>
              <a:t>хоче</a:t>
            </a:r>
            <a:r>
              <a:rPr lang="ru-RU" sz="2900" dirty="0"/>
              <a:t>, </a:t>
            </a:r>
            <a:r>
              <a:rPr lang="ru-RU" sz="2900" dirty="0" err="1"/>
              <a:t>щоб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нові</a:t>
            </a:r>
            <a:r>
              <a:rPr lang="ru-RU" sz="2900" dirty="0"/>
              <a:t> члени </a:t>
            </a:r>
            <a:r>
              <a:rPr lang="ru-RU" sz="2900" dirty="0" err="1"/>
              <a:t>підсилили</a:t>
            </a:r>
            <a:r>
              <a:rPr lang="ru-RU" sz="2900" dirty="0"/>
              <a:t> </a:t>
            </a:r>
            <a:r>
              <a:rPr lang="ru-RU" sz="2900" dirty="0" err="1"/>
              <a:t>спротив</a:t>
            </a:r>
            <a:r>
              <a:rPr lang="ru-RU" sz="2900" dirty="0"/>
              <a:t> </a:t>
            </a:r>
            <a:r>
              <a:rPr lang="ru-RU" sz="2900" dirty="0" err="1"/>
              <a:t>сучасним</a:t>
            </a:r>
            <a:r>
              <a:rPr lang="ru-RU" sz="2900" dirty="0"/>
              <a:t> стандартам у </a:t>
            </a:r>
            <a:r>
              <a:rPr lang="ru-RU" sz="2900" dirty="0" err="1"/>
              <a:t>сфері</a:t>
            </a:r>
            <a:r>
              <a:rPr lang="ru-RU" sz="2900" dirty="0"/>
              <a:t> </a:t>
            </a:r>
            <a:r>
              <a:rPr lang="ru-RU" sz="2900" dirty="0" err="1"/>
              <a:t>захисту</a:t>
            </a:r>
            <a:r>
              <a:rPr lang="ru-RU" sz="2900" dirty="0"/>
              <a:t> прав ЛГБТК, </a:t>
            </a:r>
            <a:r>
              <a:rPr lang="ru-RU" sz="2900" dirty="0" err="1"/>
              <a:t>який</a:t>
            </a:r>
            <a:r>
              <a:rPr lang="ru-RU" sz="2900" dirty="0"/>
              <a:t> </a:t>
            </a:r>
            <a:r>
              <a:rPr lang="ru-RU" sz="2900" dirty="0" err="1"/>
              <a:t>спостерігається</a:t>
            </a:r>
            <a:r>
              <a:rPr lang="ru-RU" sz="2900" dirty="0"/>
              <a:t> з боку </a:t>
            </a:r>
            <a:r>
              <a:rPr lang="ru-RU" sz="2900" dirty="0" err="1"/>
              <a:t>чинних</a:t>
            </a:r>
            <a:r>
              <a:rPr lang="ru-RU" sz="2900" dirty="0"/>
              <a:t> </a:t>
            </a:r>
            <a:r>
              <a:rPr lang="ru-RU" sz="2900" dirty="0" err="1"/>
              <a:t>урядів</a:t>
            </a:r>
            <a:r>
              <a:rPr lang="ru-RU" sz="2900" dirty="0"/>
              <a:t> таких </a:t>
            </a:r>
            <a:r>
              <a:rPr lang="ru-RU" sz="2900" dirty="0" err="1"/>
              <a:t>країн</a:t>
            </a:r>
            <a:r>
              <a:rPr lang="ru-RU" sz="2900" dirty="0"/>
              <a:t> ЄС як </a:t>
            </a:r>
            <a:r>
              <a:rPr lang="ru-RU" sz="2900" dirty="0" err="1"/>
              <a:t>Угорщина</a:t>
            </a:r>
            <a:r>
              <a:rPr lang="ru-RU" sz="2900" dirty="0"/>
              <a:t> та </a:t>
            </a:r>
            <a:r>
              <a:rPr lang="ru-RU" sz="2900" dirty="0" err="1"/>
              <a:t>Польща</a:t>
            </a:r>
            <a:r>
              <a:rPr lang="ru-RU" sz="2900" dirty="0"/>
              <a:t>.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9161D97-211C-4245-831A-282D9E24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5DE-0E7A-A948-B969-EECC17691811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7A4506A-76D4-F74D-945D-D202EEC7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E0C3248-3644-344A-B495-873D180F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D6ECA-B174-480F-0EE1-BD9BEB33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6" y="4495799"/>
            <a:ext cx="4351867" cy="21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7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018855-5212-61C3-5EE9-FE05CAAC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49" y="185098"/>
            <a:ext cx="6536377" cy="6536377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8D9405A3-1D38-8541-8A6E-02E4845B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3B0-A9C4-3748-BF33-CEAD3B03EFE7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51F22CF-5B07-A64D-9754-2FB7FC9B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223A9-BC52-0346-8F6C-9B4F5646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99777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6ADF6-7417-9480-4EE1-4C4602F7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9346225B-0CB4-9A4E-81D9-404C8DEF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C41B-B6CC-6943-BB8C-65FDFA8A2664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7DEE77-5684-D14B-87F4-E85711D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DF596-7E3F-A744-B4FA-02ADAA63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26662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8B8F7-32DD-0233-75FF-7F5C7EA0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742DDBE-B51E-9846-A287-196E7FD9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3BCF-5386-164C-9A34-BF4721A3D78E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920287-D9AA-6F4D-89ED-8ECF30C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67C8B-7069-2D43-9CF0-FEEC846D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31602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55DB63-D72D-D2E8-690B-0960493A0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33E73B70-4A5A-1A48-98A4-01943A72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5A7C-9534-6846-BA28-3011C6445C01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7771CC-F0B1-D541-B458-D8C1D416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DBFE1-75F2-9D44-867E-EF4276F9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79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00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04D1-518C-FA15-3264-83DD258D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3412376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Кожен</a:t>
            </a:r>
            <a:r>
              <a:rPr lang="ru-RU" sz="3600" dirty="0"/>
              <a:t> </a:t>
            </a:r>
            <a:r>
              <a:rPr lang="ru-RU" sz="3600" dirty="0" err="1"/>
              <a:t>інституційний</a:t>
            </a:r>
            <a:r>
              <a:rPr lang="ru-RU" sz="3600" dirty="0"/>
              <a:t> орган </a:t>
            </a:r>
            <a:r>
              <a:rPr lang="ru-RU" sz="3600" dirty="0" err="1"/>
              <a:t>Європейського</a:t>
            </a:r>
            <a:r>
              <a:rPr lang="ru-RU" sz="3600" dirty="0"/>
              <a:t> Союзу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свої</a:t>
            </a:r>
            <a:r>
              <a:rPr lang="ru-RU" sz="3600" dirty="0"/>
              <a:t> </a:t>
            </a:r>
            <a:r>
              <a:rPr lang="ru-RU" sz="3600" dirty="0" err="1"/>
              <a:t>чітко</a:t>
            </a:r>
            <a:r>
              <a:rPr lang="ru-RU" sz="3600" dirty="0"/>
              <a:t> </a:t>
            </a:r>
            <a:r>
              <a:rPr lang="ru-RU" sz="3600" dirty="0" err="1"/>
              <a:t>визначені</a:t>
            </a:r>
            <a:r>
              <a:rPr lang="ru-RU" sz="3600" dirty="0"/>
              <a:t> </a:t>
            </a:r>
            <a:r>
              <a:rPr lang="ru-RU" sz="3600" dirty="0" err="1"/>
              <a:t>повноваження</a:t>
            </a:r>
            <a:r>
              <a:rPr lang="ru-RU" sz="3600" dirty="0"/>
              <a:t> у </a:t>
            </a:r>
            <a:r>
              <a:rPr lang="ru-RU" sz="3600" dirty="0" err="1"/>
              <a:t>справі</a:t>
            </a:r>
            <a:r>
              <a:rPr lang="ru-RU" sz="3600" dirty="0"/>
              <a:t> </a:t>
            </a:r>
            <a:r>
              <a:rPr lang="ru-RU" sz="3600" dirty="0" err="1"/>
              <a:t>прийняття</a:t>
            </a:r>
            <a:r>
              <a:rPr lang="ru-RU" sz="3600" dirty="0"/>
              <a:t> </a:t>
            </a:r>
            <a:r>
              <a:rPr lang="ru-RU" sz="3600" dirty="0" err="1"/>
              <a:t>нових</a:t>
            </a:r>
            <a:r>
              <a:rPr lang="ru-RU" sz="3600" dirty="0"/>
              <a:t> </a:t>
            </a:r>
            <a:r>
              <a:rPr lang="ru-RU" sz="3600" dirty="0" err="1"/>
              <a:t>членів</a:t>
            </a:r>
            <a:r>
              <a:rPr lang="ru-RU" sz="3600" dirty="0"/>
              <a:t> до ЄС. 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З точки </a:t>
            </a:r>
            <a:r>
              <a:rPr lang="ru-RU" sz="3600" dirty="0" err="1"/>
              <a:t>зору</a:t>
            </a:r>
            <a:r>
              <a:rPr lang="ru-RU" sz="3600" dirty="0"/>
              <a:t> </a:t>
            </a:r>
            <a:r>
              <a:rPr lang="ru-RU" sz="3600" dirty="0" err="1"/>
              <a:t>послідовності</a:t>
            </a:r>
            <a:r>
              <a:rPr lang="ru-RU" sz="3600" dirty="0"/>
              <a:t> </a:t>
            </a:r>
            <a:r>
              <a:rPr lang="ru-RU" sz="3600" dirty="0" err="1"/>
              <a:t>дій</a:t>
            </a:r>
            <a:r>
              <a:rPr lang="ru-RU" sz="3600" dirty="0"/>
              <a:t> та </a:t>
            </a:r>
            <a:r>
              <a:rPr lang="ru-RU" sz="3600" dirty="0" err="1"/>
              <a:t>реалізації</a:t>
            </a:r>
            <a:r>
              <a:rPr lang="ru-RU" sz="3600" dirty="0"/>
              <a:t> </a:t>
            </a:r>
            <a:r>
              <a:rPr lang="ru-RU" sz="3600" dirty="0" err="1"/>
              <a:t>повноважень</a:t>
            </a:r>
            <a:r>
              <a:rPr lang="ru-RU" sz="3600" dirty="0"/>
              <a:t> </a:t>
            </a:r>
            <a:r>
              <a:rPr lang="ru-RU" sz="3600" dirty="0" err="1"/>
              <a:t>окремих</a:t>
            </a:r>
            <a:r>
              <a:rPr lang="ru-RU" sz="3600" dirty="0"/>
              <a:t> </a:t>
            </a:r>
            <a:r>
              <a:rPr lang="ru-RU" sz="3600" dirty="0" err="1"/>
              <a:t>інституцій</a:t>
            </a:r>
            <a:r>
              <a:rPr lang="ru-RU" sz="3600" dirty="0"/>
              <a:t> ЄС (Ради, </a:t>
            </a:r>
            <a:r>
              <a:rPr lang="ru-RU" sz="3600" dirty="0" err="1"/>
              <a:t>Комісії</a:t>
            </a:r>
            <a:r>
              <a:rPr lang="ru-RU" sz="3600" dirty="0"/>
              <a:t> та Парламенту)</a:t>
            </a:r>
            <a:endParaRPr lang="ru-UA" sz="66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24B56C-C6E6-5C4B-8415-7761B339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2596-8615-2949-B0D8-8394AB8F14FC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9504F0A-F9BA-D94D-8E25-171B3EDB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CFF0B1A-11C2-534D-B7D4-63A5B2B5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6EA983-F959-A4FA-9C87-DBAA002F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1" y="3429000"/>
            <a:ext cx="3810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72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64F40-E00C-2254-716C-83D4C813B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2" b="-1735"/>
          <a:stretch/>
        </p:blipFill>
        <p:spPr>
          <a:xfrm>
            <a:off x="1337733" y="321733"/>
            <a:ext cx="7092950" cy="597746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FC080A6-5FB8-AC48-BF64-45518A66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A9CA-DD24-8E4F-A1D3-9977C78D0626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5C7DBE-985D-FA4A-87E6-079C4276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E62E72-EF42-0D4F-B86A-F5F28D48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82880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96C35-2DDF-8C43-ABF7-B094A82A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/>
              <a:t>23 </a:t>
            </a:r>
            <a:r>
              <a:rPr lang="ru-RU" sz="2700" dirty="0" err="1"/>
              <a:t>червня</a:t>
            </a:r>
            <a:r>
              <a:rPr lang="ru-RU" sz="2700" dirty="0"/>
              <a:t> </a:t>
            </a:r>
            <a:r>
              <a:rPr lang="ru-RU" sz="2700" dirty="0" err="1"/>
              <a:t>трапилася</a:t>
            </a:r>
            <a:r>
              <a:rPr lang="ru-RU" sz="2700" dirty="0"/>
              <a:t> </a:t>
            </a:r>
            <a:r>
              <a:rPr lang="ru-RU" sz="2700" dirty="0" err="1"/>
              <a:t>подія</a:t>
            </a:r>
            <a:r>
              <a:rPr lang="ru-RU" sz="2700" dirty="0"/>
              <a:t> </a:t>
            </a:r>
            <a:r>
              <a:rPr lang="ru-RU" sz="2700" dirty="0" err="1"/>
              <a:t>історичного</a:t>
            </a:r>
            <a:r>
              <a:rPr lang="ru-RU" sz="2700" dirty="0"/>
              <a:t> масштабу – </a:t>
            </a:r>
            <a:r>
              <a:rPr lang="ru-RU" sz="2700" dirty="0" err="1"/>
              <a:t>Європейська</a:t>
            </a:r>
            <a:r>
              <a:rPr lang="ru-RU" sz="2700" dirty="0"/>
              <a:t> Рада </a:t>
            </a:r>
            <a:r>
              <a:rPr lang="ru-RU" sz="2700" dirty="0" err="1"/>
              <a:t>своїм</a:t>
            </a:r>
            <a:r>
              <a:rPr lang="ru-RU" sz="2700" dirty="0"/>
              <a:t> </a:t>
            </a:r>
            <a:r>
              <a:rPr lang="ru-RU" sz="2700" dirty="0" err="1"/>
              <a:t>рішенням</a:t>
            </a:r>
            <a:r>
              <a:rPr lang="ru-RU" sz="2700" dirty="0"/>
              <a:t> </a:t>
            </a:r>
            <a:r>
              <a:rPr lang="ru-RU" sz="2700" dirty="0" err="1"/>
              <a:t>надала</a:t>
            </a:r>
            <a:r>
              <a:rPr lang="ru-RU" sz="2700" dirty="0"/>
              <a:t> </a:t>
            </a:r>
            <a:r>
              <a:rPr lang="ru-RU" sz="2700" dirty="0" err="1"/>
              <a:t>Україні</a:t>
            </a:r>
            <a:r>
              <a:rPr lang="ru-RU" sz="2700" dirty="0"/>
              <a:t> статус </a:t>
            </a:r>
            <a:r>
              <a:rPr lang="ru-RU" sz="3100" b="1" u="sng" dirty="0"/>
              <a:t>кандидата на </a:t>
            </a:r>
            <a:r>
              <a:rPr lang="ru-RU" sz="3100" b="1" u="sng" dirty="0" err="1"/>
              <a:t>вступ</a:t>
            </a:r>
            <a:r>
              <a:rPr lang="ru-RU" sz="3100" b="1" u="sng" dirty="0"/>
              <a:t> до ЄС. </a:t>
            </a:r>
            <a:br>
              <a:rPr lang="ru-UA" sz="27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3349FD-C6F3-954B-A7F3-81D107B7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115352" cy="388077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Коли </a:t>
            </a:r>
            <a:r>
              <a:rPr lang="ru-RU" sz="2000" dirty="0" err="1"/>
              <a:t>Європейська</a:t>
            </a:r>
            <a:r>
              <a:rPr lang="ru-RU" sz="2000" dirty="0"/>
              <a:t> </a:t>
            </a:r>
            <a:r>
              <a:rPr lang="ru-RU" sz="2000" dirty="0" err="1"/>
              <a:t>комісія</a:t>
            </a:r>
            <a:r>
              <a:rPr lang="ru-RU" sz="2000" dirty="0"/>
              <a:t> 17 </a:t>
            </a:r>
            <a:r>
              <a:rPr lang="ru-RU" sz="2000" dirty="0" err="1"/>
              <a:t>червня</a:t>
            </a:r>
            <a:r>
              <a:rPr lang="ru-RU" sz="2000" dirty="0"/>
              <a:t> </a:t>
            </a:r>
            <a:r>
              <a:rPr lang="ru-RU" sz="2000" dirty="0" err="1"/>
              <a:t>рекомендувала</a:t>
            </a:r>
            <a:r>
              <a:rPr lang="ru-RU" sz="2000" dirty="0"/>
              <a:t> </a:t>
            </a:r>
            <a:r>
              <a:rPr lang="ru-RU" sz="2000" dirty="0" err="1"/>
              <a:t>надати</a:t>
            </a:r>
            <a:r>
              <a:rPr lang="ru-RU" sz="2000" dirty="0"/>
              <a:t> </a:t>
            </a:r>
            <a:r>
              <a:rPr lang="ru-RU" sz="2000" dirty="0" err="1"/>
              <a:t>Україні</a:t>
            </a:r>
            <a:r>
              <a:rPr lang="ru-RU" sz="2000" dirty="0"/>
              <a:t> статус кандидата, вона </a:t>
            </a:r>
            <a:r>
              <a:rPr lang="ru-RU" sz="2000" dirty="0" err="1"/>
              <a:t>також</a:t>
            </a:r>
            <a:r>
              <a:rPr lang="ru-RU" sz="2000" dirty="0"/>
              <a:t> попросила </a:t>
            </a:r>
            <a:r>
              <a:rPr lang="ru-RU" sz="2000" dirty="0" err="1"/>
              <a:t>виконати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умов,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рухатися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Серед</a:t>
            </a:r>
            <a:r>
              <a:rPr lang="ru-RU" sz="2000" dirty="0"/>
              <a:t> них,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 </a:t>
            </a:r>
            <a:r>
              <a:rPr lang="ru-RU" sz="2000" b="1" dirty="0"/>
              <a:t>нового </a:t>
            </a:r>
            <a:r>
              <a:rPr lang="ru-RU" sz="2000" b="1" dirty="0" err="1"/>
              <a:t>керівника</a:t>
            </a:r>
            <a:r>
              <a:rPr lang="ru-RU" sz="2000" b="1" dirty="0"/>
              <a:t> </a:t>
            </a:r>
            <a:r>
              <a:rPr lang="ru-RU" sz="2000" b="1" dirty="0" err="1"/>
              <a:t>Спеціалізованої</a:t>
            </a:r>
            <a:r>
              <a:rPr lang="ru-RU" sz="2000" b="1" dirty="0"/>
              <a:t> </a:t>
            </a:r>
            <a:r>
              <a:rPr lang="ru-RU" sz="2000" b="1" dirty="0" err="1"/>
              <a:t>антикорупційної</a:t>
            </a:r>
            <a:r>
              <a:rPr lang="ru-RU" sz="2000" b="1" dirty="0"/>
              <a:t> </a:t>
            </a:r>
            <a:r>
              <a:rPr lang="ru-RU" sz="2000" b="1" dirty="0" err="1"/>
              <a:t>прокуратури</a:t>
            </a:r>
            <a:r>
              <a:rPr lang="ru-RU" sz="2000" dirty="0"/>
              <a:t> та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не </a:t>
            </a:r>
            <a:r>
              <a:rPr lang="ru-RU" sz="2000" dirty="0" err="1"/>
              <a:t>найскладніших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– «</a:t>
            </a:r>
            <a:r>
              <a:rPr lang="ru-RU" sz="2000" dirty="0" err="1"/>
              <a:t>проштовхнути</a:t>
            </a:r>
            <a:r>
              <a:rPr lang="ru-RU" sz="2000" dirty="0"/>
              <a:t>» </a:t>
            </a:r>
            <a:r>
              <a:rPr lang="ru-RU" sz="2000" dirty="0" err="1"/>
              <a:t>антиолігархічне</a:t>
            </a:r>
            <a:r>
              <a:rPr lang="ru-RU" sz="2000" dirty="0"/>
              <a:t> </a:t>
            </a:r>
            <a:r>
              <a:rPr lang="ru-RU" sz="2000" dirty="0" err="1"/>
              <a:t>законодавство</a:t>
            </a:r>
            <a:r>
              <a:rPr lang="ru-RU" sz="2000" dirty="0"/>
              <a:t> та </a:t>
            </a:r>
            <a:r>
              <a:rPr lang="ru-RU" sz="2000" dirty="0" err="1"/>
              <a:t>законодавство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відмивання</a:t>
            </a:r>
            <a:r>
              <a:rPr lang="ru-RU" sz="2000" dirty="0"/>
              <a:t> грошей.</a:t>
            </a:r>
            <a:endParaRPr lang="ru-UA" sz="200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BC7EB6-799F-FA4B-8A34-82054FC4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6A9-EA46-1547-96B8-4453182D268F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C189ED6-018D-464A-B541-F460732C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62437A-CD20-1A42-9501-9671CC78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81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134D71-4378-954A-8D8E-2FE541769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6" t="2810" r="5692" b="19938"/>
          <a:stretch/>
        </p:blipFill>
        <p:spPr>
          <a:xfrm>
            <a:off x="7354389" y="2325188"/>
            <a:ext cx="3448594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6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DC7B3B-FE8B-AF4B-935B-95D2AE56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17789"/>
            <a:ext cx="8100906" cy="3880773"/>
          </a:xfrm>
        </p:spPr>
        <p:txBody>
          <a:bodyPr>
            <a:normAutofit/>
          </a:bodyPr>
          <a:lstStyle/>
          <a:p>
            <a:r>
              <a:rPr lang="ru-RU" sz="2000" dirty="0"/>
              <a:t>Статус кандидата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отримала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з </a:t>
            </a:r>
            <a:r>
              <a:rPr lang="ru-RU" sz="2000" dirty="0" err="1"/>
              <a:t>безпрецедентною</a:t>
            </a:r>
            <a:r>
              <a:rPr lang="ru-RU" sz="2000" dirty="0"/>
              <a:t> </a:t>
            </a:r>
            <a:r>
              <a:rPr lang="ru-RU" sz="2000" dirty="0" err="1"/>
              <a:t>швидкістю</a:t>
            </a:r>
            <a:r>
              <a:rPr lang="ru-RU" sz="2000" dirty="0"/>
              <a:t>, але й на </a:t>
            </a:r>
            <a:r>
              <a:rPr lang="ru-RU" sz="2000" dirty="0" err="1"/>
              <a:t>безпрецедентних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висновку</a:t>
            </a:r>
            <a:r>
              <a:rPr lang="ru-RU" sz="2000" dirty="0"/>
              <a:t> </a:t>
            </a:r>
            <a:r>
              <a:rPr lang="ru-RU" sz="2000" dirty="0" err="1"/>
              <a:t>Єврокомісії</a:t>
            </a:r>
            <a:r>
              <a:rPr lang="ru-RU" sz="2000" dirty="0"/>
              <a:t>,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провести </a:t>
            </a:r>
            <a:r>
              <a:rPr lang="ru-RU" sz="2000" dirty="0" err="1"/>
              <a:t>реформи</a:t>
            </a:r>
            <a:r>
              <a:rPr lang="ru-RU" sz="2000" dirty="0"/>
              <a:t> у семи сферах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судової</a:t>
            </a:r>
            <a:r>
              <a:rPr lang="ru-RU" sz="2000" dirty="0"/>
              <a:t> </a:t>
            </a:r>
            <a:r>
              <a:rPr lang="ru-RU" sz="2000" dirty="0" err="1"/>
              <a:t>реформи</a:t>
            </a:r>
            <a:r>
              <a:rPr lang="ru-RU" sz="2000" dirty="0"/>
              <a:t> до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нацменшин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обов'язкова</a:t>
            </a:r>
            <a:r>
              <a:rPr lang="ru-RU" sz="2000" dirty="0"/>
              <a:t> </a:t>
            </a:r>
            <a:r>
              <a:rPr lang="ru-RU" sz="2000" dirty="0" err="1"/>
              <a:t>вимога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перейти до </a:t>
            </a:r>
            <a:r>
              <a:rPr lang="ru-RU" sz="2000" dirty="0" err="1"/>
              <a:t>наступного</a:t>
            </a:r>
            <a:r>
              <a:rPr lang="ru-RU" sz="2000" dirty="0"/>
              <a:t> </a:t>
            </a:r>
            <a:r>
              <a:rPr lang="ru-RU" sz="2000" dirty="0" err="1"/>
              <a:t>етапу</a:t>
            </a:r>
            <a:r>
              <a:rPr lang="ru-RU" sz="2000" dirty="0"/>
              <a:t> - </a:t>
            </a:r>
            <a:r>
              <a:rPr lang="ru-RU" sz="2000" dirty="0" err="1"/>
              <a:t>перемовин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власне</a:t>
            </a:r>
            <a:r>
              <a:rPr lang="ru-RU" sz="2000" dirty="0"/>
              <a:t> членства в ЄС.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рішення</a:t>
            </a:r>
            <a:r>
              <a:rPr lang="ru-RU" sz="2000" dirty="0"/>
              <a:t> Брюсселя,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 не </a:t>
            </a:r>
            <a:r>
              <a:rPr lang="ru-RU" sz="2000" dirty="0" err="1"/>
              <a:t>виконає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умов, у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заберуть</a:t>
            </a:r>
            <a:r>
              <a:rPr lang="ru-RU" sz="2000" dirty="0"/>
              <a:t> статус кандидата.</a:t>
            </a:r>
          </a:p>
          <a:p>
            <a:endParaRPr lang="ru-UA" sz="20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866856B-916F-9848-9406-028D87A0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D38C-F30F-0247-9B68-F72C5CF988C2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CFEF2F9-C9BC-6946-A622-BA430409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CA32129-213D-7A4E-A012-90A09D35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B52406-F53E-7E43-B484-364DF142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126354"/>
            <a:ext cx="4448991" cy="24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15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50490-BA2D-E949-BCC2-D615BBA1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Голова ОПУ заявив,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Україна</a:t>
            </a:r>
            <a:r>
              <a:rPr lang="ru-RU" sz="2700" dirty="0"/>
              <a:t> </a:t>
            </a:r>
            <a:r>
              <a:rPr lang="ru-RU" sz="2700" dirty="0" err="1"/>
              <a:t>має</a:t>
            </a:r>
            <a:r>
              <a:rPr lang="ru-RU" sz="2700" dirty="0"/>
              <a:t> </a:t>
            </a:r>
            <a:r>
              <a:rPr lang="ru-RU" sz="2700" dirty="0" err="1"/>
              <a:t>виконати</a:t>
            </a:r>
            <a:r>
              <a:rPr lang="ru-RU" sz="2700" dirty="0"/>
              <a:t> </a:t>
            </a:r>
            <a:r>
              <a:rPr lang="ru-RU" sz="2700" dirty="0" err="1"/>
              <a:t>сім</a:t>
            </a:r>
            <a:r>
              <a:rPr lang="ru-RU" sz="2700" dirty="0"/>
              <a:t> умов для </a:t>
            </a:r>
            <a:r>
              <a:rPr lang="ru-RU" sz="2700" dirty="0" err="1"/>
              <a:t>повноцінного</a:t>
            </a:r>
            <a:r>
              <a:rPr lang="ru-RU" sz="2700" dirty="0"/>
              <a:t> </a:t>
            </a:r>
            <a:r>
              <a:rPr lang="ru-RU" sz="2700" dirty="0" err="1"/>
              <a:t>вступу</a:t>
            </a:r>
            <a:r>
              <a:rPr lang="ru-RU" sz="2700" dirty="0"/>
              <a:t> до ЄС. </a:t>
            </a:r>
            <a:r>
              <a:rPr lang="ru-RU" sz="2700" dirty="0" err="1"/>
              <a:t>Андрій</a:t>
            </a:r>
            <a:r>
              <a:rPr lang="ru-RU" sz="2700" dirty="0"/>
              <a:t> </a:t>
            </a:r>
            <a:r>
              <a:rPr lang="ru-RU" sz="2700" dirty="0" err="1"/>
              <a:t>Єрмак</a:t>
            </a:r>
            <a:r>
              <a:rPr lang="ru-RU" sz="2700" dirty="0"/>
              <a:t> </a:t>
            </a:r>
            <a:r>
              <a:rPr lang="ru-RU" sz="2700" dirty="0" err="1"/>
              <a:t>визначив</a:t>
            </a:r>
            <a:r>
              <a:rPr lang="ru-RU" sz="2700" dirty="0"/>
              <a:t> </a:t>
            </a:r>
            <a:r>
              <a:rPr lang="ru-RU" sz="2700" dirty="0" err="1"/>
              <a:t>їх</a:t>
            </a:r>
            <a:r>
              <a:rPr lang="ru-RU" sz="2700" dirty="0"/>
              <a:t> як:</a:t>
            </a:r>
            <a:br>
              <a:rPr lang="ru-RU" sz="27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ECEB0-9A77-A046-A11F-B5445B02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885508"/>
          </a:xfrm>
        </p:spPr>
        <p:txBody>
          <a:bodyPr>
            <a:normAutofit fontScale="70000" lnSpcReduction="20000"/>
          </a:bodyPr>
          <a:lstStyle/>
          <a:p>
            <a:pPr algn="just" fontAlgn="base">
              <a:buFont typeface="+mj-lt"/>
              <a:buAutoNum type="arabicPeriod"/>
            </a:pPr>
            <a:r>
              <a:rPr lang="ru-RU" dirty="0" err="1"/>
              <a:t>Завершити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у члени </a:t>
            </a:r>
            <a:r>
              <a:rPr lang="ru-RU" dirty="0" err="1"/>
              <a:t>Вищої</a:t>
            </a:r>
            <a:r>
              <a:rPr lang="ru-RU" dirty="0"/>
              <a:t> ради </a:t>
            </a:r>
            <a:r>
              <a:rPr lang="ru-RU" dirty="0" err="1"/>
              <a:t>юстиції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до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кваліфікаційної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посилена</a:t>
            </a:r>
            <a:r>
              <a:rPr lang="ru-RU" dirty="0"/>
              <a:t> на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завершити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r>
              <a:rPr lang="ru-RU" dirty="0"/>
              <a:t> та </a:t>
            </a:r>
            <a:r>
              <a:rPr lang="ru-RU" dirty="0" err="1"/>
              <a:t>призначення</a:t>
            </a:r>
            <a:r>
              <a:rPr lang="ru-RU" dirty="0"/>
              <a:t> нового директора НАБУ та прокурора САП;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“</a:t>
            </a:r>
            <a:r>
              <a:rPr lang="ru-RU" dirty="0" err="1"/>
              <a:t>відмиванням</a:t>
            </a:r>
            <a:r>
              <a:rPr lang="ru-RU" dirty="0"/>
              <a:t> грошей” стандартами </a:t>
            </a:r>
            <a:r>
              <a:rPr lang="ru-RU" dirty="0" err="1"/>
              <a:t>Групи</a:t>
            </a:r>
            <a:r>
              <a:rPr lang="ru-RU" dirty="0"/>
              <a:t> з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en" dirty="0"/>
              <a:t>FATF);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 err="1"/>
              <a:t>Ухвалити</a:t>
            </a:r>
            <a:r>
              <a:rPr lang="ru-RU" dirty="0"/>
              <a:t>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стратегічний</a:t>
            </a:r>
            <a:r>
              <a:rPr lang="ru-RU" dirty="0"/>
              <a:t> план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правоохоронного</a:t>
            </a:r>
            <a:r>
              <a:rPr lang="ru-RU" dirty="0"/>
              <a:t> сектору як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/>
              <a:t>“</a:t>
            </a:r>
            <a:r>
              <a:rPr lang="ru-RU" dirty="0" err="1"/>
              <a:t>Антиолігархічний</a:t>
            </a:r>
            <a:r>
              <a:rPr lang="ru-RU" dirty="0"/>
              <a:t>” закон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запрацювати</a:t>
            </a:r>
            <a:r>
              <a:rPr lang="ru-RU" dirty="0"/>
              <a:t>;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ЗМІ </a:t>
            </a:r>
            <a:r>
              <a:rPr lang="ru-RU" dirty="0" err="1"/>
              <a:t>має</a:t>
            </a:r>
            <a:r>
              <a:rPr lang="ru-RU" dirty="0"/>
              <a:t> бути приведено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аудіовізуальних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;</a:t>
            </a:r>
          </a:p>
          <a:p>
            <a:pPr algn="just" fontAlgn="base">
              <a:buFont typeface="+mj-lt"/>
              <a:buAutoNum type="arabicPeriod"/>
            </a:pP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законодавчої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для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, яка зараз </a:t>
            </a:r>
            <a:r>
              <a:rPr lang="ru-RU" dirty="0" err="1"/>
              <a:t>готується</a:t>
            </a:r>
            <a:r>
              <a:rPr lang="ru-RU" dirty="0"/>
              <a:t>. Вона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підготовлена</a:t>
            </a:r>
            <a:r>
              <a:rPr lang="ru-RU" dirty="0"/>
              <a:t> та </a:t>
            </a:r>
            <a:r>
              <a:rPr lang="ru-RU" dirty="0" err="1"/>
              <a:t>реалізована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рекомендаціями</a:t>
            </a:r>
            <a:r>
              <a:rPr lang="ru-RU" dirty="0"/>
              <a:t> </a:t>
            </a:r>
            <a:r>
              <a:rPr lang="ru-RU" dirty="0" err="1"/>
              <a:t>Венеціанської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та </a:t>
            </a:r>
            <a:r>
              <a:rPr lang="ru-RU" dirty="0" err="1"/>
              <a:t>розробленням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.</a:t>
            </a:r>
          </a:p>
          <a:p>
            <a:pPr algn="just">
              <a:buFont typeface="+mj-lt"/>
              <a:buAutoNum type="arabicPeriod"/>
            </a:pP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5CFD28B2-A5EB-1C46-9C3A-32F00884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510B-3E4E-254C-8B62-F771334513BC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7AEAF89-A464-C54B-B445-9D37C722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B4F5ACC-B6D9-0445-93D0-1181E3E8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3658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BB0EB-E916-9049-AF90-4EF802B3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Такий</a:t>
            </a:r>
            <a:r>
              <a:rPr lang="ru-RU" sz="3100" dirty="0"/>
              <a:t> </a:t>
            </a:r>
            <a:r>
              <a:rPr lang="ru-RU" sz="3100" dirty="0" err="1"/>
              <a:t>компроміс</a:t>
            </a:r>
            <a:r>
              <a:rPr lang="ru-RU" sz="3100" dirty="0"/>
              <a:t> дозволив </a:t>
            </a:r>
            <a:r>
              <a:rPr lang="ru-RU" sz="3100" dirty="0" err="1"/>
              <a:t>зняти</a:t>
            </a:r>
            <a:r>
              <a:rPr lang="ru-RU" sz="3100" dirty="0"/>
              <a:t> </a:t>
            </a:r>
            <a:r>
              <a:rPr lang="ru-RU" sz="3100" dirty="0" err="1"/>
              <a:t>аргументи</a:t>
            </a:r>
            <a:r>
              <a:rPr lang="ru-RU" sz="3100" dirty="0"/>
              <a:t> </a:t>
            </a:r>
            <a:r>
              <a:rPr lang="ru-RU" sz="3100" dirty="0" err="1"/>
              <a:t>країн</a:t>
            </a:r>
            <a:r>
              <a:rPr lang="ru-RU" sz="3100" dirty="0"/>
              <a:t>, </a:t>
            </a:r>
            <a:r>
              <a:rPr lang="ru-RU" sz="3100" dirty="0" err="1"/>
              <a:t>які</a:t>
            </a:r>
            <a:r>
              <a:rPr lang="ru-RU" sz="3100" dirty="0"/>
              <a:t> </a:t>
            </a:r>
            <a:r>
              <a:rPr lang="ru-RU" sz="3100" dirty="0" err="1"/>
              <a:t>були</a:t>
            </a:r>
            <a:r>
              <a:rPr lang="ru-RU" sz="3100" dirty="0"/>
              <a:t> </a:t>
            </a:r>
            <a:r>
              <a:rPr lang="ru-RU" sz="3100" dirty="0" err="1"/>
              <a:t>проти</a:t>
            </a:r>
            <a:r>
              <a:rPr lang="ru-RU" sz="3100" dirty="0"/>
              <a:t> </a:t>
            </a:r>
            <a:r>
              <a:rPr lang="ru-RU" sz="3100" dirty="0" err="1"/>
              <a:t>такої</a:t>
            </a:r>
            <a:r>
              <a:rPr lang="ru-RU" sz="3100" dirty="0"/>
              <a:t> </a:t>
            </a:r>
            <a:r>
              <a:rPr lang="ru-RU" sz="3100" dirty="0" err="1"/>
              <a:t>пришвидшеної</a:t>
            </a:r>
            <a:r>
              <a:rPr lang="ru-RU" sz="3100" dirty="0"/>
              <a:t> </a:t>
            </a:r>
            <a:r>
              <a:rPr lang="ru-RU" sz="3100" dirty="0" err="1"/>
              <a:t>євроінтеграції</a:t>
            </a:r>
            <a:r>
              <a:rPr lang="ru-RU" sz="3100" dirty="0"/>
              <a:t> </a:t>
            </a:r>
            <a:r>
              <a:rPr lang="ru-RU" sz="3100" dirty="0" err="1"/>
              <a:t>України</a:t>
            </a:r>
            <a:r>
              <a:rPr lang="ru-RU" sz="3100" dirty="0"/>
              <a:t>.</a:t>
            </a:r>
            <a:br>
              <a:rPr lang="ru-RU" sz="31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175C0-3E54-4D4C-B914-13939544F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087843" cy="388077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того, як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ЄС, Брюссель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2022 року.</a:t>
            </a:r>
          </a:p>
          <a:p>
            <a:r>
              <a:rPr lang="ru-RU" dirty="0"/>
              <a:t>Ольга </a:t>
            </a:r>
            <a:r>
              <a:rPr lang="ru-RU" dirty="0" err="1"/>
              <a:t>Стефанішина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пообіцяла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року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перейти до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перемовин</a:t>
            </a:r>
            <a:r>
              <a:rPr lang="ru-RU" dirty="0"/>
              <a:t> про вступ.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сумніваються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так </a:t>
            </a:r>
            <a:r>
              <a:rPr lang="ru-RU" dirty="0" err="1"/>
              <a:t>швидко</a:t>
            </a:r>
            <a:r>
              <a:rPr lang="ru-RU" dirty="0"/>
              <a:t>.</a:t>
            </a:r>
          </a:p>
          <a:p>
            <a:r>
              <a:rPr lang="ru-RU" dirty="0"/>
              <a:t>"</a:t>
            </a:r>
            <a:r>
              <a:rPr lang="ru-RU" dirty="0" err="1"/>
              <a:t>Є</a:t>
            </a:r>
            <a:r>
              <a:rPr lang="ru-RU" dirty="0"/>
              <a:t> кроки, </a:t>
            </a:r>
            <a:r>
              <a:rPr lang="ru-RU" dirty="0" err="1"/>
              <a:t>які</a:t>
            </a:r>
            <a:r>
              <a:rPr lang="ru-RU" dirty="0"/>
              <a:t> парламент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ухвалити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, - </a:t>
            </a:r>
            <a:r>
              <a:rPr lang="ru-RU" dirty="0" err="1"/>
              <a:t>каже</a:t>
            </a:r>
            <a:r>
              <a:rPr lang="ru-RU" dirty="0"/>
              <a:t> </a:t>
            </a:r>
            <a:r>
              <a:rPr lang="ru-RU" dirty="0" err="1"/>
              <a:t>аналітикиня</a:t>
            </a:r>
            <a:r>
              <a:rPr lang="ru-RU" dirty="0"/>
              <a:t> центру "Нова </a:t>
            </a:r>
            <a:r>
              <a:rPr lang="ru-RU" dirty="0" err="1"/>
              <a:t>Європа</a:t>
            </a:r>
            <a:r>
              <a:rPr lang="ru-RU" dirty="0"/>
              <a:t>" </a:t>
            </a:r>
            <a:r>
              <a:rPr lang="ru-RU" dirty="0" err="1"/>
              <a:t>Маріанна</a:t>
            </a:r>
            <a:r>
              <a:rPr lang="ru-RU" dirty="0"/>
              <a:t> </a:t>
            </a:r>
            <a:r>
              <a:rPr lang="ru-RU" dirty="0" err="1"/>
              <a:t>Фахурдінова</a:t>
            </a:r>
            <a:r>
              <a:rPr lang="ru-RU" dirty="0"/>
              <a:t>. - </a:t>
            </a:r>
            <a:r>
              <a:rPr lang="ru-RU" dirty="0" err="1"/>
              <a:t>Інші</a:t>
            </a:r>
            <a:r>
              <a:rPr lang="ru-RU" dirty="0"/>
              <a:t> кроки,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конкурсу на посади в </a:t>
            </a:r>
            <a:r>
              <a:rPr lang="ru-RU" dirty="0" err="1"/>
              <a:t>судовій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-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тривалі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повноцінно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провести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мирний</a:t>
            </a:r>
            <a:r>
              <a:rPr lang="ru-RU" dirty="0"/>
              <a:t> час".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E5DA90D-2C05-2042-BD9A-EBCE3A16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195C-4EF9-AB4D-9884-5A9540552AFF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0AD9067-9C37-8443-912A-48D65A06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532EF66-C3B6-B143-9775-389C0B30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15152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2CB23-7CDB-6847-A2F9-F7481C8C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76846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Серед</a:t>
            </a:r>
            <a:r>
              <a:rPr lang="ru-RU" sz="2700" dirty="0"/>
              <a:t> </a:t>
            </a:r>
            <a:r>
              <a:rPr lang="ru-RU" sz="2700" dirty="0" err="1"/>
              <a:t>опонентів</a:t>
            </a:r>
            <a:r>
              <a:rPr lang="ru-RU" sz="2700" dirty="0"/>
              <a:t> </a:t>
            </a:r>
            <a:r>
              <a:rPr lang="ru-RU" sz="2700" dirty="0" err="1"/>
              <a:t>надання</a:t>
            </a:r>
            <a:r>
              <a:rPr lang="ru-RU" sz="2700" dirty="0"/>
              <a:t> статусу кандидата </a:t>
            </a:r>
            <a:r>
              <a:rPr lang="ru-RU" sz="2700" dirty="0" err="1"/>
              <a:t>найчастіше</a:t>
            </a:r>
            <a:r>
              <a:rPr lang="ru-RU" sz="2700" dirty="0"/>
              <a:t> </a:t>
            </a:r>
            <a:r>
              <a:rPr lang="ru-RU" sz="2700" dirty="0" err="1"/>
              <a:t>фігурували</a:t>
            </a:r>
            <a:r>
              <a:rPr lang="ru-RU" sz="2700" dirty="0"/>
              <a:t> </a:t>
            </a:r>
            <a:r>
              <a:rPr lang="ru-RU" sz="2700" dirty="0" err="1"/>
              <a:t>Нідерланди</a:t>
            </a:r>
            <a:r>
              <a:rPr lang="ru-RU" sz="2700" dirty="0"/>
              <a:t>, </a:t>
            </a:r>
            <a:r>
              <a:rPr lang="ru-RU" sz="2700" dirty="0" err="1"/>
              <a:t>Данія</a:t>
            </a:r>
            <a:r>
              <a:rPr lang="ru-RU" sz="2700" dirty="0"/>
              <a:t>, </a:t>
            </a:r>
            <a:r>
              <a:rPr lang="ru-RU" sz="2700" dirty="0" err="1"/>
              <a:t>Франція</a:t>
            </a:r>
            <a:r>
              <a:rPr lang="ru-RU" sz="2700" dirty="0"/>
              <a:t>, </a:t>
            </a:r>
            <a:r>
              <a:rPr lang="ru-RU" sz="2700" dirty="0" err="1"/>
              <a:t>Німеччина</a:t>
            </a:r>
            <a:r>
              <a:rPr lang="ru-RU" sz="2700" dirty="0"/>
              <a:t>, </a:t>
            </a:r>
            <a:r>
              <a:rPr lang="ru-RU" sz="2700" dirty="0" err="1"/>
              <a:t>Австрія</a:t>
            </a:r>
            <a:r>
              <a:rPr lang="ru-RU" sz="2700" dirty="0"/>
              <a:t>, </a:t>
            </a:r>
            <a:r>
              <a:rPr lang="ru-RU" sz="2700" dirty="0" err="1"/>
              <a:t>Швеція</a:t>
            </a:r>
            <a:r>
              <a:rPr lang="ru-RU" sz="2700" dirty="0"/>
              <a:t>. </a:t>
            </a:r>
            <a:r>
              <a:rPr lang="ru-RU" sz="2700" dirty="0" err="1"/>
              <a:t>Зокрема</a:t>
            </a:r>
            <a:r>
              <a:rPr lang="ru-RU" sz="2700" dirty="0"/>
              <a:t>, </a:t>
            </a:r>
            <a:r>
              <a:rPr lang="ru-RU" sz="2700" dirty="0" err="1"/>
              <a:t>Данія</a:t>
            </a:r>
            <a:r>
              <a:rPr lang="ru-RU" sz="2700" dirty="0"/>
              <a:t> та </a:t>
            </a:r>
            <a:r>
              <a:rPr lang="ru-RU" sz="2700" dirty="0" err="1"/>
              <a:t>Швеція</a:t>
            </a:r>
            <a:r>
              <a:rPr lang="ru-RU" sz="2700" dirty="0"/>
              <a:t> </a:t>
            </a:r>
            <a:r>
              <a:rPr lang="ru-RU" sz="2700" dirty="0" err="1"/>
              <a:t>мали</a:t>
            </a:r>
            <a:r>
              <a:rPr lang="ru-RU" sz="2700" dirty="0"/>
              <a:t> </a:t>
            </a:r>
            <a:r>
              <a:rPr lang="ru-RU" sz="2700" dirty="0" err="1"/>
              <a:t>зауваження</a:t>
            </a:r>
            <a:r>
              <a:rPr lang="ru-RU" sz="2700" dirty="0"/>
              <a:t> </a:t>
            </a:r>
            <a:r>
              <a:rPr lang="ru-RU" sz="2700" dirty="0" err="1"/>
              <a:t>щодо</a:t>
            </a:r>
            <a:r>
              <a:rPr lang="ru-RU" sz="2700" dirty="0"/>
              <a:t> </a:t>
            </a:r>
            <a:r>
              <a:rPr lang="ru-RU" sz="2700" dirty="0" err="1"/>
              <a:t>боротьби</a:t>
            </a:r>
            <a:r>
              <a:rPr lang="ru-RU" sz="2700" dirty="0"/>
              <a:t> з </a:t>
            </a:r>
            <a:r>
              <a:rPr lang="ru-RU" sz="2700" dirty="0" err="1"/>
              <a:t>корупцією</a:t>
            </a:r>
            <a:r>
              <a:rPr lang="ru-RU" sz="2700" dirty="0"/>
              <a:t> в </a:t>
            </a:r>
            <a:r>
              <a:rPr lang="ru-RU" sz="2700" dirty="0" err="1"/>
              <a:t>Україні</a:t>
            </a:r>
            <a:r>
              <a:rPr lang="ru-RU" sz="2700" dirty="0"/>
              <a:t>.</a:t>
            </a:r>
            <a:br>
              <a:rPr lang="ru-UA" sz="2700" dirty="0"/>
            </a:br>
            <a:endParaRPr lang="ru-UA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8DADCE-520D-EA41-AC5F-C3358D69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4EAF-F81A-A040-9CF7-E5FCCB5A704E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E789DA62-7843-1848-B493-B7604795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151AA1-AFA0-2042-8A31-4BBE05B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85</a:t>
            </a:fld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104D09-27BA-3A4C-AB09-C736CD43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182" y="2266950"/>
            <a:ext cx="3458573" cy="1949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48BA0C-7D22-D44E-B52E-7A750E83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2146477"/>
            <a:ext cx="2083524" cy="2083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01E40D-E625-594C-BD90-C30AB71C2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146" y="3790031"/>
            <a:ext cx="3155583" cy="20960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02D224-5C89-CB40-B0FA-9D30FEE3A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44" y="2266950"/>
            <a:ext cx="2903507" cy="1949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AEFBDC-83B2-4E4F-BDA7-4DD8AEB47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766" y="3617048"/>
            <a:ext cx="3191949" cy="19781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8C847A-B8C5-2643-9F09-7B01F187C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901" y="4799292"/>
            <a:ext cx="3191949" cy="17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28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00FE-EC4F-404C-AEB8-52C54EA1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5 </a:t>
            </a:r>
            <a:r>
              <a:rPr lang="ru-RU" dirty="0" err="1"/>
              <a:t>країн-кандидатів</a:t>
            </a:r>
            <a:r>
              <a:rPr lang="ru-RU" dirty="0"/>
              <a:t> в ЄС і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статус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52DBD-3494-5B47-9C7A-4E25C382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170440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Туреччина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статус кандидата з 1999 року, </a:t>
            </a:r>
            <a:r>
              <a:rPr lang="ru-RU" sz="2400" dirty="0" err="1"/>
              <a:t>перемовини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членства </a:t>
            </a:r>
            <a:r>
              <a:rPr lang="ru-RU" sz="2400" dirty="0" err="1"/>
              <a:t>тривали</a:t>
            </a:r>
            <a:r>
              <a:rPr lang="ru-RU" sz="2400" dirty="0"/>
              <a:t> з 2005 року, але з 2016 року через </a:t>
            </a:r>
            <a:r>
              <a:rPr lang="ru-RU" sz="2400" dirty="0" err="1"/>
              <a:t>незгоду</a:t>
            </a:r>
            <a:r>
              <a:rPr lang="ru-RU" sz="2400" dirty="0"/>
              <a:t> з </a:t>
            </a:r>
            <a:r>
              <a:rPr lang="ru-RU" sz="2400" dirty="0" err="1"/>
              <a:t>політикою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прав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замороженими</a:t>
            </a:r>
            <a:r>
              <a:rPr lang="ru-RU" sz="2400" dirty="0"/>
              <a:t>.</a:t>
            </a:r>
          </a:p>
          <a:p>
            <a:endParaRPr lang="ru-UA" sz="200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DBA739-837E-A747-997C-C087EF79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0DBF-2C45-7B45-9B40-6700B7A1A85E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8FAFC529-8A7A-7C45-A8D3-8D77603E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611D8D-1A1C-814A-BCFB-820C41D7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86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DCDB7E-ED6E-0340-929D-86068916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57" y="3743779"/>
            <a:ext cx="3770693" cy="250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51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3049AD-AEA9-A646-9884-3D0B210D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991395"/>
            <a:ext cx="9328815" cy="3670662"/>
          </a:xfrm>
        </p:spPr>
        <p:txBody>
          <a:bodyPr>
            <a:normAutofit/>
          </a:bodyPr>
          <a:lstStyle/>
          <a:p>
            <a:r>
              <a:rPr lang="ru-RU" sz="2000" dirty="0" err="1"/>
              <a:t>Тож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розширення</a:t>
            </a:r>
            <a:r>
              <a:rPr lang="ru-RU" sz="2000" dirty="0"/>
              <a:t> ЄС </a:t>
            </a:r>
            <a:r>
              <a:rPr lang="ru-RU" sz="2000" dirty="0" err="1"/>
              <a:t>концентрувалася</a:t>
            </a:r>
            <a:r>
              <a:rPr lang="ru-RU" sz="2000" dirty="0"/>
              <a:t> до </a:t>
            </a:r>
            <a:r>
              <a:rPr lang="ru-RU" sz="2000" dirty="0" err="1"/>
              <a:t>цього</a:t>
            </a:r>
            <a:r>
              <a:rPr lang="ru-RU" sz="2000" dirty="0"/>
              <a:t> на державах </a:t>
            </a:r>
            <a:r>
              <a:rPr lang="ru-RU" sz="2000" dirty="0" err="1"/>
              <a:t>Західних</a:t>
            </a:r>
            <a:r>
              <a:rPr lang="ru-RU" sz="2000" dirty="0"/>
              <a:t> Балкан. </a:t>
            </a:r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/>
              <a:t>Македонія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статус кандидата з 2005 року, </a:t>
            </a:r>
            <a:r>
              <a:rPr lang="ru-RU" sz="2000" dirty="0" err="1"/>
              <a:t>Чорногорія</a:t>
            </a:r>
            <a:r>
              <a:rPr lang="ru-RU" sz="2000" dirty="0"/>
              <a:t> - з 2010 року, </a:t>
            </a:r>
            <a:r>
              <a:rPr lang="ru-RU" sz="2000" dirty="0" err="1"/>
              <a:t>Сербія</a:t>
            </a:r>
            <a:r>
              <a:rPr lang="ru-RU" sz="2000" dirty="0"/>
              <a:t> - з 2012 року, </a:t>
            </a:r>
            <a:r>
              <a:rPr lang="ru-RU" sz="2000" dirty="0" err="1"/>
              <a:t>Албанія</a:t>
            </a:r>
            <a:r>
              <a:rPr lang="ru-RU" sz="2000" dirty="0"/>
              <a:t> з 2014 року.</a:t>
            </a:r>
          </a:p>
          <a:p>
            <a:r>
              <a:rPr lang="ru-RU" sz="2000" dirty="0" err="1"/>
              <a:t>Окрім</a:t>
            </a:r>
            <a:r>
              <a:rPr lang="ru-RU" sz="2000" dirty="0"/>
              <a:t> того, </a:t>
            </a:r>
            <a:r>
              <a:rPr lang="ru-RU" sz="2000" dirty="0" err="1"/>
              <a:t>Боснія</a:t>
            </a:r>
            <a:r>
              <a:rPr lang="ru-RU" sz="2000" dirty="0"/>
              <a:t> і Герцеговина та 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/>
              <a:t>визнане</a:t>
            </a:r>
            <a:r>
              <a:rPr lang="ru-RU" sz="2000" dirty="0"/>
              <a:t> Косово </a:t>
            </a:r>
            <a:r>
              <a:rPr lang="ru-RU" sz="2000" dirty="0" err="1"/>
              <a:t>мають</a:t>
            </a:r>
            <a:r>
              <a:rPr lang="ru-RU" sz="2000" dirty="0"/>
              <a:t> статус </a:t>
            </a:r>
            <a:r>
              <a:rPr lang="ru-RU" sz="2000" dirty="0" err="1"/>
              <a:t>потенційних</a:t>
            </a:r>
            <a:r>
              <a:rPr lang="ru-RU" sz="2000" dirty="0"/>
              <a:t> </a:t>
            </a:r>
            <a:r>
              <a:rPr lang="ru-RU" sz="2000" dirty="0" err="1"/>
              <a:t>кандидатів</a:t>
            </a:r>
            <a:r>
              <a:rPr lang="ru-RU" sz="2000" dirty="0"/>
              <a:t>. За </a:t>
            </a:r>
            <a:r>
              <a:rPr lang="ru-RU" sz="2000" dirty="0" err="1"/>
              <a:t>термінологією</a:t>
            </a:r>
            <a:r>
              <a:rPr lang="ru-RU" sz="2000" dirty="0"/>
              <a:t> ЄС - </a:t>
            </a:r>
            <a:r>
              <a:rPr lang="ru-RU" sz="2000" dirty="0" err="1"/>
              <a:t>це</a:t>
            </a:r>
            <a:r>
              <a:rPr lang="ru-RU" sz="2000" dirty="0"/>
              <a:t> "</a:t>
            </a:r>
            <a:r>
              <a:rPr lang="ru-RU" sz="2000" dirty="0" err="1"/>
              <a:t>країни</a:t>
            </a:r>
            <a:r>
              <a:rPr lang="ru-RU" sz="2000" dirty="0"/>
              <a:t>/</a:t>
            </a:r>
            <a:r>
              <a:rPr lang="ru-RU" sz="2000" dirty="0" err="1"/>
              <a:t>утворення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чітку</a:t>
            </a:r>
            <a:r>
              <a:rPr lang="ru-RU" sz="2000" dirty="0"/>
              <a:t> перспективу </a:t>
            </a:r>
            <a:r>
              <a:rPr lang="ru-RU" sz="2000" dirty="0" err="1"/>
              <a:t>приєднання</a:t>
            </a:r>
            <a:r>
              <a:rPr lang="ru-RU" sz="2000" dirty="0"/>
              <a:t> до ЄС у </a:t>
            </a:r>
            <a:r>
              <a:rPr lang="ru-RU" sz="2000" dirty="0" err="1"/>
              <a:t>майбутньому</a:t>
            </a:r>
            <a:r>
              <a:rPr lang="ru-RU" sz="2000" dirty="0"/>
              <a:t>, але </a:t>
            </a:r>
            <a:r>
              <a:rPr lang="ru-RU" sz="2000" dirty="0" err="1"/>
              <a:t>ще</a:t>
            </a:r>
            <a:r>
              <a:rPr lang="ru-RU" sz="2000" dirty="0"/>
              <a:t> не </a:t>
            </a:r>
            <a:r>
              <a:rPr lang="ru-RU" sz="2000" dirty="0" err="1"/>
              <a:t>отримали</a:t>
            </a:r>
            <a:r>
              <a:rPr lang="ru-RU" sz="2000" dirty="0"/>
              <a:t> статус кандидата", </a:t>
            </a:r>
            <a:r>
              <a:rPr lang="ru-RU" sz="2000" dirty="0" err="1"/>
              <a:t>тож</a:t>
            </a:r>
            <a:r>
              <a:rPr lang="ru-RU" sz="2000" dirty="0"/>
              <a:t> </a:t>
            </a:r>
            <a:r>
              <a:rPr lang="ru-RU" sz="2000" dirty="0" err="1"/>
              <a:t>невідомо</a:t>
            </a:r>
            <a:r>
              <a:rPr lang="ru-RU" sz="2000" dirty="0"/>
              <a:t> коли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станеться</a:t>
            </a:r>
            <a:r>
              <a:rPr lang="ru-RU" sz="2000" dirty="0"/>
              <a:t> і </a:t>
            </a:r>
            <a:r>
              <a:rPr lang="ru-RU" sz="2000" dirty="0" err="1"/>
              <a:t>жодні</a:t>
            </a:r>
            <a:r>
              <a:rPr lang="ru-RU" sz="2000" dirty="0"/>
              <a:t> </a:t>
            </a:r>
            <a:r>
              <a:rPr lang="ru-RU" sz="2000" dirty="0" err="1"/>
              <a:t>часові</a:t>
            </a:r>
            <a:r>
              <a:rPr lang="ru-RU" sz="2000" dirty="0"/>
              <a:t>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їхнього</a:t>
            </a:r>
            <a:r>
              <a:rPr lang="ru-RU" sz="2000" dirty="0"/>
              <a:t> </a:t>
            </a:r>
            <a:r>
              <a:rPr lang="ru-RU" sz="2000" dirty="0" err="1"/>
              <a:t>вступу</a:t>
            </a:r>
            <a:r>
              <a:rPr lang="ru-RU" sz="2000" dirty="0"/>
              <a:t> в ЄС </a:t>
            </a:r>
            <a:r>
              <a:rPr lang="ru-RU" sz="2000" dirty="0" err="1"/>
              <a:t>важко</a:t>
            </a:r>
            <a:r>
              <a:rPr lang="ru-RU" sz="2000" dirty="0"/>
              <a:t> </a:t>
            </a:r>
            <a:r>
              <a:rPr lang="ru-RU" sz="2000" dirty="0" err="1"/>
              <a:t>прогнозувати</a:t>
            </a:r>
            <a:r>
              <a:rPr lang="ru-RU" sz="2000" dirty="0"/>
              <a:t>.</a:t>
            </a:r>
          </a:p>
          <a:p>
            <a:endParaRPr lang="ru-UA" sz="20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7E84D89-85BD-CB4D-8264-45140FD1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5C81-4E88-3641-AE54-986D1C3109DF}" type="datetime1">
              <a:rPr lang="ru-RU" smtClean="0"/>
              <a:t>10.10.2025</a:t>
            </a:fld>
            <a:endParaRPr lang="ru-UA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C4AE70C3-DA99-0C46-9BCF-53969486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2BDC2C9-7041-7847-884B-DF124664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87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75308-B455-F449-AFF9-F6B9B6C5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826" y="1125500"/>
            <a:ext cx="1905000" cy="1265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154F4A-5116-324F-9951-596C2C54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409" y="209731"/>
            <a:ext cx="1803400" cy="111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1ADB35-360B-D24C-93C2-38B58960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677" y="176894"/>
            <a:ext cx="1905000" cy="1066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6FC903-78D8-9C4D-BAE2-A46E76AFE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45" y="184331"/>
            <a:ext cx="1739900" cy="1168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5BE0E5-812B-F544-9D0A-FACF94A29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379" y="1035230"/>
            <a:ext cx="2701408" cy="13422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EE02F0-02E4-8C4D-8635-34B7E7372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19" y="304981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625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B563B1-9190-2141-9F28-FA3D8C70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31029"/>
            <a:ext cx="8596668" cy="31936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підсумувати</a:t>
            </a:r>
            <a:r>
              <a:rPr lang="ru-RU" dirty="0"/>
              <a:t>: статистика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статус кандидата, </a:t>
            </a:r>
            <a:r>
              <a:rPr lang="ru-RU" dirty="0" err="1"/>
              <a:t>зростає</a:t>
            </a:r>
            <a:r>
              <a:rPr lang="ru-RU" dirty="0"/>
              <a:t> ВВП.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шлях. Але, як сказала </a:t>
            </a:r>
            <a:r>
              <a:rPr lang="ru-RU" dirty="0" err="1"/>
              <a:t>Президентка</a:t>
            </a:r>
            <a:r>
              <a:rPr lang="ru-RU" dirty="0"/>
              <a:t> </a:t>
            </a:r>
            <a:r>
              <a:rPr lang="ru-RU" dirty="0" err="1"/>
              <a:t>Єврокомісії</a:t>
            </a:r>
            <a:r>
              <a:rPr lang="ru-RU" dirty="0"/>
              <a:t> Урсула фон дер </a:t>
            </a:r>
            <a:r>
              <a:rPr lang="ru-RU" dirty="0" err="1"/>
              <a:t>Ляєн</a:t>
            </a:r>
            <a:r>
              <a:rPr lang="ru-RU" dirty="0"/>
              <a:t> у </a:t>
            </a:r>
            <a:r>
              <a:rPr lang="ru-RU" dirty="0" err="1"/>
              <a:t>зверненні</a:t>
            </a:r>
            <a:r>
              <a:rPr lang="ru-RU" dirty="0"/>
              <a:t> до </a:t>
            </a:r>
            <a:r>
              <a:rPr lang="ru-RU" dirty="0" err="1"/>
              <a:t>українського</a:t>
            </a:r>
            <a:r>
              <a:rPr lang="ru-RU" dirty="0"/>
              <a:t> парламенту, </a:t>
            </a:r>
            <a:r>
              <a:rPr lang="ru-RU" dirty="0" err="1"/>
              <a:t>Європа</a:t>
            </a:r>
            <a:r>
              <a:rPr lang="ru-RU" dirty="0"/>
              <a:t> буде разом </a:t>
            </a:r>
            <a:r>
              <a:rPr lang="ru-RU" dirty="0" err="1"/>
              <a:t>із</a:t>
            </a:r>
            <a:r>
              <a:rPr lang="ru-RU" dirty="0"/>
              <a:t> нами на кожному </a:t>
            </a:r>
            <a:r>
              <a:rPr lang="ru-RU" dirty="0" err="1"/>
              <a:t>кроці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похмурих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до моменту, коли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зайде</a:t>
            </a:r>
            <a:r>
              <a:rPr lang="ru-RU" dirty="0"/>
              <a:t> у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</a:p>
          <a:p>
            <a:pPr algn="just"/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реформ та </a:t>
            </a:r>
            <a:r>
              <a:rPr lang="ru-RU" dirty="0" err="1"/>
              <a:t>потужної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</a:t>
            </a:r>
            <a:r>
              <a:rPr lang="ru-RU" dirty="0" err="1"/>
              <a:t>відчує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українець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і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впевнено</a:t>
            </a:r>
            <a:r>
              <a:rPr lang="ru-RU" dirty="0"/>
              <a:t> та </a:t>
            </a:r>
            <a:r>
              <a:rPr lang="ru-RU" dirty="0" err="1"/>
              <a:t>цілеспрямовано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,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пропагандистів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буде в ЄС,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безсилою</a:t>
            </a:r>
            <a:r>
              <a:rPr lang="ru-RU" dirty="0"/>
              <a:t> </a:t>
            </a:r>
            <a:r>
              <a:rPr lang="ru-RU" dirty="0" err="1"/>
              <a:t>маніпуляцією</a:t>
            </a:r>
            <a:r>
              <a:rPr lang="ru-RU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98C302F-DF8F-5945-9C6F-C1B7DE8F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041E-E592-DF4D-ACCD-CB4FA95E1707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EBF3E2C-9A84-1F49-9B8A-0F90DA7E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2749B8-7C50-5B4C-95C2-57A83BB2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0BAD7-B277-7F4D-AC2E-FC6A1D8F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55" y="496389"/>
            <a:ext cx="4031757" cy="2272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BA646-71A7-A545-9F56-E2111877F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11" y="496389"/>
            <a:ext cx="4031757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78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D7CABB-E52E-6C49-A193-134D381E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6899"/>
            <a:ext cx="8596668" cy="5174463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Рада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Європейського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Союзу остаточно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ухвалила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план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необхідний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реалізації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en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Ukraine Facility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обсягом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50 млрд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Цього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року уряд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розраховує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залучити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16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мільярдів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fira sans" panose="020F0502020204030204" pitchFamily="34" charset="0"/>
                <a:hlinkClick r:id="rId2"/>
              </a:rPr>
              <a:t>повідомляє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прем'єр-міністр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Денис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Шмигаль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"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Схвалення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Плану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дозволяє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повноцінно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запустити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en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Ukraine Facility — 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наша держава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отримає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1,89 млрд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попереднього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фінансування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",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повідомив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</a:t>
            </a: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Решту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бюджетної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підтримки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fira sans" panose="020F0502020204030204" pitchFamily="34" charset="0"/>
                <a:hlinkClick r:id="rId3"/>
              </a:rPr>
              <a:t>отримуватиме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щоквартально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після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виконання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індикаторів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передбачених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плані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 </a:t>
            </a: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Загалом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фінансова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допомога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ЄС 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 2024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році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сягне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16 млрд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із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яких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3 млрд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–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гранти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розраховує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Міністерство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фінансів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Читайте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: </a:t>
            </a:r>
            <a:r>
              <a:rPr lang="ru-RU" b="1" i="0" u="none" strike="noStrike" dirty="0">
                <a:solidFill>
                  <a:srgbClr val="111111"/>
                </a:solidFill>
                <a:effectLst/>
                <a:latin typeface="fira sans" panose="020F0502020204030204" pitchFamily="34" charset="0"/>
                <a:hlinkClick r:id="rId4"/>
              </a:rPr>
              <a:t>"Вони вчать нас бути членом ЄС". Заступник міністра економіки Соболев про план України на 50 мільярдів євро</a:t>
            </a:r>
            <a:endParaRPr lang="ru-RU" b="0" i="0" dirty="0">
              <a:solidFill>
                <a:srgbClr val="000000"/>
              </a:solidFill>
              <a:effectLst/>
              <a:latin typeface="fira sans" panose="020F0502020204030204" pitchFamily="34" charset="0"/>
            </a:endParaRP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EB123-EE21-2542-BBAC-A16F2603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5B46E-CD83-E941-931A-3AEBE1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Павлюк</a:t>
            </a:r>
            <a:r>
              <a:rPr lang="ru-RU" dirty="0"/>
              <a:t> Т.С. к.е.н.,</a:t>
            </a:r>
            <a:r>
              <a:rPr lang="ru-RU" dirty="0" err="1"/>
              <a:t>доц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F471C-0394-E24C-8328-ADDE1006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89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94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90AA2-E2B9-E279-D078-90CB811B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4895"/>
          </a:xfrm>
        </p:spPr>
        <p:txBody>
          <a:bodyPr>
            <a:normAutofit/>
          </a:bodyPr>
          <a:lstStyle/>
          <a:p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виокремити</a:t>
            </a:r>
            <a:r>
              <a:rPr lang="ru-RU" sz="3200" dirty="0"/>
              <a:t> </a:t>
            </a:r>
            <a:r>
              <a:rPr lang="ru-RU" sz="3200" dirty="0" err="1"/>
              <a:t>наступні</a:t>
            </a:r>
            <a:r>
              <a:rPr lang="ru-RU" sz="3200" dirty="0"/>
              <a:t> </a:t>
            </a:r>
            <a:r>
              <a:rPr lang="ru-RU" sz="3200" dirty="0" err="1"/>
              <a:t>дванадцять</a:t>
            </a:r>
            <a:r>
              <a:rPr lang="ru-RU" sz="3200" dirty="0"/>
              <a:t> </a:t>
            </a:r>
            <a:r>
              <a:rPr lang="ru-RU" sz="3200" dirty="0" err="1"/>
              <a:t>кроків</a:t>
            </a:r>
            <a:r>
              <a:rPr lang="ru-RU" sz="3200" dirty="0"/>
              <a:t>: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C7E1D-DFEF-0B15-BB28-050DDC0B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97280"/>
            <a:ext cx="9904002" cy="502919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заявку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ЄС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“Думку”(“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Opinion” / “Avis”);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одноголосно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переговори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державою-кандидатом;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одноголосно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на переговорах з державою-кандидатом;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Рада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ЄС проводить переговори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державоюкандидатом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Проект Договору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державоюкандидатом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Проект Договору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Парламенту;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одноголосно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-члени та держава-кандидат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-члени та держава-кандидат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нормами. Держава-кандидат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16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DA8F5B9-8EF8-5449-BB45-5EAAA80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1D5A-FB01-1149-8EDC-9A65A445493A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EAC7F5E7-25C3-3742-A4FF-A4AA73CB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AC83E13-7127-A94B-8174-21FBAAA4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5149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A6E13A-65A3-204D-8CD0-869E203F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8145"/>
            <a:ext cx="8596668" cy="5293217"/>
          </a:xfrm>
        </p:spPr>
        <p:txBody>
          <a:bodyPr>
            <a:normAutofit/>
          </a:bodyPr>
          <a:lstStyle/>
          <a:p>
            <a:pPr algn="l"/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Прем’єр-міністр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України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Денис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Шмигаль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заявив про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плани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країни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бути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повністю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готовою до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вступу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в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Європейський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Союз до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кінця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2024 року.</a:t>
            </a:r>
          </a:p>
          <a:p>
            <a:pPr algn="l"/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Як </a:t>
            </a:r>
            <a:r>
              <a:rPr lang="ru-RU" sz="2400" b="0" i="0" u="sng" dirty="0">
                <a:solidFill>
                  <a:srgbClr val="1A428A"/>
                </a:solidFill>
                <a:effectLst/>
                <a:latin typeface="manrope"/>
                <a:hlinkClick r:id="rId2"/>
              </a:rPr>
              <a:t>передає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 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Укрінформ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, про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це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він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сказав,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відкриваючи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засідання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уряду.</a:t>
            </a:r>
          </a:p>
          <a:p>
            <a:pPr algn="l"/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“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Євроінтеграційна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робота не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припинялася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ні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на день. І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вже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до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кінця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2024 року ми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плануємо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повністю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бути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готовими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вступити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в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Європейський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Союз.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Це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наш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ціннісний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та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цивілізаційний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 шлях”, – сказав </a:t>
            </a:r>
            <a:r>
              <a:rPr lang="ru-RU" sz="2400" b="0" i="0" dirty="0" err="1">
                <a:solidFill>
                  <a:srgbClr val="171818"/>
                </a:solidFill>
                <a:effectLst/>
                <a:latin typeface="manrope"/>
              </a:rPr>
              <a:t>Шмигаль</a:t>
            </a:r>
            <a:r>
              <a:rPr lang="ru-RU" sz="2400" b="0" i="0" dirty="0">
                <a:solidFill>
                  <a:srgbClr val="171818"/>
                </a:solidFill>
                <a:effectLst/>
                <a:latin typeface="manrope"/>
              </a:rPr>
              <a:t>.</a:t>
            </a:r>
          </a:p>
          <a:p>
            <a:pPr marL="0" indent="0">
              <a:buNone/>
            </a:pPr>
            <a:endParaRPr lang="ru-UA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F893F-C584-F04E-863B-68CC3790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666D1-C550-014B-8E79-C54CE082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5137B-5254-C944-8B69-3DBB4684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0785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07A61D-9A7C-344F-AC03-EE706CA8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9397"/>
            <a:ext cx="8596668" cy="5221965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–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крок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до початку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довгоочікуваних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перемовин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вступ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до ЄС.</a:t>
            </a: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Європейські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посадовці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працюють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над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тим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щоби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офіційне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відкриття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переговорів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вступ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Європейського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Союзу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відбулося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наприкінці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червня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тобто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перед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тим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головування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Раді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ЄС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перейде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Бельгії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нашої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сусідки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Угорщини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ЄС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ледь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не </a:t>
            </a:r>
            <a:r>
              <a:rPr lang="ru-RU" b="0" i="0" u="none" strike="noStrike" dirty="0">
                <a:solidFill>
                  <a:srgbClr val="074B8C"/>
                </a:solidFill>
                <a:effectLst/>
                <a:latin typeface="fira sans" panose="020F0502020204030204" pitchFamily="34" charset="0"/>
                <a:hlinkClick r:id="rId2"/>
              </a:rPr>
              <a:t>щодня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 </a:t>
            </a:r>
            <a:r>
              <a:rPr lang="ru-RU" b="0" i="0" u="none" strike="noStrike" dirty="0">
                <a:solidFill>
                  <a:srgbClr val="074B8C"/>
                </a:solidFill>
                <a:effectLst/>
                <a:latin typeface="fira sans" panose="020F0502020204030204" pitchFamily="34" charset="0"/>
                <a:hlinkClick r:id="rId3"/>
              </a:rPr>
              <a:t>надходять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позитивні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сигнали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про те,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станеться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</a:t>
            </a: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Втім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після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цього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перед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Україною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постануть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виклики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значно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складніші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формальне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рішення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про початок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перемовин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 І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вже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зараз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попереджають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друзі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. Президент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Латвії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зокрема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очікує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 </a:t>
            </a:r>
            <a:r>
              <a:rPr lang="ru-RU" b="1" i="0" u="none" strike="noStrike" dirty="0">
                <a:solidFill>
                  <a:srgbClr val="074B8C"/>
                </a:solidFill>
                <a:effectLst/>
                <a:latin typeface="fira sans" panose="020F0502020204030204" pitchFamily="34" charset="0"/>
                <a:hlinkClick r:id="rId4"/>
              </a:rPr>
              <a:t>складних перемовин з Україною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в тому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числі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через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значні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зміни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економічній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політиці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ЄС.</a:t>
            </a: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інші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чинники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можуть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як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потенційно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відтермінувати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початок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переговорів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, так і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більш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реально)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ускладнити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вступні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переговори,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отже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і шлях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повноцінного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членства.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D7703-FDE9-9749-9B8E-23DB96F8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3DF7E-8881-0C4A-99C6-94306657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49B6F-70CC-C443-B5B8-808E21A0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23446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FFD9F-42C0-D74D-88BC-A18734CC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212121"/>
                </a:solidFill>
                <a:latin typeface="Raleway" panose="020F0502020204030204" pitchFamily="34" charset="0"/>
              </a:rPr>
              <a:t>Висновки</a:t>
            </a:r>
            <a: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  <a:t> </a:t>
            </a:r>
            <a:r>
              <a:rPr lang="ru-RU" b="1" dirty="0" err="1">
                <a:solidFill>
                  <a:srgbClr val="212121"/>
                </a:solidFill>
                <a:latin typeface="Raleway" panose="020F0502020204030204" pitchFamily="34" charset="0"/>
              </a:rPr>
              <a:t>Європейської</a:t>
            </a:r>
            <a: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  <a:t> Ради </a:t>
            </a:r>
            <a:r>
              <a:rPr lang="ru-RU" b="1" dirty="0" err="1">
                <a:solidFill>
                  <a:srgbClr val="212121"/>
                </a:solidFill>
                <a:latin typeface="Raleway" panose="020F0502020204030204" pitchFamily="34" charset="0"/>
              </a:rPr>
              <a:t>щодо</a:t>
            </a:r>
            <a: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  <a:t> </a:t>
            </a:r>
            <a:r>
              <a:rPr lang="ru-RU" b="1" dirty="0" err="1">
                <a:solidFill>
                  <a:srgbClr val="212121"/>
                </a:solidFill>
                <a:latin typeface="Raleway" panose="020F0502020204030204" pitchFamily="34" charset="0"/>
              </a:rPr>
              <a:t>України</a:t>
            </a:r>
            <a: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  <a:t> </a:t>
            </a:r>
            <a:r>
              <a:rPr lang="ru-RU" b="1" dirty="0" err="1">
                <a:solidFill>
                  <a:srgbClr val="212121"/>
                </a:solidFill>
                <a:latin typeface="Raleway" panose="020F0502020204030204" pitchFamily="34" charset="0"/>
              </a:rPr>
              <a:t>від</a:t>
            </a:r>
            <a: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  <a:t> 17 </a:t>
            </a:r>
            <a:r>
              <a:rPr lang="ru-RU" b="1" dirty="0" err="1">
                <a:solidFill>
                  <a:srgbClr val="212121"/>
                </a:solidFill>
                <a:latin typeface="Raleway" panose="020F0502020204030204" pitchFamily="34" charset="0"/>
              </a:rPr>
              <a:t>квітня</a:t>
            </a:r>
            <a: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  <a:t> 2024 р.</a:t>
            </a:r>
            <a:br>
              <a:rPr lang="ru-RU" b="1" dirty="0">
                <a:solidFill>
                  <a:srgbClr val="212121"/>
                </a:solidFill>
                <a:latin typeface="Raleway" panose="020F0502020204030204" pitchFamily="34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FD37E-2003-F543-A653-72BD0795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169"/>
            <a:ext cx="8596668" cy="443819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0" dirty="0">
                <a:solidFill>
                  <a:srgbClr val="757575"/>
                </a:solidFill>
                <a:effectLst/>
                <a:latin typeface="Roboto" panose="020F0502020204030204" pitchFamily="34" charset="0"/>
              </a:rPr>
              <a:t> 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огляду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на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прийдешні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вибори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в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Європейському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Союзі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Європейська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підкреслює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рішучість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Союзу та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його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країн-членів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уважно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відслідковувати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будь-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які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ризики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пов’язані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з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дезінформацією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включно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з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використанням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штучного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інтелекту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також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іноземним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маніпулюванням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інформацією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втручанням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у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виборчі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процеси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Європейська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запрошує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інституції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ЄС та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національні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органи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влади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до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співпраці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щодо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цих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1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питань</a:t>
            </a:r>
            <a:r>
              <a:rPr lang="ru-RU" b="1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</a:t>
            </a:r>
            <a:endParaRPr lang="ru-RU" b="1" i="0" dirty="0">
              <a:solidFill>
                <a:srgbClr val="616161"/>
              </a:solidFill>
              <a:effectLst/>
              <a:latin typeface="Roboto" panose="020F0502020204030204" pitchFamily="34" charset="0"/>
            </a:endParaRPr>
          </a:p>
          <a:p>
            <a:pPr algn="just"/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1.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Покликаючись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на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свої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висновки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від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березня 2024 року,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Європейська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знову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заявляє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про свою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цілковиту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і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непохитну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підтримку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її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народу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незалежності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суверенітету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територіальної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цілісності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в межах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її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міжнародно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визнаних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кордонів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2.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Європейська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рішуче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засуджує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повітряні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ракетні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удари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що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тривають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яких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Росія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завдає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проти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мирного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населення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й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цивільної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критичної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інфраструктури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у тому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числі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нещодавнє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посилення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ударів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проти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енергетичного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сектору.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Європейський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Союз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його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країни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-члени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активізують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надання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гуманітарної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допомоги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й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допомоги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з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питань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цивільного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захисту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включно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із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передачею такого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обладнання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як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генератори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силові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трансформатори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3.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Європейська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наголошує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на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необхідності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терміново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забезпечити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протиповітряну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оборону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прискорити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й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активізувати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доставку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всієї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необхідної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військової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допомоги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у тому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числі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артилерійських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боєприпасів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ракет. Вона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закликає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Раду ЄС, на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її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майбутньому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засіданні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, 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також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країни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-члени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забезпечити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необхідні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подальші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дії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Європейська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вітає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прогрес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щодо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пропозицій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про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спрямування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надзвичайних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надходжень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від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знерухомлених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активів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Росії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на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користь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України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закликає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до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швидкого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ухвалення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цих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пропозицій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</a:t>
            </a:r>
          </a:p>
          <a:p>
            <a:pPr algn="just"/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Військова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підтримка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надаватиметься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з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повною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повагою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до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безпекової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оборонної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політики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певних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країн-членів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з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урахуванням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безпекових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та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оборонних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інтересів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усіх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0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країн-членів</a:t>
            </a:r>
            <a:r>
              <a:rPr lang="ru-RU" b="0" i="0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.</a:t>
            </a:r>
          </a:p>
          <a:p>
            <a:pPr algn="just"/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Повний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текст </a:t>
            </a:r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Висновків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Європейської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Ради </a:t>
            </a:r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від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17 </a:t>
            </a:r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квітня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2024 р. </a:t>
            </a:r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доступний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 за </a:t>
            </a:r>
            <a:r>
              <a:rPr lang="ru-RU" b="0" i="1" dirty="0" err="1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посиланням</a:t>
            </a:r>
            <a:r>
              <a:rPr lang="ru-RU" b="0" i="1" dirty="0">
                <a:solidFill>
                  <a:srgbClr val="616161"/>
                </a:solidFill>
                <a:effectLst/>
                <a:latin typeface="Roboto" panose="020F0502020204030204" pitchFamily="34" charset="0"/>
              </a:rPr>
              <a:t>: </a:t>
            </a:r>
            <a:r>
              <a:rPr lang="en" b="0" i="1" u="none" strike="noStrike" dirty="0">
                <a:solidFill>
                  <a:srgbClr val="0277BD"/>
                </a:solidFill>
                <a:effectLst/>
                <a:latin typeface="Roboto" panose="020F0502020204030204" pitchFamily="34" charset="0"/>
                <a:hlinkClick r:id="rId2"/>
              </a:rPr>
              <a:t>https://europa.eu/!CPyxqt</a:t>
            </a:r>
            <a:endParaRPr lang="en" b="0" i="0" dirty="0">
              <a:solidFill>
                <a:srgbClr val="616161"/>
              </a:solidFill>
              <a:effectLst/>
              <a:latin typeface="Roboto" panose="020F0502020204030204" pitchFamily="34" charset="0"/>
            </a:endParaRP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3BA7F-113A-B54B-8C01-BDBF6A48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464BA2-521A-544D-B8AC-898C55E3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A7CD7-7663-C640-862A-FA37C0B9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92</a:t>
            </a:fld>
            <a:endParaRPr lang="ru-UA"/>
          </a:p>
        </p:txBody>
      </p:sp>
      <p:pic>
        <p:nvPicPr>
          <p:cNvPr id="1026" name="Picture 2" descr="Відносини Україна — Європейський Союз — Вікіпедія">
            <a:extLst>
              <a:ext uri="{FF2B5EF4-FFF2-40B4-BE49-F238E27FC236}">
                <a16:creationId xmlns:a16="http://schemas.microsoft.com/office/drawing/2014/main" id="{C35774B5-8272-524E-AC59-2C4ED3F8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868" y="1603169"/>
            <a:ext cx="2580524" cy="17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850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E73DB0F-7C7D-8B49-BE55-61819F61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8F68F-1955-6D4B-874E-0E751543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697D2-4E32-5B48-B063-19EA48FB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93</a:t>
            </a:fld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88B9A-FBEE-154F-BEB4-4B42F1823296}"/>
              </a:ext>
            </a:extLst>
          </p:cNvPr>
          <p:cNvSpPr txBox="1"/>
          <p:nvPr/>
        </p:nvSpPr>
        <p:spPr>
          <a:xfrm>
            <a:off x="559207" y="1794045"/>
            <a:ext cx="85966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Єврокомісар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питань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бюджету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Йоганесс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Ган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заявив,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вступу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Євросоюзу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блоку,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нині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налічує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27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країн-членів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доведеться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збільшити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свій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кошторис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 20%.</a:t>
            </a:r>
          </a:p>
          <a:p>
            <a:pPr algn="just"/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Як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пише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2"/>
              </a:rPr>
              <a:t>Українська правда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означатиме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упродовж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семи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років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ЄС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потрібно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додатково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залучити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близько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200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мільярдів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 </a:t>
            </a:r>
          </a:p>
          <a:p>
            <a:pPr algn="just"/>
            <a:endParaRPr lang="ru-RU" b="0" i="0" dirty="0">
              <a:solidFill>
                <a:srgbClr val="0F0F0F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Проте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на думку Гана, "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виправдана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інвестиція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зважаючи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величезний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економічний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потенціал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".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Єврокомісар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також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звертає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увагу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сума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лише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 перший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погляд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виглядає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гігантською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–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насправді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ж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лише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0,2%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обсягу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європейського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економічного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виробництва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 </a:t>
            </a:r>
          </a:p>
          <a:p>
            <a:pPr algn="just"/>
            <a:endParaRPr lang="ru-RU" b="0" i="0" dirty="0">
              <a:solidFill>
                <a:srgbClr val="0F0F0F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Більшу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проблему,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ніж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бюджетне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наповнення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чиновник ЄС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вбачає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у тому, як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поєднати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український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аграрний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сектор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із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сільським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господарством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Євросоюзу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Ган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також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вважає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Брюсселю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варто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замислитися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над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тим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"як ми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ухвалюємо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і як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забезпечуємо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верховенство права".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EA6431-6BB2-9D44-8F09-A9EACEE9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61" y="198136"/>
            <a:ext cx="2574636" cy="14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89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E400836-3B56-1248-8D09-688A9C24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3F1C3-E7C0-3B45-A3D7-5C8C58E3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4CD0A-646B-EC45-B1A9-EB6FA982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94</a:t>
            </a:fld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F4BE1-4177-2941-85AD-AE2F46FB18AA}"/>
              </a:ext>
            </a:extLst>
          </p:cNvPr>
          <p:cNvSpPr txBox="1"/>
          <p:nvPr/>
        </p:nvSpPr>
        <p:spPr>
          <a:xfrm>
            <a:off x="380010" y="220178"/>
            <a:ext cx="832460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2"/>
              </a:rPr>
              <a:t>Європейська комісія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затвердила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переговорну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рамку про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вступ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Євросоюзу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/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3"/>
              </a:rPr>
              <a:t>Про це повідомив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4"/>
              </a:rPr>
              <a:t>прем'єр-міністр Денис Шмигаль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/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словами,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відповідні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пропозиції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представлені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Раді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ЄС. </a:t>
            </a:r>
          </a:p>
          <a:p>
            <a:pPr algn="just"/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"Ми стали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ще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крок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ближче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до старту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переговорів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нашого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членства в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Європейському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Союзі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Цей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крок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—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свідчення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досягнень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нашої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трансформації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та того факту,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обов’язково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буде членом ЄС.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Проритет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нашого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Уряду —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зробити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так,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аби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сталося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якнайшвидше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", -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підкреслив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глава уряду.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11 березня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віцепрем'єр-міністерка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питань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європейської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євроатлантичної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інтеграції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5"/>
              </a:rPr>
              <a:t>Ольга Стефанішина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заявила,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завершила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виконання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чотирьох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рекомендацій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Європейської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комісії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надання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переговорної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рамки про членство в ЄС.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12 березня </a:t>
            </a:r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6"/>
              </a:rPr>
              <a:t>Президент Зеленський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підписав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закон про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доброчесне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лобіювання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був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однією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рекомендацій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Євросоюзу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Минулого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місяця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7"/>
              </a:rPr>
              <a:t>президентка Єврокомісії Урсула фон дер Ляєн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озвучила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нову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дату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надання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переговорної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рамки для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 За словами фон дер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Ляєн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йшлося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про середину березня.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Перед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цим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пресконференції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8"/>
              </a:rPr>
              <a:t>у Брюсселі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фон дер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Ляєн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заявляла про початок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літа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відзначила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прогрес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скринінгу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українського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законодавства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результаті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9"/>
              </a:rPr>
              <a:t>європейські дипломати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та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посадовці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були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здивовані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цією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заявою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президентки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Єврокомісії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писало </a:t>
            </a:r>
            <a:r>
              <a:rPr lang="en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Politico.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Очікувалося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Комісія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спершу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надішле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рамкові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умови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країн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ЄС,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потім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обговорять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вирішать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починати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переговори з </a:t>
            </a:r>
            <a:r>
              <a:rPr lang="ru-RU" sz="1600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Україною</a:t>
            </a:r>
            <a:r>
              <a:rPr lang="ru-RU" sz="1600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про вступ.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3CAD81-A686-6743-9EAB-7F2CC34CC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8423" y="1428492"/>
            <a:ext cx="2973572" cy="16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97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9074C37-327E-6243-B988-BC3DD35C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BD700-CBE7-9544-86F6-4080020C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DA32D-EF95-4F47-B9DD-DA3D4900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95</a:t>
            </a:fld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FB048-3A9D-814F-B688-8FBBA4150080}"/>
              </a:ext>
            </a:extLst>
          </p:cNvPr>
          <p:cNvSpPr txBox="1"/>
          <p:nvPr/>
        </p:nvSpPr>
        <p:spPr>
          <a:xfrm>
            <a:off x="643356" y="3179040"/>
            <a:ext cx="82889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прогрес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виконання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Угоди про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асоціацію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Євросоюзом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становить 77%.</a:t>
            </a:r>
          </a:p>
          <a:p>
            <a:pPr algn="just"/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повідомив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засіданні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уряду 22 березня </a:t>
            </a:r>
            <a:r>
              <a:rPr lang="ru-RU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2"/>
              </a:rPr>
              <a:t>прем'єр-міністр Денис Шмигаль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"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+5% за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минулий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рік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", -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підкреслив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Шмигаль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словами,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тижня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провели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дев’яте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засідання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Ради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асоціації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-ЄС.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Прем'єр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передав 20 березня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затверджений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урядом план для </a:t>
            </a:r>
            <a:r>
              <a:rPr lang="en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Ukraine Facility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президентці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Європейської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комісії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Урсулі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фон дер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Ляєн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just"/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264941-6AF3-9049-881C-D48E6A35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1" y="451513"/>
            <a:ext cx="3720110" cy="23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94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AA53E3E-B720-BE4E-9324-7A216ABC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95C7D-AACD-FA43-B563-A3D3F804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74FB1-6725-5F4D-9A9D-4BAF58F7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96</a:t>
            </a:fld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1BA41-7EF5-7046-9DCD-47EBB9D6921A}"/>
              </a:ext>
            </a:extLst>
          </p:cNvPr>
          <p:cNvSpPr txBox="1"/>
          <p:nvPr/>
        </p:nvSpPr>
        <p:spPr>
          <a:xfrm>
            <a:off x="261256" y="332509"/>
            <a:ext cx="95952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виконала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всі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необхідні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умови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для реального початку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перемовин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щодо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вступу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Європейського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союзу.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Тепер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свої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зобов’язання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має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виконати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сторона ЄС.</a:t>
            </a:r>
          </a:p>
          <a:p>
            <a:pPr algn="just"/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Про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2"/>
              </a:rPr>
              <a:t>повідомив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президент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u="none" strike="noStrike" dirty="0">
                <a:solidFill>
                  <a:srgbClr val="0062A6"/>
                </a:solidFill>
                <a:effectLst/>
                <a:latin typeface="PT Sans" panose="020B0503020203020204" pitchFamily="34" charset="0"/>
                <a:hlinkClick r:id="rId3"/>
              </a:rPr>
              <a:t>Володимир Зеленський. </a:t>
            </a:r>
            <a:endParaRPr lang="ru-RU" b="0" i="0" u="none" strike="noStrike" dirty="0">
              <a:solidFill>
                <a:srgbClr val="0062A6"/>
              </a:solidFill>
              <a:effectLst/>
              <a:latin typeface="PT Sans" panose="020B0503020203020204" pitchFamily="34" charset="0"/>
            </a:endParaRPr>
          </a:p>
          <a:p>
            <a:pPr algn="just"/>
            <a:endParaRPr lang="ru-RU" b="0" i="0" dirty="0">
              <a:solidFill>
                <a:srgbClr val="0F0F0F"/>
              </a:solidFill>
              <a:effectLst/>
              <a:latin typeface="PT Sans" panose="020B0503020203020204" pitchFamily="34" charset="0"/>
            </a:endParaRPr>
          </a:p>
          <a:p>
            <a:pPr algn="just"/>
            <a:endParaRPr lang="ru-RU" dirty="0">
              <a:solidFill>
                <a:srgbClr val="0F0F0F"/>
              </a:solidFill>
              <a:latin typeface="PT Sans" panose="020B0503020203020204" pitchFamily="34" charset="0"/>
            </a:endParaRPr>
          </a:p>
          <a:p>
            <a:pPr algn="just"/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Також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зазначив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Україна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готується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червневого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Саміту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миру, і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команди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працюють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для того,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щоби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 став </a:t>
            </a:r>
            <a:r>
              <a:rPr lang="ru-RU" b="0" i="0" dirty="0" err="1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глобальним</a:t>
            </a:r>
            <a:r>
              <a:rPr lang="ru-RU" b="0" i="0" dirty="0">
                <a:solidFill>
                  <a:srgbClr val="0F0F0F"/>
                </a:solidFill>
                <a:effectLst/>
                <a:latin typeface="PT Sans" panose="020B0503020203020204" pitchFamily="34" charset="0"/>
              </a:rPr>
              <a:t>.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97F086-DBD1-744C-9B4A-E11A11BDF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" y="2922401"/>
            <a:ext cx="3593358" cy="23868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C14F12-F402-0D4A-8B21-87D30FAA7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200" y="2889250"/>
            <a:ext cx="4155890" cy="2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67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443C9BD-E1E4-1542-B8B7-9F2F96D0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1372D-7C4D-1147-9D16-9FFE0B5A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376DD-F01E-F948-9910-807CAFC6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97</a:t>
            </a:fld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C52700-66A5-2649-AF5D-56C42CA26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47" b="53845"/>
          <a:stretch/>
        </p:blipFill>
        <p:spPr>
          <a:xfrm>
            <a:off x="486888" y="236103"/>
            <a:ext cx="5106390" cy="55331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5398B4-0FA4-D548-8BF5-C49360C8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25"/>
          <a:stretch/>
        </p:blipFill>
        <p:spPr>
          <a:xfrm>
            <a:off x="6136429" y="152032"/>
            <a:ext cx="4586989" cy="58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19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1FCCC7-4AE2-AB45-834E-3C6BEA3B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123009"/>
            <a:ext cx="6611982" cy="6611982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B9DA808-290C-2B4E-BF21-FAC27176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E6A0-B85A-1B45-A015-43F3D9936917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DCFD85-4DBD-AF4B-816F-519793DB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22A0C7-A8B6-AB47-A803-CDCD659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53633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20A07-D01B-EC46-8E63-B7B06CFA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483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Прискорення</a:t>
            </a:r>
            <a:r>
              <a:rPr lang="ru-RU" b="1" dirty="0"/>
              <a:t> реформ, </a:t>
            </a:r>
            <a:r>
              <a:rPr lang="ru-RU" b="1" dirty="0" err="1"/>
              <a:t>вигідних</a:t>
            </a:r>
            <a:r>
              <a:rPr lang="ru-RU" b="1" dirty="0"/>
              <a:t> кожному </a:t>
            </a:r>
            <a:r>
              <a:rPr lang="ru-RU" b="1" dirty="0" err="1"/>
              <a:t>українцю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F04A4-88D1-5F41-8856-C0DF0247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257660" cy="38807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Найперша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, яку </a:t>
            </a:r>
            <a:r>
              <a:rPr lang="ru-RU" dirty="0" err="1"/>
              <a:t>надає</a:t>
            </a:r>
            <a:r>
              <a:rPr lang="ru-RU" dirty="0"/>
              <a:t> статус кандидата </a:t>
            </a:r>
            <a:r>
              <a:rPr lang="ru-RU" dirty="0" err="1"/>
              <a:t>Україні</a:t>
            </a:r>
            <a:r>
              <a:rPr lang="ru-RU" dirty="0"/>
              <a:t>,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у реформах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Єврокомісії</a:t>
            </a:r>
            <a:r>
              <a:rPr lang="ru-RU" dirty="0"/>
              <a:t>.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консультуватимуть</a:t>
            </a:r>
            <a:r>
              <a:rPr lang="ru-RU" dirty="0"/>
              <a:t> нашу державу у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питаннях</a:t>
            </a:r>
            <a:r>
              <a:rPr lang="ru-RU" dirty="0"/>
              <a:t> та </a:t>
            </a:r>
            <a:r>
              <a:rPr lang="ru-RU" dirty="0" err="1"/>
              <a:t>ділитимуться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вони </a:t>
            </a:r>
            <a:r>
              <a:rPr lang="ru-RU" dirty="0" err="1"/>
              <a:t>цей</a:t>
            </a:r>
            <a:r>
              <a:rPr lang="ru-RU" dirty="0"/>
              <a:t> шлях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. </a:t>
            </a:r>
            <a:r>
              <a:rPr lang="ru-RU" dirty="0" err="1"/>
              <a:t>Реформи</a:t>
            </a:r>
            <a:r>
              <a:rPr lang="ru-RU" dirty="0"/>
              <a:t> для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невідворотними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вимогою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для </a:t>
            </a:r>
            <a:r>
              <a:rPr lang="ru-RU" dirty="0" err="1"/>
              <a:t>кандидатства</a:t>
            </a:r>
            <a:r>
              <a:rPr lang="ru-RU" dirty="0"/>
              <a:t> і </a:t>
            </a:r>
            <a:r>
              <a:rPr lang="ru-RU" dirty="0" err="1"/>
              <a:t>подальшого</a:t>
            </a:r>
            <a:r>
              <a:rPr lang="ru-RU" dirty="0"/>
              <a:t> членства. </a:t>
            </a:r>
          </a:p>
          <a:p>
            <a:pPr algn="just"/>
            <a:r>
              <a:rPr lang="ru-RU" dirty="0"/>
              <a:t>Уряд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чіткий</a:t>
            </a:r>
            <a:r>
              <a:rPr lang="ru-RU" dirty="0"/>
              <a:t> список </a:t>
            </a:r>
            <a:r>
              <a:rPr lang="ru-RU" dirty="0" err="1"/>
              <a:t>кроків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 кандидата. </a:t>
            </a:r>
            <a:r>
              <a:rPr lang="ru-RU" dirty="0" err="1"/>
              <a:t>Серед</a:t>
            </a:r>
            <a:r>
              <a:rPr lang="ru-RU" dirty="0"/>
              <a:t> них – </a:t>
            </a:r>
            <a:r>
              <a:rPr lang="ru-RU" dirty="0" err="1"/>
              <a:t>посилити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корупцією</a:t>
            </a:r>
            <a:r>
              <a:rPr lang="ru-RU" dirty="0"/>
              <a:t> та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відмиванню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антиолігархічний</a:t>
            </a:r>
            <a:r>
              <a:rPr lang="ru-RU" dirty="0"/>
              <a:t> закон та </a:t>
            </a:r>
            <a:r>
              <a:rPr lang="ru-RU" dirty="0" err="1"/>
              <a:t>завершити</a:t>
            </a:r>
            <a:r>
              <a:rPr lang="ru-RU" dirty="0"/>
              <a:t> </a:t>
            </a:r>
            <a:r>
              <a:rPr lang="ru-RU" dirty="0" err="1"/>
              <a:t>судову</a:t>
            </a:r>
            <a:r>
              <a:rPr lang="ru-RU" dirty="0"/>
              <a:t> реформу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напрацювання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сферах і </a:t>
            </a:r>
            <a:r>
              <a:rPr lang="ru-RU" dirty="0" err="1"/>
              <a:t>їх</a:t>
            </a:r>
            <a:r>
              <a:rPr lang="ru-RU" dirty="0"/>
              <a:t> нескладно буде </a:t>
            </a:r>
            <a:r>
              <a:rPr lang="ru-RU" dirty="0" err="1"/>
              <a:t>завершити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FBDF954-EC54-FE4C-995D-4EBC0ACD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3BA-FA18-E242-9783-F899AC8A9232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2CCB37E-FAA1-3C43-9DEF-7B668AB3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331FAD6-A886-874A-918D-3A8ACFEF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99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FBC78-A772-074E-99C2-321503D7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117" y="1861009"/>
            <a:ext cx="2922116" cy="17654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944D0F-8DD8-EC44-B5E8-43D70565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116" y="3913183"/>
            <a:ext cx="3052270" cy="15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12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11284</Words>
  <Application>Microsoft Macintosh PowerPoint</Application>
  <PresentationFormat>Широкоэкранный</PresentationFormat>
  <Paragraphs>815</Paragraphs>
  <Slides>119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32" baseType="lpstr">
      <vt:lpstr>Arial</vt:lpstr>
      <vt:lpstr>Calibri</vt:lpstr>
      <vt:lpstr>Calibri Light</vt:lpstr>
      <vt:lpstr>fira sans</vt:lpstr>
      <vt:lpstr>Georgia</vt:lpstr>
      <vt:lpstr>Gilroy</vt:lpstr>
      <vt:lpstr>manrope</vt:lpstr>
      <vt:lpstr>PT Sans</vt:lpstr>
      <vt:lpstr>Raleway</vt:lpstr>
      <vt:lpstr>Roboto</vt:lpstr>
      <vt:lpstr>Times New Roman</vt:lpstr>
      <vt:lpstr>Wingdings</vt:lpstr>
      <vt:lpstr>Тема Office</vt:lpstr>
      <vt:lpstr>Тема 2 ПРОЦЕС ВСТУПУ ДО ЄС</vt:lpstr>
      <vt:lpstr>Можна виокремити п’ять основних етапів процесу вступу до Європейського Союзу : </vt:lpstr>
      <vt:lpstr>Оціночний етап </vt:lpstr>
      <vt:lpstr>Переговорний етап </vt:lpstr>
      <vt:lpstr>Презентация PowerPoint</vt:lpstr>
      <vt:lpstr>Ратифікаційний етап </vt:lpstr>
      <vt:lpstr>Імплементаційний етап </vt:lpstr>
      <vt:lpstr>Кожен інституційний орган Європейського Союзу має свої чітко визначені повноваження у справі прийняття нових членів до ЄС.   З точки зору послідовності дій та реалізації повноважень окремих інституцій ЄС (Ради, Комісії та Парламенту)</vt:lpstr>
      <vt:lpstr>можна виокремити наступні дванадцять кроків:</vt:lpstr>
      <vt:lpstr>Презентация PowerPoint</vt:lpstr>
      <vt:lpstr>Презентация PowerPoint</vt:lpstr>
      <vt:lpstr>Презентация PowerPoint</vt:lpstr>
      <vt:lpstr>Аcquis ЄС </vt:lpstr>
      <vt:lpstr>Презентация PowerPoint</vt:lpstr>
      <vt:lpstr>можна визначити кілька ознак, які стосуються угод про асоціацію, закріплених в праві ЄС: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Угода про партнерство між ЄС та Україною</vt:lpstr>
      <vt:lpstr>Цілі партнерства</vt:lpstr>
      <vt:lpstr>Угода про партнерство між ЄС та Україною</vt:lpstr>
      <vt:lpstr>Презентация PowerPoint</vt:lpstr>
      <vt:lpstr>Презентация PowerPoint</vt:lpstr>
      <vt:lpstr>Крім того, Стратегія визначала основні напрями інтеграційного процесу України: </vt:lpstr>
      <vt:lpstr>УПС vs Угода про асоціацію</vt:lpstr>
      <vt:lpstr>Презентация PowerPoint</vt:lpstr>
      <vt:lpstr>Презентация PowerPoint</vt:lpstr>
      <vt:lpstr>Угода між Україною та Європейським Союзом</vt:lpstr>
      <vt:lpstr>Презентация PowerPoint</vt:lpstr>
      <vt:lpstr>Напрямки Угоди</vt:lpstr>
      <vt:lpstr>Презентация PowerPoint</vt:lpstr>
      <vt:lpstr>Презентация PowerPoint</vt:lpstr>
      <vt:lpstr>Презентация PowerPoint</vt:lpstr>
      <vt:lpstr>Всеохопність </vt:lpstr>
      <vt:lpstr>Комплексність </vt:lpstr>
      <vt:lpstr>Обумовленість </vt:lpstr>
      <vt:lpstr>https://pulse.kmu.gov.ua/sites/default/files/field/files/docs/transition_book.pdf</vt:lpstr>
      <vt:lpstr>Презентация PowerPoint</vt:lpstr>
      <vt:lpstr>Презентация PowerPoint</vt:lpstr>
      <vt:lpstr>Презентация PowerPoint</vt:lpstr>
      <vt:lpstr>Презентация PowerPoint</vt:lpstr>
      <vt:lpstr>У 2017 році Уряд впровадив безпрецедентну комплексну інформаційно-аналітичну систему моніторингу виконання Угоди “Пульс Угоди”. </vt:lpstr>
      <vt:lpstr>ФУНКЦІОНУВАННЯ “ПУЛЬСУ УГОДИ”</vt:lpstr>
      <vt:lpstr>ЕФЕКТИВНІСТЬ “ПУЛЬСУ УГОДИ”</vt:lpstr>
      <vt:lpstr>УНІВЕРСАЛЬНІСТЬ“ПУЛЬСУ УГОДИ”</vt:lpstr>
      <vt:lpstr>ЗАГАЛЬНИЙ ПРОГРЕС ВИКОНАННЯ УГОДИ ПРО АСОЦІАЦІЮ</vt:lpstr>
      <vt:lpstr>Презентация PowerPoint</vt:lpstr>
      <vt:lpstr>Отже, існує три головні законотворчі інституції ЄС: </vt:lpstr>
      <vt:lpstr>Виділяють три моделі координації євроінтеграційних процесів: </vt:lpstr>
      <vt:lpstr> Виконання Угоди про асоціацію забезпечують державні та недержавні інститути на національному та двосторонньому (Україна-ЄС) рівнях.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Процедура вступу до Європейського Союзу досить складна та потребує чимало часу. Якщо говорити простими словами, вона складається з таких етапів: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Домовленість про "fast track": як буде відбуватися процедура вступу до ЄС для України </vt:lpstr>
      <vt:lpstr>Презентация PowerPoint</vt:lpstr>
      <vt:lpstr>Презентация PowerPoint</vt:lpstr>
      <vt:lpstr>Опитувальник: що це за документ </vt:lpstr>
      <vt:lpstr>Презентация PowerPoint</vt:lpstr>
      <vt:lpstr>Презентация PowerPoint</vt:lpstr>
      <vt:lpstr>ПРИКЛАД</vt:lpstr>
      <vt:lpstr>Презентация PowerPoint</vt:lpstr>
      <vt:lpstr>Державні послуги</vt:lpstr>
      <vt:lpstr>ІІ частина</vt:lpstr>
      <vt:lpstr>ЗАГАЛЬНІ ПРИНЦИПИ </vt:lpstr>
      <vt:lpstr>Якість судової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23 червня трапилася подія історичного масштабу – Європейська Рада своїм рішенням надала Україні статус кандидата на вступ до ЄС.  </vt:lpstr>
      <vt:lpstr>Презентация PowerPoint</vt:lpstr>
      <vt:lpstr>Голова ОПУ заявив, що Україна має виконати сім умов для повноцінного вступу до ЄС. Андрій Єрмак визначив їх як: </vt:lpstr>
      <vt:lpstr>Такий компроміс дозволив зняти аргументи країн, які були проти такої пришвидшеної євроінтеграції України. </vt:lpstr>
      <vt:lpstr>Серед опонентів надання статусу кандидата найчастіше фігурували Нідерланди, Данія, Франція, Німеччина, Австрія, Швеція. Зокрема, Данія та Швеція мали зауваження щодо боротьби з корупцією в Україні. </vt:lpstr>
      <vt:lpstr>Сьогодні є 5 країн-кандидатів в ЄС і деякі з них зберігають цей статус багато років.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 Європейської Ради щодо України від 17 квітня 2024 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Прискорення реформ, вигідних кожному українцю </vt:lpstr>
      <vt:lpstr>Більші фінансові можливості для розвитку </vt:lpstr>
      <vt:lpstr>Доступ до ресурсів для екологічних ініціатив </vt:lpstr>
      <vt:lpstr>Більше іноземних інвестицій </vt:lpstr>
      <vt:lpstr>Поглиблення інтеграції з економікою Європи </vt:lpstr>
      <vt:lpstr>Збільшення кількості робочих місць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фінансування за країнами подано в таблиці. А для періоду 2021-2027 років бюджет IPA-IIІ закладається обсягом 14,16 млрд. євро.  Обсяги фінансування Інструменту допомоги перед вступом ІІ (IPA ІІ) у 2014-2020 роках, млн євро </vt:lpstr>
      <vt:lpstr>Презентация PowerPoint</vt:lpstr>
      <vt:lpstr>Презентация PowerPoint</vt:lpstr>
      <vt:lpstr>Структура програми IPA-III на 2021-2027 відображає специфічні цілі її регуляторної системи і фокусується на пріоритетах процесу розширення ЄС за 5-ма тематичними напрямками (які називаються "вікнами" — windows) і співпадають з напрямками ведення переговорів щодо вступу: </vt:lpstr>
      <vt:lpstr>Презентация PowerPoint</vt:lpstr>
      <vt:lpstr>Презентация PowerPoint</vt:lpstr>
      <vt:lpstr>Єврокомісія в своєму Комюніке від 18 травня 2022 року вже заявила, що планує свою майбутню діяльність з післявоєнного відновлення України за такими 4-ма напрямками: </vt:lpstr>
      <vt:lpstr>Відповідно до заяв Єврокомісії рамкові умови для внеску ЄС у відбудову України формуватимуть такі важливі компоненти: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 ПРОЦЕС ВСТУПУ ДО ЄС</dc:title>
  <dc:creator>Microsoft Office User</dc:creator>
  <cp:lastModifiedBy>Microsoft Office User</cp:lastModifiedBy>
  <cp:revision>2</cp:revision>
  <dcterms:created xsi:type="dcterms:W3CDTF">2025-10-10T15:45:17Z</dcterms:created>
  <dcterms:modified xsi:type="dcterms:W3CDTF">2025-10-10T15:48:59Z</dcterms:modified>
</cp:coreProperties>
</file>