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3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466312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Міжнародні компанії та їх роль в сучасному </a:t>
            </a:r>
            <a:r>
              <a:rPr lang="uk-UA" b="1" dirty="0" smtClean="0"/>
              <a:t>світі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pic>
        <p:nvPicPr>
          <p:cNvPr id="2050" name="Picture 2" descr="C:\Users\Наташа\Desktop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33705"/>
            <a:ext cx="8784976" cy="4891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4925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  <a:p>
            <a:r>
              <a:rPr lang="uk-UA" sz="2800" dirty="0"/>
              <a:t>1) Структурний критерій</a:t>
            </a:r>
            <a:r>
              <a:rPr lang="uk-UA" sz="2800" dirty="0" smtClean="0"/>
              <a:t>.</a:t>
            </a:r>
          </a:p>
          <a:p>
            <a:endParaRPr lang="uk-UA" sz="2800" dirty="0"/>
          </a:p>
          <a:p>
            <a:r>
              <a:rPr lang="uk-UA" sz="2800" dirty="0"/>
              <a:t>2) Критерій результативності</a:t>
            </a:r>
            <a:r>
              <a:rPr lang="uk-UA" sz="2800" dirty="0" smtClean="0"/>
              <a:t>.</a:t>
            </a:r>
          </a:p>
          <a:p>
            <a:endParaRPr lang="uk-UA" sz="2800" dirty="0"/>
          </a:p>
          <a:p>
            <a:r>
              <a:rPr lang="uk-UA" sz="2800" dirty="0"/>
              <a:t>3) Критерій поведінки.</a:t>
            </a:r>
          </a:p>
          <a:p>
            <a:endParaRPr lang="uk-UA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i="1" dirty="0"/>
              <a:t>Вирізняють три головні критерії належності тієї чи іншої корпорації до ТНК: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731131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276872"/>
            <a:ext cx="7408333" cy="3849291"/>
          </a:xfrm>
        </p:spPr>
        <p:txBody>
          <a:bodyPr/>
          <a:lstStyle/>
          <a:p>
            <a:pPr marL="0" indent="0" algn="ctr">
              <a:buNone/>
            </a:pPr>
            <a:r>
              <a:rPr lang="uk-UA" sz="2800" b="1" i="1" u="sng" dirty="0" smtClean="0"/>
              <a:t>Концепції </a:t>
            </a:r>
            <a:r>
              <a:rPr lang="uk-UA" sz="2800" b="1" i="1" u="sng" dirty="0"/>
              <a:t>глобального управлін</a:t>
            </a:r>
            <a:r>
              <a:rPr lang="uk-UA" sz="2800" i="1" u="sng" dirty="0"/>
              <a:t>ня</a:t>
            </a:r>
            <a:r>
              <a:rPr lang="uk-UA" sz="2800" i="1" u="sng" dirty="0" smtClean="0"/>
              <a:t>:</a:t>
            </a:r>
          </a:p>
          <a:p>
            <a:pPr marL="0" indent="0">
              <a:buNone/>
            </a:pPr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610328"/>
          </a:xfrm>
        </p:spPr>
        <p:txBody>
          <a:bodyPr>
            <a:noAutofit/>
          </a:bodyPr>
          <a:lstStyle/>
          <a:p>
            <a:r>
              <a:rPr lang="uk-UA" sz="2800" dirty="0"/>
              <a:t>3. Глобальний менеджмент в основі конкурентоспроможності компанії в світовій економіці </a:t>
            </a:r>
            <a:br>
              <a:rPr lang="uk-UA" sz="2800" dirty="0"/>
            </a:br>
            <a:r>
              <a:rPr lang="uk-UA" sz="2800" dirty="0"/>
              <a:t> </a:t>
            </a:r>
            <a:br>
              <a:rPr lang="uk-UA" sz="2800" dirty="0"/>
            </a:br>
            <a:endParaRPr lang="uk-UA" sz="2800" dirty="0"/>
          </a:p>
        </p:txBody>
      </p:sp>
      <p:sp>
        <p:nvSpPr>
          <p:cNvPr id="4" name="Овал 3"/>
          <p:cNvSpPr/>
          <p:nvPr/>
        </p:nvSpPr>
        <p:spPr>
          <a:xfrm>
            <a:off x="755576" y="2954288"/>
            <a:ext cx="3312368" cy="11947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/>
              <a:t>синонімічна</a:t>
            </a:r>
            <a:endParaRPr lang="uk-UA" sz="2800" b="1" dirty="0"/>
          </a:p>
        </p:txBody>
      </p:sp>
      <p:sp>
        <p:nvSpPr>
          <p:cNvPr id="6" name="Овал 5"/>
          <p:cNvSpPr/>
          <p:nvPr/>
        </p:nvSpPr>
        <p:spPr>
          <a:xfrm>
            <a:off x="971600" y="4688516"/>
            <a:ext cx="3312368" cy="11167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планетарна</a:t>
            </a:r>
          </a:p>
        </p:txBody>
      </p:sp>
      <p:sp>
        <p:nvSpPr>
          <p:cNvPr id="7" name="Овал 6"/>
          <p:cNvSpPr/>
          <p:nvPr/>
        </p:nvSpPr>
        <p:spPr>
          <a:xfrm>
            <a:off x="4788024" y="4725144"/>
            <a:ext cx="3744416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цивілізаційна </a:t>
            </a:r>
          </a:p>
        </p:txBody>
      </p:sp>
      <p:sp>
        <p:nvSpPr>
          <p:cNvPr id="8" name="Овал 7"/>
          <p:cNvSpPr/>
          <p:nvPr/>
        </p:nvSpPr>
        <p:spPr>
          <a:xfrm>
            <a:off x="4572000" y="2924944"/>
            <a:ext cx="4392488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/>
              <a:t>наднаціональна</a:t>
            </a:r>
          </a:p>
        </p:txBody>
      </p:sp>
      <p:sp>
        <p:nvSpPr>
          <p:cNvPr id="9" name="Выноска с четырьмя стрелками 8"/>
          <p:cNvSpPr/>
          <p:nvPr/>
        </p:nvSpPr>
        <p:spPr>
          <a:xfrm rot="19693924">
            <a:off x="3757758" y="3658019"/>
            <a:ext cx="1470721" cy="1501257"/>
          </a:xfrm>
          <a:prstGeom prst="quad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1805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/>
              <a:t>Вплив транснаціональних компаній на світову економіку</a:t>
            </a:r>
            <a:endParaRPr lang="uk-UA" sz="36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200" dirty="0"/>
              <a:t>Сьогодні ТНК перетворилися із суб’єктів на об’єкти міжнародної політики, активно беруть участь у всіх глобальних процесах, що відбуваються у світі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17965610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098" name="Picture 2" descr="C:\Users\Наташа\Desktop\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48397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122" name="Picture 2" descr="C:\Users\Наташа\Desktop\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92646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204864"/>
            <a:ext cx="8496943" cy="3921299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v"/>
            </a:pPr>
            <a:r>
              <a:rPr lang="uk-UA" dirty="0" smtClean="0"/>
              <a:t>понад </a:t>
            </a:r>
            <a:r>
              <a:rPr lang="uk-UA" dirty="0"/>
              <a:t>57% світового промислового виробництва, 69% міжнародної торгівлі, </a:t>
            </a:r>
            <a:endParaRPr lang="uk-UA" dirty="0" smtClean="0"/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більш </a:t>
            </a:r>
            <a:r>
              <a:rPr lang="uk-UA" dirty="0"/>
              <a:t>як 81% патентів і ліцензій на нову техніку, технології та ноу-хау, </a:t>
            </a:r>
            <a:endParaRPr lang="uk-UA" dirty="0" smtClean="0"/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майже </a:t>
            </a:r>
            <a:r>
              <a:rPr lang="uk-UA" dirty="0"/>
              <a:t>90% прямих зарубіжних інвестицій. </a:t>
            </a:r>
            <a:endParaRPr lang="uk-UA" dirty="0" smtClean="0"/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Практично </a:t>
            </a:r>
            <a:r>
              <a:rPr lang="uk-UA" dirty="0"/>
              <a:t>вся торгівля сировиною на світових ринках контролюється ТНК, у тому числі 90% світової торгівлі пшеницею, кавою, кукурудзою, лісоматеріалами, тютюном, залізною рудою; 85% — міддю, бокситами; 80% — оловом, чаєм; 75% — натуральним каучуком, сирою нафтою. 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ТНК контролюють </a:t>
            </a:r>
          </a:p>
        </p:txBody>
      </p:sp>
    </p:spTree>
    <p:extLst>
      <p:ext uri="{BB962C8B-B14F-4D97-AF65-F5344CB8AC3E}">
        <p14:creationId xmlns:p14="http://schemas.microsoft.com/office/powerpoint/2010/main" val="2833429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1. Глобалізація світової економіки. Міжнародний бізнес. </a:t>
            </a:r>
          </a:p>
          <a:p>
            <a:r>
              <a:rPr lang="uk-UA" dirty="0"/>
              <a:t>2. Міжнародні компанії та їх роль в процесі глобалізації </a:t>
            </a:r>
          </a:p>
          <a:p>
            <a:r>
              <a:rPr lang="uk-UA" dirty="0"/>
              <a:t>3. Глобальний менеджмент в основі конкурентоспроможності компанії в світовій економіці </a:t>
            </a:r>
          </a:p>
          <a:p>
            <a:r>
              <a:rPr lang="uk-UA" dirty="0"/>
              <a:t>4. Вплив транснаціональних компаній на світову економіку 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51819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– </a:t>
            </a:r>
            <a:r>
              <a:rPr lang="uk-UA" dirty="0"/>
              <a:t>це процес посилення взаємозв’язку національних економік країн світу, що знаходить своє вираження в утворенні світового ринку товарів і послуг, фінансів; становленні глобального інформаційного простору, перетворенні знання в основний елемент суспільного багатства, виході бізнесу за національні кордони через формування ТНК, впровадженні і домінуванні в повсякденній практиці міжнародних відносин і внутрішньополітичного життя народів принципово нових і універсальних ліберально-демократичних цінностей тощо.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Глобалізація світового господарства </a:t>
            </a:r>
          </a:p>
        </p:txBody>
      </p:sp>
    </p:spTree>
    <p:extLst>
      <p:ext uri="{BB962C8B-B14F-4D97-AF65-F5344CB8AC3E}">
        <p14:creationId xmlns:p14="http://schemas.microsoft.com/office/powerpoint/2010/main" val="3375248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9" y="1916832"/>
            <a:ext cx="7848872" cy="4209331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процес </a:t>
            </a:r>
            <a:r>
              <a:rPr lang="uk-UA" dirty="0"/>
              <a:t>інтернаціоналізації, який приводить до поглиблення співробітництва між країнами та посилення їх взаємозалежності</a:t>
            </a:r>
            <a:r>
              <a:rPr lang="uk-UA" dirty="0" smtClean="0"/>
              <a:t>;</a:t>
            </a:r>
          </a:p>
          <a:p>
            <a:r>
              <a:rPr lang="uk-UA" dirty="0" smtClean="0"/>
              <a:t> </a:t>
            </a:r>
            <a:r>
              <a:rPr lang="uk-UA" dirty="0"/>
              <a:t>науково-технічний прогрес: поява інформаційних технологій, які корінним чином змінюють всю систему соціально-економічних відносин, переносять на якісно новий технічний рівень організаційно-економічні відносини, транспортні та комунікаційні зв’язки (зниження витрат на трансакції); </a:t>
            </a:r>
            <a:endParaRPr lang="uk-UA" dirty="0" smtClean="0"/>
          </a:p>
          <a:p>
            <a:r>
              <a:rPr lang="uk-UA" dirty="0" smtClean="0"/>
              <a:t>загострення </a:t>
            </a:r>
            <a:r>
              <a:rPr lang="uk-UA" dirty="0"/>
              <a:t>проблем, що є загальними для всіх людей і країн світу та є важливими з точки зору збереження та розвитку людської цивілізації.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i="1" dirty="0"/>
              <a:t>Причини формування </a:t>
            </a:r>
            <a:r>
              <a:rPr lang="uk-UA" i="1" dirty="0" err="1"/>
              <a:t>глобалізаційних</a:t>
            </a:r>
            <a:r>
              <a:rPr lang="uk-UA" i="1" dirty="0"/>
              <a:t> процесів</a:t>
            </a:r>
            <a:r>
              <a:rPr lang="uk-UA" dirty="0"/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344545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556792"/>
            <a:ext cx="7992887" cy="4569371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взаємозалежність </a:t>
            </a:r>
            <a:r>
              <a:rPr lang="uk-UA" dirty="0">
                <a:solidFill>
                  <a:schemeClr val="bg1"/>
                </a:solidFill>
              </a:rPr>
              <a:t>національних економік та їхнє взаємопроникнення, формування міжнародних виробничих комплексів поза національними кордонами</a:t>
            </a:r>
            <a:r>
              <a:rPr lang="uk-UA" dirty="0">
                <a:solidFill>
                  <a:schemeClr val="tx2">
                    <a:lumMod val="50000"/>
                  </a:schemeClr>
                </a:solidFill>
              </a:rPr>
              <a:t>; </a:t>
            </a:r>
            <a:endParaRPr lang="uk-UA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uk-UA" dirty="0" smtClean="0"/>
              <a:t>фінансова </a:t>
            </a:r>
            <a:r>
              <a:rPr lang="uk-UA" dirty="0"/>
              <a:t>глобалізація – зростаюча фінансова єдність та взаємозалежність фінансово-економічних систем країн світу; послаблення можливостей національних держав щодо формування незалежної економічної політики; </a:t>
            </a:r>
            <a:endParaRPr lang="uk-UA" dirty="0" smtClean="0"/>
          </a:p>
          <a:p>
            <a:r>
              <a:rPr lang="uk-UA" dirty="0" smtClean="0">
                <a:solidFill>
                  <a:schemeClr val="bg1"/>
                </a:solidFill>
              </a:rPr>
              <a:t>розширення </a:t>
            </a:r>
            <a:r>
              <a:rPr lang="uk-UA" dirty="0">
                <a:solidFill>
                  <a:schemeClr val="bg1"/>
                </a:solidFill>
              </a:rPr>
              <a:t>масштабів обміну та інтенсифікація процесів руху товарів, капіталів, трудових ресурсів; </a:t>
            </a:r>
            <a:endParaRPr lang="uk-UA" dirty="0" smtClean="0">
              <a:solidFill>
                <a:schemeClr val="bg1"/>
              </a:solidFill>
            </a:endParaRPr>
          </a:p>
          <a:p>
            <a:r>
              <a:rPr lang="uk-UA" dirty="0" smtClean="0"/>
              <a:t>створення </a:t>
            </a:r>
            <a:r>
              <a:rPr lang="uk-UA" dirty="0"/>
              <a:t>інституцій міждержавного, міжнародного регулювання глобальних проблем; </a:t>
            </a:r>
            <a:endParaRPr lang="uk-UA" dirty="0" smtClean="0"/>
          </a:p>
          <a:p>
            <a:r>
              <a:rPr lang="uk-UA" dirty="0" smtClean="0">
                <a:solidFill>
                  <a:schemeClr val="bg1"/>
                </a:solidFill>
              </a:rPr>
              <a:t>тяжіння </a:t>
            </a:r>
            <a:r>
              <a:rPr lang="uk-UA" dirty="0">
                <a:solidFill>
                  <a:schemeClr val="bg1"/>
                </a:solidFill>
              </a:rPr>
              <a:t>світової економіки до єдиних стандартів, цінностей, принципів функціонування.</a:t>
            </a:r>
          </a:p>
          <a:p>
            <a:endParaRPr lang="uk-UA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i="1" dirty="0"/>
              <a:t>Основні ознаки процесу глобалізації</a:t>
            </a:r>
            <a:r>
              <a:rPr lang="uk-UA" dirty="0"/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3742490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2675467"/>
            <a:ext cx="8640959" cy="3450696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економічний </a:t>
            </a:r>
            <a:r>
              <a:rPr lang="uk-UA" dirty="0"/>
              <a:t>розвиток країн, груп країн та регіонів у світі в умовах нерівномірного розподілу ресурсів, закономірними тенденціями науково-технічного процесу, тенденціями демографічного розвитку, наявністю та необхідністю розв'язання глобальних проблем, таких як: енергетичні, продовольчі, екологічні, використання ресурсів Світового океану та космосу, економічного зростання, </a:t>
            </a:r>
            <a:r>
              <a:rPr lang="uk-UA" dirty="0" err="1"/>
              <a:t>зростання</a:t>
            </a:r>
            <a:r>
              <a:rPr lang="uk-UA" dirty="0"/>
              <a:t> народонаселення, економічної безпеки, роззброєння; різким скороченням відстаней за рахунок розвитку транспортно-комунікаційних мереж, ринковою уніфікацією економічного розвитку.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432048"/>
          </a:xfrm>
        </p:spPr>
        <p:txBody>
          <a:bodyPr>
            <a:noAutofit/>
          </a:bodyPr>
          <a:lstStyle/>
          <a:p>
            <a:r>
              <a:rPr lang="uk-UA" sz="2800" i="1" dirty="0"/>
              <a:t>Розвиток процесів глобалізації у міжнародній економіці обумовлений різними факторами</a:t>
            </a:r>
            <a:r>
              <a:rPr lang="uk-UA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96742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772816"/>
            <a:ext cx="7408333" cy="43533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800" b="1" i="1" u="sng" dirty="0" smtClean="0"/>
              <a:t>Позитивні </a:t>
            </a:r>
            <a:r>
              <a:rPr lang="uk-UA" sz="2800" b="1" i="1" u="sng" dirty="0"/>
              <a:t>наслідки глобалізації </a:t>
            </a:r>
            <a:endParaRPr lang="uk-UA" sz="2800" b="1" i="1" u="sng" dirty="0" smtClean="0"/>
          </a:p>
          <a:p>
            <a:pPr marL="0" indent="0" algn="ctr">
              <a:buNone/>
            </a:pPr>
            <a:endParaRPr lang="uk-UA" dirty="0" smtClean="0"/>
          </a:p>
          <a:p>
            <a:r>
              <a:rPr lang="uk-UA" dirty="0" smtClean="0">
                <a:solidFill>
                  <a:schemeClr val="tx1"/>
                </a:solidFill>
              </a:rPr>
              <a:t>поширення </a:t>
            </a:r>
            <a:r>
              <a:rPr lang="uk-UA" dirty="0">
                <a:solidFill>
                  <a:schemeClr val="tx1"/>
                </a:solidFill>
              </a:rPr>
              <a:t>нових інформаційних технологій та пов’язаних з ними переваг (скорочення часу і витрат на трансакції, поліпшення умов праці та життя); </a:t>
            </a:r>
            <a:endParaRPr lang="uk-UA" dirty="0" smtClean="0">
              <a:solidFill>
                <a:schemeClr val="tx1"/>
              </a:solidFill>
            </a:endParaRPr>
          </a:p>
          <a:p>
            <a:r>
              <a:rPr lang="uk-UA" dirty="0" smtClean="0">
                <a:solidFill>
                  <a:schemeClr val="bg1"/>
                </a:solidFill>
              </a:rPr>
              <a:t>перехід </a:t>
            </a:r>
            <a:r>
              <a:rPr lang="uk-UA" dirty="0">
                <a:solidFill>
                  <a:schemeClr val="bg1"/>
                </a:solidFill>
              </a:rPr>
              <a:t>на </a:t>
            </a:r>
            <a:r>
              <a:rPr lang="uk-UA" dirty="0" err="1">
                <a:solidFill>
                  <a:schemeClr val="bg1"/>
                </a:solidFill>
              </a:rPr>
              <a:t>ресурсозаощаджуючі</a:t>
            </a:r>
            <a:r>
              <a:rPr lang="uk-UA" dirty="0">
                <a:solidFill>
                  <a:schemeClr val="bg1"/>
                </a:solidFill>
              </a:rPr>
              <a:t> технологі</a:t>
            </a:r>
            <a:r>
              <a:rPr lang="uk-UA" dirty="0"/>
              <a:t>ї; </a:t>
            </a:r>
            <a:endParaRPr lang="uk-UA" dirty="0" smtClean="0"/>
          </a:p>
          <a:p>
            <a:r>
              <a:rPr lang="uk-UA" dirty="0" smtClean="0"/>
              <a:t>посилення </a:t>
            </a:r>
            <a:r>
              <a:rPr lang="uk-UA" dirty="0"/>
              <a:t>уваги до важливих проблем людства та інші. 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i="1" dirty="0"/>
              <a:t>Наслідки глобалізації 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41099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052736"/>
            <a:ext cx="8424935" cy="54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800" b="1" i="1" u="sng" dirty="0"/>
              <a:t>Негативні наслідки глобалізації</a:t>
            </a:r>
            <a:r>
              <a:rPr lang="uk-UA" sz="2800" b="1" i="1" u="sng" dirty="0" smtClean="0"/>
              <a:t>:</a:t>
            </a:r>
          </a:p>
          <a:p>
            <a:r>
              <a:rPr lang="uk-UA" dirty="0" smtClean="0"/>
              <a:t> </a:t>
            </a:r>
            <a:r>
              <a:rPr lang="uk-UA" dirty="0">
                <a:solidFill>
                  <a:schemeClr val="bg1"/>
                </a:solidFill>
              </a:rPr>
              <a:t>посилення нерівномірності розвитку країн світу; </a:t>
            </a:r>
            <a:endParaRPr lang="uk-UA" dirty="0" smtClean="0">
              <a:solidFill>
                <a:schemeClr val="bg1"/>
              </a:solidFill>
            </a:endParaRPr>
          </a:p>
          <a:p>
            <a:r>
              <a:rPr lang="uk-UA" dirty="0" smtClean="0"/>
              <a:t>нав’язування </a:t>
            </a:r>
            <a:r>
              <a:rPr lang="uk-UA" dirty="0"/>
              <a:t>сильними країнами своєї волі, нераціональної структури господарства, політичної та економічної залежності; </a:t>
            </a:r>
            <a:endParaRPr lang="uk-UA" dirty="0" smtClean="0"/>
          </a:p>
          <a:p>
            <a:r>
              <a:rPr lang="uk-UA" dirty="0" smtClean="0">
                <a:solidFill>
                  <a:schemeClr val="bg1"/>
                </a:solidFill>
              </a:rPr>
              <a:t>концентрація </a:t>
            </a:r>
            <a:r>
              <a:rPr lang="uk-UA" dirty="0">
                <a:solidFill>
                  <a:schemeClr val="bg1"/>
                </a:solidFill>
              </a:rPr>
              <a:t>в постіндустріальному світі більшої частини інтелектуального і технологічного потенціалу людства; </a:t>
            </a:r>
            <a:endParaRPr lang="uk-UA" dirty="0" smtClean="0">
              <a:solidFill>
                <a:schemeClr val="bg1"/>
              </a:solidFill>
            </a:endParaRPr>
          </a:p>
          <a:p>
            <a:r>
              <a:rPr lang="uk-UA" dirty="0" smtClean="0"/>
              <a:t>зосередження </a:t>
            </a:r>
            <a:r>
              <a:rPr lang="uk-UA" dirty="0"/>
              <a:t>основних торговельних потоків в межах співдружності розвинених держав; </a:t>
            </a:r>
            <a:endParaRPr lang="uk-UA" dirty="0" smtClean="0"/>
          </a:p>
          <a:p>
            <a:r>
              <a:rPr lang="uk-UA" dirty="0" smtClean="0">
                <a:solidFill>
                  <a:schemeClr val="bg1"/>
                </a:solidFill>
              </a:rPr>
              <a:t>замикання </a:t>
            </a:r>
            <a:r>
              <a:rPr lang="uk-UA" dirty="0">
                <a:solidFill>
                  <a:schemeClr val="bg1"/>
                </a:solidFill>
              </a:rPr>
              <a:t>інвестиційних потоків; </a:t>
            </a:r>
            <a:endParaRPr lang="uk-UA" dirty="0" smtClean="0">
              <a:solidFill>
                <a:schemeClr val="bg1"/>
              </a:solidFill>
            </a:endParaRPr>
          </a:p>
          <a:p>
            <a:r>
              <a:rPr lang="uk-UA" dirty="0" smtClean="0"/>
              <a:t>спрямованість </a:t>
            </a:r>
            <a:r>
              <a:rPr lang="uk-UA" dirty="0"/>
              <a:t>міграційних потоків з країн “третього світу” в розвинені регіони планети.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i="1" dirty="0"/>
              <a:t>Наслідки глобалізації 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40376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1988840"/>
            <a:ext cx="7812856" cy="4137323"/>
          </a:xfrm>
        </p:spPr>
        <p:txBody>
          <a:bodyPr/>
          <a:lstStyle/>
          <a:p>
            <a:r>
              <a:rPr lang="uk-UA" b="1" i="1" dirty="0">
                <a:solidFill>
                  <a:srgbClr val="FF0000"/>
                </a:solidFill>
              </a:rPr>
              <a:t>- транснаціональні корпорації (ТНК</a:t>
            </a:r>
            <a:r>
              <a:rPr lang="uk-UA" i="1" dirty="0"/>
              <a:t>)</a:t>
            </a:r>
            <a:r>
              <a:rPr lang="uk-UA" dirty="0"/>
              <a:t> - національні монополії із зарубіжними активами, виробнича і торговельно-збутова діяльність яких </a:t>
            </a:r>
            <a:r>
              <a:rPr lang="uk-UA" dirty="0" smtClean="0"/>
              <a:t>ви</a:t>
            </a:r>
            <a:r>
              <a:rPr lang="uk-UA" dirty="0"/>
              <a:t>ходить за рамки однієї держави</a:t>
            </a:r>
            <a:endParaRPr lang="uk-UA" dirty="0" smtClean="0"/>
          </a:p>
          <a:p>
            <a:endParaRPr lang="uk-UA" b="1" i="1" dirty="0" smtClean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- багатонаціональні </a:t>
            </a:r>
            <a:r>
              <a:rPr lang="uk-UA" b="1" i="1" dirty="0">
                <a:solidFill>
                  <a:srgbClr val="FF0000"/>
                </a:solidFill>
              </a:rPr>
              <a:t>корпорації (БНК)</a:t>
            </a:r>
            <a:r>
              <a:rPr lang="uk-UA" dirty="0"/>
              <a:t> - міжнародні корпорації, які об'єднують національні компанії низки держав на виробничій і науково-технічній основі.</a:t>
            </a:r>
          </a:p>
          <a:p>
            <a:pPr marL="0" indent="0">
              <a:buNone/>
            </a:pPr>
            <a:r>
              <a:rPr lang="uk-UA" dirty="0" smtClean="0"/>
              <a:t>. 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Міжнародні компанії та їх роль в процесі глобалізації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147264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54</TotalTime>
  <Words>684</Words>
  <Application>Microsoft Office PowerPoint</Application>
  <PresentationFormat>Экран (4:3)</PresentationFormat>
  <Paragraphs>60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Волна</vt:lpstr>
      <vt:lpstr>Міжнародні компанії та їх роль в сучасному світі </vt:lpstr>
      <vt:lpstr>ПЛАН</vt:lpstr>
      <vt:lpstr>Глобалізація світового господарства </vt:lpstr>
      <vt:lpstr>Причини формування глобалізаційних процесів: </vt:lpstr>
      <vt:lpstr>Основні ознаки процесу глобалізації: </vt:lpstr>
      <vt:lpstr>Розвиток процесів глобалізації у міжнародній економіці обумовлений різними факторами </vt:lpstr>
      <vt:lpstr>Наслідки глобалізації  </vt:lpstr>
      <vt:lpstr>Наслідки глобалізації  </vt:lpstr>
      <vt:lpstr>Міжнародні компанії та їх роль в процесі глобалізації</vt:lpstr>
      <vt:lpstr>Вирізняють три головні критерії належності тієї чи іншої корпорації до ТНК:</vt:lpstr>
      <vt:lpstr>3. Глобальний менеджмент в основі конкурентоспроможності компанії в світовій економіці    </vt:lpstr>
      <vt:lpstr>Вплив транснаціональних компаній на світову економіку</vt:lpstr>
      <vt:lpstr>Презентация PowerPoint</vt:lpstr>
      <vt:lpstr>Презентация PowerPoint</vt:lpstr>
      <vt:lpstr>ТНК контролюють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Міжнародні компанії та їх роль в сучасному світі </dc:title>
  <dc:creator>Наташа</dc:creator>
  <cp:lastModifiedBy>Наташа</cp:lastModifiedBy>
  <cp:revision>8</cp:revision>
  <dcterms:created xsi:type="dcterms:W3CDTF">2019-09-09T17:37:46Z</dcterms:created>
  <dcterms:modified xsi:type="dcterms:W3CDTF">2019-09-09T18:37:33Z</dcterms:modified>
</cp:coreProperties>
</file>