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pus.com/authid/detail.uri?authorId=57212035624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znu.edu.ua/course/view.php?id=858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7498" y="1230670"/>
            <a:ext cx="8361229" cy="2098226"/>
          </a:xfrm>
        </p:spPr>
        <p:txBody>
          <a:bodyPr/>
          <a:lstStyle/>
          <a:p>
            <a:r>
              <a:rPr lang="uk-UA" sz="6600" dirty="0" smtClean="0">
                <a:solidFill>
                  <a:schemeClr val="accent4">
                    <a:lumMod val="50000"/>
                  </a:schemeClr>
                </a:solidFill>
              </a:rPr>
              <a:t>Спеціальні розділи електродинаміки</a:t>
            </a:r>
            <a:endParaRPr lang="ru-RU" sz="66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6" name="Picture 2" descr="Тесты по теме &amp;quot;Электродинамика&amp;quot; онлайн | Online Test P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902" y="3685031"/>
            <a:ext cx="2980817" cy="2980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Основные законы электродинамики.Свойства электрического тока.» - физика,  прочее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97" b="16685"/>
          <a:stretch/>
        </p:blipFill>
        <p:spPr bwMode="auto">
          <a:xfrm>
            <a:off x="5131127" y="3328896"/>
            <a:ext cx="5587291" cy="215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3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97040" y="-790154"/>
            <a:ext cx="8361229" cy="2098226"/>
          </a:xfrm>
        </p:spPr>
        <p:txBody>
          <a:bodyPr/>
          <a:lstStyle/>
          <a:p>
            <a:r>
              <a:rPr lang="ru-RU" sz="4000" dirty="0" smtClean="0"/>
              <a:t>В</a:t>
            </a:r>
            <a:r>
              <a:rPr lang="uk-UA" sz="4000" dirty="0" smtClean="0"/>
              <a:t>І</a:t>
            </a:r>
            <a:r>
              <a:rPr lang="ru-RU" sz="4000" dirty="0" smtClean="0"/>
              <a:t>ДОМОСТІ ПРО ВИКЛАДАЧА</a:t>
            </a:r>
            <a:endParaRPr lang="ru-RU" sz="4000" dirty="0"/>
          </a:p>
        </p:txBody>
      </p:sp>
      <p:pic>
        <p:nvPicPr>
          <p:cNvPr id="4" name="Рисунок 3" descr="C:\Users\Алина\Desktop\я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498" y="1513332"/>
            <a:ext cx="3143790" cy="417423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4873752" y="1513332"/>
            <a:ext cx="58704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Доцент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кафедри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мікроелектронних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та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електронних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інформаційних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систем</a:t>
            </a:r>
          </a:p>
          <a:p>
            <a:pPr algn="ctr"/>
            <a:endParaRPr lang="ru-RU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Ніконова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Аліна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Олександрівна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95444" y="3501063"/>
            <a:ext cx="6227064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 понад 100 наукових праць, з них 2 статті в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Scopus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uk-UA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uk-UA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www.scopus.com/authid/detail.uri?authorId=57212035624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наукові публікації у наукових виданнях, включених до переліку наукових фахових видань України, 24  науково-методичних публікацій, співавтор 2 монографій та 2 патентів на корисну модель.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21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568" y="566928"/>
            <a:ext cx="9774936" cy="44317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uk-UA" sz="2400" b="1" u="sng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 навчальної дисципліни «Спеціальні розділи електродинаміки» є набуття знань та навичок, пов’язаних з розумінням математичного апарату класичної теорії поля, поглиблення знань з електродинаміки, які одержано в загальному курсі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фізики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uk-UA" sz="2400" b="1" u="sng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uk-UA" sz="2400" b="1" u="sng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b="1" u="sng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 «Спеціальні розділи електродинаміки»  є формування у студентів базової підготовки в області класичної теорії поля, класичної електродинаміки, та спеціальної теорії відносності</a:t>
            </a:r>
            <a:r>
              <a:rPr lang="uk-UA" sz="2400" dirty="0" smtClean="0"/>
              <a:t>.</a:t>
            </a:r>
            <a:r>
              <a:rPr lang="en-US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9528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416" y="237744"/>
            <a:ext cx="9665208" cy="1485900"/>
          </a:xfrm>
        </p:spPr>
        <p:txBody>
          <a:bodyPr>
            <a:normAutofit fontScale="90000"/>
          </a:bodyPr>
          <a:lstStyle/>
          <a:p>
            <a:pPr marL="265113" indent="92075" defTabSz="539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 результаті вивчення навчальної дисципліни студент повинен набути таких </a:t>
            </a:r>
            <a:r>
              <a:rPr lang="uk-UA" sz="2400" b="1" u="sng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 навчання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400" b="1" u="sng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застосовувати 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знання принципів дії пристроїв і систем мікро- та </a:t>
            </a:r>
            <a:r>
              <a:rPr lang="uk-UA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наносистемної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техніки при їхньому проектуванні та 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експлуатації;</a:t>
            </a:r>
            <a:b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  застосовувати знання і розуміння тематичних методів для розв’язання теоретичних прикладних задач мікро- та </a:t>
            </a:r>
            <a:r>
              <a:rPr lang="uk-UA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наносистемної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техніки;</a:t>
            </a:r>
            <a:b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застосовувати 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знання і розуміння фізики, відповідні теорії, моделі та методи для розв’язання практичних задач синтезу пристроїв мікро- та </a:t>
            </a:r>
            <a:r>
              <a:rPr lang="uk-UA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наносистемної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техніки;</a:t>
            </a:r>
            <a:b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оцінювати 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та параметри матеріалів пристроїв мікро- та </a:t>
            </a:r>
            <a:r>
              <a:rPr lang="uk-UA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наносистемної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техніки, знати та розуміти основи </a:t>
            </a:r>
            <a:r>
              <a:rPr lang="uk-UA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твердотільної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оптичної електроніки, </a:t>
            </a:r>
            <a:r>
              <a:rPr lang="uk-UA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наноелектроніки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електротехніки, аналогової та цифрової схемотехніки, мікропроцесорної 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техніки;</a:t>
            </a:r>
            <a:b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використовувати 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 та комунікаційні технології, прикладні та спеціалізовані програмні продукти для розв’язання задач проектування та налагодження обладнання геліоенергетики, приладів фізичної та </a:t>
            </a:r>
            <a:r>
              <a:rPr lang="uk-UA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біомедичної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електроніки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26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32899"/>
              </p:ext>
            </p:extLst>
          </p:nvPr>
        </p:nvGraphicFramePr>
        <p:xfrm>
          <a:off x="1819656" y="0"/>
          <a:ext cx="8119872" cy="6910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06624">
                  <a:extLst>
                    <a:ext uri="{9D8B030D-6E8A-4147-A177-3AD203B41FA5}">
                      <a16:colId xmlns:a16="http://schemas.microsoft.com/office/drawing/2014/main" val="589215092"/>
                    </a:ext>
                  </a:extLst>
                </a:gridCol>
                <a:gridCol w="2706624">
                  <a:extLst>
                    <a:ext uri="{9D8B030D-6E8A-4147-A177-3AD203B41FA5}">
                      <a16:colId xmlns:a16="http://schemas.microsoft.com/office/drawing/2014/main" val="3440179196"/>
                    </a:ext>
                  </a:extLst>
                </a:gridCol>
                <a:gridCol w="2706624">
                  <a:extLst>
                    <a:ext uri="{9D8B030D-6E8A-4147-A177-3AD203B41FA5}">
                      <a16:colId xmlns:a16="http://schemas.microsoft.com/office/drawing/2014/main" val="1227248614"/>
                    </a:ext>
                  </a:extLst>
                </a:gridCol>
              </a:tblGrid>
              <a:tr h="218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4043199"/>
                  </a:ext>
                </a:extLst>
              </a:tr>
              <a:tr h="57173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Галузь знань, спеціальність, </a:t>
                      </a:r>
                      <a:endParaRPr lang="ru-RU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освітня програма</a:t>
                      </a:r>
                      <a:endParaRPr lang="ru-RU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рівень вищої освіти </a:t>
                      </a:r>
                      <a:endParaRPr lang="ru-RU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Нормативні показники для планування і розподілу дисципліни на змістові модулі </a:t>
                      </a:r>
                      <a:endParaRPr lang="ru-RU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навчальної дисципліни</a:t>
                      </a:r>
                      <a:endParaRPr lang="ru-RU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91330330"/>
                  </a:ext>
                </a:extLst>
              </a:tr>
              <a:tr h="5478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очна (денна) форма здобуття освіти</a:t>
                      </a:r>
                      <a:endParaRPr lang="ru-RU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5790166"/>
                  </a:ext>
                </a:extLst>
              </a:tr>
              <a:tr h="42297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Галузь знань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Автоматизація та приладобудування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кредитів –  </a:t>
                      </a:r>
                      <a:r>
                        <a:rPr lang="uk-UA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Обов’язкова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3702622"/>
                  </a:ext>
                </a:extLst>
              </a:tr>
              <a:tr h="6564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Цикл дисциплін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професійної підготовки</a:t>
                      </a: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спеціальност</a:t>
                      </a: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2799424"/>
                  </a:ext>
                </a:extLst>
              </a:tr>
              <a:tr h="8533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Спеціальність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153 Мікро-та </a:t>
                      </a:r>
                      <a:r>
                        <a:rPr lang="uk-UA" sz="1400" u="sng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наносистемна</a:t>
                      </a:r>
                      <a:r>
                        <a:rPr lang="uk-UA" sz="1400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техніка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Загальна кількість годин – </a:t>
                      </a:r>
                      <a:r>
                        <a:rPr lang="uk-UA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Семестр: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725755"/>
                  </a:ext>
                </a:extLst>
              </a:tr>
              <a:tr h="310152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Освітньо-професійна програма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Мікро-та </a:t>
                      </a:r>
                      <a:r>
                        <a:rPr lang="uk-UA" sz="1400" u="sng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наносистемна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техніка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3 -й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688629"/>
                  </a:ext>
                </a:extLst>
              </a:tr>
              <a:tr h="2743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Змістових модулів – </a:t>
                      </a:r>
                      <a:r>
                        <a:rPr lang="uk-UA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Лекції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3590548"/>
                  </a:ext>
                </a:extLst>
              </a:tr>
              <a:tr h="2726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год.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23207668"/>
                  </a:ext>
                </a:extLst>
              </a:tr>
              <a:tr h="455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Лабораторні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07707680"/>
                  </a:ext>
                </a:extLst>
              </a:tr>
              <a:tr h="263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год.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0547918"/>
                  </a:ext>
                </a:extLst>
              </a:tr>
              <a:tr h="263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Практичні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41608702"/>
                  </a:ext>
                </a:extLst>
              </a:tr>
              <a:tr h="341679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 вищої освіти:</a:t>
                      </a: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бакалаврський 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поточних контрольних заходів – </a:t>
                      </a:r>
                      <a:r>
                        <a:rPr lang="uk-UA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02732640"/>
                  </a:ext>
                </a:extLst>
              </a:tr>
              <a:tr h="263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Самостійна робота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66240895"/>
                  </a:ext>
                </a:extLst>
              </a:tr>
              <a:tr h="263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 год.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5781746"/>
                  </a:ext>
                </a:extLst>
              </a:tr>
              <a:tr h="8167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 підсумкового семестрового контролю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іспит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8078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20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1520" y="0"/>
            <a:ext cx="11137392" cy="758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НАКОПИЧЕННЯ БАЛІВ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КОНТРОЛЬНІ ЗАХОДИ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Поточні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контрольні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заходи: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язкові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види роботи: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Тестування 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6 разів на семестр, наприкінці кожного змістового модулю курсу. Тести складаються з 10 питань. Оцінюються 5 балами кожний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Лабораторна робота –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лабораторна роботи на кожний з 6  змістовних модулів.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­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–Кожна робота оцінюється  5 балами.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балів усього за змістові модулі дорівнює 60 балів.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Підсумкові контрольні заходи: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Усна відповідь на екзамені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балів) передбачає розгорнуте висвітлення двох питань: теоретичного 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балів) й практичного 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балів). Практичне завдання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передбчає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розв’язання задачі або розрахунок та побудова діаграми . Перелік питань див. на сторінці курсу у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2000" i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moodle</a:t>
            </a: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000" i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znu</a:t>
            </a: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000" i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edu</a:t>
            </a: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000" i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ua</a:t>
            </a: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20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course</a:t>
            </a: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20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view</a:t>
            </a: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000" i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php</a:t>
            </a: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?</a:t>
            </a:r>
            <a:r>
              <a:rPr lang="en-US" sz="20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id</a:t>
            </a: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=8588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Індивідуальна розрахункова робота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–робота, як оцінюється в 20 балів. Варіант обирають згідно з порядковим номером у списку групи. Захист завдання відбувається наприкінці шостого змістового модулю курсу. Завдання до розрахункової роботи та варіанти завдань розташовано на сторінці курсу у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uk-UA" sz="20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2000" i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moodle</a:t>
            </a:r>
            <a:r>
              <a:rPr lang="uk-UA" sz="20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000" i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znu</a:t>
            </a:r>
            <a:r>
              <a:rPr lang="uk-UA" sz="20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000" i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edu</a:t>
            </a:r>
            <a:r>
              <a:rPr lang="uk-UA" sz="20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000" i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ua</a:t>
            </a:r>
            <a:r>
              <a:rPr lang="uk-UA" sz="20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20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course</a:t>
            </a:r>
            <a:r>
              <a:rPr lang="uk-UA" sz="20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20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view</a:t>
            </a:r>
            <a:r>
              <a:rPr lang="uk-UA" sz="20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000" i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php</a:t>
            </a:r>
            <a:r>
              <a:rPr lang="uk-UA" sz="20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?</a:t>
            </a:r>
            <a:r>
              <a:rPr lang="en-US" sz="20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id</a:t>
            </a:r>
            <a:r>
              <a:rPr lang="uk-UA" sz="20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=8588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07000"/>
              </a:lnSpc>
              <a:spcAft>
                <a:spcPts val="800"/>
              </a:spcAft>
            </a:pP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02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538</TotalTime>
  <Words>236</Words>
  <Application>Microsoft Office PowerPoint</Application>
  <PresentationFormat>Широкоэкранный</PresentationFormat>
  <Paragraphs>69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Franklin Gothic Book</vt:lpstr>
      <vt:lpstr>Times New Roman</vt:lpstr>
      <vt:lpstr>Wingdings</vt:lpstr>
      <vt:lpstr>Crop</vt:lpstr>
      <vt:lpstr>Спеціальні розділи електродинаміки</vt:lpstr>
      <vt:lpstr>ВІДОМОСТІ ПРО ВИКЛАДАЧА</vt:lpstr>
      <vt:lpstr>Презентация PowerPoint</vt:lpstr>
      <vt:lpstr> У результаті вивчення навчальної дисципліни студент повинен набути таких результатів навчання та компетентностей:  -   застосовувати знання принципів дії пристроїв і систем мікро- та наносистемної техніки при їхньому проектуванні та експлуатації;   -   застосовувати знання і розуміння тематичних методів для розв’язання теоретичних прикладних задач мікро- та наносистемної техніки;  -     застосовувати знання і розуміння фізики, відповідні теорії, моделі та методи для розв’язання практичних задач синтезу пристроїв мікро- та наносистемної техніки;  -     оцінювати характеристики та параметри матеріалів пристроїв мікро- та наносистемної техніки, знати та розуміти основи твердотільної та оптичної електроніки, наноелектроніки, електротехніки, аналогової та цифрової схемотехніки, мікропроцесорної техніки;  -     використовувати інформаційні та комунікаційні технології, прикладні та спеціалізовані програмні продукти для розв’язання задач проектування та налагодження обладнання геліоенергетики, приладів фізичної та біомедичної електроніки.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ВІДОМОСТІ ПРО ВИКЛАДАЧА</dc:title>
  <dc:creator>Алина</dc:creator>
  <cp:lastModifiedBy>Алина</cp:lastModifiedBy>
  <cp:revision>12</cp:revision>
  <dcterms:created xsi:type="dcterms:W3CDTF">2021-10-08T08:20:42Z</dcterms:created>
  <dcterms:modified xsi:type="dcterms:W3CDTF">2021-10-09T12:12:31Z</dcterms:modified>
</cp:coreProperties>
</file>