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865" autoAdjust="0"/>
  </p:normalViewPr>
  <p:slideViewPr>
    <p:cSldViewPr>
      <p:cViewPr varScale="1">
        <p:scale>
          <a:sx n="68" d="100"/>
          <a:sy n="68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КУРСУ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НАВЧАЛЬНОЇ ДИСЦИПЛІНИ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«СУЧАСНІ МЕТОДИ НАУКОВИХ ДОСЛІДЖЕНЬ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ГАЛУЗІ ФІЗИЧНОЇ КУЛЬТУРИ І СПОРТУ»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26336"/>
            <a:ext cx="5724128" cy="36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57" y="5445224"/>
            <a:ext cx="3196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 smtClean="0">
                <a:latin typeface="Times New Roman"/>
                <a:ea typeface="MS Mincho"/>
              </a:rPr>
              <a:t>Викладач:</a:t>
            </a:r>
            <a:r>
              <a:rPr lang="uk-UA" dirty="0" smtClean="0">
                <a:latin typeface="Times New Roman"/>
                <a:ea typeface="MS Mincho"/>
              </a:rPr>
              <a:t> </a:t>
            </a:r>
            <a:r>
              <a:rPr lang="uk-UA" dirty="0">
                <a:latin typeface="Times New Roman"/>
                <a:ea typeface="MS Mincho"/>
              </a:rPr>
              <a:t>доктор наук </a:t>
            </a:r>
            <a:endParaRPr lang="uk-UA" dirty="0" smtClean="0">
              <a:latin typeface="Times New Roman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latin typeface="Times New Roman"/>
                <a:ea typeface="MS Mincho"/>
              </a:rPr>
              <a:t>з </a:t>
            </a:r>
            <a:r>
              <a:rPr lang="uk-UA" dirty="0">
                <a:latin typeface="Times New Roman"/>
                <a:ea typeface="MS Mincho"/>
              </a:rPr>
              <a:t>фізичного виховання і </a:t>
            </a:r>
            <a:r>
              <a:rPr lang="uk-UA" dirty="0" smtClean="0">
                <a:latin typeface="Times New Roman"/>
                <a:ea typeface="MS Mincho"/>
              </a:rPr>
              <a:t>порту</a:t>
            </a:r>
            <a:r>
              <a:rPr lang="uk-UA" dirty="0">
                <a:latin typeface="Times New Roman"/>
                <a:ea typeface="MS Mincho"/>
              </a:rPr>
              <a:t>, доцент </a:t>
            </a:r>
            <a:endParaRPr lang="uk-UA" dirty="0" smtClean="0">
              <a:latin typeface="Times New Roman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</a:rPr>
              <a:t>Караулова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</a:rPr>
              <a:t>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</a:rPr>
              <a:t>Світлана Іванівна 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8651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" y="0"/>
            <a:ext cx="944563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8873" y="162996"/>
            <a:ext cx="359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ТЕМИ ПРАКТИЧНИХ ЗАНЯТЬ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95214"/>
              </p:ext>
            </p:extLst>
          </p:nvPr>
        </p:nvGraphicFramePr>
        <p:xfrm>
          <a:off x="323529" y="1026360"/>
          <a:ext cx="8568950" cy="528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993"/>
                <a:gridCol w="6694964"/>
                <a:gridCol w="936993"/>
              </a:tblGrid>
              <a:tr h="58117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теми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</a:t>
                      </a: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5811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Змістовий модуль 3. Сучасні інформаційні технології в забезпеченні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наукової діяльності у сфері фізичної культури і спорту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сучасних інформаційних технологій у науковій діяльності (підготовка та проведення вебінару, колоквіуму за обраною темою дослідження).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29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 за </a:t>
                      </a: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змістовим м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одулем 1</a:t>
                      </a: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429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Змістовий модуль 4. Сучасні методи дослідження у фізичній культурі і спорті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Розробка стратегії педагогічного дослідження / протоколу збирання поточної інформації / методики проведення педагогічних тестувань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58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документації наукового дослідження у сфері фізичної культури і спорту, складання питань анкети відповідно до теми наукового дослідження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58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Моніторинг рівня фізичного розвитку, фізичної та функціональної підготовленості організму спортсменів та різних груп населення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58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 психофізіологічних / психологічних / соціологічних методів дослідження відповідно до теми наукового дослідження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29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 за </a:t>
                      </a: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змістовим м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одулем </a:t>
                      </a: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2905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 годин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5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7598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КОНТРОЛЮ І СИСТЕМА НАКОПИЧЕННЯ БАЛІВ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75969"/>
              </p:ext>
            </p:extLst>
          </p:nvPr>
        </p:nvGraphicFramePr>
        <p:xfrm>
          <a:off x="251520" y="476672"/>
          <a:ext cx="8640959" cy="615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664"/>
                <a:gridCol w="6495319"/>
                <a:gridCol w="564976"/>
              </a:tblGrid>
              <a:tr h="55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змістового моду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контролю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Кіл-ть балів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1237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ПОТОЧНИЙ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Модульна контрольна робота №1.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 anchor="ctr"/>
                </a:tc>
              </a:tr>
              <a:tr h="55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Експрес-контроль. Обґрунтування плану написання наукового дослідження, методів дослідження за обраною темою дисертаційної роботи.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55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Опитування. Підготовка відео файлів / поточних презентацій за темою наукового дослідження. Проведення веб-конференції засобами Zoom.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33459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Обґрунтування теоретичних методів дослідження за обраною темою дисертаційної роботи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557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Представлення списку використаних джерел кваліфікаційної роботи/ дисертації у відповідному оформлені стилю Ванкувер.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33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Обґрунтування медико-біологічних методів дослідження відповідно теми дисертації.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446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Виконання практичного завдання з теми «Моніторинг фізичного стану різних верств населення».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12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Разом: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1237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ПІДСУМКОВИЙ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75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Екзамен, у т.ч.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33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Міні-кейси стосовно вимог до написання та оформлення публікацій та/або дисертації.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223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Презентація наукової доповіді з одного розділу дисертації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123751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Разом: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  <a:tr h="22306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75" marR="220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63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ECTS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58014"/>
              </p:ext>
            </p:extLst>
          </p:nvPr>
        </p:nvGraphicFramePr>
        <p:xfrm>
          <a:off x="611560" y="1168248"/>
          <a:ext cx="8064895" cy="4420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959"/>
                <a:gridCol w="3962385"/>
                <a:gridCol w="1874551"/>
              </a:tblGrid>
              <a:tr h="63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шкалою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ECTS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шкалою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університету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0215" algn="l"/>
                          <a:tab pos="2706370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національною шкалою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– 100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(відмінно)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(відмінно)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– 89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(дуже добре)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(добре)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– 84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(добре)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– 74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(задовільно)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(задовільно)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69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(достатньо)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FX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– 59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(незадовільно – з можливістю повторного складання)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(незадовільно)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34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(незадовільно – з обов’язковим повторним курсом)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0"/>
            <a:ext cx="9445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4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14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828" y="260648"/>
            <a:ext cx="6553596" cy="273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ОПИС НАВЧАЛЬНОЇ ДИСЦИПЛІНИ </a:t>
            </a:r>
          </a:p>
          <a:p>
            <a:pPr lvl="0" algn="ctr">
              <a:lnSpc>
                <a:spcPct val="150000"/>
              </a:lnSpc>
            </a:pPr>
            <a:r>
              <a:rPr lang="uk-UA" b="1" dirty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«СУЧАСНІ МЕТОДИ НАУКОВИХ ДОСЛІДЖЕНЬ У ГАЛУЗІ </a:t>
            </a:r>
            <a:r>
              <a:rPr lang="uk-UA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ФІЗИЧНОЇ </a:t>
            </a:r>
            <a:r>
              <a:rPr lang="uk-UA" b="1" dirty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КУЛЬТУРИ І СПОРТУ</a:t>
            </a:r>
            <a:r>
              <a:rPr lang="uk-UA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90170"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підготовки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здобувачів третього (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освітньо-наукового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) рівня вищої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освіти кваліфікація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: доктор філософії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50000"/>
              </a:lnSpc>
            </a:pPr>
            <a:endParaRPr lang="ru-RU" b="1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0458"/>
              </p:ext>
            </p:extLst>
          </p:nvPr>
        </p:nvGraphicFramePr>
        <p:xfrm>
          <a:off x="1" y="1988841"/>
          <a:ext cx="9144000" cy="485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76127"/>
                <a:gridCol w="3419873"/>
              </a:tblGrid>
              <a:tr h="86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Найменування показників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Галузь знань,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напрям підготовки,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 рівень вищої освіти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Характеристика навчальної дисципліни</a:t>
                      </a:r>
                      <a:endParaRPr lang="ru-RU" dirty="0"/>
                    </a:p>
                  </a:txBody>
                  <a:tcPr/>
                </a:tc>
              </a:tr>
              <a:tr h="45375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Кількість кредитів –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01 Освіта/Педагогіка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Денна, заочна форми навчання</a:t>
                      </a:r>
                      <a:endParaRPr lang="ru-RU" dirty="0"/>
                    </a:p>
                  </a:txBody>
                  <a:tcPr/>
                </a:tc>
              </a:tr>
              <a:tr h="861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Змістових модулів – 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Спеціальність: 017 Фізична культура і спорт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Кваліфікація: доктор філософії у галузі «Освіта/Педагогіка»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спеціальністю «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Фізична культура і спорт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Цикл професійної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Підготовки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Рік підготовки: 2-й</a:t>
                      </a:r>
                      <a:endParaRPr lang="ru-RU" dirty="0"/>
                    </a:p>
                  </a:txBody>
                  <a:tcPr/>
                </a:tc>
              </a:tr>
              <a:tr h="45919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Загальна кількість годин – 90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Лекції :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12 годин</a:t>
                      </a:r>
                      <a:endParaRPr lang="ru-RU" dirty="0"/>
                    </a:p>
                  </a:txBody>
                  <a:tcPr/>
                </a:tc>
              </a:tr>
              <a:tr h="45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Практичні: </a:t>
                      </a:r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годин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Самостійна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робота: </a:t>
                      </a:r>
                      <a:r>
                        <a:rPr lang="uk-UA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66 </a:t>
                      </a:r>
                      <a:r>
                        <a:rPr lang="uk-UA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підсумкового контролю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uk-UA" sz="1800" i="1" dirty="0" smtClean="0">
                          <a:effectLst/>
                          <a:latin typeface="Times New Roman"/>
                          <a:ea typeface="Calibri"/>
                        </a:rPr>
                        <a:t>екзамен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51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300" y="432484"/>
            <a:ext cx="69491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МЕТА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НАВЧАЛЬНОЇ ДИСЦИПЛІНИ</a:t>
            </a:r>
          </a:p>
          <a:p>
            <a:pPr lvl="0" algn="ctr"/>
            <a:r>
              <a:rPr lang="uk-UA" sz="28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СУЧАСНІ МЕТОДИ НАУКОВИХ ДОСЛІДЖЕНЬ </a:t>
            </a:r>
          </a:p>
          <a:p>
            <a:pPr lvl="0" algn="ctr"/>
            <a:r>
              <a:rPr lang="uk-UA" sz="20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ГАЛУЗІ ФІЗИЧНОЇ КУЛЬТУРИ І СПОРТУ</a:t>
            </a:r>
            <a:r>
              <a:rPr lang="uk-UA" sz="28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354104"/>
            <a:ext cx="8424936" cy="3357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Метою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викладання навчальної дисципліни є забезпечення аспірантів необхідним теоретичним та методичним інструментарієм щодо </a:t>
            </a:r>
            <a:r>
              <a:rPr lang="uk-UA" sz="2400" i="1" dirty="0">
                <a:latin typeface="Times New Roman"/>
                <a:ea typeface="Calibri"/>
                <a:cs typeface="Times New Roman"/>
              </a:rPr>
              <a:t>проведення наукових досліджень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в сфері фізичної культури і спорту, що сприятиме розвитку їхнього </a:t>
            </a:r>
            <a:r>
              <a:rPr lang="uk-UA" sz="2400" i="1" dirty="0">
                <a:latin typeface="Times New Roman"/>
                <a:ea typeface="Calibri"/>
                <a:cs typeface="Times New Roman"/>
              </a:rPr>
              <a:t>творчого мислення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та становлення як </a:t>
            </a:r>
            <a:r>
              <a:rPr lang="uk-UA" sz="2400" i="1" dirty="0">
                <a:latin typeface="Times New Roman"/>
                <a:ea typeface="Calibri"/>
                <a:cs typeface="Times New Roman"/>
              </a:rPr>
              <a:t>висококваліфікованих спеціалістів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3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59370"/>
            <a:ext cx="6408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ЗАВДАННЯ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НАВЧАЛЬНОЇ ДИСЦИПЛІНИ</a:t>
            </a:r>
          </a:p>
          <a:p>
            <a:pPr lvl="0" algn="ctr"/>
            <a:r>
              <a:rPr lang="uk-UA" sz="2800" b="1" dirty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СУЧАСНІ МЕТОДИ НАУКОВИХ ДОСЛІДЖЕНЬ </a:t>
            </a:r>
          </a:p>
          <a:p>
            <a:pPr lvl="0" algn="ctr"/>
            <a:r>
              <a:rPr lang="uk-UA" sz="2000" b="1" dirty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ГАЛУЗІ ФІЗИЧНОЇ КУЛЬТУРИ І СПОРТУ</a:t>
            </a:r>
            <a:r>
              <a:rPr lang="uk-UA" sz="2800" b="1" dirty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" y="75654"/>
            <a:ext cx="1622425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8568952" cy="46628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Основними </a:t>
            </a:r>
            <a:r>
              <a:rPr lang="uk-UA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завданнями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є</a:t>
            </a:r>
            <a:r>
              <a:rPr lang="uk-UA" dirty="0">
                <a:latin typeface="Times New Roman"/>
                <a:ea typeface="Calibri"/>
                <a:cs typeface="Times New Roman"/>
              </a:rPr>
              <a:t>: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формування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у здобувачів третього (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освітньо-наукового</a:t>
            </a:r>
            <a:r>
              <a:rPr lang="uk-UA" dirty="0">
                <a:latin typeface="Times New Roman"/>
                <a:ea typeface="Calibri"/>
                <a:cs typeface="Times New Roman"/>
              </a:rPr>
              <a:t>) рівня вищої освіти цілісної системи знань про наукові дослідження, особливості їх проведення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ознайомлення з видами та напрямки наукових досліджень у фізичному вихованні різних груп населення та спорті;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забезпечення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аспірантів оволодінням основами методології та методики наукового дослідження;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методами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організації та проведення наукових досліджень у фізичній культурі і спорті;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вміння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здійснювати науково-пошукову діяльність та розвивати свій професійний світогляд.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25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55412"/>
            <a:ext cx="661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Програмні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компетентності, які повинні досягти аспіранти  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" y="0"/>
            <a:ext cx="1622425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4186" y="1524262"/>
            <a:ext cx="783227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Здатність до абстрактного мислення, аналізу та синтезу нових та комплексних ідей;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Здатність вчитися, оволодівати сучасними знаннями, застосовувати їх у практичних ситуаціях;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Здатність до формування системного наукового світогляду та загального культурного кругозору;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Здатність до критичного мислення;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Здатність діяти на основі морально-етичних норм і стандартів професійної поведінки науковців і викладачів, дотримуватися принципів академічної доброчесності;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Здатність до пошуку, оброблення та аналізу наукової інформації з різних джерел; використання інформаційно-комунікаційних технологій у дослідницькій та викладацькій діяльності;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18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7187" y="548680"/>
            <a:ext cx="733730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Здатність до організації та проведення навчальних занять зі здобувачами вищої освіти зі застосуванням сучасних освітніх технологій та інноваційних методів навчання; об’єктивного оцінювання здобутих результатів навчання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Здатність до започаткування, планування та проведення наукових досліджень на відповідному рівні, із забезпеченням якості виконуваних робіт, дотримання правил безпеки та бережливого ставлення до навколишнього середовища;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Здатність до узагальнення та систематизації результатів наукових досліджень; оприлюднення їх результатів у вигляді: наукової доповіді (тез), статті, звіту про виконання НДР, монографії, дисертації; захисту прав інтелектуальної власності;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Здатність до розроблення, реалізації та управління освітніми й науковими проектами на національному та міжнародному рівнях;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Здатність працювати у науковому колективі та організовувати його діяльність; виявляти та вирішувати проблеми, приймати обґрунтовані рішення, діяти свідомо та відповідально, демонструвати ініціативу та наполегливість щодо поставлених завдань і взятих зобов’язань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uk-UA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аспіранти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7554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аспіранти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" y="11262"/>
            <a:ext cx="16271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690930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Здатність до представлення та обговорення результатів наукових досліджень українською та англійською мовами в усній та письмовій формах для вільного спілкування з вітчизняною та міжнародною академічною спільнотою, а також експертами з інших галузей знань/видів економічної діяльності;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Здатність до міжособистісної взаємодії та комунікації; володіння технікою публічних виступів, риторики та аргументації;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Здатність працювати автономно; планувати та управляти своїм часом;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Здатність до особистісного та професійного розвитку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3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2127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ПРОГРАМА НАВЧАЛЬНОЇ ДИСЦИПЛІНИ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40171"/>
              </p:ext>
            </p:extLst>
          </p:nvPr>
        </p:nvGraphicFramePr>
        <p:xfrm>
          <a:off x="179512" y="980728"/>
          <a:ext cx="8784976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60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Змістовий модуль 1. </a:t>
                      </a:r>
                      <a:r>
                        <a:rPr lang="uk-UA" sz="14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Основи методології наукових досліджень у сфері фізичної культури і спорту</a:t>
                      </a:r>
                      <a:endParaRPr lang="ru-RU" sz="14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792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1.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Загальна характеристика наукових досліджень у сфері фізичної культури і спорту. 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2</a:t>
                      </a:r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Організаційна структура наукових досліджень в Україні. 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351">
                <a:tc gridSpan="2">
                  <a:txBody>
                    <a:bodyPr/>
                    <a:lstStyle/>
                    <a:p>
                      <a:pPr algn="just"/>
                      <a:r>
                        <a:rPr lang="uk-UA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Змістовий</a:t>
                      </a: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модуль 2</a:t>
                      </a:r>
                      <a:r>
                        <a:rPr lang="uk-UA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Організація і планування науково-дослідної роботи у сфері фізичної культури і спорту</a:t>
                      </a:r>
                      <a:endParaRPr lang="uk-UA" sz="1400" b="1" i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792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3. </a:t>
                      </a:r>
                      <a:r>
                        <a:rPr lang="uk-UA" sz="1400" b="0" i="0" dirty="0" smtClean="0">
                          <a:effectLst/>
                          <a:latin typeface="Times New Roman"/>
                          <a:ea typeface="Calibri"/>
                        </a:rPr>
                        <a:t>Основи методології науково-дослідної роботи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4. 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 і планування науково-дослідної роботи у сфері фізичної культури і спорту</a:t>
                      </a:r>
                      <a:endParaRPr lang="uk-UA" sz="1400" b="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682">
                <a:tc gridSpan="2">
                  <a:txBody>
                    <a:bodyPr/>
                    <a:lstStyle/>
                    <a:p>
                      <a:pPr algn="just"/>
                      <a:r>
                        <a:rPr lang="uk-UA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Змістовий модуль 3. Інформаційно-комунікаційні т технології в забезпеченні наукової діяльності у сфері фізичної культури і спорту</a:t>
                      </a:r>
                    </a:p>
                    <a:p>
                      <a:endParaRPr lang="ru-RU" i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792">
                <a:tc>
                  <a:txBody>
                    <a:bodyPr/>
                    <a:lstStyle/>
                    <a:p>
                      <a:pPr algn="just"/>
                      <a:r>
                        <a:rPr lang="uk-UA" sz="1400" b="1" noProof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5.</a:t>
                      </a:r>
                      <a:r>
                        <a:rPr lang="uk-UA" sz="1400" noProof="0" smtClean="0">
                          <a:latin typeface="Times New Roman" pitchFamily="18" charset="0"/>
                          <a:cs typeface="Times New Roman" pitchFamily="18" charset="0"/>
                        </a:rPr>
                        <a:t> Використання сучасних інформаційних технологій у науковій діяльності</a:t>
                      </a:r>
                      <a:endParaRPr lang="uk-UA" sz="14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6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. Етика наукових досліджень у фізичній культурі і спорті.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0792">
                <a:tc gridSpan="2">
                  <a:txBody>
                    <a:bodyPr/>
                    <a:lstStyle/>
                    <a:p>
                      <a:pPr algn="just"/>
                      <a:r>
                        <a:rPr lang="uk-UA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Змістовий модуль 4. Сучасні методи дослідження  у фізичній культурі і спорті</a:t>
                      </a:r>
                    </a:p>
                    <a:p>
                      <a:endParaRPr lang="uk-UA" sz="1400" b="1" i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792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7.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 Педагогічні методи дослідження у фізичній культурі і спорті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8.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 Педагогічні методи отримання ретроспективної інформації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0792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9.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 Лабораторні методи дослідження у фізичній культурі і спорті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10.  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Моніторинг дослідження фізичного і психічного здоров’я у фізичній культурі і спорті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" y="17941"/>
            <a:ext cx="946803" cy="7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9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16632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ТЕМИ ЛЕКЦІЙНИХ ЗАНЯТЬ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51945"/>
              </p:ext>
            </p:extLst>
          </p:nvPr>
        </p:nvGraphicFramePr>
        <p:xfrm>
          <a:off x="179512" y="731838"/>
          <a:ext cx="8496944" cy="58655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9749"/>
                <a:gridCol w="6638381"/>
                <a:gridCol w="928814"/>
              </a:tblGrid>
              <a:tr h="558621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теми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Кіл-ть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558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Змістовий модуль 1. Основи методології наукових досліджень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сфері фізичної культури і спорту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характеристика наукових досліджень у сфері фізичної культури і спорту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2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Організаційна структура наукових досліджень в Україні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2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 за змістовим модулем 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558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Змістовий модуль 2. Організація і планування науково-дослідної роботи у сфері фізичної культури і спорту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Основи методології науково-дослідної роботи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558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 і планування науково-дослідної роботи у сфері фізичної культури і спорту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2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 за змістовим модулем 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558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Змістовий модуль 3. Сучасні інформаційні технології в забезпеченні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наукової діяльності у сфері фізичної культури і спорту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сучасних інформаційних технологій у науковій діяльності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2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Етика наукових досліджень у фізичній культурі і спорті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2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 за змістовим модулем 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  <a:tr h="2793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 годин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52" marR="46252" marT="0" marB="0"/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" y="0"/>
            <a:ext cx="944563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097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1287</Words>
  <Application>Microsoft Office PowerPoint</Application>
  <PresentationFormat>Экран (4:3)</PresentationFormat>
  <Paragraphs>240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Karaulova Svetlana</dc:creator>
  <cp:lastModifiedBy>Karaulova Svetlana</cp:lastModifiedBy>
  <cp:revision>12</cp:revision>
  <dcterms:created xsi:type="dcterms:W3CDTF">2021-09-24T13:14:49Z</dcterms:created>
  <dcterms:modified xsi:type="dcterms:W3CDTF">2021-09-24T15:19:18Z</dcterms:modified>
</cp:coreProperties>
</file>