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74" r:id="rId3"/>
    <p:sldId id="272" r:id="rId4"/>
    <p:sldId id="260" r:id="rId5"/>
    <p:sldId id="259" r:id="rId6"/>
    <p:sldId id="257" r:id="rId7"/>
    <p:sldId id="258" r:id="rId8"/>
    <p:sldId id="262" r:id="rId9"/>
    <p:sldId id="275" r:id="rId10"/>
    <p:sldId id="263" r:id="rId11"/>
    <p:sldId id="264" r:id="rId12"/>
    <p:sldId id="277" r:id="rId13"/>
    <p:sldId id="266" r:id="rId14"/>
    <p:sldId id="267" r:id="rId15"/>
    <p:sldId id="268" r:id="rId16"/>
    <p:sldId id="269" r:id="rId17"/>
    <p:sldId id="270" r:id="rId18"/>
    <p:sldId id="276" r:id="rId19"/>
    <p:sldId id="261" r:id="rId20"/>
    <p:sldId id="278" r:id="rId21"/>
    <p:sldId id="279" r:id="rId22"/>
    <p:sldId id="273" r:id="rId23"/>
    <p:sldId id="27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398" y="67"/>
      </p:cViewPr>
      <p:guideLst>
        <p:guide orient="horz" pos="17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6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7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599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3295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787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12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31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09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82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1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1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2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0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8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1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1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80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7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Jw79ozzlD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meter.com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089" y="135466"/>
            <a:ext cx="8825658" cy="33295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CLIL in the contest of modern Educational technologies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478" y="3071948"/>
            <a:ext cx="6198790" cy="361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32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>
                <a:solidFill>
                  <a:schemeClr val="accent1"/>
                </a:solidFill>
              </a:rPr>
              <a:t>300 </a:t>
            </a:r>
            <a:r>
              <a:rPr lang="ru-RU" i="1" dirty="0" err="1">
                <a:solidFill>
                  <a:schemeClr val="accent1"/>
                </a:solidFill>
              </a:rPr>
              <a:t>визначень</a:t>
            </a:r>
            <a:r>
              <a:rPr lang="ru-RU" i="1" dirty="0">
                <a:solidFill>
                  <a:schemeClr val="accent1"/>
                </a:solidFill>
              </a:rPr>
              <a:t> </a:t>
            </a:r>
            <a:r>
              <a:rPr lang="ru-RU" i="1" dirty="0" err="1">
                <a:solidFill>
                  <a:schemeClr val="accent1"/>
                </a:solidFill>
              </a:rPr>
              <a:t>поняття</a:t>
            </a:r>
            <a:r>
              <a:rPr lang="ru-RU" i="1" dirty="0">
                <a:solidFill>
                  <a:schemeClr val="accent1"/>
                </a:solidFill>
              </a:rPr>
              <a:t> «</a:t>
            </a:r>
            <a:r>
              <a:rPr lang="ru-RU" i="1" dirty="0" err="1">
                <a:solidFill>
                  <a:schemeClr val="accent1"/>
                </a:solidFill>
              </a:rPr>
              <a:t>педагогічна</a:t>
            </a:r>
            <a:r>
              <a:rPr lang="ru-RU" i="1" dirty="0">
                <a:solidFill>
                  <a:schemeClr val="accent1"/>
                </a:solidFill>
              </a:rPr>
              <a:t> </a:t>
            </a:r>
            <a:r>
              <a:rPr lang="ru-RU" i="1" dirty="0" err="1">
                <a:solidFill>
                  <a:schemeClr val="accent1"/>
                </a:solidFill>
              </a:rPr>
              <a:t>технологія</a:t>
            </a:r>
            <a:r>
              <a:rPr lang="ru-RU" i="1" dirty="0">
                <a:solidFill>
                  <a:schemeClr val="accent1"/>
                </a:solidFill>
              </a:rPr>
              <a:t>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504" y="3361267"/>
            <a:ext cx="4332429" cy="30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2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45" y="452718"/>
            <a:ext cx="9404723" cy="140053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Educational technology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5868" y="3505200"/>
            <a:ext cx="10710332" cy="27431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Educational Technology is the ______of study that _______the process of analyzing, designing, developing, _______, and evaluating the ______environment, _______materials, learners, and the learning _____in order to _____teaching and learning.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9666" y="2079060"/>
            <a:ext cx="98975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/>
              <a:t>Implementing, learning, process, investigates,  instructional, improve, field 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391035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Черпать знан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4963" y="1041399"/>
            <a:ext cx="3415770" cy="45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Why it is important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933" y="3280584"/>
            <a:ext cx="10470133" cy="29762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It </a:t>
            </a:r>
            <a:r>
              <a:rPr lang="en-US" sz="2800" dirty="0"/>
              <a:t>helps today’s teachers to </a:t>
            </a:r>
            <a:r>
              <a:rPr lang="en-US" sz="2800" dirty="0" smtClean="0"/>
              <a:t>_______ </a:t>
            </a:r>
            <a:r>
              <a:rPr lang="en-US" sz="2800" dirty="0"/>
              <a:t>new technologies and </a:t>
            </a:r>
            <a:r>
              <a:rPr lang="en-US" sz="2800" dirty="0" smtClean="0"/>
              <a:t>_____into their______. </a:t>
            </a:r>
            <a:r>
              <a:rPr lang="en-US" sz="2800" dirty="0"/>
              <a:t>Teachers are able to upgrade and improve the </a:t>
            </a:r>
            <a:r>
              <a:rPr lang="en-US" sz="2800" dirty="0" smtClean="0"/>
              <a:t>of </a:t>
            </a:r>
            <a:r>
              <a:rPr lang="en-US" sz="2800" dirty="0"/>
              <a:t>their classroom. It enables teachers to </a:t>
            </a:r>
            <a:r>
              <a:rPr lang="en-US" sz="2800" dirty="0" smtClean="0"/>
              <a:t>_____their </a:t>
            </a:r>
            <a:r>
              <a:rPr lang="en-US" sz="2800" dirty="0"/>
              <a:t>students in unique, innovative, and </a:t>
            </a:r>
            <a:r>
              <a:rPr lang="en-US" sz="2800" dirty="0" smtClean="0"/>
              <a:t>_______ ways</a:t>
            </a:r>
            <a:r>
              <a:rPr lang="en-US" sz="2800" dirty="0"/>
              <a:t>. Teachers are also able to </a:t>
            </a:r>
            <a:r>
              <a:rPr lang="en-US" sz="2800" dirty="0" smtClean="0"/>
              <a:t>their _____ network </a:t>
            </a:r>
            <a:r>
              <a:rPr lang="en-US" sz="2800" dirty="0"/>
              <a:t>and connect with other teachers and educators nationally </a:t>
            </a:r>
            <a:r>
              <a:rPr lang="en-US" sz="2800" dirty="0" smtClean="0"/>
              <a:t>and _______.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2979" y="1982272"/>
            <a:ext cx="10525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Classroom, engage, integrate, equitable, globally, learner-centeredness, expand, tools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251918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1"/>
                </a:solidFill>
              </a:rPr>
              <a:t>Benefits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err="1">
                <a:solidFill>
                  <a:schemeClr val="accent1"/>
                </a:solidFill>
              </a:rPr>
              <a:t>of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err="1">
                <a:solidFill>
                  <a:schemeClr val="accent1"/>
                </a:solidFill>
              </a:rPr>
              <a:t>Edtech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err="1">
                <a:solidFill>
                  <a:schemeClr val="accent1"/>
                </a:solidFill>
              </a:rPr>
              <a:t>for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err="1">
                <a:solidFill>
                  <a:schemeClr val="accent1"/>
                </a:solidFill>
              </a:rPr>
              <a:t>Students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9"/>
            <a:ext cx="4899555" cy="415314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Increased</a:t>
            </a:r>
            <a:r>
              <a:rPr lang="ru-RU" sz="2800" dirty="0" smtClean="0"/>
              <a:t> </a:t>
            </a:r>
            <a:r>
              <a:rPr lang="ru-RU" sz="2800" dirty="0" err="1"/>
              <a:t>Collaboration</a:t>
            </a:r>
            <a:endParaRPr lang="ru-RU" sz="2800" dirty="0"/>
          </a:p>
          <a:p>
            <a:r>
              <a:rPr lang="ru-RU" sz="2800" dirty="0"/>
              <a:t>24/7 </a:t>
            </a:r>
            <a:r>
              <a:rPr lang="ru-RU" sz="2800" dirty="0" err="1"/>
              <a:t>Access</a:t>
            </a:r>
            <a:r>
              <a:rPr lang="ru-RU" sz="2800" dirty="0"/>
              <a:t> </a:t>
            </a:r>
            <a:r>
              <a:rPr lang="ru-RU" sz="2800" dirty="0" err="1"/>
              <a:t>to</a:t>
            </a:r>
            <a:r>
              <a:rPr lang="ru-RU" sz="2800" dirty="0"/>
              <a:t> </a:t>
            </a:r>
            <a:r>
              <a:rPr lang="ru-RU" sz="2800" dirty="0" err="1"/>
              <a:t>Learning</a:t>
            </a:r>
            <a:endParaRPr lang="ru-RU" sz="2800" dirty="0"/>
          </a:p>
          <a:p>
            <a:r>
              <a:rPr lang="ru-RU" sz="2800" dirty="0"/>
              <a:t>“</a:t>
            </a:r>
            <a:r>
              <a:rPr lang="ru-RU" sz="2800" dirty="0" err="1"/>
              <a:t>Flipping</a:t>
            </a:r>
            <a:r>
              <a:rPr lang="ru-RU" sz="2800" dirty="0"/>
              <a:t>” </a:t>
            </a:r>
            <a:r>
              <a:rPr lang="ru-RU" sz="2800" dirty="0" err="1"/>
              <a:t>the</a:t>
            </a:r>
            <a:r>
              <a:rPr lang="ru-RU" sz="2800" dirty="0"/>
              <a:t> </a:t>
            </a:r>
            <a:r>
              <a:rPr lang="ru-RU" sz="2800" dirty="0" err="1"/>
              <a:t>Classroom</a:t>
            </a:r>
            <a:endParaRPr lang="ru-RU" sz="2800" dirty="0"/>
          </a:p>
          <a:p>
            <a:r>
              <a:rPr lang="ru-RU" sz="2800" dirty="0" err="1"/>
              <a:t>Personalized</a:t>
            </a:r>
            <a:r>
              <a:rPr lang="ru-RU" sz="2800" dirty="0"/>
              <a:t> </a:t>
            </a:r>
            <a:r>
              <a:rPr lang="ru-RU" sz="2800" dirty="0" err="1"/>
              <a:t>Educational</a:t>
            </a:r>
            <a:r>
              <a:rPr lang="ru-RU" sz="2800" dirty="0"/>
              <a:t> </a:t>
            </a:r>
            <a:r>
              <a:rPr lang="ru-RU" sz="2800" dirty="0" err="1"/>
              <a:t>Experiences</a:t>
            </a:r>
            <a:endParaRPr lang="ru-RU" sz="2800" dirty="0"/>
          </a:p>
          <a:p>
            <a:r>
              <a:rPr lang="ru-RU" sz="2800" dirty="0" err="1"/>
              <a:t>Attention-Grabbing</a:t>
            </a:r>
            <a:r>
              <a:rPr lang="ru-RU" sz="2800" dirty="0"/>
              <a:t> </a:t>
            </a:r>
            <a:r>
              <a:rPr lang="ru-RU" sz="2800" dirty="0" err="1"/>
              <a:t>Lessons</a:t>
            </a:r>
            <a:endParaRPr lang="ru-RU" sz="28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761" y="3255434"/>
            <a:ext cx="5601840" cy="32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84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Benefits of </a:t>
            </a:r>
            <a:r>
              <a:rPr lang="en-US" dirty="0" err="1">
                <a:solidFill>
                  <a:schemeClr val="accent1"/>
                </a:solidFill>
              </a:rPr>
              <a:t>Edtech</a:t>
            </a:r>
            <a:r>
              <a:rPr lang="en-US" dirty="0">
                <a:solidFill>
                  <a:schemeClr val="accent1"/>
                </a:solidFill>
              </a:rPr>
              <a:t> for Teachers</a:t>
            </a:r>
            <a:br>
              <a:rPr lang="en-US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583268"/>
            <a:ext cx="5833533" cy="2802466"/>
          </a:xfrm>
        </p:spPr>
        <p:txBody>
          <a:bodyPr/>
          <a:lstStyle/>
          <a:p>
            <a:r>
              <a:rPr lang="en-US" sz="2800" dirty="0" smtClean="0"/>
              <a:t>Automated </a:t>
            </a:r>
            <a:r>
              <a:rPr lang="en-US" sz="2800" dirty="0"/>
              <a:t>Grading</a:t>
            </a:r>
          </a:p>
          <a:p>
            <a:r>
              <a:rPr lang="en-US" sz="2800" dirty="0"/>
              <a:t>Classroom Management Tools</a:t>
            </a:r>
          </a:p>
          <a:p>
            <a:r>
              <a:rPr lang="en-US" sz="2800" dirty="0"/>
              <a:t>Paperless Classrooms</a:t>
            </a:r>
          </a:p>
          <a:p>
            <a:r>
              <a:rPr lang="en-US" sz="2800" dirty="0" smtClean="0"/>
              <a:t>Eliminating Guesswork</a:t>
            </a:r>
            <a:endParaRPr lang="en-US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048" y="3900658"/>
            <a:ext cx="485283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3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Criteria for choosing an educational technology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Selecting Educational Technologi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0863" y="2052638"/>
            <a:ext cx="7459662" cy="4195762"/>
          </a:xfrm>
        </p:spPr>
      </p:pic>
    </p:spTree>
    <p:extLst>
      <p:ext uri="{BB962C8B-B14F-4D97-AF65-F5344CB8AC3E}">
        <p14:creationId xmlns:p14="http://schemas.microsoft.com/office/powerpoint/2010/main" val="390301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111" y="444251"/>
            <a:ext cx="8370889" cy="209575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Criteria for choosing educational technology in class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512" y="2781300"/>
            <a:ext cx="5610755" cy="3441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smtClean="0"/>
              <a:t>Speak about the </a:t>
            </a:r>
            <a:r>
              <a:rPr lang="en-US" b="1" dirty="0" smtClean="0"/>
              <a:t>criteria given in the video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2" y="3218391"/>
            <a:ext cx="4947708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02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Educational </a:t>
            </a:r>
            <a:r>
              <a:rPr lang="en-US" dirty="0" smtClean="0">
                <a:solidFill>
                  <a:schemeClr val="accent1"/>
                </a:solidFill>
              </a:rPr>
              <a:t>tools: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312" y="2260601"/>
            <a:ext cx="8531755" cy="3513665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Learning management systems (LMS) and online </a:t>
            </a:r>
            <a:r>
              <a:rPr lang="en-GB" dirty="0" smtClean="0"/>
              <a:t>platforms.</a:t>
            </a:r>
            <a:endParaRPr lang="ru-RU" dirty="0"/>
          </a:p>
          <a:p>
            <a:pPr lvl="0"/>
            <a:r>
              <a:rPr lang="en-GB" dirty="0"/>
              <a:t>Interactive whiteboards, tablets, and other digital </a:t>
            </a:r>
            <a:r>
              <a:rPr lang="en-GB" dirty="0" smtClean="0"/>
              <a:t>devices.</a:t>
            </a:r>
            <a:endParaRPr lang="ru-RU" dirty="0"/>
          </a:p>
          <a:p>
            <a:pPr lvl="0"/>
            <a:r>
              <a:rPr lang="en-GB" dirty="0"/>
              <a:t>Virtual and augmented reality </a:t>
            </a:r>
            <a:r>
              <a:rPr lang="en-GB" dirty="0" smtClean="0"/>
              <a:t>tools.</a:t>
            </a:r>
            <a:endParaRPr lang="ru-RU" dirty="0"/>
          </a:p>
          <a:p>
            <a:pPr lvl="0"/>
            <a:r>
              <a:rPr lang="en-GB" dirty="0"/>
              <a:t>Educational software and mobile </a:t>
            </a:r>
            <a:r>
              <a:rPr lang="en-GB" dirty="0" smtClean="0"/>
              <a:t>apps.</a:t>
            </a:r>
            <a:endParaRPr lang="ru-RU" dirty="0"/>
          </a:p>
          <a:p>
            <a:pPr lvl="0"/>
            <a:r>
              <a:rPr lang="en-GB" dirty="0"/>
              <a:t>Online </a:t>
            </a:r>
            <a:r>
              <a:rPr lang="en-GB" dirty="0" smtClean="0"/>
              <a:t>resources.</a:t>
            </a:r>
            <a:endParaRPr lang="ru-RU" dirty="0"/>
          </a:p>
          <a:p>
            <a:pPr lvl="0"/>
            <a:r>
              <a:rPr lang="en-GB" dirty="0"/>
              <a:t>Formative assessment </a:t>
            </a:r>
            <a:r>
              <a:rPr lang="en-GB" dirty="0" smtClean="0"/>
              <a:t>tools.</a:t>
            </a:r>
            <a:endParaRPr lang="ru-RU" dirty="0"/>
          </a:p>
          <a:p>
            <a:pPr lvl="0"/>
            <a:r>
              <a:rPr lang="en-GB" dirty="0"/>
              <a:t>Collaboration and communication </a:t>
            </a:r>
            <a:r>
              <a:rPr lang="en-GB" dirty="0" smtClean="0"/>
              <a:t>tools.</a:t>
            </a:r>
            <a:endParaRPr lang="ru-RU" dirty="0"/>
          </a:p>
          <a:p>
            <a:pPr lvl="0"/>
            <a:r>
              <a:rPr lang="en-GB" dirty="0"/>
              <a:t>Learning </a:t>
            </a:r>
            <a:r>
              <a:rPr lang="en-GB" dirty="0" smtClean="0"/>
              <a:t>analytics.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335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Educational technologies related to NUS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STEAM education, Lego education</a:t>
            </a:r>
          </a:p>
          <a:p>
            <a:r>
              <a:rPr lang="en-US" dirty="0" smtClean="0"/>
              <a:t>Gamification</a:t>
            </a:r>
            <a:r>
              <a:rPr lang="uk-UA" dirty="0"/>
              <a:t> </a:t>
            </a:r>
            <a:r>
              <a:rPr lang="uk-UA" dirty="0" smtClean="0"/>
              <a:t>(</a:t>
            </a:r>
            <a:r>
              <a:rPr lang="uk-UA" dirty="0" err="1" smtClean="0"/>
              <a:t>гейміфікація</a:t>
            </a:r>
            <a:r>
              <a:rPr lang="uk-UA" dirty="0" smtClean="0"/>
              <a:t>) </a:t>
            </a:r>
            <a:endParaRPr lang="en-US" dirty="0"/>
          </a:p>
          <a:p>
            <a:r>
              <a:rPr lang="en-US" dirty="0" smtClean="0"/>
              <a:t>Project</a:t>
            </a:r>
            <a:r>
              <a:rPr lang="uk-UA" dirty="0" smtClean="0"/>
              <a:t> (</a:t>
            </a:r>
            <a:r>
              <a:rPr lang="uk-UA" dirty="0" err="1" smtClean="0"/>
              <a:t>проєктне</a:t>
            </a:r>
            <a:r>
              <a:rPr lang="uk-UA" dirty="0" smtClean="0"/>
              <a:t> навчання)</a:t>
            </a:r>
            <a:endParaRPr lang="en-US" dirty="0" smtClean="0"/>
          </a:p>
          <a:p>
            <a:r>
              <a:rPr lang="en-US" dirty="0" smtClean="0"/>
              <a:t>Blended learning</a:t>
            </a:r>
            <a:r>
              <a:rPr lang="uk-UA" dirty="0" smtClean="0"/>
              <a:t> (змішане навчання)</a:t>
            </a:r>
            <a:endParaRPr lang="en-US" dirty="0" smtClean="0"/>
          </a:p>
          <a:p>
            <a:r>
              <a:rPr lang="en-US" dirty="0" smtClean="0"/>
              <a:t>Interactive education</a:t>
            </a:r>
            <a:r>
              <a:rPr lang="uk-UA" dirty="0" smtClean="0"/>
              <a:t> (інтерактивне навчання)</a:t>
            </a:r>
            <a:endParaRPr lang="en-US" dirty="0" smtClean="0"/>
          </a:p>
          <a:p>
            <a:r>
              <a:rPr lang="en-US" dirty="0" smtClean="0"/>
              <a:t>Flipped classroom</a:t>
            </a:r>
            <a:r>
              <a:rPr lang="uk-UA" dirty="0" smtClean="0"/>
              <a:t> (перевернуте навчання)</a:t>
            </a:r>
            <a:endParaRPr lang="en-US" dirty="0" smtClean="0"/>
          </a:p>
          <a:p>
            <a:r>
              <a:rPr lang="en-US" dirty="0" smtClean="0"/>
              <a:t>Problem – based learning (</a:t>
            </a:r>
            <a:r>
              <a:rPr lang="uk-UA" dirty="0" smtClean="0"/>
              <a:t>проблемне навчання</a:t>
            </a:r>
            <a:r>
              <a:rPr lang="en-US" dirty="0" smtClean="0"/>
              <a:t>)</a:t>
            </a:r>
            <a:endParaRPr lang="uk-UA" dirty="0" smtClean="0"/>
          </a:p>
          <a:p>
            <a:r>
              <a:rPr lang="en-US" dirty="0" smtClean="0"/>
              <a:t>Immersion </a:t>
            </a:r>
            <a:r>
              <a:rPr lang="uk-UA" dirty="0" smtClean="0"/>
              <a:t>(</a:t>
            </a:r>
            <a:r>
              <a:rPr lang="uk-UA" dirty="0" err="1" smtClean="0"/>
              <a:t>імерсивні</a:t>
            </a:r>
            <a:r>
              <a:rPr lang="uk-UA" dirty="0" smtClean="0"/>
              <a:t> технології)</a:t>
            </a:r>
            <a:endParaRPr lang="en-US" dirty="0" smtClean="0"/>
          </a:p>
          <a:p>
            <a:r>
              <a:rPr lang="en-US" dirty="0" smtClean="0"/>
              <a:t>Informational technologies (Cloud, e-learning, m-learning</a:t>
            </a:r>
            <a:r>
              <a:rPr lang="uk-UA" dirty="0" smtClean="0"/>
              <a:t>, </a:t>
            </a:r>
            <a:r>
              <a:rPr lang="en-US" dirty="0" smtClean="0"/>
              <a:t>Al- learning) (</a:t>
            </a:r>
            <a:r>
              <a:rPr lang="uk-UA" dirty="0" smtClean="0"/>
              <a:t>інформаційні технології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Blockchain</a:t>
            </a:r>
            <a:r>
              <a:rPr lang="en-US" dirty="0" smtClean="0"/>
              <a:t> </a:t>
            </a:r>
            <a:r>
              <a:rPr lang="uk-UA" dirty="0"/>
              <a:t>(блочне навчання)</a:t>
            </a:r>
            <a:endParaRPr lang="en-US" dirty="0"/>
          </a:p>
          <a:p>
            <a:r>
              <a:rPr lang="en-US" dirty="0" smtClean="0"/>
              <a:t>Integrated learning </a:t>
            </a:r>
            <a:r>
              <a:rPr lang="uk-UA" dirty="0" smtClean="0"/>
              <a:t> (інтегроване навчання)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50" y="1671109"/>
            <a:ext cx="3619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7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5702549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Lecture 1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4800" dirty="0" smtClean="0">
                <a:solidFill>
                  <a:schemeClr val="accent1"/>
                </a:solidFill>
              </a:rPr>
              <a:t>Educational technologies as the basis for education reforming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506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4445" y="690034"/>
            <a:ext cx="8776445" cy="167640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eJw79ozzlD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4445" y="2518028"/>
            <a:ext cx="5785222" cy="32541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84445" y="1093799"/>
            <a:ext cx="72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Methods vs Methodologies 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6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Questions to the lecture: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97933" y="1069337"/>
            <a:ext cx="8873067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Main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Idea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Questions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primary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focus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thesis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lecture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summarize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argument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presented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Detail-Oriented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Questions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examples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does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speaker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support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their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points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specific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statistics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mentioned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they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illustrate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Vocabulary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Terminology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Questions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key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terms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introduced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they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defined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does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speaker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explain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complex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concepts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Analytical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Questions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assumptions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underlie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speaker's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argument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does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speaker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address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potential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counterarguments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alternative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perspectives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Application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Questions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concepts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discussed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applied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real-world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scenarios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think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situation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lecture's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content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relevant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useful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Critical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Thinking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Questions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agree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speaker's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conclusions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strengths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weaknesses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arguments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presented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Reflective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Questions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lecture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influenced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understanding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topic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remain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unanswered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after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listening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lecture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49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9" t="4339" r="2322" b="18250"/>
          <a:stretch/>
        </p:blipFill>
        <p:spPr>
          <a:xfrm>
            <a:off x="1617133" y="965200"/>
            <a:ext cx="9237134" cy="52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47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reative concept Thank You For Your Attention text on notebook. фотография  Stock | Adobe Stoc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-670"/>
          <a:stretch/>
        </p:blipFill>
        <p:spPr bwMode="auto">
          <a:xfrm>
            <a:off x="1176867" y="1303868"/>
            <a:ext cx="8415866" cy="502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8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9682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Objectives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an idea about the notion of educational technology;</a:t>
            </a:r>
          </a:p>
          <a:p>
            <a:r>
              <a:rPr lang="en-US" dirty="0" err="1" smtClean="0"/>
              <a:t>Realise</a:t>
            </a:r>
            <a:r>
              <a:rPr lang="en-US" dirty="0" smtClean="0"/>
              <a:t> the functions of </a:t>
            </a:r>
            <a:r>
              <a:rPr lang="en-US" dirty="0" err="1"/>
              <a:t>e</a:t>
            </a:r>
            <a:r>
              <a:rPr lang="en-US" dirty="0" err="1" smtClean="0"/>
              <a:t>dtech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Analyse</a:t>
            </a:r>
            <a:r>
              <a:rPr lang="en-US" dirty="0" smtClean="0"/>
              <a:t> the criteria of choosing </a:t>
            </a:r>
            <a:r>
              <a:rPr lang="en-US" dirty="0" err="1" smtClean="0"/>
              <a:t>edtech</a:t>
            </a:r>
            <a:r>
              <a:rPr lang="en-US" dirty="0" smtClean="0"/>
              <a:t> for educational process in your classroom;</a:t>
            </a:r>
          </a:p>
          <a:p>
            <a:r>
              <a:rPr lang="en-US" dirty="0" smtClean="0"/>
              <a:t>Relate New Ukrainian school concept to existing </a:t>
            </a:r>
            <a:r>
              <a:rPr lang="en-US" dirty="0" err="1" smtClean="0"/>
              <a:t>edtechs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95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8001000" cy="829734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</a:rPr>
              <a:t>Revolutions in education</a:t>
            </a:r>
            <a:endParaRPr lang="ru-RU" sz="48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812" y="1845733"/>
            <a:ext cx="6647922" cy="3903133"/>
          </a:xfrm>
        </p:spPr>
        <p:txBody>
          <a:bodyPr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Eric Ashby </a:t>
            </a:r>
            <a:r>
              <a:rPr lang="en-US" sz="2800" dirty="0" smtClean="0">
                <a:solidFill>
                  <a:schemeClr val="tx1"/>
                </a:solidFill>
              </a:rPr>
              <a:t>(1967):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Appearance of first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Adoption of the “written word”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Invention of printing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Advent of 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dirty="0" err="1">
                <a:solidFill>
                  <a:schemeClr val="tx1"/>
                </a:solidFill>
              </a:rPr>
              <a:t>A</a:t>
            </a:r>
            <a:r>
              <a:rPr lang="en-US" dirty="0" err="1" smtClean="0">
                <a:solidFill>
                  <a:schemeClr val="tx1"/>
                </a:solidFill>
              </a:rPr>
              <a:t>dio</a:t>
            </a:r>
            <a:r>
              <a:rPr lang="en-US" dirty="0" smtClean="0">
                <a:solidFill>
                  <a:schemeClr val="tx1"/>
                </a:solidFill>
              </a:rPr>
              <a:t>, TV, computer (electronics).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AL invention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05" b="22771"/>
          <a:stretch/>
        </p:blipFill>
        <p:spPr>
          <a:xfrm>
            <a:off x="5390091" y="2915708"/>
            <a:ext cx="6590242" cy="372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7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477" y="668866"/>
            <a:ext cx="9247189" cy="1422401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</a:rPr>
              <a:t>What is educational technology?</a:t>
            </a:r>
            <a:endParaRPr lang="ru-RU" sz="48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4279" y="2781300"/>
            <a:ext cx="10136188" cy="310726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Go to </a:t>
            </a:r>
          </a:p>
          <a:p>
            <a:r>
              <a:rPr lang="en-US" dirty="0" err="1" smtClean="0">
                <a:solidFill>
                  <a:schemeClr val="tx1"/>
                </a:solidFill>
                <a:hlinkClick r:id="rId2"/>
              </a:rPr>
              <a:t>www.mentimeter.com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Use code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ru-RU" dirty="0" smtClean="0">
                <a:solidFill>
                  <a:schemeClr val="tx1"/>
                </a:solidFill>
              </a:rPr>
              <a:t>39488619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Write 2 words, associated with </a:t>
            </a:r>
            <a:r>
              <a:rPr lang="en-US" b="1" dirty="0" err="1" smtClean="0">
                <a:solidFill>
                  <a:schemeClr val="tx1"/>
                </a:solidFill>
              </a:rPr>
              <a:t>edtech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2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011" y="406400"/>
            <a:ext cx="10254721" cy="855133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</a:rPr>
              <a:t>Educational </a:t>
            </a:r>
            <a:r>
              <a:rPr lang="en-US" sz="4400" dirty="0" err="1" smtClean="0">
                <a:solidFill>
                  <a:schemeClr val="accent1"/>
                </a:solidFill>
              </a:rPr>
              <a:t>technologues</a:t>
            </a:r>
            <a:endParaRPr lang="ru-RU" sz="4400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867" y="1657455"/>
            <a:ext cx="8077201" cy="48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8011" y="541866"/>
            <a:ext cx="10762721" cy="1210733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</a:rPr>
              <a:t>Ways of enhancing student’s </a:t>
            </a:r>
            <a:r>
              <a:rPr lang="en-US" sz="4400" dirty="0">
                <a:solidFill>
                  <a:schemeClr val="accent1"/>
                </a:solidFill>
              </a:rPr>
              <a:t>engagement </a:t>
            </a:r>
            <a:r>
              <a:rPr lang="en-US" sz="4400" dirty="0" smtClean="0">
                <a:solidFill>
                  <a:schemeClr val="accent1"/>
                </a:solidFill>
              </a:rPr>
              <a:t>and motivation: </a:t>
            </a:r>
            <a:endParaRPr lang="ru-RU" sz="44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011" y="2294467"/>
            <a:ext cx="10644188" cy="4360333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500" dirty="0" err="1">
                <a:solidFill>
                  <a:schemeClr val="tx1"/>
                </a:solidFill>
              </a:rPr>
              <a:t>Interactive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 smtClean="0">
                <a:solidFill>
                  <a:schemeClr val="tx1"/>
                </a:solidFill>
              </a:rPr>
              <a:t>features</a:t>
            </a:r>
            <a:endParaRPr lang="ru-RU" sz="35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500" dirty="0" err="1">
                <a:solidFill>
                  <a:schemeClr val="tx1"/>
                </a:solidFill>
              </a:rPr>
              <a:t>Personalized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 smtClean="0">
                <a:solidFill>
                  <a:schemeClr val="tx1"/>
                </a:solidFill>
              </a:rPr>
              <a:t>learning</a:t>
            </a:r>
            <a:endParaRPr lang="ru-RU" sz="35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500" dirty="0" err="1">
                <a:solidFill>
                  <a:schemeClr val="tx1"/>
                </a:solidFill>
              </a:rPr>
              <a:t>Collaborative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 smtClean="0">
                <a:solidFill>
                  <a:schemeClr val="tx1"/>
                </a:solidFill>
              </a:rPr>
              <a:t>learning</a:t>
            </a:r>
            <a:endParaRPr lang="en-US" sz="3500" dirty="0" smtClean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500" dirty="0" err="1" smtClean="0">
                <a:solidFill>
                  <a:schemeClr val="tx1"/>
                </a:solidFill>
              </a:rPr>
              <a:t>Gamification</a:t>
            </a:r>
            <a:r>
              <a:rPr lang="ru-RU" sz="3500" dirty="0" smtClean="0">
                <a:solidFill>
                  <a:schemeClr val="tx1"/>
                </a:solidFill>
              </a:rPr>
              <a:t>.</a:t>
            </a:r>
            <a:endParaRPr lang="ru-RU" sz="35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500" dirty="0" err="1">
                <a:solidFill>
                  <a:schemeClr val="tx1"/>
                </a:solidFill>
              </a:rPr>
              <a:t>Immediate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 smtClean="0">
                <a:solidFill>
                  <a:schemeClr val="tx1"/>
                </a:solidFill>
              </a:rPr>
              <a:t>feedback</a:t>
            </a:r>
            <a:endParaRPr lang="ru-RU" sz="35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500" dirty="0" err="1">
                <a:solidFill>
                  <a:schemeClr val="tx1"/>
                </a:solidFill>
              </a:rPr>
              <a:t>Access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>
                <a:solidFill>
                  <a:schemeClr val="tx1"/>
                </a:solidFill>
              </a:rPr>
              <a:t>to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>
                <a:solidFill>
                  <a:schemeClr val="tx1"/>
                </a:solidFill>
              </a:rPr>
              <a:t>multimedia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 smtClean="0">
                <a:solidFill>
                  <a:schemeClr val="tx1"/>
                </a:solidFill>
              </a:rPr>
              <a:t>content</a:t>
            </a:r>
            <a:endParaRPr lang="ru-RU" sz="35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500" dirty="0" err="1">
                <a:solidFill>
                  <a:schemeClr val="tx1"/>
                </a:solidFill>
              </a:rPr>
              <a:t>Access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>
                <a:solidFill>
                  <a:schemeClr val="tx1"/>
                </a:solidFill>
              </a:rPr>
              <a:t>to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 smtClean="0">
                <a:solidFill>
                  <a:schemeClr val="tx1"/>
                </a:solidFill>
              </a:rPr>
              <a:t>technology</a:t>
            </a:r>
            <a:endParaRPr lang="ru-RU" sz="35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500" dirty="0" err="1">
                <a:solidFill>
                  <a:schemeClr val="tx1"/>
                </a:solidFill>
              </a:rPr>
              <a:t>Self-paced</a:t>
            </a: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err="1" smtClean="0">
                <a:solidFill>
                  <a:schemeClr val="tx1"/>
                </a:solidFill>
              </a:rPr>
              <a:t>learning</a:t>
            </a:r>
            <a:endParaRPr lang="ru-RU" sz="35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157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Ukrainian – English correspondence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i="1" dirty="0" smtClean="0"/>
              <a:t>Педагогічна технологія, технологія навчання, технологія в освіті, освітня технологія, навчальна технологія, технологія розвитку особистості.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017" y="4543069"/>
            <a:ext cx="4762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7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0415"/>
          </a:xfrm>
        </p:spPr>
        <p:txBody>
          <a:bodyPr/>
          <a:lstStyle/>
          <a:p>
            <a:r>
              <a:rPr lang="uk-UA" dirty="0" smtClean="0">
                <a:solidFill>
                  <a:schemeClr val="accent1"/>
                </a:solidFill>
              </a:rPr>
              <a:t>Освітня технологія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868" y="1363134"/>
            <a:ext cx="9634986" cy="4885266"/>
          </a:xfrm>
        </p:spPr>
        <p:txBody>
          <a:bodyPr>
            <a:normAutofit/>
          </a:bodyPr>
          <a:lstStyle/>
          <a:p>
            <a:r>
              <a:rPr lang="uk-UA" sz="2400" dirty="0"/>
              <a:t>П</a:t>
            </a:r>
            <a:r>
              <a:rPr lang="ru-RU" sz="2400" dirty="0" err="1" smtClean="0"/>
              <a:t>евна</a:t>
            </a:r>
            <a:r>
              <a:rPr lang="ru-RU" sz="2400" dirty="0" smtClean="0"/>
              <a:t> </a:t>
            </a:r>
            <a:r>
              <a:rPr lang="ru-RU" sz="2400" dirty="0" err="1"/>
              <a:t>послідовність</a:t>
            </a:r>
            <a:r>
              <a:rPr lang="ru-RU" sz="2400" dirty="0"/>
              <a:t> </a:t>
            </a:r>
            <a:r>
              <a:rPr lang="ru-RU" sz="2400" dirty="0" err="1" smtClean="0"/>
              <a:t>операцій</a:t>
            </a:r>
            <a:r>
              <a:rPr lang="ru-RU" sz="2400" dirty="0" smtClean="0"/>
              <a:t>, </a:t>
            </a:r>
            <a:r>
              <a:rPr lang="ru-RU" sz="2400" dirty="0" err="1" smtClean="0"/>
              <a:t>дій</a:t>
            </a:r>
            <a:r>
              <a:rPr lang="ru-RU" sz="2400" dirty="0"/>
              <a:t>, </a:t>
            </a:r>
            <a:r>
              <a:rPr lang="ru-RU" sz="2400" dirty="0" err="1"/>
              <a:t>спрямованих</a:t>
            </a:r>
            <a:r>
              <a:rPr lang="ru-RU" sz="2400" dirty="0"/>
              <a:t> на </a:t>
            </a:r>
            <a:r>
              <a:rPr lang="ru-RU" sz="2400" dirty="0" err="1"/>
              <a:t>досягнення</a:t>
            </a:r>
            <a:r>
              <a:rPr lang="ru-RU" sz="2400" dirty="0"/>
              <a:t> </a:t>
            </a:r>
            <a:r>
              <a:rPr lang="ru-RU" sz="2400" dirty="0" err="1"/>
              <a:t>навчально-виховної</a:t>
            </a:r>
            <a:r>
              <a:rPr lang="ru-RU" sz="2400" dirty="0"/>
              <a:t> </a:t>
            </a:r>
            <a:r>
              <a:rPr lang="ru-RU" sz="2400" dirty="0" smtClean="0"/>
              <a:t>мети.</a:t>
            </a:r>
          </a:p>
          <a:p>
            <a:r>
              <a:rPr lang="ru-RU" sz="2400" dirty="0" smtClean="0"/>
              <a:t>Система, </a:t>
            </a:r>
            <a:r>
              <a:rPr lang="ru-RU" sz="2400" dirty="0"/>
              <a:t>в </a:t>
            </a:r>
            <a:r>
              <a:rPr lang="ru-RU" sz="2400" dirty="0" err="1"/>
              <a:t>якій</a:t>
            </a:r>
            <a:r>
              <a:rPr lang="ru-RU" sz="2400" dirty="0"/>
              <a:t> </a:t>
            </a:r>
            <a:r>
              <a:rPr lang="ru-RU" sz="2400" dirty="0" err="1"/>
              <a:t>послідовно</a:t>
            </a:r>
            <a:r>
              <a:rPr lang="ru-RU" sz="2400" dirty="0"/>
              <a:t> </a:t>
            </a:r>
            <a:r>
              <a:rPr lang="ru-RU" sz="2400" dirty="0" err="1"/>
              <a:t>втілюється</a:t>
            </a:r>
            <a:r>
              <a:rPr lang="ru-RU" sz="2400" dirty="0"/>
              <a:t> на </a:t>
            </a:r>
            <a:r>
              <a:rPr lang="ru-RU" sz="2400" dirty="0" err="1"/>
              <a:t>практиці</a:t>
            </a:r>
            <a:r>
              <a:rPr lang="ru-RU" sz="2400" dirty="0"/>
              <a:t> </a:t>
            </a:r>
            <a:r>
              <a:rPr lang="ru-RU" sz="2400" dirty="0" err="1" smtClean="0"/>
              <a:t>заздалегідь</a:t>
            </a:r>
            <a:r>
              <a:rPr lang="ru-RU" sz="2400" dirty="0" smtClean="0"/>
              <a:t> </a:t>
            </a:r>
            <a:r>
              <a:rPr lang="ru-RU" sz="2400" dirty="0" err="1" smtClean="0"/>
              <a:t>спроектований</a:t>
            </a:r>
            <a:r>
              <a:rPr lang="ru-RU" sz="2400" dirty="0" smtClean="0"/>
              <a:t> </a:t>
            </a:r>
            <a:r>
              <a:rPr lang="ru-RU" sz="2400" dirty="0" err="1"/>
              <a:t>навчально-виховний</a:t>
            </a:r>
            <a:r>
              <a:rPr lang="ru-RU" sz="2400" dirty="0"/>
              <a:t> </a:t>
            </a:r>
            <a:r>
              <a:rPr lang="ru-RU" sz="2400" dirty="0" err="1" smtClean="0"/>
              <a:t>процес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Системність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конструювання</a:t>
            </a:r>
            <a:r>
              <a:rPr lang="ru-RU" sz="2400" dirty="0"/>
              <a:t> </a:t>
            </a:r>
            <a:r>
              <a:rPr lang="ru-RU" sz="2400" dirty="0" err="1"/>
              <a:t>навчального</a:t>
            </a:r>
            <a:r>
              <a:rPr lang="ru-RU" sz="2400" dirty="0"/>
              <a:t> </a:t>
            </a:r>
            <a:r>
              <a:rPr lang="ru-RU" sz="2400" dirty="0" err="1" smtClean="0"/>
              <a:t>процесу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гарантують</a:t>
            </a:r>
            <a:r>
              <a:rPr lang="ru-RU" sz="2400" dirty="0"/>
              <a:t> </a:t>
            </a:r>
            <a:r>
              <a:rPr lang="ru-RU" sz="2400" dirty="0" err="1"/>
              <a:t>досягнення</a:t>
            </a:r>
            <a:r>
              <a:rPr lang="ru-RU" sz="2400" dirty="0"/>
              <a:t> </a:t>
            </a:r>
            <a:r>
              <a:rPr lang="ru-RU" sz="2400" dirty="0" err="1"/>
              <a:t>поставленої</a:t>
            </a:r>
            <a:r>
              <a:rPr lang="ru-RU" sz="2400" dirty="0"/>
              <a:t> </a:t>
            </a:r>
            <a:r>
              <a:rPr lang="ru-RU" sz="2400" dirty="0" smtClean="0"/>
              <a:t>мети.</a:t>
            </a:r>
          </a:p>
          <a:p>
            <a:r>
              <a:rPr lang="ru-RU" sz="2400" dirty="0" smtClean="0"/>
              <a:t>Сума </a:t>
            </a:r>
            <a:r>
              <a:rPr lang="ru-RU" sz="2400" dirty="0" err="1"/>
              <a:t>науково</a:t>
            </a:r>
            <a:r>
              <a:rPr lang="ru-RU" sz="2400" dirty="0"/>
              <a:t> </a:t>
            </a:r>
            <a:r>
              <a:rPr lang="ru-RU" sz="2400" dirty="0" err="1" smtClean="0"/>
              <a:t>обгрунтованих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заходів</a:t>
            </a:r>
            <a:r>
              <a:rPr lang="ru-RU" sz="2400" dirty="0" smtClean="0"/>
              <a:t> </a:t>
            </a:r>
            <a:r>
              <a:rPr lang="ru-RU" sz="2400" dirty="0" err="1"/>
              <a:t>виховного</a:t>
            </a:r>
            <a:r>
              <a:rPr lang="ru-RU" sz="2400" dirty="0"/>
              <a:t> </a:t>
            </a:r>
            <a:r>
              <a:rPr lang="ru-RU" sz="2400" dirty="0" err="1"/>
              <a:t>впливу</a:t>
            </a:r>
            <a:r>
              <a:rPr lang="ru-RU" sz="2400" dirty="0"/>
              <a:t> на </a:t>
            </a:r>
            <a:r>
              <a:rPr lang="ru-RU" sz="2400" dirty="0" err="1"/>
              <a:t>людину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групу</a:t>
            </a:r>
            <a:r>
              <a:rPr lang="ru-RU" sz="2400" dirty="0"/>
              <a:t> людей, </a:t>
            </a:r>
            <a:r>
              <a:rPr lang="ru-RU" sz="2400" dirty="0" err="1" smtClean="0"/>
              <a:t>окрему</a:t>
            </a:r>
            <a:r>
              <a:rPr lang="ru-RU" sz="2400" dirty="0" smtClean="0"/>
              <a:t> </a:t>
            </a:r>
            <a:r>
              <a:rPr lang="ru-RU" sz="2400" dirty="0" err="1" smtClean="0"/>
              <a:t>галузь</a:t>
            </a:r>
            <a:r>
              <a:rPr lang="ru-RU" sz="2400" dirty="0" smtClean="0"/>
              <a:t> </a:t>
            </a:r>
            <a:r>
              <a:rPr lang="ru-RU" sz="2400" dirty="0" err="1"/>
              <a:t>професіональної</a:t>
            </a:r>
            <a:r>
              <a:rPr lang="ru-RU" sz="2400" dirty="0"/>
              <a:t> </a:t>
            </a:r>
            <a:r>
              <a:rPr lang="ru-RU" sz="2400" dirty="0" err="1"/>
              <a:t>підготовки</a:t>
            </a:r>
            <a:r>
              <a:rPr lang="ru-RU" sz="2400" dirty="0"/>
              <a:t> педагога, </a:t>
            </a:r>
            <a:r>
              <a:rPr lang="ru-RU" sz="2400" dirty="0" err="1"/>
              <a:t>пов’язану</a:t>
            </a:r>
            <a:r>
              <a:rPr lang="ru-RU" sz="2400" dirty="0"/>
              <a:t> з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творчістю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 smtClean="0"/>
              <a:t>майстерністю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331445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Другая 1">
      <a:dk1>
        <a:sysClr val="windowText" lastClr="000000"/>
      </a:dk1>
      <a:lt1>
        <a:srgbClr val="F4E2A9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572</TotalTime>
  <Words>730</Words>
  <Application>Microsoft Office PowerPoint</Application>
  <PresentationFormat>Широкоэкранный</PresentationFormat>
  <Paragraphs>106</Paragraphs>
  <Slides>23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Ион</vt:lpstr>
      <vt:lpstr>CLIL in the contest of modern Educational technologies</vt:lpstr>
      <vt:lpstr> Lecture 1  Educational technologies as the basis for education reforming   </vt:lpstr>
      <vt:lpstr>Objectives </vt:lpstr>
      <vt:lpstr>Revolutions in education</vt:lpstr>
      <vt:lpstr>What is educational technology?</vt:lpstr>
      <vt:lpstr>Educational technologues</vt:lpstr>
      <vt:lpstr>Ways of enhancing student’s engagement and motivation: </vt:lpstr>
      <vt:lpstr>Ukrainian – English correspondence </vt:lpstr>
      <vt:lpstr>Освітня технологія</vt:lpstr>
      <vt:lpstr>300 визначень поняття «педагогічна технологія»</vt:lpstr>
      <vt:lpstr>Educational technology </vt:lpstr>
      <vt:lpstr>Презентация PowerPoint</vt:lpstr>
      <vt:lpstr>Why it is important</vt:lpstr>
      <vt:lpstr>Benefits of Edtech for Students </vt:lpstr>
      <vt:lpstr>Benefits of Edtech for Teachers </vt:lpstr>
      <vt:lpstr>Criteria for choosing an educational technology</vt:lpstr>
      <vt:lpstr>Criteria for choosing educational technology in class</vt:lpstr>
      <vt:lpstr>Educational tools:</vt:lpstr>
      <vt:lpstr>Educational technologies related to NUS</vt:lpstr>
      <vt:lpstr> </vt:lpstr>
      <vt:lpstr>Questions to the lecture: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technologies</dc:title>
  <dc:creator>Наталья</dc:creator>
  <cp:lastModifiedBy>Наталья</cp:lastModifiedBy>
  <cp:revision>49</cp:revision>
  <dcterms:created xsi:type="dcterms:W3CDTF">2024-02-03T13:51:33Z</dcterms:created>
  <dcterms:modified xsi:type="dcterms:W3CDTF">2025-03-13T08:47:52Z</dcterms:modified>
</cp:coreProperties>
</file>