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6"/>
  </p:notesMasterIdLst>
  <p:sldIdLst>
    <p:sldId id="256" r:id="rId2"/>
    <p:sldId id="257" r:id="rId3"/>
    <p:sldId id="335" r:id="rId4"/>
    <p:sldId id="336" r:id="rId5"/>
    <p:sldId id="339" r:id="rId6"/>
    <p:sldId id="340" r:id="rId7"/>
    <p:sldId id="341" r:id="rId8"/>
    <p:sldId id="344" r:id="rId9"/>
    <p:sldId id="345" r:id="rId10"/>
    <p:sldId id="346" r:id="rId11"/>
    <p:sldId id="347" r:id="rId12"/>
    <p:sldId id="348" r:id="rId13"/>
    <p:sldId id="353" r:id="rId14"/>
    <p:sldId id="354" r:id="rId15"/>
    <p:sldId id="357" r:id="rId16"/>
    <p:sldId id="358" r:id="rId17"/>
    <p:sldId id="360" r:id="rId18"/>
    <p:sldId id="361" r:id="rId19"/>
    <p:sldId id="362" r:id="rId20"/>
    <p:sldId id="365" r:id="rId21"/>
    <p:sldId id="366" r:id="rId22"/>
    <p:sldId id="367" r:id="rId23"/>
    <p:sldId id="368" r:id="rId24"/>
    <p:sldId id="372" r:id="rId25"/>
    <p:sldId id="375" r:id="rId26"/>
    <p:sldId id="377" r:id="rId27"/>
    <p:sldId id="378" r:id="rId28"/>
    <p:sldId id="381" r:id="rId29"/>
    <p:sldId id="382" r:id="rId30"/>
    <p:sldId id="383" r:id="rId31"/>
    <p:sldId id="385" r:id="rId32"/>
    <p:sldId id="387" r:id="rId33"/>
    <p:sldId id="388" r:id="rId34"/>
    <p:sldId id="389" r:id="rId35"/>
    <p:sldId id="391" r:id="rId36"/>
    <p:sldId id="392" r:id="rId37"/>
    <p:sldId id="395" r:id="rId38"/>
    <p:sldId id="396" r:id="rId39"/>
    <p:sldId id="397" r:id="rId40"/>
    <p:sldId id="398" r:id="rId41"/>
    <p:sldId id="400" r:id="rId42"/>
    <p:sldId id="402" r:id="rId43"/>
    <p:sldId id="403" r:id="rId44"/>
    <p:sldId id="404" r:id="rId45"/>
    <p:sldId id="405" r:id="rId46"/>
    <p:sldId id="407" r:id="rId47"/>
    <p:sldId id="410" r:id="rId48"/>
    <p:sldId id="412" r:id="rId49"/>
    <p:sldId id="413" r:id="rId50"/>
    <p:sldId id="415" r:id="rId51"/>
    <p:sldId id="417" r:id="rId52"/>
    <p:sldId id="418" r:id="rId53"/>
    <p:sldId id="422" r:id="rId54"/>
    <p:sldId id="442" r:id="rId55"/>
    <p:sldId id="425" r:id="rId56"/>
    <p:sldId id="427" r:id="rId57"/>
    <p:sldId id="426" r:id="rId58"/>
    <p:sldId id="429" r:id="rId59"/>
    <p:sldId id="430" r:id="rId60"/>
    <p:sldId id="431" r:id="rId61"/>
    <p:sldId id="432" r:id="rId62"/>
    <p:sldId id="436" r:id="rId63"/>
    <p:sldId id="439" r:id="rId64"/>
    <p:sldId id="441" r:id="rId65"/>
  </p:sldIdLst>
  <p:sldSz cx="9144000" cy="5143500" type="screen16x9"/>
  <p:notesSz cx="6858000" cy="9144000"/>
  <p:embeddedFontLst>
    <p:embeddedFont>
      <p:font typeface="Oswald" charset="-52"/>
      <p:regular r:id="rId67"/>
      <p:bold r:id="rId68"/>
    </p:embeddedFont>
    <p:embeddedFont>
      <p:font typeface="Average" charset="0"/>
      <p:regular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5" d="100"/>
          <a:sy n="105" d="100"/>
        </p:scale>
        <p:origin x="-725" y="-77"/>
      </p:cViewPr>
      <p:guideLst>
        <p:guide orient="horz" pos="1620"/>
        <p:guide pos="288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320489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065231170a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3065231170a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065231170a_0_3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065231170a_0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065231170a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3065231170a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065231170a_0_4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3065231170a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3065231170a_0_4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3065231170a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3065231170a_0_4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3065231170a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065231170a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3065231170a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3065231170a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3065231170a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3065231170a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3065231170a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065231170a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065231170a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0257b85c34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0257b85c3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3065231170a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3065231170a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3065231170a_0_4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3065231170a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065231170a_0_4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065231170a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3065231170a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3065231170a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065231170a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3065231170a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3065231170a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3065231170a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3065231170a_0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3065231170a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065231170a_0_5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065231170a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3065231170a_0_5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3065231170a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3065231170a_0_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3065231170a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065231170a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3065231170a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3065231170a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3065231170a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3065231170a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3065231170a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3065231170a_0_6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3065231170a_0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3065231170a_0_3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3065231170a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3065231170a_0_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3065231170a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3065231170a_0_3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3065231170a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3065231170a_0_4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3065231170a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3065231170a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3065231170a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3065231170a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3065231170a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3065231170a_0_4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3065231170a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065231170a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3065231170a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3065231170a_0_5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3065231170a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3065231170a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3065231170a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3065231170a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3065231170a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3065231170a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3065231170a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3065231170a_0_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3065231170a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065231170a_0_3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3065231170a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3065231170a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3065231170a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3065231170a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3065231170a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3065231170a_0_4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3065231170a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3065231170a_0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3065231170a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3065231170a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3065231170a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3065231170a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3065231170a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3065231170a_0_5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3065231170a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3065231170a_0_3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3065231170a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3065231170a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3065231170a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3065231170a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3065231170a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3065231170a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3065231170a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3065231170a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3065231170a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3065231170a_0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3065231170a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3065231170a_0_5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3065231170a_0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3065231170a_0_5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3065231170a_0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065231170a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3065231170a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3065231170a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3065231170a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3065231170a_0_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g3065231170a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3065231170a_0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3065231170a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3065231170a_0_6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3065231170a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065231170a_0_4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3065231170a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065231170a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3065231170a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065231170a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3065231170a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rgbClr val="F9CB9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uk"/>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9.xml"/><Relationship Id="rId5" Type="http://schemas.openxmlformats.org/officeDocument/2006/relationships/image" Target="../media/image89.png"/><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1.xml"/><Relationship Id="rId1" Type="http://schemas.openxmlformats.org/officeDocument/2006/relationships/slideLayout" Target="../slideLayouts/slideLayout9.xml"/><Relationship Id="rId5" Type="http://schemas.openxmlformats.org/officeDocument/2006/relationships/image" Target="../media/image105.png"/><Relationship Id="rId4" Type="http://schemas.openxmlformats.org/officeDocument/2006/relationships/image" Target="../media/image104.png"/></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0" y="157350"/>
            <a:ext cx="7801500" cy="1080300"/>
          </a:xfrm>
          <a:prstGeom prst="rect">
            <a:avLst/>
          </a:prstGeom>
        </p:spPr>
        <p:txBody>
          <a:bodyPr spcFirstLastPara="1" wrap="square" lIns="91425" tIns="91425" rIns="91425" bIns="91425" anchor="b" anchorCtr="0">
            <a:noAutofit/>
          </a:bodyPr>
          <a:lstStyle/>
          <a:p>
            <a:pPr marL="0" lvl="0" indent="0" algn="ctr" rtl="0">
              <a:lnSpc>
                <a:spcPct val="115000"/>
              </a:lnSpc>
              <a:spcBef>
                <a:spcPts val="1200"/>
              </a:spcBef>
              <a:spcAft>
                <a:spcPts val="0"/>
              </a:spcAft>
              <a:buNone/>
            </a:pPr>
            <a:endParaRPr sz="3600" b="1">
              <a:solidFill>
                <a:srgbClr val="000000"/>
              </a:solidFill>
              <a:latin typeface="Arial"/>
              <a:ea typeface="Arial"/>
              <a:cs typeface="Arial"/>
              <a:sym typeface="Arial"/>
            </a:endParaRPr>
          </a:p>
          <a:p>
            <a:pPr marL="0" lvl="0" indent="0" algn="ctr" rtl="0">
              <a:lnSpc>
                <a:spcPct val="115000"/>
              </a:lnSpc>
              <a:spcBef>
                <a:spcPts val="1200"/>
              </a:spcBef>
              <a:spcAft>
                <a:spcPts val="1200"/>
              </a:spcAft>
              <a:buNone/>
            </a:pPr>
            <a:r>
              <a:rPr lang="uk" sz="3000" b="1">
                <a:solidFill>
                  <a:srgbClr val="000000"/>
                </a:solidFill>
                <a:latin typeface="Arial"/>
                <a:ea typeface="Arial"/>
                <a:cs typeface="Arial"/>
                <a:sym typeface="Arial"/>
              </a:rPr>
              <a:t>Культура Середньовічної Європи</a:t>
            </a:r>
            <a:endParaRPr sz="3000"/>
          </a:p>
        </p:txBody>
      </p:sp>
      <p:sp>
        <p:nvSpPr>
          <p:cNvPr id="60" name="Google Shape;60;p13"/>
          <p:cNvSpPr txBox="1">
            <a:spLocks noGrp="1"/>
          </p:cNvSpPr>
          <p:nvPr>
            <p:ph type="subTitle" idx="1"/>
          </p:nvPr>
        </p:nvSpPr>
        <p:spPr>
          <a:xfrm>
            <a:off x="671250" y="1331675"/>
            <a:ext cx="7801500" cy="2635800"/>
          </a:xfrm>
          <a:prstGeom prst="rect">
            <a:avLst/>
          </a:prstGeom>
        </p:spPr>
        <p:txBody>
          <a:bodyPr spcFirstLastPara="1" wrap="square" lIns="91425" tIns="91425" rIns="91425" bIns="91425" anchor="t" anchorCtr="0">
            <a:normAutofit/>
          </a:bodyPr>
          <a:lstStyle/>
          <a:p>
            <a:pPr marL="0" lvl="0" indent="0" algn="ctr" rtl="0">
              <a:lnSpc>
                <a:spcPct val="115000"/>
              </a:lnSpc>
              <a:spcBef>
                <a:spcPts val="1200"/>
              </a:spcBef>
              <a:spcAft>
                <a:spcPts val="1200"/>
              </a:spcAft>
              <a:buNone/>
            </a:pPr>
            <a:r>
              <a:rPr lang="uk" sz="2400" b="1">
                <a:solidFill>
                  <a:srgbClr val="000000"/>
                </a:solidFill>
                <a:latin typeface="Arial"/>
                <a:ea typeface="Arial"/>
                <a:cs typeface="Arial"/>
                <a:sym typeface="Arial"/>
              </a:rPr>
              <a:t>Лекція  4</a:t>
            </a:r>
            <a:endParaRPr sz="2400"/>
          </a:p>
        </p:txBody>
      </p:sp>
      <p:pic>
        <p:nvPicPr>
          <p:cNvPr id="61" name="Google Shape;61;p13"/>
          <p:cNvPicPr preferRelativeResize="0"/>
          <p:nvPr/>
        </p:nvPicPr>
        <p:blipFill>
          <a:blip r:embed="rId3">
            <a:alphaModFix/>
          </a:blip>
          <a:stretch>
            <a:fillRect/>
          </a:stretch>
        </p:blipFill>
        <p:spPr>
          <a:xfrm>
            <a:off x="2421800" y="2145225"/>
            <a:ext cx="4074525" cy="2447925"/>
          </a:xfrm>
          <a:prstGeom prst="rect">
            <a:avLst/>
          </a:prstGeom>
          <a:noFill/>
          <a:ln>
            <a:noFill/>
          </a:ln>
        </p:spPr>
      </p:pic>
      <p:pic>
        <p:nvPicPr>
          <p:cNvPr id="62" name="Google Shape;62;p13"/>
          <p:cNvPicPr preferRelativeResize="0"/>
          <p:nvPr/>
        </p:nvPicPr>
        <p:blipFill>
          <a:blip r:embed="rId4">
            <a:alphaModFix/>
          </a:blip>
          <a:stretch>
            <a:fillRect/>
          </a:stretch>
        </p:blipFill>
        <p:spPr>
          <a:xfrm>
            <a:off x="373700" y="1519538"/>
            <a:ext cx="1866900" cy="2447925"/>
          </a:xfrm>
          <a:prstGeom prst="rect">
            <a:avLst/>
          </a:prstGeom>
          <a:noFill/>
          <a:ln>
            <a:noFill/>
          </a:ln>
        </p:spPr>
      </p:pic>
      <p:pic>
        <p:nvPicPr>
          <p:cNvPr id="63" name="Google Shape;63;p13"/>
          <p:cNvPicPr preferRelativeResize="0"/>
          <p:nvPr/>
        </p:nvPicPr>
        <p:blipFill>
          <a:blip r:embed="rId5">
            <a:alphaModFix/>
          </a:blip>
          <a:stretch>
            <a:fillRect/>
          </a:stretch>
        </p:blipFill>
        <p:spPr>
          <a:xfrm>
            <a:off x="6567675" y="1237650"/>
            <a:ext cx="2419350" cy="1885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103"/>
          <p:cNvPicPr preferRelativeResize="0"/>
          <p:nvPr/>
        </p:nvPicPr>
        <p:blipFill>
          <a:blip r:embed="rId3">
            <a:alphaModFix/>
          </a:blip>
          <a:stretch>
            <a:fillRect/>
          </a:stretch>
        </p:blipFill>
        <p:spPr>
          <a:xfrm>
            <a:off x="1181032" y="199375"/>
            <a:ext cx="6726410" cy="4838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104"/>
          <p:cNvPicPr preferRelativeResize="0"/>
          <p:nvPr/>
        </p:nvPicPr>
        <p:blipFill>
          <a:blip r:embed="rId3">
            <a:alphaModFix/>
          </a:blip>
          <a:stretch>
            <a:fillRect/>
          </a:stretch>
        </p:blipFill>
        <p:spPr>
          <a:xfrm>
            <a:off x="395288" y="128900"/>
            <a:ext cx="8353425" cy="4724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105"/>
          <p:cNvPicPr preferRelativeResize="0"/>
          <p:nvPr/>
        </p:nvPicPr>
        <p:blipFill>
          <a:blip r:embed="rId3">
            <a:alphaModFix/>
          </a:blip>
          <a:stretch>
            <a:fillRect/>
          </a:stretch>
        </p:blipFill>
        <p:spPr>
          <a:xfrm>
            <a:off x="2808514" y="81925"/>
            <a:ext cx="6175829" cy="4221561"/>
          </a:xfrm>
          <a:prstGeom prst="rect">
            <a:avLst/>
          </a:prstGeom>
          <a:noFill/>
          <a:ln>
            <a:noFill/>
          </a:ln>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85" y="2879806"/>
            <a:ext cx="3701143" cy="193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272" t="31344" r="54294" b="18145"/>
          <a:stretch/>
        </p:blipFill>
        <p:spPr bwMode="auto">
          <a:xfrm>
            <a:off x="442685" y="819824"/>
            <a:ext cx="2721429" cy="2059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110"/>
          <p:cNvPicPr preferRelativeResize="0"/>
          <p:nvPr/>
        </p:nvPicPr>
        <p:blipFill>
          <a:blip r:embed="rId3">
            <a:alphaModFix/>
          </a:blip>
          <a:stretch>
            <a:fillRect/>
          </a:stretch>
        </p:blipFill>
        <p:spPr>
          <a:xfrm>
            <a:off x="1156675" y="81950"/>
            <a:ext cx="6830645" cy="4838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111"/>
          <p:cNvPicPr preferRelativeResize="0"/>
          <p:nvPr/>
        </p:nvPicPr>
        <p:blipFill>
          <a:blip r:embed="rId3">
            <a:alphaModFix/>
          </a:blip>
          <a:stretch>
            <a:fillRect/>
          </a:stretch>
        </p:blipFill>
        <p:spPr>
          <a:xfrm>
            <a:off x="751300" y="0"/>
            <a:ext cx="7156545" cy="5143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114"/>
          <p:cNvPicPr preferRelativeResize="0"/>
          <p:nvPr/>
        </p:nvPicPr>
        <p:blipFill>
          <a:blip r:embed="rId3">
            <a:alphaModFix/>
          </a:blip>
          <a:stretch>
            <a:fillRect/>
          </a:stretch>
        </p:blipFill>
        <p:spPr>
          <a:xfrm>
            <a:off x="1127075" y="58450"/>
            <a:ext cx="7008074" cy="50310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115"/>
          <p:cNvPicPr preferRelativeResize="0"/>
          <p:nvPr/>
        </p:nvPicPr>
        <p:blipFill rotWithShape="1">
          <a:blip r:embed="rId3">
            <a:alphaModFix/>
          </a:blip>
          <a:srcRect l="4049" t="8886" b="7371"/>
          <a:stretch/>
        </p:blipFill>
        <p:spPr>
          <a:xfrm>
            <a:off x="979715" y="50800"/>
            <a:ext cx="6589486" cy="3214914"/>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5372" y="3075131"/>
            <a:ext cx="2851635" cy="193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7788" t="9895" r="3309" b="52922"/>
          <a:stretch/>
        </p:blipFill>
        <p:spPr bwMode="auto">
          <a:xfrm>
            <a:off x="442687" y="3323771"/>
            <a:ext cx="5399313" cy="159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117"/>
          <p:cNvPicPr preferRelativeResize="0"/>
          <p:nvPr/>
        </p:nvPicPr>
        <p:blipFill>
          <a:blip r:embed="rId3">
            <a:alphaModFix/>
          </a:blip>
          <a:stretch>
            <a:fillRect/>
          </a:stretch>
        </p:blipFill>
        <p:spPr>
          <a:xfrm>
            <a:off x="1248228" y="397046"/>
            <a:ext cx="6821715" cy="387015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118"/>
          <p:cNvPicPr preferRelativeResize="0"/>
          <p:nvPr/>
        </p:nvPicPr>
        <p:blipFill rotWithShape="1">
          <a:blip r:embed="rId3">
            <a:alphaModFix/>
          </a:blip>
          <a:srcRect t="5267"/>
          <a:stretch/>
        </p:blipFill>
        <p:spPr>
          <a:xfrm>
            <a:off x="1436914" y="413657"/>
            <a:ext cx="6929748" cy="4114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119"/>
          <p:cNvPicPr preferRelativeResize="0"/>
          <p:nvPr/>
        </p:nvPicPr>
        <p:blipFill rotWithShape="1">
          <a:blip r:embed="rId3">
            <a:alphaModFix/>
          </a:blip>
          <a:srcRect t="1959"/>
          <a:stretch/>
        </p:blipFill>
        <p:spPr>
          <a:xfrm>
            <a:off x="1371600" y="478971"/>
            <a:ext cx="6586348" cy="4114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959975" y="549825"/>
            <a:ext cx="7438800" cy="1932600"/>
          </a:xfrm>
          <a:prstGeom prst="rect">
            <a:avLst/>
          </a:prstGeom>
        </p:spPr>
        <p:txBody>
          <a:bodyPr spcFirstLastPara="1" wrap="square" lIns="360000" tIns="91425" rIns="91425" bIns="91425" anchor="ctr" anchorCtr="0">
            <a:noAutofit/>
          </a:bodyPr>
          <a:lstStyle/>
          <a:p>
            <a:pPr marL="0" lvl="0" indent="0" algn="just" rtl="0">
              <a:lnSpc>
                <a:spcPct val="115000"/>
              </a:lnSpc>
              <a:spcBef>
                <a:spcPts val="1200"/>
              </a:spcBef>
              <a:spcAft>
                <a:spcPts val="0"/>
              </a:spcAft>
              <a:buNone/>
            </a:pPr>
            <a:endParaRPr sz="1800">
              <a:solidFill>
                <a:srgbClr val="000000"/>
              </a:solidFill>
              <a:latin typeface="Arial"/>
              <a:ea typeface="Arial"/>
              <a:cs typeface="Arial"/>
              <a:sym typeface="Arial"/>
            </a:endParaRPr>
          </a:p>
          <a:p>
            <a:pPr marL="0" lvl="0" indent="0" algn="ctr" rtl="0">
              <a:lnSpc>
                <a:spcPct val="115000"/>
              </a:lnSpc>
              <a:spcBef>
                <a:spcPts val="1200"/>
              </a:spcBef>
              <a:spcAft>
                <a:spcPts val="0"/>
              </a:spcAft>
              <a:buNone/>
            </a:pPr>
            <a:r>
              <a:rPr lang="uk" sz="1800">
                <a:solidFill>
                  <a:srgbClr val="000000"/>
                </a:solidFill>
                <a:latin typeface="Arial"/>
                <a:ea typeface="Arial"/>
                <a:cs typeface="Arial"/>
                <a:sym typeface="Arial"/>
              </a:rPr>
              <a:t>ПЛАН</a:t>
            </a:r>
            <a:endParaRPr sz="1800">
              <a:solidFill>
                <a:srgbClr val="000000"/>
              </a:solidFill>
              <a:latin typeface="Arial"/>
              <a:ea typeface="Arial"/>
              <a:cs typeface="Arial"/>
              <a:sym typeface="Arial"/>
            </a:endParaRPr>
          </a:p>
          <a:p>
            <a:pPr marL="450000" lvl="0" indent="-228600" algn="just" rtl="0">
              <a:lnSpc>
                <a:spcPct val="115000"/>
              </a:lnSpc>
              <a:spcBef>
                <a:spcPts val="1200"/>
              </a:spcBef>
              <a:spcAft>
                <a:spcPts val="0"/>
              </a:spcAft>
              <a:buNone/>
            </a:pPr>
            <a:r>
              <a:rPr lang="uk" sz="1800">
                <a:solidFill>
                  <a:srgbClr val="000000"/>
                </a:solidFill>
                <a:latin typeface="Arial"/>
                <a:ea typeface="Arial"/>
                <a:cs typeface="Arial"/>
                <a:sym typeface="Arial"/>
              </a:rPr>
              <a:t>1.    Християнський характер середньовічної культури</a:t>
            </a:r>
            <a:endParaRPr sz="1800">
              <a:solidFill>
                <a:srgbClr val="000000"/>
              </a:solidFill>
              <a:latin typeface="Arial"/>
              <a:ea typeface="Arial"/>
              <a:cs typeface="Arial"/>
              <a:sym typeface="Arial"/>
            </a:endParaRPr>
          </a:p>
          <a:p>
            <a:pPr marL="450000" lvl="0" indent="-228600" algn="just" rtl="0">
              <a:lnSpc>
                <a:spcPct val="115000"/>
              </a:lnSpc>
              <a:spcBef>
                <a:spcPts val="1200"/>
              </a:spcBef>
              <a:spcAft>
                <a:spcPts val="0"/>
              </a:spcAft>
              <a:buNone/>
            </a:pPr>
            <a:r>
              <a:rPr lang="uk" sz="1800">
                <a:solidFill>
                  <a:srgbClr val="000000"/>
                </a:solidFill>
                <a:latin typeface="Arial"/>
                <a:ea typeface="Arial"/>
                <a:cs typeface="Arial"/>
                <a:sym typeface="Arial"/>
              </a:rPr>
              <a:t>2.    Духовно-культурна спадщина Візантійської імперії</a:t>
            </a:r>
            <a:endParaRPr sz="1800">
              <a:solidFill>
                <a:srgbClr val="000000"/>
              </a:solidFill>
              <a:latin typeface="Arial"/>
              <a:ea typeface="Arial"/>
              <a:cs typeface="Arial"/>
              <a:sym typeface="Arial"/>
            </a:endParaRPr>
          </a:p>
          <a:p>
            <a:pPr marL="450000" lvl="0" indent="-228600" algn="just" rtl="0">
              <a:lnSpc>
                <a:spcPct val="115000"/>
              </a:lnSpc>
              <a:spcBef>
                <a:spcPts val="1200"/>
              </a:spcBef>
              <a:spcAft>
                <a:spcPts val="0"/>
              </a:spcAft>
              <a:buNone/>
            </a:pPr>
            <a:r>
              <a:rPr lang="uk" sz="1800">
                <a:solidFill>
                  <a:srgbClr val="000000"/>
                </a:solidFill>
                <a:latin typeface="Arial"/>
                <a:ea typeface="Arial"/>
                <a:cs typeface="Arial"/>
                <a:sym typeface="Arial"/>
              </a:rPr>
              <a:t>3.    Історичні передумови формування культури Київської Русі.</a:t>
            </a:r>
            <a:endParaRPr sz="1800">
              <a:solidFill>
                <a:srgbClr val="000000"/>
              </a:solidFill>
              <a:latin typeface="Arial"/>
              <a:ea typeface="Arial"/>
              <a:cs typeface="Arial"/>
              <a:sym typeface="Arial"/>
            </a:endParaRPr>
          </a:p>
          <a:p>
            <a:pPr marL="450000" lvl="0" indent="-228600" algn="just" rtl="0">
              <a:lnSpc>
                <a:spcPct val="115000"/>
              </a:lnSpc>
              <a:spcBef>
                <a:spcPts val="1200"/>
              </a:spcBef>
              <a:spcAft>
                <a:spcPts val="1200"/>
              </a:spcAft>
              <a:buNone/>
            </a:pPr>
            <a:r>
              <a:rPr lang="uk" sz="1800">
                <a:solidFill>
                  <a:srgbClr val="000000"/>
                </a:solidFill>
                <a:latin typeface="Arial"/>
                <a:ea typeface="Arial"/>
                <a:cs typeface="Arial"/>
                <a:sym typeface="Arial"/>
              </a:rPr>
              <a:t>4.    Культура Галицько-Волинської держави.</a:t>
            </a:r>
            <a:endParaRPr sz="1800">
              <a:latin typeface="Arial"/>
              <a:ea typeface="Arial"/>
              <a:cs typeface="Arial"/>
              <a:sym typeface="Arial"/>
            </a:endParaRPr>
          </a:p>
        </p:txBody>
      </p:sp>
      <p:pic>
        <p:nvPicPr>
          <p:cNvPr id="69" name="Google Shape;69;p14"/>
          <p:cNvPicPr preferRelativeResize="0"/>
          <p:nvPr/>
        </p:nvPicPr>
        <p:blipFill>
          <a:blip r:embed="rId3">
            <a:alphaModFix/>
          </a:blip>
          <a:stretch>
            <a:fillRect/>
          </a:stretch>
        </p:blipFill>
        <p:spPr>
          <a:xfrm>
            <a:off x="4379950" y="2957500"/>
            <a:ext cx="3439568" cy="1932600"/>
          </a:xfrm>
          <a:prstGeom prst="rect">
            <a:avLst/>
          </a:prstGeom>
          <a:noFill/>
          <a:ln>
            <a:noFill/>
          </a:ln>
        </p:spPr>
      </p:pic>
      <p:pic>
        <p:nvPicPr>
          <p:cNvPr id="70" name="Google Shape;70;p14"/>
          <p:cNvPicPr preferRelativeResize="0"/>
          <p:nvPr/>
        </p:nvPicPr>
        <p:blipFill>
          <a:blip r:embed="rId4">
            <a:alphaModFix/>
          </a:blip>
          <a:stretch>
            <a:fillRect/>
          </a:stretch>
        </p:blipFill>
        <p:spPr>
          <a:xfrm>
            <a:off x="1643800" y="2957500"/>
            <a:ext cx="2438400" cy="1876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122"/>
          <p:cNvPicPr preferRelativeResize="0"/>
          <p:nvPr/>
        </p:nvPicPr>
        <p:blipFill>
          <a:blip r:embed="rId3">
            <a:alphaModFix/>
          </a:blip>
          <a:stretch>
            <a:fillRect/>
          </a:stretch>
        </p:blipFill>
        <p:spPr>
          <a:xfrm>
            <a:off x="1139367" y="72571"/>
            <a:ext cx="6963379" cy="4913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123"/>
          <p:cNvPicPr preferRelativeResize="0"/>
          <p:nvPr/>
        </p:nvPicPr>
        <p:blipFill>
          <a:blip r:embed="rId3">
            <a:alphaModFix/>
          </a:blip>
          <a:stretch>
            <a:fillRect/>
          </a:stretch>
        </p:blipFill>
        <p:spPr>
          <a:xfrm>
            <a:off x="1068375" y="152400"/>
            <a:ext cx="6752572" cy="483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124"/>
          <p:cNvPicPr preferRelativeResize="0"/>
          <p:nvPr/>
        </p:nvPicPr>
        <p:blipFill>
          <a:blip r:embed="rId3">
            <a:alphaModFix/>
          </a:blip>
          <a:stretch>
            <a:fillRect/>
          </a:stretch>
        </p:blipFill>
        <p:spPr>
          <a:xfrm>
            <a:off x="1056600" y="152400"/>
            <a:ext cx="6785034" cy="48386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p125"/>
          <p:cNvPicPr preferRelativeResize="0"/>
          <p:nvPr/>
        </p:nvPicPr>
        <p:blipFill>
          <a:blip r:embed="rId3">
            <a:alphaModFix/>
          </a:blip>
          <a:stretch>
            <a:fillRect/>
          </a:stretch>
        </p:blipFill>
        <p:spPr>
          <a:xfrm>
            <a:off x="1086318" y="62099"/>
            <a:ext cx="7025401" cy="50193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129"/>
          <p:cNvPicPr preferRelativeResize="0"/>
          <p:nvPr/>
        </p:nvPicPr>
        <p:blipFill>
          <a:blip r:embed="rId3">
            <a:alphaModFix/>
          </a:blip>
          <a:stretch>
            <a:fillRect/>
          </a:stretch>
        </p:blipFill>
        <p:spPr>
          <a:xfrm>
            <a:off x="1232775" y="152400"/>
            <a:ext cx="6451601" cy="48387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704" name="Google Shape;704;p132"/>
          <p:cNvPicPr preferRelativeResize="0"/>
          <p:nvPr/>
        </p:nvPicPr>
        <p:blipFill>
          <a:blip r:embed="rId3">
            <a:alphaModFix/>
          </a:blip>
          <a:stretch>
            <a:fillRect/>
          </a:stretch>
        </p:blipFill>
        <p:spPr>
          <a:xfrm>
            <a:off x="406401" y="68028"/>
            <a:ext cx="5704114" cy="3657601"/>
          </a:xfrm>
          <a:prstGeom prst="rect">
            <a:avLst/>
          </a:prstGeom>
          <a:noFill/>
          <a:ln>
            <a:noFill/>
          </a:ln>
        </p:spPr>
      </p:pic>
      <p:pic>
        <p:nvPicPr>
          <p:cNvPr id="2150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9770" t="5411" r="32909" b="56662"/>
          <a:stretch/>
        </p:blipFill>
        <p:spPr bwMode="auto">
          <a:xfrm>
            <a:off x="6293373" y="2706914"/>
            <a:ext cx="2629785" cy="2037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8477" t="53399" r="4455" b="7215"/>
          <a:stretch/>
        </p:blipFill>
        <p:spPr bwMode="auto">
          <a:xfrm>
            <a:off x="6544247" y="347860"/>
            <a:ext cx="2378911" cy="191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4883" t="-1" r="2559" b="354"/>
          <a:stretch/>
        </p:blipFill>
        <p:spPr bwMode="auto">
          <a:xfrm>
            <a:off x="2376713" y="3655773"/>
            <a:ext cx="1328058" cy="142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1857" b="60660"/>
          <a:stretch/>
        </p:blipFill>
        <p:spPr bwMode="auto">
          <a:xfrm>
            <a:off x="522513" y="3673942"/>
            <a:ext cx="1719944" cy="1423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3640" t="24469" r="43542"/>
          <a:stretch/>
        </p:blipFill>
        <p:spPr bwMode="auto">
          <a:xfrm>
            <a:off x="3871686" y="3673942"/>
            <a:ext cx="2169888" cy="1412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Google Shape;714;p134"/>
          <p:cNvPicPr preferRelativeResize="0"/>
          <p:nvPr/>
        </p:nvPicPr>
        <p:blipFill>
          <a:blip r:embed="rId3">
            <a:alphaModFix/>
          </a:blip>
          <a:stretch>
            <a:fillRect/>
          </a:stretch>
        </p:blipFill>
        <p:spPr>
          <a:xfrm>
            <a:off x="423863" y="152400"/>
            <a:ext cx="8296275" cy="4667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Google Shape;719;p135"/>
          <p:cNvPicPr preferRelativeResize="0"/>
          <p:nvPr/>
        </p:nvPicPr>
        <p:blipFill>
          <a:blip r:embed="rId3">
            <a:alphaModFix/>
          </a:blip>
          <a:stretch>
            <a:fillRect/>
          </a:stretch>
        </p:blipFill>
        <p:spPr>
          <a:xfrm>
            <a:off x="988775" y="0"/>
            <a:ext cx="70057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34" name="Google Shape;734;p138"/>
          <p:cNvPicPr preferRelativeResize="0"/>
          <p:nvPr/>
        </p:nvPicPr>
        <p:blipFill>
          <a:blip r:embed="rId3">
            <a:alphaModFix/>
          </a:blip>
          <a:stretch>
            <a:fillRect/>
          </a:stretch>
        </p:blipFill>
        <p:spPr>
          <a:xfrm>
            <a:off x="-12" y="0"/>
            <a:ext cx="6528879" cy="4838699"/>
          </a:xfrm>
          <a:prstGeom prst="rect">
            <a:avLst/>
          </a:prstGeom>
          <a:noFill/>
          <a:ln>
            <a:noFill/>
          </a:ln>
        </p:spPr>
      </p:pic>
      <p:pic>
        <p:nvPicPr>
          <p:cNvPr id="735" name="Google Shape;735;p138"/>
          <p:cNvPicPr preferRelativeResize="0"/>
          <p:nvPr/>
        </p:nvPicPr>
        <p:blipFill rotWithShape="1">
          <a:blip r:embed="rId4">
            <a:alphaModFix/>
          </a:blip>
          <a:srcRect l="54543" t="9848" r="5296" b="9428"/>
          <a:stretch/>
        </p:blipFill>
        <p:spPr>
          <a:xfrm>
            <a:off x="6528875" y="533150"/>
            <a:ext cx="2646351" cy="34759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740" name="Google Shape;740;p139"/>
          <p:cNvPicPr preferRelativeResize="0"/>
          <p:nvPr/>
        </p:nvPicPr>
        <p:blipFill>
          <a:blip r:embed="rId3">
            <a:alphaModFix/>
          </a:blip>
          <a:stretch>
            <a:fillRect/>
          </a:stretch>
        </p:blipFill>
        <p:spPr>
          <a:xfrm>
            <a:off x="363775" y="233363"/>
            <a:ext cx="8305800" cy="4676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9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uk">
                <a:solidFill>
                  <a:srgbClr val="000000"/>
                </a:solidFill>
              </a:rPr>
              <a:t>3.  Історичні передумови формування культури Київської Русі</a:t>
            </a:r>
            <a:endParaRPr>
              <a:solidFill>
                <a:srgbClr val="000000"/>
              </a:solidFill>
            </a:endParaRPr>
          </a:p>
        </p:txBody>
      </p:sp>
      <p:sp>
        <p:nvSpPr>
          <p:cNvPr id="500" name="Google Shape;500;p92"/>
          <p:cNvSpPr txBox="1">
            <a:spLocks noGrp="1"/>
          </p:cNvSpPr>
          <p:nvPr>
            <p:ph type="body" idx="1"/>
          </p:nvPr>
        </p:nvSpPr>
        <p:spPr>
          <a:xfrm>
            <a:off x="311700" y="1152475"/>
            <a:ext cx="8520600" cy="3584700"/>
          </a:xfrm>
          <a:prstGeom prst="rect">
            <a:avLst/>
          </a:prstGeom>
        </p:spPr>
        <p:txBody>
          <a:bodyPr spcFirstLastPara="1" wrap="square" lIns="91425" tIns="91425" rIns="91425" bIns="91425" anchor="t" anchorCtr="0">
            <a:normAutofit fontScale="70000" lnSpcReduction="20000"/>
          </a:bodyPr>
          <a:lstStyle/>
          <a:p>
            <a:pPr marL="0" lvl="0" indent="0" algn="just" rtl="0">
              <a:spcBef>
                <a:spcPts val="0"/>
              </a:spcBef>
              <a:spcAft>
                <a:spcPts val="0"/>
              </a:spcAft>
              <a:buNone/>
            </a:pPr>
            <a:r>
              <a:rPr lang="uk" sz="2307">
                <a:solidFill>
                  <a:srgbClr val="000000"/>
                </a:solidFill>
              </a:rPr>
              <a:t>         Перша держава східних слов’ян, яку історики називають Київською Руссю, існувала в IX-XIII ст. Це була одна з найбільш розвинутих і економічно процвітаючих держав тогочасної Європи. Найбільшої могутності Русь досягла в XI ст. при князюванні Ярослава Мудрого. За різними підрахунками, Київська Русь мала від 3 до 12 млн населення, охоплювала територію близько 800 тис. км2 (майже половина її — в межах сучасної України).</a:t>
            </a:r>
            <a:endParaRPr sz="2307">
              <a:solidFill>
                <a:srgbClr val="000000"/>
              </a:solidFill>
            </a:endParaRPr>
          </a:p>
          <a:p>
            <a:pPr marL="0" lvl="0" indent="0" algn="just" rtl="0">
              <a:spcBef>
                <a:spcPts val="1200"/>
              </a:spcBef>
              <a:spcAft>
                <a:spcPts val="0"/>
              </a:spcAft>
              <a:buNone/>
            </a:pPr>
            <a:r>
              <a:rPr lang="uk" sz="2307">
                <a:solidFill>
                  <a:srgbClr val="000000"/>
                </a:solidFill>
              </a:rPr>
              <a:t>   Київська Русь розвивалася не ізольовано. Вона входила в загальноєвропейський історико-культурний ландшафт (простір). На це були причини як географічного, так і історичного характеру. Україна, зокрема, займає серединне становище між центральною Європою та Азією. Через її територію з давніх часів було прокладено великі водні та сухопутні шляхи. Це давало можливість далеким одна від одної культурам. На розквіт і розвиток культури давніх слов’ян впливали також і міграційні процеси.</a:t>
            </a:r>
            <a:endParaRPr sz="2307">
              <a:solidFill>
                <a:srgbClr val="000000"/>
              </a:solidFill>
            </a:endParaRPr>
          </a:p>
          <a:p>
            <a:pPr marL="0" lvl="0" indent="0" algn="l" rtl="0">
              <a:spcBef>
                <a:spcPts val="1200"/>
              </a:spcBef>
              <a:spcAft>
                <a:spcPts val="1200"/>
              </a:spcAft>
              <a:buNone/>
            </a:pPr>
            <a:endParaRPr>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5" name="Google Shape;745;p140"/>
          <p:cNvPicPr preferRelativeResize="0"/>
          <p:nvPr/>
        </p:nvPicPr>
        <p:blipFill>
          <a:blip r:embed="rId3">
            <a:alphaModFix/>
          </a:blip>
          <a:stretch>
            <a:fillRect/>
          </a:stretch>
        </p:blipFill>
        <p:spPr>
          <a:xfrm>
            <a:off x="361950" y="204788"/>
            <a:ext cx="8420100" cy="4733925"/>
          </a:xfrm>
          <a:prstGeom prst="rect">
            <a:avLst/>
          </a:prstGeom>
          <a:noFill/>
          <a:ln>
            <a:noFill/>
          </a:ln>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86" y="509133"/>
            <a:ext cx="3193554" cy="211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Google Shape;755;p142"/>
          <p:cNvPicPr preferRelativeResize="0"/>
          <p:nvPr/>
        </p:nvPicPr>
        <p:blipFill>
          <a:blip r:embed="rId3">
            <a:alphaModFix/>
          </a:blip>
          <a:stretch>
            <a:fillRect/>
          </a:stretch>
        </p:blipFill>
        <p:spPr>
          <a:xfrm>
            <a:off x="0" y="58057"/>
            <a:ext cx="5319485" cy="3795485"/>
          </a:xfrm>
          <a:prstGeom prst="rect">
            <a:avLst/>
          </a:prstGeom>
          <a:noFill/>
          <a:ln>
            <a:noFill/>
          </a:ln>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485" y="1912258"/>
            <a:ext cx="3730173"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44"/>
          <p:cNvPicPr preferRelativeResize="0"/>
          <p:nvPr/>
        </p:nvPicPr>
        <p:blipFill>
          <a:blip r:embed="rId3">
            <a:alphaModFix/>
          </a:blip>
          <a:stretch>
            <a:fillRect/>
          </a:stretch>
        </p:blipFill>
        <p:spPr>
          <a:xfrm>
            <a:off x="1224788" y="199375"/>
            <a:ext cx="6694430" cy="483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145"/>
          <p:cNvPicPr preferRelativeResize="0"/>
          <p:nvPr/>
        </p:nvPicPr>
        <p:blipFill>
          <a:blip r:embed="rId3">
            <a:alphaModFix/>
          </a:blip>
          <a:stretch>
            <a:fillRect/>
          </a:stretch>
        </p:blipFill>
        <p:spPr>
          <a:xfrm>
            <a:off x="1030125" y="200025"/>
            <a:ext cx="7450775" cy="4743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pic>
        <p:nvPicPr>
          <p:cNvPr id="775" name="Google Shape;775;p146"/>
          <p:cNvPicPr preferRelativeResize="0"/>
          <p:nvPr/>
        </p:nvPicPr>
        <p:blipFill>
          <a:blip r:embed="rId3">
            <a:alphaModFix/>
          </a:blip>
          <a:stretch>
            <a:fillRect/>
          </a:stretch>
        </p:blipFill>
        <p:spPr>
          <a:xfrm>
            <a:off x="625838" y="152400"/>
            <a:ext cx="7892336" cy="48386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148"/>
          <p:cNvPicPr preferRelativeResize="0"/>
          <p:nvPr/>
        </p:nvPicPr>
        <p:blipFill>
          <a:blip r:embed="rId3">
            <a:alphaModFix/>
          </a:blip>
          <a:stretch>
            <a:fillRect/>
          </a:stretch>
        </p:blipFill>
        <p:spPr>
          <a:xfrm>
            <a:off x="466463" y="164125"/>
            <a:ext cx="8211076" cy="46958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pic>
        <p:nvPicPr>
          <p:cNvPr id="790" name="Google Shape;790;p149"/>
          <p:cNvPicPr preferRelativeResize="0"/>
          <p:nvPr/>
        </p:nvPicPr>
        <p:blipFill>
          <a:blip r:embed="rId3">
            <a:alphaModFix/>
          </a:blip>
          <a:stretch>
            <a:fillRect/>
          </a:stretch>
        </p:blipFill>
        <p:spPr>
          <a:xfrm>
            <a:off x="1067075" y="93675"/>
            <a:ext cx="7103795" cy="48386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805" name="Google Shape;805;p152"/>
          <p:cNvPicPr preferRelativeResize="0"/>
          <p:nvPr/>
        </p:nvPicPr>
        <p:blipFill>
          <a:blip r:embed="rId3">
            <a:alphaModFix/>
          </a:blip>
          <a:stretch>
            <a:fillRect/>
          </a:stretch>
        </p:blipFill>
        <p:spPr>
          <a:xfrm>
            <a:off x="1234488" y="217714"/>
            <a:ext cx="6675018" cy="4572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153"/>
          <p:cNvPicPr preferRelativeResize="0"/>
          <p:nvPr/>
        </p:nvPicPr>
        <p:blipFill>
          <a:blip r:embed="rId3">
            <a:alphaModFix/>
          </a:blip>
          <a:stretch>
            <a:fillRect/>
          </a:stretch>
        </p:blipFill>
        <p:spPr>
          <a:xfrm>
            <a:off x="456220" y="25575"/>
            <a:ext cx="7841006" cy="5092350"/>
          </a:xfrm>
          <a:prstGeom prst="rect">
            <a:avLst/>
          </a:prstGeom>
          <a:noFill/>
          <a:ln>
            <a:noFill/>
          </a:ln>
        </p:spPr>
      </p:pic>
      <p:pic>
        <p:nvPicPr>
          <p:cNvPr id="811" name="Google Shape;811;p153"/>
          <p:cNvPicPr preferRelativeResize="0"/>
          <p:nvPr/>
        </p:nvPicPr>
        <p:blipFill>
          <a:blip r:embed="rId4">
            <a:alphaModFix/>
          </a:blip>
          <a:stretch>
            <a:fillRect/>
          </a:stretch>
        </p:blipFill>
        <p:spPr>
          <a:xfrm>
            <a:off x="5787900" y="1402125"/>
            <a:ext cx="2223275" cy="3111925"/>
          </a:xfrm>
          <a:prstGeom prst="rect">
            <a:avLst/>
          </a:prstGeom>
          <a:noFill/>
          <a:ln>
            <a:noFill/>
          </a:ln>
        </p:spPr>
      </p:pic>
      <p:pic>
        <p:nvPicPr>
          <p:cNvPr id="812" name="Google Shape;812;p153"/>
          <p:cNvPicPr preferRelativeResize="0"/>
          <p:nvPr/>
        </p:nvPicPr>
        <p:blipFill>
          <a:blip r:embed="rId5">
            <a:alphaModFix/>
          </a:blip>
          <a:stretch>
            <a:fillRect/>
          </a:stretch>
        </p:blipFill>
        <p:spPr>
          <a:xfrm>
            <a:off x="5557875" y="25575"/>
            <a:ext cx="3275325" cy="50923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pic>
        <p:nvPicPr>
          <p:cNvPr id="817" name="Google Shape;817;p154"/>
          <p:cNvPicPr preferRelativeResize="0"/>
          <p:nvPr/>
        </p:nvPicPr>
        <p:blipFill>
          <a:blip r:embed="rId3">
            <a:alphaModFix/>
          </a:blip>
          <a:stretch>
            <a:fillRect/>
          </a:stretch>
        </p:blipFill>
        <p:spPr>
          <a:xfrm>
            <a:off x="845250" y="152400"/>
            <a:ext cx="7249706" cy="48386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93"/>
          <p:cNvSpPr txBox="1">
            <a:spLocks noGrp="1"/>
          </p:cNvSpPr>
          <p:nvPr>
            <p:ph type="title"/>
          </p:nvPr>
        </p:nvSpPr>
        <p:spPr>
          <a:xfrm>
            <a:off x="311700" y="180850"/>
            <a:ext cx="6149400" cy="837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uk">
                <a:solidFill>
                  <a:srgbClr val="000000"/>
                </a:solidFill>
              </a:rPr>
              <a:t>Культура Київської Русі</a:t>
            </a:r>
            <a:endParaRPr>
              <a:solidFill>
                <a:srgbClr val="000000"/>
              </a:solidFill>
            </a:endParaRPr>
          </a:p>
        </p:txBody>
      </p:sp>
      <p:sp>
        <p:nvSpPr>
          <p:cNvPr id="506" name="Google Shape;506;p93"/>
          <p:cNvSpPr txBox="1">
            <a:spLocks noGrp="1"/>
          </p:cNvSpPr>
          <p:nvPr>
            <p:ph type="body" idx="1"/>
          </p:nvPr>
        </p:nvSpPr>
        <p:spPr>
          <a:xfrm>
            <a:off x="311700" y="768000"/>
            <a:ext cx="6219900" cy="3801000"/>
          </a:xfrm>
          <a:prstGeom prst="rect">
            <a:avLst/>
          </a:prstGeom>
        </p:spPr>
        <p:txBody>
          <a:bodyPr spcFirstLastPara="1" wrap="square" lIns="91425" tIns="91425" rIns="91425" bIns="91425" anchor="t" anchorCtr="0">
            <a:normAutofit fontScale="92500"/>
          </a:bodyPr>
          <a:lstStyle/>
          <a:p>
            <a:pPr marL="0" lvl="0" indent="0" algn="just" rtl="0">
              <a:spcBef>
                <a:spcPts val="0"/>
              </a:spcBef>
              <a:spcAft>
                <a:spcPts val="0"/>
              </a:spcAft>
              <a:buNone/>
            </a:pPr>
            <a:r>
              <a:rPr lang="uk" sz="1900">
                <a:solidFill>
                  <a:srgbClr val="000000"/>
                </a:solidFill>
              </a:rPr>
              <a:t>     Культура Київської Русі досягла високого рівня розвитку і не поступалася культурі більшості країн Європи. Причому культурна взаємодія її з ними була взаємною та рівноправною. Розвиток цієї культури припинила монголо-татарська навала.</a:t>
            </a:r>
            <a:endParaRPr sz="1900">
              <a:solidFill>
                <a:srgbClr val="000000"/>
              </a:solidFill>
            </a:endParaRPr>
          </a:p>
          <a:p>
            <a:pPr marL="0" lvl="0" indent="0" algn="just" rtl="0">
              <a:spcBef>
                <a:spcPts val="1200"/>
              </a:spcBef>
              <a:spcAft>
                <a:spcPts val="1200"/>
              </a:spcAft>
              <a:buNone/>
            </a:pPr>
            <a:r>
              <a:rPr lang="uk" sz="1900">
                <a:solidFill>
                  <a:srgbClr val="000000"/>
                </a:solidFill>
              </a:rPr>
              <a:t>       До визначних центрів давньоруської культури на півдні Русі належали: Київ, Чернігів, Переяслав, Галич, Холм. Київ за часів Ярослава Мудрого перетворився на великий центр культури, ремесла й торгівлі. Він вражав сучасників своїми розмірами, багатолюдністю, величними спорудами.</a:t>
            </a:r>
            <a:endParaRPr sz="1900">
              <a:solidFill>
                <a:srgbClr val="000000"/>
              </a:solidFill>
            </a:endParaRPr>
          </a:p>
        </p:txBody>
      </p:sp>
      <p:pic>
        <p:nvPicPr>
          <p:cNvPr id="507" name="Google Shape;507;p93"/>
          <p:cNvPicPr preferRelativeResize="0"/>
          <p:nvPr/>
        </p:nvPicPr>
        <p:blipFill>
          <a:blip r:embed="rId3">
            <a:alphaModFix/>
          </a:blip>
          <a:stretch>
            <a:fillRect/>
          </a:stretch>
        </p:blipFill>
        <p:spPr>
          <a:xfrm>
            <a:off x="6625550" y="489125"/>
            <a:ext cx="2307600" cy="1728507"/>
          </a:xfrm>
          <a:prstGeom prst="rect">
            <a:avLst/>
          </a:prstGeom>
          <a:noFill/>
          <a:ln>
            <a:noFill/>
          </a:ln>
        </p:spPr>
      </p:pic>
      <p:pic>
        <p:nvPicPr>
          <p:cNvPr id="508" name="Google Shape;508;p93"/>
          <p:cNvPicPr preferRelativeResize="0"/>
          <p:nvPr/>
        </p:nvPicPr>
        <p:blipFill>
          <a:blip r:embed="rId4">
            <a:alphaModFix/>
          </a:blip>
          <a:stretch>
            <a:fillRect/>
          </a:stretch>
        </p:blipFill>
        <p:spPr>
          <a:xfrm>
            <a:off x="6672525" y="2452257"/>
            <a:ext cx="2307600" cy="172145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pic>
        <p:nvPicPr>
          <p:cNvPr id="822" name="Google Shape;822;p155"/>
          <p:cNvPicPr preferRelativeResize="0"/>
          <p:nvPr/>
        </p:nvPicPr>
        <p:blipFill>
          <a:blip r:embed="rId3">
            <a:alphaModFix/>
          </a:blip>
          <a:stretch>
            <a:fillRect/>
          </a:stretch>
        </p:blipFill>
        <p:spPr>
          <a:xfrm>
            <a:off x="1217888" y="76200"/>
            <a:ext cx="6708231" cy="49911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pic>
        <p:nvPicPr>
          <p:cNvPr id="832" name="Google Shape;832;p157"/>
          <p:cNvPicPr preferRelativeResize="0"/>
          <p:nvPr/>
        </p:nvPicPr>
        <p:blipFill>
          <a:blip r:embed="rId3">
            <a:alphaModFix/>
          </a:blip>
          <a:stretch>
            <a:fillRect/>
          </a:stretch>
        </p:blipFill>
        <p:spPr>
          <a:xfrm>
            <a:off x="1930400" y="98653"/>
            <a:ext cx="7069189" cy="4451576"/>
          </a:xfrm>
          <a:prstGeom prst="rect">
            <a:avLst/>
          </a:prstGeom>
          <a:noFill/>
          <a:ln>
            <a:noFill/>
          </a:ln>
        </p:spPr>
      </p:pic>
      <p:pic>
        <p:nvPicPr>
          <p:cNvPr id="2457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470" t="17542" r="6909" b="5843"/>
          <a:stretch/>
        </p:blipFill>
        <p:spPr bwMode="auto">
          <a:xfrm>
            <a:off x="107611" y="1231486"/>
            <a:ext cx="2748039" cy="206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842" name="Google Shape;842;p159"/>
          <p:cNvPicPr preferRelativeResize="0"/>
          <p:nvPr/>
        </p:nvPicPr>
        <p:blipFill>
          <a:blip r:embed="rId3">
            <a:alphaModFix/>
          </a:blip>
          <a:stretch>
            <a:fillRect/>
          </a:stretch>
        </p:blipFill>
        <p:spPr>
          <a:xfrm>
            <a:off x="718457" y="152399"/>
            <a:ext cx="7847182" cy="46577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pic>
        <p:nvPicPr>
          <p:cNvPr id="847" name="Google Shape;847;p160"/>
          <p:cNvPicPr preferRelativeResize="0"/>
          <p:nvPr/>
        </p:nvPicPr>
        <p:blipFill>
          <a:blip r:embed="rId3">
            <a:alphaModFix/>
          </a:blip>
          <a:stretch>
            <a:fillRect/>
          </a:stretch>
        </p:blipFill>
        <p:spPr>
          <a:xfrm>
            <a:off x="711200" y="496889"/>
            <a:ext cx="7743371" cy="427831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161"/>
          <p:cNvPicPr preferRelativeResize="0"/>
          <p:nvPr/>
        </p:nvPicPr>
        <p:blipFill>
          <a:blip r:embed="rId3">
            <a:alphaModFix/>
          </a:blip>
          <a:stretch>
            <a:fillRect/>
          </a:stretch>
        </p:blipFill>
        <p:spPr>
          <a:xfrm>
            <a:off x="366713" y="200025"/>
            <a:ext cx="8410575" cy="47434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pic>
        <p:nvPicPr>
          <p:cNvPr id="857" name="Google Shape;857;p162"/>
          <p:cNvPicPr preferRelativeResize="0"/>
          <p:nvPr/>
        </p:nvPicPr>
        <p:blipFill>
          <a:blip r:embed="rId3">
            <a:alphaModFix/>
          </a:blip>
          <a:stretch>
            <a:fillRect/>
          </a:stretch>
        </p:blipFill>
        <p:spPr>
          <a:xfrm>
            <a:off x="395288" y="128925"/>
            <a:ext cx="8353425" cy="46958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pic>
        <p:nvPicPr>
          <p:cNvPr id="867" name="Google Shape;867;p164"/>
          <p:cNvPicPr preferRelativeResize="0"/>
          <p:nvPr/>
        </p:nvPicPr>
        <p:blipFill>
          <a:blip r:embed="rId3">
            <a:alphaModFix/>
          </a:blip>
          <a:stretch>
            <a:fillRect/>
          </a:stretch>
        </p:blipFill>
        <p:spPr>
          <a:xfrm>
            <a:off x="3098718" y="0"/>
            <a:ext cx="6045282" cy="3834718"/>
          </a:xfrm>
          <a:prstGeom prst="rect">
            <a:avLst/>
          </a:prstGeom>
          <a:noFill/>
          <a:ln>
            <a:noFill/>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2392" y="805311"/>
            <a:ext cx="6281608" cy="4183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9262" t="6673" r="10233" b="8654"/>
          <a:stretch/>
        </p:blipFill>
        <p:spPr bwMode="auto">
          <a:xfrm>
            <a:off x="101805" y="2280152"/>
            <a:ext cx="3705697" cy="2708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805" y="114562"/>
            <a:ext cx="3231393" cy="215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882" name="Google Shape;882;p167"/>
          <p:cNvPicPr preferRelativeResize="0"/>
          <p:nvPr/>
        </p:nvPicPr>
        <p:blipFill>
          <a:blip r:embed="rId3">
            <a:alphaModFix/>
          </a:blip>
          <a:stretch>
            <a:fillRect/>
          </a:stretch>
        </p:blipFill>
        <p:spPr>
          <a:xfrm>
            <a:off x="4020456" y="1"/>
            <a:ext cx="5123543" cy="4049486"/>
          </a:xfrm>
          <a:prstGeom prst="rect">
            <a:avLst/>
          </a:prstGeom>
          <a:noFill/>
          <a:ln>
            <a:noFill/>
          </a:ln>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47" y="2412887"/>
            <a:ext cx="3828441" cy="2609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2" name="Google Shape;892;p169"/>
          <p:cNvPicPr preferRelativeResize="0"/>
          <p:nvPr/>
        </p:nvPicPr>
        <p:blipFill>
          <a:blip r:embed="rId3">
            <a:alphaModFix/>
          </a:blip>
          <a:stretch>
            <a:fillRect/>
          </a:stretch>
        </p:blipFill>
        <p:spPr>
          <a:xfrm>
            <a:off x="903975" y="70200"/>
            <a:ext cx="6876462" cy="48387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p170"/>
          <p:cNvPicPr preferRelativeResize="0"/>
          <p:nvPr/>
        </p:nvPicPr>
        <p:blipFill>
          <a:blip r:embed="rId3">
            <a:alphaModFix/>
          </a:blip>
          <a:stretch>
            <a:fillRect/>
          </a:stretch>
        </p:blipFill>
        <p:spPr>
          <a:xfrm>
            <a:off x="1103600" y="105425"/>
            <a:ext cx="6814961" cy="48387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96"/>
          <p:cNvPicPr preferRelativeResize="0"/>
          <p:nvPr/>
        </p:nvPicPr>
        <p:blipFill>
          <a:blip r:embed="rId3">
            <a:alphaModFix/>
          </a:blip>
          <a:stretch>
            <a:fillRect/>
          </a:stretch>
        </p:blipFill>
        <p:spPr>
          <a:xfrm>
            <a:off x="395288" y="140650"/>
            <a:ext cx="8353425" cy="47244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pic>
        <p:nvPicPr>
          <p:cNvPr id="907" name="Google Shape;907;p172"/>
          <p:cNvPicPr preferRelativeResize="0"/>
          <p:nvPr/>
        </p:nvPicPr>
        <p:blipFill>
          <a:blip r:embed="rId3">
            <a:alphaModFix/>
          </a:blip>
          <a:stretch>
            <a:fillRect/>
          </a:stretch>
        </p:blipFill>
        <p:spPr>
          <a:xfrm>
            <a:off x="87576" y="108858"/>
            <a:ext cx="4302996" cy="3098800"/>
          </a:xfrm>
          <a:prstGeom prst="rect">
            <a:avLst/>
          </a:prstGeom>
          <a:noFill/>
          <a:ln>
            <a:noFill/>
          </a:ln>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429" y="1732086"/>
            <a:ext cx="4440655" cy="3264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pic>
        <p:nvPicPr>
          <p:cNvPr id="917" name="Google Shape;917;p174"/>
          <p:cNvPicPr preferRelativeResize="0"/>
          <p:nvPr/>
        </p:nvPicPr>
        <p:blipFill>
          <a:blip r:embed="rId3">
            <a:alphaModFix/>
          </a:blip>
          <a:stretch>
            <a:fillRect/>
          </a:stretch>
        </p:blipFill>
        <p:spPr>
          <a:xfrm>
            <a:off x="1279750" y="152400"/>
            <a:ext cx="6461433" cy="48386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pic>
        <p:nvPicPr>
          <p:cNvPr id="922" name="Google Shape;922;p175"/>
          <p:cNvPicPr preferRelativeResize="0"/>
          <p:nvPr/>
        </p:nvPicPr>
        <p:blipFill>
          <a:blip r:embed="rId3">
            <a:alphaModFix/>
          </a:blip>
          <a:stretch>
            <a:fillRect/>
          </a:stretch>
        </p:blipFill>
        <p:spPr>
          <a:xfrm>
            <a:off x="316800" y="209550"/>
            <a:ext cx="8305800" cy="47244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pic>
        <p:nvPicPr>
          <p:cNvPr id="942" name="Google Shape;942;p179"/>
          <p:cNvPicPr preferRelativeResize="0"/>
          <p:nvPr/>
        </p:nvPicPr>
        <p:blipFill>
          <a:blip r:embed="rId3">
            <a:alphaModFix/>
          </a:blip>
          <a:stretch>
            <a:fillRect/>
          </a:stretch>
        </p:blipFill>
        <p:spPr>
          <a:xfrm>
            <a:off x="4964793" y="138642"/>
            <a:ext cx="4071258" cy="3069772"/>
          </a:xfrm>
          <a:prstGeom prst="rect">
            <a:avLst/>
          </a:prstGeom>
          <a:noFill/>
          <a:ln>
            <a:noFill/>
          </a:ln>
        </p:spPr>
      </p:pic>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06" y="2219099"/>
            <a:ext cx="4865687"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5658" y="158244"/>
            <a:ext cx="1308132" cy="2060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6300" y="138642"/>
            <a:ext cx="1333235" cy="2043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106" y="138642"/>
            <a:ext cx="2087617" cy="204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3079" y="3242840"/>
            <a:ext cx="2626178" cy="169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743"/>
          <a:stretch/>
        </p:blipFill>
        <p:spPr bwMode="auto">
          <a:xfrm>
            <a:off x="4043818" y="108859"/>
            <a:ext cx="4845350" cy="3407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925" r="16265"/>
          <a:stretch/>
        </p:blipFill>
        <p:spPr bwMode="auto">
          <a:xfrm>
            <a:off x="566775" y="2369779"/>
            <a:ext cx="3193141" cy="2648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13" y="108858"/>
            <a:ext cx="2037933" cy="2179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0432" y="151286"/>
            <a:ext cx="1959862" cy="209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2"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t="15288" b="21021"/>
          <a:stretch/>
        </p:blipFill>
        <p:spPr bwMode="auto">
          <a:xfrm>
            <a:off x="5544171" y="3349801"/>
            <a:ext cx="3232570" cy="166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6381" y="3160967"/>
            <a:ext cx="1379096" cy="1857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8985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p182"/>
          <p:cNvPicPr preferRelativeResize="0"/>
          <p:nvPr/>
        </p:nvPicPr>
        <p:blipFill>
          <a:blip r:embed="rId3">
            <a:alphaModFix/>
          </a:blip>
          <a:stretch>
            <a:fillRect/>
          </a:stretch>
        </p:blipFill>
        <p:spPr>
          <a:xfrm>
            <a:off x="2525487" y="439921"/>
            <a:ext cx="6349999" cy="4110307"/>
          </a:xfrm>
          <a:prstGeom prst="rect">
            <a:avLst/>
          </a:prstGeom>
          <a:noFill/>
          <a:ln>
            <a:noFill/>
          </a:ln>
        </p:spPr>
      </p:pic>
      <p:pic>
        <p:nvPicPr>
          <p:cNvPr id="296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7307" t="15443" r="4652" b="9441"/>
          <a:stretch/>
        </p:blipFill>
        <p:spPr bwMode="auto">
          <a:xfrm>
            <a:off x="226031" y="2714171"/>
            <a:ext cx="2052712" cy="2226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866" t="15743" r="54725" b="8242"/>
          <a:stretch/>
        </p:blipFill>
        <p:spPr bwMode="auto">
          <a:xfrm>
            <a:off x="312586" y="191135"/>
            <a:ext cx="1879601" cy="241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Google Shape;968;p184"/>
          <p:cNvPicPr preferRelativeResize="0"/>
          <p:nvPr/>
        </p:nvPicPr>
        <p:blipFill rotWithShape="1">
          <a:blip r:embed="rId3">
            <a:alphaModFix/>
          </a:blip>
          <a:srcRect r="17118"/>
          <a:stretch/>
        </p:blipFill>
        <p:spPr>
          <a:xfrm>
            <a:off x="362797" y="116112"/>
            <a:ext cx="4528517" cy="3069879"/>
          </a:xfrm>
          <a:prstGeom prst="rect">
            <a:avLst/>
          </a:prstGeom>
          <a:noFill/>
          <a:ln>
            <a:noFill/>
          </a:ln>
        </p:spPr>
      </p:pic>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6235" y="199622"/>
            <a:ext cx="1661739" cy="2213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1366" t="11238" r="10967" b="10944"/>
          <a:stretch/>
        </p:blipFill>
        <p:spPr bwMode="auto">
          <a:xfrm>
            <a:off x="7189581" y="135904"/>
            <a:ext cx="1774690" cy="2377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1859" t="15498" r="11470" b="10438"/>
          <a:stretch/>
        </p:blipFill>
        <p:spPr bwMode="auto">
          <a:xfrm>
            <a:off x="7132898" y="2641806"/>
            <a:ext cx="1831373" cy="2364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13108" r="11852"/>
          <a:stretch/>
        </p:blipFill>
        <p:spPr bwMode="auto">
          <a:xfrm>
            <a:off x="3502002" y="2890932"/>
            <a:ext cx="1621541" cy="2160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6235" y="2598057"/>
            <a:ext cx="1763310" cy="240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1026" y="3183112"/>
            <a:ext cx="1411944" cy="1811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8" name="Picture 8"/>
          <p:cNvPicPr>
            <a:picLocks noChangeAspect="1" noChangeArrowheads="1"/>
          </p:cNvPicPr>
          <p:nvPr/>
        </p:nvPicPr>
        <p:blipFill rotWithShape="1">
          <a:blip r:embed="rId10">
            <a:extLst>
              <a:ext uri="{28A0092B-C50C-407E-A947-70E740481C1C}">
                <a14:useLocalDpi xmlns:a14="http://schemas.microsoft.com/office/drawing/2010/main" val="0"/>
              </a:ext>
            </a:extLst>
          </a:blip>
          <a:srcRect l="5210" t="5968" r="5526" b="4918"/>
          <a:stretch/>
        </p:blipFill>
        <p:spPr bwMode="auto">
          <a:xfrm>
            <a:off x="362797" y="3183112"/>
            <a:ext cx="1517257" cy="1836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pic>
        <p:nvPicPr>
          <p:cNvPr id="962" name="Google Shape;962;p183"/>
          <p:cNvPicPr preferRelativeResize="0"/>
          <p:nvPr/>
        </p:nvPicPr>
        <p:blipFill>
          <a:blip r:embed="rId3">
            <a:alphaModFix/>
          </a:blip>
          <a:stretch>
            <a:fillRect/>
          </a:stretch>
        </p:blipFill>
        <p:spPr>
          <a:xfrm>
            <a:off x="2926558" y="679395"/>
            <a:ext cx="5927156" cy="3681254"/>
          </a:xfrm>
          <a:prstGeom prst="rect">
            <a:avLst/>
          </a:prstGeom>
          <a:noFill/>
          <a:ln>
            <a:noFill/>
          </a:ln>
        </p:spPr>
      </p:pic>
      <p:pic>
        <p:nvPicPr>
          <p:cNvPr id="963" name="Google Shape;963;p183"/>
          <p:cNvPicPr preferRelativeResize="0"/>
          <p:nvPr/>
        </p:nvPicPr>
        <p:blipFill>
          <a:blip r:embed="rId4">
            <a:alphaModFix/>
          </a:blip>
          <a:stretch>
            <a:fillRect/>
          </a:stretch>
        </p:blipFill>
        <p:spPr>
          <a:xfrm>
            <a:off x="208899" y="322008"/>
            <a:ext cx="3180188" cy="424273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978" name="Google Shape;978;p186"/>
          <p:cNvPicPr preferRelativeResize="0"/>
          <p:nvPr/>
        </p:nvPicPr>
        <p:blipFill>
          <a:blip r:embed="rId3">
            <a:alphaModFix/>
          </a:blip>
          <a:stretch>
            <a:fillRect/>
          </a:stretch>
        </p:blipFill>
        <p:spPr>
          <a:xfrm>
            <a:off x="834572" y="384629"/>
            <a:ext cx="7678350" cy="428897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1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uk">
                <a:solidFill>
                  <a:srgbClr val="000000"/>
                </a:solidFill>
              </a:rPr>
              <a:t>4. Культура Галицько-Волинської держави</a:t>
            </a:r>
            <a:endParaRPr>
              <a:solidFill>
                <a:srgbClr val="000000"/>
              </a:solidFill>
            </a:endParaRPr>
          </a:p>
        </p:txBody>
      </p:sp>
      <p:sp>
        <p:nvSpPr>
          <p:cNvPr id="984" name="Google Shape;984;p187"/>
          <p:cNvSpPr txBox="1">
            <a:spLocks noGrp="1"/>
          </p:cNvSpPr>
          <p:nvPr>
            <p:ph type="body" idx="1"/>
          </p:nvPr>
        </p:nvSpPr>
        <p:spPr>
          <a:xfrm>
            <a:off x="311700" y="445025"/>
            <a:ext cx="8520600" cy="45504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None/>
            </a:pPr>
            <a:endParaRPr>
              <a:solidFill>
                <a:srgbClr val="000000"/>
              </a:solidFill>
            </a:endParaRPr>
          </a:p>
          <a:p>
            <a:pPr marL="0" lvl="0" indent="0" algn="just" rtl="0">
              <a:spcBef>
                <a:spcPts val="1200"/>
              </a:spcBef>
              <a:spcAft>
                <a:spcPts val="0"/>
              </a:spcAft>
              <a:buNone/>
            </a:pPr>
            <a:endParaRPr>
              <a:solidFill>
                <a:srgbClr val="000000"/>
              </a:solidFill>
            </a:endParaRPr>
          </a:p>
          <a:p>
            <a:pPr marL="0" lvl="0" indent="0" algn="just" rtl="0">
              <a:spcBef>
                <a:spcPts val="1200"/>
              </a:spcBef>
              <a:spcAft>
                <a:spcPts val="0"/>
              </a:spcAft>
              <a:buNone/>
            </a:pPr>
            <a:r>
              <a:rPr lang="uk">
                <a:solidFill>
                  <a:srgbClr val="000000"/>
                </a:solidFill>
              </a:rPr>
              <a:t> </a:t>
            </a:r>
            <a:r>
              <a:rPr lang="uk" sz="2503">
                <a:solidFill>
                  <a:srgbClr val="000000"/>
                </a:solidFill>
              </a:rPr>
              <a:t>  Історія Галицько-Волинського князівства — частина історії Стародавньої Русі періоду феодальної роздрібненості. Причини роздрібненості обумовлені виробничими відносинами, для яких було характерне зростання продуктивних сил у сільському господарстві та ремеслі. Розвиток натурального господарства, відсутність національного ринку, ослаблення економічних зв’язків породжували прагнення до відокремлення. Опора великого князя київського — дружинники, ставши землевласниками, керувалися перш за все власними інтересами. Влада київського князя їх обтяжувала. Посилилась експлуатація смердів з боку удільних князів і бояр. В умовах феодального гніту вибухали народні повстання проти гнобителів. Великий князь київський у межах всієї держави не міг захистити феодалів і бояр, забезпечити їхні інтереси. В удільних князівствах створювався апарат влади, що відповідав потребам князів. Роль політичного центру вже відігравав не Київ, а головне місто у вотчині князя, де знаходилась його резиденція. Удільний князь, керуючись власними інтересами та інтересами підлеглого йому боярства, енергійно домагався незалежності від великого київського князя. Отже, роздрібненість давньоруської держави мала об’єктивний характер, оскільки вона була обумовлена розвитком феодального ладу.</a:t>
            </a:r>
            <a:endParaRPr sz="2503">
              <a:solidFill>
                <a:srgbClr val="000000"/>
              </a:solidFill>
            </a:endParaRPr>
          </a:p>
          <a:p>
            <a:pPr marL="0" lvl="0" indent="0" algn="just" rtl="0">
              <a:spcBef>
                <a:spcPts val="1200"/>
              </a:spcBef>
              <a:spcAft>
                <a:spcPts val="1200"/>
              </a:spcAft>
              <a:buNone/>
            </a:pPr>
            <a:r>
              <a:rPr lang="uk">
                <a:solidFill>
                  <a:srgbClr val="000000"/>
                </a:solidFill>
              </a:rPr>
              <a:t>   </a:t>
            </a:r>
            <a:endParaRPr>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97"/>
          <p:cNvPicPr preferRelativeResize="0"/>
          <p:nvPr/>
        </p:nvPicPr>
        <p:blipFill>
          <a:blip r:embed="rId3">
            <a:alphaModFix/>
          </a:blip>
          <a:stretch>
            <a:fillRect/>
          </a:stretch>
        </p:blipFill>
        <p:spPr>
          <a:xfrm>
            <a:off x="870857" y="399143"/>
            <a:ext cx="7868558" cy="42672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1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uk">
                <a:solidFill>
                  <a:srgbClr val="000000"/>
                </a:solidFill>
              </a:rPr>
              <a:t>Галицько-Волинське князівство</a:t>
            </a:r>
            <a:endParaRPr>
              <a:solidFill>
                <a:srgbClr val="000000"/>
              </a:solidFill>
            </a:endParaRPr>
          </a:p>
        </p:txBody>
      </p:sp>
      <p:sp>
        <p:nvSpPr>
          <p:cNvPr id="990" name="Google Shape;990;p188"/>
          <p:cNvSpPr txBox="1">
            <a:spLocks noGrp="1"/>
          </p:cNvSpPr>
          <p:nvPr>
            <p:ph type="body" idx="1"/>
          </p:nvPr>
        </p:nvSpPr>
        <p:spPr>
          <a:xfrm>
            <a:off x="311700" y="1152475"/>
            <a:ext cx="8520600" cy="3772500"/>
          </a:xfrm>
          <a:prstGeom prst="rect">
            <a:avLst/>
          </a:prstGeom>
        </p:spPr>
        <p:txBody>
          <a:bodyPr spcFirstLastPara="1" wrap="square" lIns="91425" tIns="91425" rIns="91425" bIns="91425" anchor="t" anchorCtr="0">
            <a:normAutofit fontScale="92500" lnSpcReduction="20000"/>
          </a:bodyPr>
          <a:lstStyle/>
          <a:p>
            <a:pPr marL="0" lvl="0" indent="0" algn="just" rtl="0">
              <a:spcBef>
                <a:spcPts val="0"/>
              </a:spcBef>
              <a:spcAft>
                <a:spcPts val="0"/>
              </a:spcAft>
              <a:buNone/>
            </a:pPr>
            <a:r>
              <a:rPr lang="uk" dirty="0">
                <a:solidFill>
                  <a:srgbClr val="000000"/>
                </a:solidFill>
              </a:rPr>
              <a:t>В середині XII ст. єдина держава розпалася на окремі землі або князівства. Кожна земля мала своє самоврядування, а політичне управління здійснював князь. Влада і управління в князівствах ґрунтувалися на принципі васальної залежності.   </a:t>
            </a:r>
            <a:endParaRPr dirty="0">
              <a:solidFill>
                <a:srgbClr val="000000"/>
              </a:solidFill>
            </a:endParaRPr>
          </a:p>
          <a:p>
            <a:pPr marL="0" lvl="0" indent="0" algn="just" rtl="0">
              <a:spcBef>
                <a:spcPts val="1200"/>
              </a:spcBef>
              <a:spcAft>
                <a:spcPts val="0"/>
              </a:spcAft>
              <a:buNone/>
            </a:pPr>
            <a:r>
              <a:rPr lang="uk" dirty="0">
                <a:solidFill>
                  <a:srgbClr val="000000"/>
                </a:solidFill>
              </a:rPr>
              <a:t>В Галицько-Волинському князівстві виник симбіоз влади, тобто поєднання великого впливу на соціально-економічне і політичне життя боярства разом з авторитетом княжої влади.   </a:t>
            </a:r>
            <a:endParaRPr dirty="0">
              <a:solidFill>
                <a:srgbClr val="000000"/>
              </a:solidFill>
            </a:endParaRPr>
          </a:p>
          <a:p>
            <a:pPr marL="0" lvl="0" indent="0" algn="just" rtl="0">
              <a:spcBef>
                <a:spcPts val="1200"/>
              </a:spcBef>
              <a:spcAft>
                <a:spcPts val="0"/>
              </a:spcAft>
              <a:buNone/>
            </a:pPr>
            <a:r>
              <a:rPr lang="uk" dirty="0">
                <a:solidFill>
                  <a:srgbClr val="000000"/>
                </a:solidFill>
              </a:rPr>
              <a:t>Галицько-Волинське князівство утворилося в 1199 р. на основі об’єднання Галицької і Волинської земель, яке здійснив Роман Мстиславич.</a:t>
            </a:r>
            <a:endParaRPr dirty="0">
              <a:solidFill>
                <a:srgbClr val="000000"/>
              </a:solidFill>
            </a:endParaRPr>
          </a:p>
          <a:p>
            <a:pPr marL="0" lvl="0" indent="0" algn="just" rtl="0">
              <a:spcBef>
                <a:spcPts val="1200"/>
              </a:spcBef>
              <a:spcAft>
                <a:spcPts val="0"/>
              </a:spcAft>
              <a:buNone/>
            </a:pPr>
            <a:r>
              <a:rPr lang="uk" dirty="0">
                <a:solidFill>
                  <a:srgbClr val="000000"/>
                </a:solidFill>
              </a:rPr>
              <a:t>Важливими освітніми і науковими центрами стали Галич, Володимир-Волинський, Холм, а пізніше Львів. Тут поширення освіти, як і в містах Київської Русі, відбувалося шляхом розвитку школи і письменства. Історичні дані засвідчують, що справами освіти займалися перш за все князі, заможні бояри, а також купці.</a:t>
            </a:r>
            <a:endParaRPr dirty="0">
              <a:solidFill>
                <a:srgbClr val="000000"/>
              </a:solidFill>
            </a:endParaRPr>
          </a:p>
          <a:p>
            <a:pPr marL="0" lvl="0" indent="0" algn="l" rtl="0">
              <a:spcBef>
                <a:spcPts val="1200"/>
              </a:spcBef>
              <a:spcAft>
                <a:spcPts val="1200"/>
              </a:spcAft>
              <a:buNone/>
            </a:pP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pic>
        <p:nvPicPr>
          <p:cNvPr id="995" name="Google Shape;995;p189"/>
          <p:cNvPicPr preferRelativeResize="0"/>
          <p:nvPr/>
        </p:nvPicPr>
        <p:blipFill>
          <a:blip r:embed="rId3">
            <a:alphaModFix/>
          </a:blip>
          <a:stretch>
            <a:fillRect/>
          </a:stretch>
        </p:blipFill>
        <p:spPr>
          <a:xfrm>
            <a:off x="103843" y="163286"/>
            <a:ext cx="5324499" cy="3048000"/>
          </a:xfrm>
          <a:prstGeom prst="rect">
            <a:avLst/>
          </a:prstGeom>
          <a:noFill/>
          <a:ln>
            <a:noFill/>
          </a:ln>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1092" y="2188028"/>
            <a:ext cx="3876675" cy="28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pic>
        <p:nvPicPr>
          <p:cNvPr id="1015" name="Google Shape;1015;p193"/>
          <p:cNvPicPr preferRelativeResize="0"/>
          <p:nvPr/>
        </p:nvPicPr>
        <p:blipFill rotWithShape="1">
          <a:blip r:embed="rId3">
            <a:alphaModFix/>
          </a:blip>
          <a:srcRect r="10775"/>
          <a:stretch/>
        </p:blipFill>
        <p:spPr>
          <a:xfrm>
            <a:off x="355620" y="1690915"/>
            <a:ext cx="3846265" cy="3251200"/>
          </a:xfrm>
          <a:prstGeom prst="rect">
            <a:avLst/>
          </a:prstGeom>
          <a:noFill/>
          <a:ln>
            <a:noFill/>
          </a:ln>
        </p:spPr>
      </p:pic>
      <p:pic>
        <p:nvPicPr>
          <p:cNvPr id="348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301" t="3750" r="1943"/>
          <a:stretch/>
        </p:blipFill>
        <p:spPr bwMode="auto">
          <a:xfrm>
            <a:off x="2561771" y="109946"/>
            <a:ext cx="3608615" cy="211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4163"/>
          <a:stretch/>
        </p:blipFill>
        <p:spPr bwMode="auto">
          <a:xfrm>
            <a:off x="5076712" y="1908629"/>
            <a:ext cx="3842318" cy="295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pic>
        <p:nvPicPr>
          <p:cNvPr id="337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286"/>
          <a:stretch/>
        </p:blipFill>
        <p:spPr bwMode="auto">
          <a:xfrm>
            <a:off x="127157" y="1740013"/>
            <a:ext cx="5801247" cy="311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786" y="119968"/>
            <a:ext cx="4314766" cy="317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040" name="Google Shape;1040;p198"/>
          <p:cNvPicPr preferRelativeResize="0"/>
          <p:nvPr/>
        </p:nvPicPr>
        <p:blipFill>
          <a:blip r:embed="rId3">
            <a:alphaModFix/>
          </a:blip>
          <a:stretch>
            <a:fillRect/>
          </a:stretch>
        </p:blipFill>
        <p:spPr>
          <a:xfrm>
            <a:off x="4651829" y="97775"/>
            <a:ext cx="4262872" cy="2892168"/>
          </a:xfrm>
          <a:prstGeom prst="rect">
            <a:avLst/>
          </a:prstGeom>
          <a:noFill/>
          <a:ln>
            <a:noFill/>
          </a:ln>
        </p:spPr>
      </p:pic>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29" y="2249714"/>
            <a:ext cx="4445000" cy="269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98"/>
          <p:cNvPicPr preferRelativeResize="0"/>
          <p:nvPr/>
        </p:nvPicPr>
        <p:blipFill>
          <a:blip r:embed="rId3">
            <a:alphaModFix/>
          </a:blip>
          <a:stretch>
            <a:fillRect/>
          </a:stretch>
        </p:blipFill>
        <p:spPr>
          <a:xfrm>
            <a:off x="739575" y="152400"/>
            <a:ext cx="7562237"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101"/>
          <p:cNvPicPr preferRelativeResize="0"/>
          <p:nvPr/>
        </p:nvPicPr>
        <p:blipFill>
          <a:blip r:embed="rId3">
            <a:alphaModFix/>
          </a:blip>
          <a:stretch>
            <a:fillRect/>
          </a:stretch>
        </p:blipFill>
        <p:spPr>
          <a:xfrm>
            <a:off x="857000" y="199375"/>
            <a:ext cx="7590607"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102"/>
          <p:cNvPicPr preferRelativeResize="0"/>
          <p:nvPr/>
        </p:nvPicPr>
        <p:blipFill>
          <a:blip r:embed="rId3">
            <a:alphaModFix/>
          </a:blip>
          <a:stretch>
            <a:fillRect/>
          </a:stretch>
        </p:blipFill>
        <p:spPr>
          <a:xfrm>
            <a:off x="1143044" y="58450"/>
            <a:ext cx="6872349" cy="5033375"/>
          </a:xfrm>
          <a:prstGeom prst="rect">
            <a:avLst/>
          </a:prstGeom>
          <a:noFill/>
          <a:ln>
            <a:noFill/>
          </a:ln>
        </p:spPr>
      </p:pic>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596</Words>
  <Application>Microsoft Office PowerPoint</Application>
  <PresentationFormat>Екран (16:9)</PresentationFormat>
  <Paragraphs>25</Paragraphs>
  <Slides>64</Slides>
  <Notes>63</Notes>
  <HiddenSlides>0</HiddenSlides>
  <MMClips>0</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64</vt:i4>
      </vt:variant>
    </vt:vector>
  </HeadingPairs>
  <TitlesOfParts>
    <vt:vector size="68" baseType="lpstr">
      <vt:lpstr>Arial</vt:lpstr>
      <vt:lpstr>Oswald</vt:lpstr>
      <vt:lpstr>Average</vt:lpstr>
      <vt:lpstr>Slate</vt:lpstr>
      <vt:lpstr> Культура Середньовічної Європи</vt:lpstr>
      <vt:lpstr> ПЛАН 1.    Християнський характер середньовічної культури 2.    Духовно-культурна спадщина Візантійської імперії 3.    Історичні передумови формування культури Київської Русі. 4.    Культура Галицько-Волинської держави.</vt:lpstr>
      <vt:lpstr>3.  Історичні передумови формування культури Київської Русі</vt:lpstr>
      <vt:lpstr>Культура Київської Русі</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4. Культура Галицько-Волинської держави</vt:lpstr>
      <vt:lpstr>Галицько-Волинське князівство</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Культура Середньовічної Європи</dc:title>
  <dc:creator>1</dc:creator>
  <cp:lastModifiedBy>1</cp:lastModifiedBy>
  <cp:revision>15</cp:revision>
  <dcterms:modified xsi:type="dcterms:W3CDTF">2024-09-28T10:28:36Z</dcterms:modified>
</cp:coreProperties>
</file>