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73" r:id="rId15"/>
    <p:sldId id="274" r:id="rId16"/>
    <p:sldId id="275" r:id="rId17"/>
    <p:sldId id="276" r:id="rId18"/>
    <p:sldId id="267" r:id="rId19"/>
    <p:sldId id="268" r:id="rId20"/>
    <p:sldId id="269" r:id="rId21"/>
    <p:sldId id="270" r:id="rId22"/>
    <p:sldId id="277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9" autoAdjust="0"/>
    <p:restoredTop sz="94660"/>
  </p:normalViewPr>
  <p:slideViewPr>
    <p:cSldViewPr>
      <p:cViewPr varScale="1">
        <p:scale>
          <a:sx n="83" d="100"/>
          <a:sy n="83" d="100"/>
        </p:scale>
        <p:origin x="-164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B36189F-2185-4E72-82FA-BD2AFF4FEFEE}" type="datetimeFigureOut">
              <a:rPr lang="ru-RU" smtClean="0"/>
              <a:t>01.10.2023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508C95E-A067-483A-B84B-D26D810166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051647"/>
          </a:xfrm>
        </p:spPr>
        <p:txBody>
          <a:bodyPr anchor="ctr"/>
          <a:lstStyle/>
          <a:p>
            <a:r>
              <a:rPr lang="uk-UA" sz="4400" b="1" dirty="0" smtClean="0">
                <a:effectLst/>
              </a:rPr>
              <a:t>Лекція 4</a:t>
            </a:r>
            <a:br>
              <a:rPr lang="uk-UA" sz="4400" b="1" dirty="0" smtClean="0">
                <a:effectLst/>
              </a:rPr>
            </a:br>
            <a:r>
              <a:rPr lang="uk-UA" sz="4400" b="1" dirty="0">
                <a:effectLst/>
              </a:rPr>
              <a:t>Управління конфліктами в процесі </a:t>
            </a:r>
            <a:r>
              <a:rPr lang="uk-UA" sz="4400" b="1" dirty="0" err="1">
                <a:effectLst/>
              </a:rPr>
              <a:t>командоутворення</a:t>
            </a:r>
            <a:r>
              <a:rPr lang="uk-UA" sz="4400" dirty="0" smtClean="0"/>
              <a:t/>
            </a:r>
            <a:br>
              <a:rPr lang="uk-UA" sz="4400" dirty="0" smtClean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58255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32047"/>
          </a:xfrm>
        </p:spPr>
        <p:txBody>
          <a:bodyPr/>
          <a:lstStyle/>
          <a:p>
            <a:pPr algn="r"/>
            <a:r>
              <a:rPr lang="uk-UA" sz="1800" i="1" dirty="0">
                <a:solidFill>
                  <a:schemeClr val="tx1"/>
                </a:solidFill>
                <a:effectLst/>
              </a:rPr>
              <a:t>Основні етапи виникнення і розвитку конфліктів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352928" cy="5832648"/>
          </a:xfrm>
        </p:spPr>
        <p:txBody>
          <a:bodyPr/>
          <a:lstStyle/>
          <a:p>
            <a:r>
              <a:rPr lang="ru-RU" b="1" dirty="0" err="1">
                <a:solidFill>
                  <a:schemeClr val="tx1"/>
                </a:solidFill>
              </a:rPr>
              <a:t>Лідер</a:t>
            </a:r>
            <a:r>
              <a:rPr lang="ru-RU" b="1" dirty="0">
                <a:solidFill>
                  <a:schemeClr val="tx1"/>
                </a:solidFill>
              </a:rPr>
              <a:t> – </a:t>
            </a:r>
            <a:r>
              <a:rPr lang="ru-RU" b="1" dirty="0" err="1">
                <a:solidFill>
                  <a:schemeClr val="tx1"/>
                </a:solidFill>
              </a:rPr>
              <a:t>посередник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 smtClean="0">
                <a:solidFill>
                  <a:schemeClr val="tx1"/>
                </a:solidFill>
              </a:rPr>
              <a:t>конфлікті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r>
              <a:rPr lang="ru-RU" i="1" dirty="0" smtClean="0">
                <a:solidFill>
                  <a:schemeClr val="tx1"/>
                </a:solidFill>
              </a:rPr>
              <a:t>Модель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посередника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може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використовуватися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лідером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у </a:t>
            </a:r>
            <a:r>
              <a:rPr lang="ru-RU" i="1" dirty="0" err="1">
                <a:solidFill>
                  <a:schemeClr val="tx1"/>
                </a:solidFill>
              </a:rPr>
              <a:t>наступних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ситуаціях</a:t>
            </a:r>
            <a:r>
              <a:rPr lang="ru-RU" b="1" i="1" dirty="0">
                <a:solidFill>
                  <a:schemeClr val="tx1"/>
                </a:solidFill>
              </a:rPr>
              <a:t>: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сторони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приблизно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рівний</a:t>
            </a:r>
            <a:r>
              <a:rPr lang="ru-RU" dirty="0">
                <a:solidFill>
                  <a:schemeClr val="tx1"/>
                </a:solidFill>
              </a:rPr>
              <a:t> статус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посади;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неприязні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відносини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сторін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довгу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історію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тривалі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сторін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налагоджена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комунікація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високий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навичок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спілкування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загального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культури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відсутність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визначених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критеріїв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вирішення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432047"/>
          </a:xfrm>
        </p:spPr>
        <p:txBody>
          <a:bodyPr/>
          <a:lstStyle/>
          <a:p>
            <a:pPr algn="r"/>
            <a:r>
              <a:rPr lang="uk-UA" sz="1800" i="1" dirty="0">
                <a:solidFill>
                  <a:schemeClr val="tx1"/>
                </a:solidFill>
                <a:effectLst/>
              </a:rPr>
              <a:t>Основні етапи виникнення і розвитку конфліктів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471392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Лідер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ролі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посередника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виконує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розмови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 </a:t>
            </a:r>
            <a:r>
              <a:rPr lang="ru-RU" dirty="0" err="1">
                <a:solidFill>
                  <a:schemeClr val="tx1"/>
                </a:solidFill>
              </a:rPr>
              <a:t>опонентами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підготовку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до </a:t>
            </a:r>
            <a:r>
              <a:rPr lang="ru-RU" dirty="0" err="1">
                <a:solidFill>
                  <a:schemeClr val="tx1"/>
                </a:solidFill>
              </a:rPr>
              <a:t>спільного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обговорення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проблеми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спільну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роботу з </a:t>
            </a:r>
            <a:r>
              <a:rPr lang="ru-RU" dirty="0" err="1">
                <a:solidFill>
                  <a:schemeClr val="tx1"/>
                </a:solidFill>
              </a:rPr>
              <a:t>урегулювання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конфлікту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фіксацію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завершення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обговорення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питання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нараду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експертів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залучити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друзів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опонентів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432047"/>
          </a:xfrm>
        </p:spPr>
        <p:txBody>
          <a:bodyPr/>
          <a:lstStyle/>
          <a:p>
            <a:pPr algn="r"/>
            <a:r>
              <a:rPr lang="uk-UA" sz="1800" i="1" dirty="0">
                <a:solidFill>
                  <a:schemeClr val="tx1"/>
                </a:solidFill>
                <a:effectLst/>
              </a:rPr>
              <a:t>Основні етапи виникнення і розвитку конфліктів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33548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Аналіз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конфліктної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ситуації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chemeClr val="tx1"/>
                </a:solidFill>
              </a:rPr>
              <a:t>отримання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інформацію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конфлікт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різних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джерел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chemeClr val="tx1"/>
                </a:solidFill>
              </a:rPr>
              <a:t>зібрані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дані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суперечку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дозволяють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отримати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інформацію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протиріччя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взяте</a:t>
            </a:r>
            <a:r>
              <a:rPr lang="ru-RU" sz="2000" dirty="0">
                <a:solidFill>
                  <a:schemeClr val="tx1"/>
                </a:solidFill>
              </a:rPr>
              <a:t> за основу, причину </a:t>
            </a:r>
            <a:r>
              <a:rPr lang="ru-RU" sz="2000" dirty="0" err="1">
                <a:solidFill>
                  <a:schemeClr val="tx1"/>
                </a:solidFill>
              </a:rPr>
              <a:t>конфлікту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позицію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учасників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позиції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chemeClr val="tx1"/>
                </a:solidFill>
              </a:rPr>
              <a:t>аналіз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інформації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під</a:t>
            </a:r>
            <a:r>
              <a:rPr lang="ru-RU" sz="2000" dirty="0">
                <a:solidFill>
                  <a:schemeClr val="tx1"/>
                </a:solidFill>
              </a:rPr>
              <a:t> час </a:t>
            </a:r>
            <a:r>
              <a:rPr lang="ru-RU" sz="2000" dirty="0" err="1">
                <a:solidFill>
                  <a:schemeClr val="tx1"/>
                </a:solidFill>
              </a:rPr>
              <a:t>якого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лідеру</a:t>
            </a:r>
            <a:r>
              <a:rPr lang="ru-RU" sz="2000" dirty="0">
                <a:solidFill>
                  <a:schemeClr val="tx1"/>
                </a:solidFill>
              </a:rPr>
              <a:t> треба </a:t>
            </a:r>
            <a:r>
              <a:rPr lang="ru-RU" sz="2000" dirty="0" err="1">
                <a:solidFill>
                  <a:schemeClr val="tx1"/>
                </a:solidFill>
              </a:rPr>
              <a:t>усвідомити</a:t>
            </a:r>
            <a:r>
              <a:rPr lang="ru-RU" sz="2000" dirty="0">
                <a:solidFill>
                  <a:schemeClr val="tx1"/>
                </a:solidFill>
              </a:rPr>
              <a:t> причини та </a:t>
            </a:r>
            <a:r>
              <a:rPr lang="ru-RU" sz="2000" dirty="0" err="1">
                <a:solidFill>
                  <a:schemeClr val="tx1"/>
                </a:solidFill>
              </a:rPr>
              <a:t>привід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конфлікту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стадію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його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розвитку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збитки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тощо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i="1" dirty="0" err="1" smtClean="0">
                <a:solidFill>
                  <a:schemeClr val="tx1"/>
                </a:solidFill>
              </a:rPr>
              <a:t>Під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>
                <a:solidFill>
                  <a:schemeClr val="tx1"/>
                </a:solidFill>
              </a:rPr>
              <a:t>час </a:t>
            </a:r>
            <a:r>
              <a:rPr lang="ru-RU" sz="2000" i="1" dirty="0" err="1">
                <a:solidFill>
                  <a:schemeClr val="tx1"/>
                </a:solidFill>
              </a:rPr>
              <a:t>оцінювання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ступеня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розвитку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конфлікту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однозначним</a:t>
            </a:r>
            <a:r>
              <a:rPr lang="ru-RU" sz="2000" i="1" dirty="0">
                <a:solidFill>
                  <a:schemeClr val="tx1"/>
                </a:solidFill>
              </a:rPr>
              <a:t> є </a:t>
            </a:r>
            <a:r>
              <a:rPr lang="ru-RU" sz="2000" i="1" dirty="0" err="1">
                <a:solidFill>
                  <a:schemeClr val="tx1"/>
                </a:solidFill>
              </a:rPr>
              <a:t>наявність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відмови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від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емпатії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</a:rPr>
              <a:t>або</a:t>
            </a:r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від</a:t>
            </a:r>
            <a:r>
              <a:rPr lang="ru-RU" sz="2000" i="1" dirty="0">
                <a:solidFill>
                  <a:schemeClr val="tx1"/>
                </a:solidFill>
              </a:rPr>
              <a:t> </a:t>
            </a:r>
            <a:r>
              <a:rPr lang="ru-RU" sz="2000" i="1" dirty="0" err="1">
                <a:solidFill>
                  <a:schemeClr val="tx1"/>
                </a:solidFill>
              </a:rPr>
              <a:t>негативної</a:t>
            </a:r>
            <a:r>
              <a:rPr lang="ru-RU" sz="2000" i="1" dirty="0">
                <a:solidFill>
                  <a:schemeClr val="tx1"/>
                </a:solidFill>
              </a:rPr>
              <a:t> установки. </a:t>
            </a: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/>
          <a:lstStyle/>
          <a:p>
            <a:pPr algn="r"/>
            <a:r>
              <a:rPr lang="uk-UA" sz="2000" i="1" dirty="0">
                <a:solidFill>
                  <a:schemeClr val="tx1"/>
                </a:solidFill>
                <a:effectLst/>
              </a:rPr>
              <a:t>Основні етапи виникнення і розвитку конфліктів</a:t>
            </a:r>
            <a:endParaRPr lang="ru-RU" sz="20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5 </a:t>
            </a:r>
            <a:r>
              <a:rPr lang="ru-RU" b="1" i="1" dirty="0" err="1">
                <a:solidFill>
                  <a:schemeClr val="tx1"/>
                </a:solidFill>
              </a:rPr>
              <a:t>стилів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поведінки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у </a:t>
            </a:r>
            <a:r>
              <a:rPr lang="ru-RU" dirty="0" err="1">
                <a:solidFill>
                  <a:schemeClr val="tx1"/>
                </a:solidFill>
              </a:rPr>
              <a:t>конфліктних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ситуаціях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Ухилення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dirty="0" err="1" smtClean="0">
                <a:solidFill>
                  <a:schemeClr val="tx1"/>
                </a:solidFill>
              </a:rPr>
              <a:t>Пристосування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 err="1" smtClean="0">
                <a:solidFill>
                  <a:schemeClr val="tx1"/>
                </a:solidFill>
              </a:rPr>
              <a:t>Компроміс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4. </a:t>
            </a:r>
            <a:r>
              <a:rPr lang="ru-RU" dirty="0" err="1" smtClean="0">
                <a:solidFill>
                  <a:schemeClr val="tx1"/>
                </a:solidFill>
              </a:rPr>
              <a:t>Форсування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5. </a:t>
            </a:r>
            <a:r>
              <a:rPr lang="ru-RU" dirty="0" err="1">
                <a:solidFill>
                  <a:schemeClr val="tx1"/>
                </a:solidFill>
              </a:rPr>
              <a:t>Вирішення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проблеми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3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88032"/>
          </a:xfrm>
        </p:spPr>
        <p:txBody>
          <a:bodyPr/>
          <a:lstStyle/>
          <a:p>
            <a:pPr algn="r"/>
            <a:r>
              <a:rPr lang="uk-UA" sz="2000" i="1" dirty="0">
                <a:solidFill>
                  <a:schemeClr val="tx1"/>
                </a:solidFill>
                <a:effectLst/>
              </a:rPr>
              <a:t>Основні етапи виникнення і розвитку конфліктів</a:t>
            </a:r>
            <a:endParaRPr lang="ru-RU" sz="20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5 СТИЛІВ ПОВЕДІНКИ У КОНФЛІКТНИХ СИТУАЦІЯХ</a:t>
            </a:r>
          </a:p>
          <a:p>
            <a:pPr marL="0" indent="0">
              <a:buNone/>
            </a:pPr>
            <a:endParaRPr lang="ru-RU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Метод </a:t>
            </a:r>
            <a:r>
              <a:rPr lang="ru-RU" b="1" i="1" dirty="0" err="1">
                <a:solidFill>
                  <a:schemeClr val="tx1"/>
                </a:solidFill>
              </a:rPr>
              <a:t>ухилення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Людина </a:t>
            </a:r>
            <a:r>
              <a:rPr lang="ru-RU" dirty="0" err="1">
                <a:solidFill>
                  <a:schemeClr val="tx1"/>
                </a:solidFill>
              </a:rPr>
              <a:t>намагається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відійти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конфлікту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уникнути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ситуації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провокує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протиріччя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уникнути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обговорення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питання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приводить до </a:t>
            </a:r>
            <a:r>
              <a:rPr lang="ru-RU" dirty="0" err="1">
                <a:solidFill>
                  <a:schemeClr val="tx1"/>
                </a:solidFill>
              </a:rPr>
              <a:t>конфлікту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Метод </a:t>
            </a:r>
            <a:r>
              <a:rPr lang="ru-RU" b="1" i="1" dirty="0" err="1">
                <a:solidFill>
                  <a:schemeClr val="tx1"/>
                </a:solidFill>
              </a:rPr>
              <a:t>пристосування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Природне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небажання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уникнути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конфлікту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88032"/>
          </a:xfrm>
        </p:spPr>
        <p:txBody>
          <a:bodyPr/>
          <a:lstStyle/>
          <a:p>
            <a:pPr algn="r"/>
            <a:r>
              <a:rPr lang="uk-UA" sz="2000" i="1" dirty="0">
                <a:solidFill>
                  <a:schemeClr val="tx1"/>
                </a:solidFill>
                <a:effectLst/>
              </a:rPr>
              <a:t>Основні етапи виникнення і розвитку конфліктів</a:t>
            </a:r>
            <a:endParaRPr lang="ru-RU" sz="20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5 </a:t>
            </a:r>
            <a:r>
              <a:rPr lang="ru-RU" b="1" dirty="0">
                <a:solidFill>
                  <a:schemeClr val="tx1"/>
                </a:solidFill>
              </a:rPr>
              <a:t>СТИЛІВ ПОВЕДІНКИ У КОНФЛІКТНИХ СИТУАЦІЯХ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Метод </a:t>
            </a:r>
            <a:r>
              <a:rPr lang="ru-RU" b="1" i="1" dirty="0" err="1">
                <a:solidFill>
                  <a:schemeClr val="tx1"/>
                </a:solidFill>
              </a:rPr>
              <a:t>компромісу</a:t>
            </a:r>
            <a:r>
              <a:rPr lang="ru-RU" b="1" i="1" dirty="0">
                <a:solidFill>
                  <a:schemeClr val="tx1"/>
                </a:solidFill>
              </a:rPr>
              <a:t>.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Прийняття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точки </a:t>
            </a:r>
            <a:r>
              <a:rPr lang="ru-RU" dirty="0" err="1">
                <a:solidFill>
                  <a:schemeClr val="tx1"/>
                </a:solidFill>
              </a:rPr>
              <a:t>зору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сторони</a:t>
            </a:r>
            <a:r>
              <a:rPr lang="ru-RU" dirty="0">
                <a:solidFill>
                  <a:schemeClr val="tx1"/>
                </a:solidFill>
              </a:rPr>
              <a:t>, але до </a:t>
            </a:r>
            <a:r>
              <a:rPr lang="ru-RU" dirty="0" err="1">
                <a:solidFill>
                  <a:schemeClr val="tx1"/>
                </a:solidFill>
              </a:rPr>
              <a:t>певної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межі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b="1" i="1" dirty="0">
                <a:solidFill>
                  <a:schemeClr val="tx1"/>
                </a:solidFill>
              </a:rPr>
              <a:t>Метод </a:t>
            </a:r>
            <a:r>
              <a:rPr lang="ru-RU" b="1" i="1" dirty="0" err="1">
                <a:solidFill>
                  <a:schemeClr val="tx1"/>
                </a:solidFill>
              </a:rPr>
              <a:t>форсування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Примус </a:t>
            </a:r>
            <a:r>
              <a:rPr lang="ru-RU" dirty="0">
                <a:solidFill>
                  <a:schemeClr val="tx1"/>
                </a:solidFill>
              </a:rPr>
              <a:t>до </a:t>
            </a:r>
            <a:r>
              <a:rPr lang="ru-RU" dirty="0" err="1">
                <a:solidFill>
                  <a:schemeClr val="tx1"/>
                </a:solidFill>
              </a:rPr>
              <a:t>прийняття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однієї</a:t>
            </a:r>
            <a:r>
              <a:rPr lang="ru-RU" dirty="0">
                <a:solidFill>
                  <a:schemeClr val="tx1"/>
                </a:solidFill>
              </a:rPr>
              <a:t> точки </a:t>
            </a:r>
            <a:r>
              <a:rPr lang="ru-RU" dirty="0" err="1">
                <a:solidFill>
                  <a:schemeClr val="tx1"/>
                </a:solidFill>
              </a:rPr>
              <a:t>зору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b="1" i="1" dirty="0">
                <a:solidFill>
                  <a:schemeClr val="tx1"/>
                </a:solidFill>
              </a:rPr>
              <a:t>Метод </a:t>
            </a:r>
            <a:r>
              <a:rPr lang="ru-RU" b="1" i="1" dirty="0" err="1">
                <a:solidFill>
                  <a:schemeClr val="tx1"/>
                </a:solidFill>
              </a:rPr>
              <a:t>вирішення</a:t>
            </a:r>
            <a:r>
              <a:rPr lang="ru-RU" b="1" i="1" dirty="0">
                <a:solidFill>
                  <a:schemeClr val="tx1"/>
                </a:solidFill>
              </a:rPr>
              <a:t> проблем.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Визнання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розбіжностей</a:t>
            </a:r>
            <a:r>
              <a:rPr lang="ru-RU" dirty="0">
                <a:solidFill>
                  <a:schemeClr val="tx1"/>
                </a:solidFill>
              </a:rPr>
              <a:t> у думках і </a:t>
            </a:r>
            <a:r>
              <a:rPr lang="ru-RU" dirty="0" err="1">
                <a:solidFill>
                  <a:schemeClr val="tx1"/>
                </a:solidFill>
              </a:rPr>
              <a:t>готовність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ознайомитись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іншими</a:t>
            </a:r>
            <a:r>
              <a:rPr lang="ru-RU" dirty="0">
                <a:solidFill>
                  <a:schemeClr val="tx1"/>
                </a:solidFill>
              </a:rPr>
              <a:t> точками </a:t>
            </a:r>
            <a:r>
              <a:rPr lang="ru-RU" dirty="0" err="1" smtClean="0">
                <a:solidFill>
                  <a:schemeClr val="tx1"/>
                </a:solidFill>
              </a:rPr>
              <a:t>зору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88032"/>
          </a:xfrm>
        </p:spPr>
        <p:txBody>
          <a:bodyPr/>
          <a:lstStyle/>
          <a:p>
            <a:pPr algn="r"/>
            <a:r>
              <a:rPr lang="uk-UA" sz="2000" i="1" dirty="0">
                <a:solidFill>
                  <a:schemeClr val="tx1"/>
                </a:solidFill>
                <a:effectLst/>
              </a:rPr>
              <a:t>Основні етапи виникнення і розвитку конфліктів</a:t>
            </a:r>
            <a:endParaRPr lang="ru-RU" sz="20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 err="1">
                <a:solidFill>
                  <a:schemeClr val="tx1"/>
                </a:solidFill>
              </a:rPr>
              <a:t>Виявлення</a:t>
            </a:r>
            <a:r>
              <a:rPr lang="ru-RU" b="1" i="1" dirty="0">
                <a:solidFill>
                  <a:schemeClr val="tx1"/>
                </a:solidFill>
              </a:rPr>
              <a:t> і </a:t>
            </a:r>
            <a:r>
              <a:rPr lang="ru-RU" b="1" i="1" dirty="0" err="1">
                <a:solidFill>
                  <a:schemeClr val="tx1"/>
                </a:solidFill>
              </a:rPr>
              <a:t>розв’язання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конфліктів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вимагає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виконання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5 </a:t>
            </a:r>
            <a:r>
              <a:rPr lang="ru-RU" b="1" i="1" dirty="0">
                <a:solidFill>
                  <a:schemeClr val="tx1"/>
                </a:solidFill>
              </a:rPr>
              <a:t>задач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200" dirty="0" err="1" smtClean="0">
                <a:solidFill>
                  <a:schemeClr val="tx1"/>
                </a:solidFill>
              </a:rPr>
              <a:t>передбачення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потенційних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конфліктів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і </a:t>
            </a:r>
            <a:r>
              <a:rPr lang="ru-RU" sz="2200" dirty="0" err="1" smtClean="0">
                <a:solidFill>
                  <a:schemeClr val="tx1"/>
                </a:solidFill>
              </a:rPr>
              <a:t>здійснення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превентивних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дій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arenR"/>
            </a:pPr>
            <a:endParaRPr lang="ru-RU" sz="22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200" dirty="0" err="1" smtClean="0">
                <a:solidFill>
                  <a:schemeClr val="tx1"/>
                </a:solidFill>
              </a:rPr>
              <a:t>отримання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інформації</a:t>
            </a:r>
            <a:r>
              <a:rPr lang="ru-RU" sz="2200" dirty="0">
                <a:solidFill>
                  <a:schemeClr val="tx1"/>
                </a:solidFill>
              </a:rPr>
              <a:t> про </a:t>
            </a:r>
            <a:r>
              <a:rPr lang="ru-RU" sz="2200" dirty="0" err="1">
                <a:solidFill>
                  <a:schemeClr val="tx1"/>
                </a:solidFill>
              </a:rPr>
              <a:t>конфлікти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і </a:t>
            </a:r>
            <a:r>
              <a:rPr lang="ru-RU" sz="2200" dirty="0" err="1">
                <a:solidFill>
                  <a:schemeClr val="tx1"/>
                </a:solidFill>
              </a:rPr>
              <a:t>пошук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розуміння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їх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основних</a:t>
            </a:r>
            <a:r>
              <a:rPr lang="ru-RU" sz="2200" dirty="0">
                <a:solidFill>
                  <a:schemeClr val="tx1"/>
                </a:solidFill>
              </a:rPr>
              <a:t> причин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arenR"/>
            </a:pPr>
            <a:endParaRPr lang="ru-RU" sz="22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200" dirty="0" err="1" smtClean="0">
                <a:solidFill>
                  <a:schemeClr val="tx1"/>
                </a:solidFill>
              </a:rPr>
              <a:t>переконання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членів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команди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спробувати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розв’язати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конфлікти</a:t>
            </a:r>
            <a:r>
              <a:rPr lang="ru-RU" sz="2200" dirty="0">
                <a:solidFill>
                  <a:schemeClr val="tx1"/>
                </a:solidFill>
              </a:rPr>
              <a:t> один з одним </a:t>
            </a:r>
            <a:r>
              <a:rPr lang="ru-RU" sz="2200" dirty="0" err="1">
                <a:solidFill>
                  <a:schemeClr val="tx1"/>
                </a:solidFill>
              </a:rPr>
              <a:t>чи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всередині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свого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функціонального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підрозділу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arenR"/>
            </a:pPr>
            <a:endParaRPr lang="ru-RU" sz="22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200" dirty="0" err="1" smtClean="0">
                <a:solidFill>
                  <a:schemeClr val="tx1"/>
                </a:solidFill>
              </a:rPr>
              <a:t>спроба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прийняти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компромісне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рішення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arenR"/>
            </a:pPr>
            <a:endParaRPr lang="ru-RU" sz="22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200" dirty="0" err="1" smtClean="0">
                <a:solidFill>
                  <a:schemeClr val="tx1"/>
                </a:solidFill>
              </a:rPr>
              <a:t>пошук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зовнішньої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допомоги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1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88032"/>
          </a:xfrm>
        </p:spPr>
        <p:txBody>
          <a:bodyPr/>
          <a:lstStyle/>
          <a:p>
            <a:pPr algn="r"/>
            <a:r>
              <a:rPr lang="uk-UA" sz="2000" i="1" dirty="0">
                <a:solidFill>
                  <a:schemeClr val="tx1"/>
                </a:solidFill>
                <a:effectLst/>
              </a:rPr>
              <a:t>Основні етапи виникнення і розвитку конфліктів</a:t>
            </a:r>
            <a:endParaRPr lang="ru-RU" sz="2000" b="1" dirty="0"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err="1">
                <a:solidFill>
                  <a:schemeClr val="tx1"/>
                </a:solidFill>
              </a:rPr>
              <a:t>Успішне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вирішення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конфліктів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передбачає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 marL="0" indent="0" algn="ctr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Конкретні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документи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про </a:t>
            </a:r>
            <a:r>
              <a:rPr lang="ru-RU" sz="2000" dirty="0" err="1" smtClean="0">
                <a:solidFill>
                  <a:schemeClr val="tx1"/>
                </a:solidFill>
              </a:rPr>
              <a:t>обов’язки</a:t>
            </a:r>
            <a:r>
              <a:rPr lang="ru-RU" sz="2000" dirty="0">
                <a:solidFill>
                  <a:schemeClr val="tx1"/>
                </a:solidFill>
              </a:rPr>
              <a:t>, постановка </a:t>
            </a:r>
            <a:r>
              <a:rPr lang="ru-RU" sz="2000" dirty="0" err="1">
                <a:solidFill>
                  <a:schemeClr val="tx1"/>
                </a:solidFill>
              </a:rPr>
              <a:t>завдання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формулювання</a:t>
            </a:r>
            <a:r>
              <a:rPr lang="ru-RU" sz="2000" dirty="0">
                <a:solidFill>
                  <a:schemeClr val="tx1"/>
                </a:solidFill>
              </a:rPr>
              <a:t> мети й </a:t>
            </a:r>
            <a:r>
              <a:rPr lang="ru-RU" sz="2000" dirty="0" err="1">
                <a:solidFill>
                  <a:schemeClr val="tx1"/>
                </a:solidFill>
              </a:rPr>
              <a:t>уточнення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лінії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поведінки</a:t>
            </a:r>
            <a:r>
              <a:rPr lang="ru-RU" sz="2000" dirty="0">
                <a:solidFill>
                  <a:schemeClr val="tx1"/>
                </a:solidFill>
              </a:rPr>
              <a:t> персоналу для </a:t>
            </a:r>
            <a:r>
              <a:rPr lang="ru-RU" sz="2000" dirty="0" err="1">
                <a:solidFill>
                  <a:schemeClr val="tx1"/>
                </a:solidFill>
              </a:rPr>
              <a:t>її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досягнення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Уважне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з’ясування</a:t>
            </a:r>
            <a:r>
              <a:rPr lang="ru-RU" sz="2000" dirty="0">
                <a:solidFill>
                  <a:schemeClr val="tx1"/>
                </a:solidFill>
              </a:rPr>
              <a:t> причин </a:t>
            </a:r>
            <a:r>
              <a:rPr lang="ru-RU" sz="2000" dirty="0" err="1">
                <a:solidFill>
                  <a:schemeClr val="tx1"/>
                </a:solidFill>
              </a:rPr>
              <a:t>поведінки</a:t>
            </a:r>
            <a:r>
              <a:rPr lang="ru-RU" sz="2000" dirty="0">
                <a:solidFill>
                  <a:schemeClr val="tx1"/>
                </a:solidFill>
              </a:rPr>
              <a:t> людей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Відмова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моральних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наставлянь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погроз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Застосування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покарання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Пошук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виходу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 smtClean="0">
                <a:solidFill>
                  <a:schemeClr val="tx1"/>
                </a:solidFill>
              </a:rPr>
              <a:t>ситуацій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Запобігання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боротьби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серед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підлеглих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Правильне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формулювання</a:t>
            </a:r>
            <a:r>
              <a:rPr lang="ru-RU" sz="2000" dirty="0" smtClean="0">
                <a:solidFill>
                  <a:schemeClr val="tx1"/>
                </a:solidFill>
              </a:rPr>
              <a:t> думок;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Вміння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уважно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слухати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54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32047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Специфіка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управлінського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endParaRPr lang="ru-RU" sz="1800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760640"/>
          </a:xfrm>
        </p:spPr>
        <p:txBody>
          <a:bodyPr anchor="ctr"/>
          <a:lstStyle/>
          <a:p>
            <a:r>
              <a:rPr lang="ru-RU" b="1" dirty="0" err="1">
                <a:solidFill>
                  <a:schemeClr val="tx1"/>
                </a:solidFill>
              </a:rPr>
              <a:t>Організаційно-управлінський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конфлікт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це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членами </a:t>
            </a:r>
            <a:r>
              <a:rPr lang="ru-RU" dirty="0" err="1">
                <a:solidFill>
                  <a:schemeClr val="tx1"/>
                </a:solidFill>
              </a:rPr>
              <a:t>керуючої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керівниками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виконавцями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утворюються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первинними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групами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між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різними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підрозділами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даній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системі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управління</a:t>
            </a:r>
            <a:r>
              <a:rPr lang="ru-RU" dirty="0">
                <a:solidFill>
                  <a:schemeClr val="tx1"/>
                </a:solidFill>
              </a:rPr>
              <a:t> з приводу </a:t>
            </a:r>
            <a:r>
              <a:rPr lang="ru-RU" dirty="0" err="1">
                <a:solidFill>
                  <a:schemeClr val="tx1"/>
                </a:solidFill>
              </a:rPr>
              <a:t>цілей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методів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засобів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управлінської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організаційної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результатів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соціальних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наслідків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Специфіка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управлінського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335488"/>
          </a:xfrm>
        </p:spPr>
        <p:txBody>
          <a:bodyPr/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err="1" smtClean="0">
                <a:solidFill>
                  <a:schemeClr val="tx1"/>
                </a:solidFill>
              </a:rPr>
              <a:t>основні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причини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err="1" smtClean="0">
                <a:solidFill>
                  <a:schemeClr val="tx1"/>
                </a:solidFill>
              </a:rPr>
              <a:t>організаційноуправлінського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конфлікту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обмеженість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ресурсів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взаємозалежність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завдань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відмінності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цілях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уявленнях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ru-RU" dirty="0" err="1">
                <a:solidFill>
                  <a:schemeClr val="tx1"/>
                </a:solidFill>
              </a:rPr>
              <a:t>цінностях</a:t>
            </a:r>
            <a:r>
              <a:rPr lang="ru-RU" dirty="0">
                <a:solidFill>
                  <a:schemeClr val="tx1"/>
                </a:solidFill>
              </a:rPr>
              <a:t>, в </a:t>
            </a:r>
            <a:r>
              <a:rPr lang="ru-RU" dirty="0" err="1">
                <a:solidFill>
                  <a:schemeClr val="tx1"/>
                </a:solidFill>
              </a:rPr>
              <a:t>манері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поведінки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рівень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освіти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погані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комунікації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471392"/>
          </a:xfrm>
        </p:spPr>
        <p:txBody>
          <a:bodyPr/>
          <a:lstStyle/>
          <a:p>
            <a:pPr lvl="0"/>
            <a:r>
              <a:rPr lang="uk-UA" dirty="0" smtClean="0">
                <a:solidFill>
                  <a:schemeClr val="tx1"/>
                </a:solidFill>
              </a:rPr>
              <a:t>ПЛАН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ru-RU" dirty="0" err="1" smtClean="0">
                <a:solidFill>
                  <a:schemeClr val="tx1"/>
                </a:solidFill>
              </a:rPr>
              <a:t>Поняття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конфлікту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функції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Основні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етапи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виникнення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Специфіка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ru-RU" dirty="0" err="1">
                <a:solidFill>
                  <a:schemeClr val="tx1"/>
                </a:solidFill>
              </a:rPr>
              <a:t>Види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конфлікту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сфері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організаційного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імперативу</a:t>
            </a:r>
            <a:r>
              <a:rPr lang="ru-RU" dirty="0">
                <a:solidFill>
                  <a:schemeClr val="tx1"/>
                </a:solidFill>
              </a:rPr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32047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Специфіка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управлінського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352928" cy="526348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Всю </a:t>
            </a:r>
            <a:r>
              <a:rPr lang="ru-RU" dirty="0" err="1">
                <a:solidFill>
                  <a:schemeClr val="tx1"/>
                </a:solidFill>
              </a:rPr>
              <a:t>сукупну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будь-</a:t>
            </a:r>
            <a:r>
              <a:rPr lang="ru-RU" dirty="0" err="1">
                <a:solidFill>
                  <a:schemeClr val="tx1"/>
                </a:solidFill>
              </a:rPr>
              <a:t>якого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рівня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розділити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b="1" dirty="0" err="1">
                <a:solidFill>
                  <a:schemeClr val="tx1"/>
                </a:solidFill>
              </a:rPr>
              <a:t>дві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сфери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arenR"/>
            </a:pPr>
            <a:r>
              <a:rPr lang="ru-RU" dirty="0" err="1" smtClean="0">
                <a:solidFill>
                  <a:schemeClr val="tx1"/>
                </a:solidFill>
              </a:rPr>
              <a:t>забезпечення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організаційних</a:t>
            </a:r>
            <a:r>
              <a:rPr lang="ru-RU" dirty="0">
                <a:solidFill>
                  <a:schemeClr val="tx1"/>
                </a:solidFill>
              </a:rPr>
              <a:t> умов </a:t>
            </a:r>
            <a:r>
              <a:rPr lang="ru-RU" dirty="0" err="1">
                <a:solidFill>
                  <a:schemeClr val="tx1"/>
                </a:solidFill>
              </a:rPr>
              <a:t>всередині</a:t>
            </a:r>
            <a:r>
              <a:rPr lang="ru-RU" dirty="0">
                <a:solidFill>
                  <a:schemeClr val="tx1"/>
                </a:solidFill>
              </a:rPr>
              <a:t> себе для </a:t>
            </a:r>
            <a:r>
              <a:rPr lang="ru-RU" dirty="0" err="1">
                <a:solidFill>
                  <a:schemeClr val="tx1"/>
                </a:solidFill>
              </a:rPr>
              <a:t>виконання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запропонованих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функції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реалізація</a:t>
            </a:r>
            <a:r>
              <a:rPr lang="ru-RU" dirty="0">
                <a:solidFill>
                  <a:schemeClr val="tx1"/>
                </a:solidFill>
              </a:rPr>
              <a:t> «</a:t>
            </a:r>
            <a:r>
              <a:rPr lang="ru-RU" dirty="0" err="1">
                <a:solidFill>
                  <a:schemeClr val="tx1"/>
                </a:solidFill>
              </a:rPr>
              <a:t>організаційного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імперативу</a:t>
            </a:r>
            <a:r>
              <a:rPr lang="ru-RU" dirty="0" smtClean="0">
                <a:solidFill>
                  <a:schemeClr val="tx1"/>
                </a:solidFill>
              </a:rPr>
              <a:t>»). </a:t>
            </a:r>
          </a:p>
          <a:p>
            <a:pPr marL="457200" indent="-457200" algn="l">
              <a:buAutoNum type="arabicParenR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целеполагающая </a:t>
            </a:r>
            <a:r>
              <a:rPr lang="ru-RU" dirty="0" err="1">
                <a:solidFill>
                  <a:schemeClr val="tx1"/>
                </a:solidFill>
              </a:rPr>
              <a:t>діяльність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складова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зміст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процесу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Специфіка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управлінського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33548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головні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причини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виникнення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стратегічному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: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низька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обґрунтування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управлінських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рішень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виражений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технократичний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підхід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управління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соціальними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соціотехнічними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системами;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волюнтаризм.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Види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в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сфері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«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організаційного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імперативу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688632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Конфлікт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пов'язаний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розподілом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статусів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влади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Конфлікт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пов'язаний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розподілом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статусів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випливає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з </a:t>
            </a:r>
            <a:r>
              <a:rPr lang="ru-RU" dirty="0" err="1">
                <a:solidFill>
                  <a:schemeClr val="tx1"/>
                </a:solidFill>
              </a:rPr>
              <a:t>невідповідності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кількості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статусів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високого</a:t>
            </a:r>
            <a:r>
              <a:rPr lang="ru-RU" dirty="0">
                <a:solidFill>
                  <a:schemeClr val="tx1"/>
                </a:solidFill>
              </a:rPr>
              <a:t> рангу </a:t>
            </a:r>
            <a:r>
              <a:rPr lang="ru-RU" dirty="0" err="1">
                <a:solidFill>
                  <a:schemeClr val="tx1"/>
                </a:solidFill>
              </a:rPr>
              <a:t>готівковим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потенційним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домаганням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членів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Конфлікт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пов'язаний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розподілом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влади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пояснюється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двома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обставинами</a:t>
            </a:r>
            <a:r>
              <a:rPr lang="ru-RU" dirty="0">
                <a:solidFill>
                  <a:schemeClr val="tx1"/>
                </a:solidFill>
              </a:rPr>
              <a:t>. В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створюється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ієрархія</a:t>
            </a:r>
            <a:r>
              <a:rPr lang="ru-RU" dirty="0">
                <a:solidFill>
                  <a:schemeClr val="tx1"/>
                </a:solidFill>
              </a:rPr>
              <a:t> посад </a:t>
            </a:r>
            <a:r>
              <a:rPr lang="ru-RU" dirty="0" smtClean="0">
                <a:solidFill>
                  <a:schemeClr val="tx1"/>
                </a:solidFill>
              </a:rPr>
              <a:t>і </a:t>
            </a:r>
            <a:r>
              <a:rPr lang="ru-RU" dirty="0" err="1" smtClean="0">
                <a:solidFill>
                  <a:schemeClr val="tx1"/>
                </a:solidFill>
              </a:rPr>
              <a:t>має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делегування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вищих</a:t>
            </a:r>
            <a:r>
              <a:rPr lang="ru-RU" dirty="0">
                <a:solidFill>
                  <a:schemeClr val="tx1"/>
                </a:solidFill>
              </a:rPr>
              <a:t> ланок </a:t>
            </a:r>
            <a:r>
              <a:rPr lang="ru-RU" dirty="0" err="1">
                <a:solidFill>
                  <a:schemeClr val="tx1"/>
                </a:solidFill>
              </a:rPr>
              <a:t>керівництва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нижчестоящим</a:t>
            </a:r>
            <a:r>
              <a:rPr lang="ru-RU" dirty="0">
                <a:solidFill>
                  <a:schemeClr val="tx1"/>
                </a:solidFill>
              </a:rPr>
              <a:t>, а будь-яка </a:t>
            </a:r>
            <a:r>
              <a:rPr lang="ru-RU" dirty="0" err="1">
                <a:solidFill>
                  <a:schemeClr val="tx1"/>
                </a:solidFill>
              </a:rPr>
              <a:t>влада</a:t>
            </a:r>
            <a:r>
              <a:rPr lang="ru-RU" dirty="0">
                <a:solidFill>
                  <a:schemeClr val="tx1"/>
                </a:solidFill>
              </a:rPr>
              <a:t>, в тому </a:t>
            </a:r>
            <a:r>
              <a:rPr lang="ru-RU" dirty="0" err="1">
                <a:solidFill>
                  <a:schemeClr val="tx1"/>
                </a:solidFill>
              </a:rPr>
              <a:t>числі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делегована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тенденцію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саморозширення</a:t>
            </a:r>
            <a:r>
              <a:rPr lang="ru-RU" dirty="0">
                <a:solidFill>
                  <a:schemeClr val="tx1"/>
                </a:solidFill>
              </a:rPr>
              <a:t> меж </a:t>
            </a:r>
            <a:r>
              <a:rPr lang="ru-RU" dirty="0" err="1">
                <a:solidFill>
                  <a:schemeClr val="tx1"/>
                </a:solidFill>
              </a:rPr>
              <a:t>застосування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звідси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зіткнення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суб'єкта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вищим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12822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Види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в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сфері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«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організаційного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імперативу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688632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 err="1" smtClean="0">
                <a:solidFill>
                  <a:schemeClr val="tx1"/>
                </a:solidFill>
              </a:rPr>
              <a:t>Конфлікт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що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породжується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проявом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різноманітних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дисфункцій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організації</a:t>
            </a:r>
            <a:r>
              <a:rPr lang="ru-RU" dirty="0"/>
              <a:t>, </a:t>
            </a:r>
            <a:r>
              <a:rPr lang="ru-RU" dirty="0" err="1" smtClean="0"/>
              <a:t>обумовлених</a:t>
            </a:r>
            <a:r>
              <a:rPr lang="ru-RU" dirty="0" smtClean="0"/>
              <a:t>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/>
              <a:t>об'єктивними</a:t>
            </a:r>
            <a:r>
              <a:rPr lang="ru-RU" dirty="0" smtClean="0"/>
              <a:t> </a:t>
            </a:r>
            <a:r>
              <a:rPr lang="ru-RU" dirty="0" err="1"/>
              <a:t>обставинами</a:t>
            </a:r>
            <a:r>
              <a:rPr lang="ru-RU" dirty="0" smtClean="0"/>
              <a:t>,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/>
              <a:t>суб'єктивними</a:t>
            </a:r>
            <a:r>
              <a:rPr lang="ru-RU" dirty="0" smtClean="0"/>
              <a:t> </a:t>
            </a:r>
            <a:r>
              <a:rPr lang="ru-RU" dirty="0" err="1"/>
              <a:t>обставинами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0331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Види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в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сфері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«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організаційного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імперативу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688632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err="1" smtClean="0"/>
              <a:t>Соціальна</a:t>
            </a:r>
            <a:r>
              <a:rPr lang="ru-RU" b="1" dirty="0" smtClean="0"/>
              <a:t> </a:t>
            </a:r>
            <a:r>
              <a:rPr lang="ru-RU" b="1" dirty="0" err="1"/>
              <a:t>дезорганізація</a:t>
            </a:r>
            <a:r>
              <a:rPr lang="ru-RU" b="1" dirty="0"/>
              <a:t> </a:t>
            </a:r>
            <a:endParaRPr lang="ru-RU" dirty="0" smtClean="0"/>
          </a:p>
          <a:p>
            <a:r>
              <a:rPr lang="ru-RU" dirty="0" err="1" smtClean="0"/>
              <a:t>невід'ємна</a:t>
            </a:r>
            <a:r>
              <a:rPr lang="ru-RU" dirty="0" smtClean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0331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Види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в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сфері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«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організаційного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імперативу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688632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 err="1" smtClean="0"/>
              <a:t>Конфлікт</a:t>
            </a:r>
            <a:r>
              <a:rPr lang="ru-RU" b="1" dirty="0"/>
              <a:t>, </a:t>
            </a:r>
            <a:r>
              <a:rPr lang="ru-RU" b="1" dirty="0" err="1"/>
              <a:t>обумовлений</a:t>
            </a:r>
            <a:r>
              <a:rPr lang="ru-RU" b="1" dirty="0"/>
              <a:t> </a:t>
            </a:r>
            <a:r>
              <a:rPr lang="ru-RU" b="1" dirty="0" err="1"/>
              <a:t>неадекватним</a:t>
            </a:r>
            <a:r>
              <a:rPr lang="ru-RU" b="1" dirty="0"/>
              <a:t> </a:t>
            </a:r>
            <a:r>
              <a:rPr lang="ru-RU" b="1" dirty="0" err="1"/>
              <a:t>розподілом</a:t>
            </a:r>
            <a:r>
              <a:rPr lang="ru-RU" b="1" dirty="0"/>
              <a:t> </a:t>
            </a:r>
            <a:r>
              <a:rPr lang="ru-RU" b="1" dirty="0" err="1"/>
              <a:t>праці</a:t>
            </a:r>
            <a:r>
              <a:rPr lang="ru-RU" b="1" dirty="0"/>
              <a:t> </a:t>
            </a:r>
            <a:r>
              <a:rPr lang="ru-RU" b="1" dirty="0" err="1"/>
              <a:t>між</a:t>
            </a:r>
            <a:r>
              <a:rPr lang="ru-RU" b="1" dirty="0"/>
              <a:t> членами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b="1" dirty="0"/>
          </a:p>
          <a:p>
            <a:r>
              <a:rPr lang="ru-RU" dirty="0" smtClean="0"/>
              <a:t>і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неадекватною </a:t>
            </a:r>
            <a:r>
              <a:rPr lang="ru-RU" dirty="0" err="1"/>
              <a:t>рольової</a:t>
            </a:r>
            <a:r>
              <a:rPr lang="ru-RU" dirty="0"/>
              <a:t> структурою </a:t>
            </a:r>
            <a:r>
              <a:rPr lang="ru-RU" dirty="0" err="1"/>
              <a:t>колективу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03312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Види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в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сфері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«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організаційного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імперативу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688632"/>
          </a:xfrm>
        </p:spPr>
        <p:txBody>
          <a:bodyPr>
            <a:normAutofit/>
          </a:bodyPr>
          <a:lstStyle/>
          <a:p>
            <a:r>
              <a:rPr lang="ru-RU" b="1" dirty="0" err="1"/>
              <a:t>Конфлікт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виникає</a:t>
            </a:r>
            <a:r>
              <a:rPr lang="ru-RU" b="1" dirty="0"/>
              <a:t> на </a:t>
            </a:r>
            <a:r>
              <a:rPr lang="ru-RU" b="1" dirty="0" err="1"/>
              <a:t>базі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</a:t>
            </a:r>
            <a:r>
              <a:rPr lang="ru-RU" b="1" dirty="0" err="1"/>
              <a:t>формальних</a:t>
            </a:r>
            <a:r>
              <a:rPr lang="ru-RU" b="1" dirty="0"/>
              <a:t> та </a:t>
            </a:r>
            <a:r>
              <a:rPr lang="ru-RU" b="1" dirty="0" err="1"/>
              <a:t>неформальних</a:t>
            </a:r>
            <a:r>
              <a:rPr lang="ru-RU" b="1" dirty="0"/>
              <a:t> норм</a:t>
            </a:r>
            <a:r>
              <a:rPr lang="ru-RU" dirty="0"/>
              <a:t>,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Протиріччя</a:t>
            </a:r>
            <a:r>
              <a:rPr lang="ru-RU" dirty="0" smtClean="0"/>
              <a:t> </a:t>
            </a:r>
            <a:r>
              <a:rPr lang="ru-RU" dirty="0" err="1"/>
              <a:t>між</a:t>
            </a:r>
            <a:r>
              <a:rPr lang="ru-RU" dirty="0"/>
              <a:t> нормою як </a:t>
            </a:r>
            <a:r>
              <a:rPr lang="ru-RU" dirty="0" err="1"/>
              <a:t>ідеальною</a:t>
            </a:r>
            <a:r>
              <a:rPr lang="ru-RU" dirty="0"/>
              <a:t> </a:t>
            </a:r>
            <a:r>
              <a:rPr lang="ru-RU" dirty="0" err="1"/>
              <a:t>моделлю</a:t>
            </a:r>
            <a:r>
              <a:rPr lang="ru-RU" dirty="0"/>
              <a:t>, </a:t>
            </a:r>
            <a:r>
              <a:rPr lang="ru-RU" dirty="0" err="1"/>
              <a:t>зразком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і </a:t>
            </a:r>
            <a:r>
              <a:rPr lang="ru-RU" dirty="0" err="1"/>
              <a:t>її</a:t>
            </a:r>
            <a:r>
              <a:rPr lang="ru-RU" dirty="0"/>
              <a:t> фактичною </a:t>
            </a:r>
            <a:r>
              <a:rPr lang="ru-RU" dirty="0" err="1"/>
              <a:t>реалізацією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конфліктом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 у </a:t>
            </a:r>
            <a:r>
              <a:rPr lang="ru-RU" dirty="0" err="1"/>
              <a:t>поведінці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50331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Види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в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сфері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«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організаційного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імперативу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688632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err="1" smtClean="0"/>
              <a:t>Конфлікт</a:t>
            </a:r>
            <a:r>
              <a:rPr lang="ru-RU" b="1" dirty="0" smtClean="0"/>
              <a:t> </a:t>
            </a:r>
            <a:r>
              <a:rPr lang="ru-RU" b="1" dirty="0" err="1"/>
              <a:t>між</a:t>
            </a:r>
            <a:r>
              <a:rPr lang="ru-RU" b="1" dirty="0"/>
              <a:t> системою </a:t>
            </a:r>
            <a:r>
              <a:rPr lang="ru-RU" b="1" dirty="0" err="1"/>
              <a:t>стимулів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спрямованих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 </a:t>
            </a:r>
            <a:r>
              <a:rPr lang="ru-RU" b="1" dirty="0"/>
              <a:t>і </a:t>
            </a:r>
            <a:r>
              <a:rPr lang="ru-RU" b="1" dirty="0" err="1"/>
              <a:t>антистимулів</a:t>
            </a:r>
            <a:r>
              <a:rPr lang="ru-RU" b="1" dirty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/>
              <a:t>-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суттєвих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в </a:t>
            </a:r>
            <a:r>
              <a:rPr lang="ru-RU" dirty="0" err="1"/>
              <a:t>типології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, </a:t>
            </a:r>
            <a:r>
              <a:rPr lang="ru-RU" dirty="0" err="1"/>
              <a:t>властивих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«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імперативу</a:t>
            </a:r>
            <a:r>
              <a:rPr lang="ru-RU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250331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Види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в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сфері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«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організаційного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імперативу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688632"/>
          </a:xfrm>
        </p:spPr>
        <p:txBody>
          <a:bodyPr anchor="ctr">
            <a:normAutofit/>
          </a:bodyPr>
          <a:lstStyle/>
          <a:p>
            <a:r>
              <a:rPr lang="ru-RU" b="1" dirty="0" err="1"/>
              <a:t>Порушення</a:t>
            </a:r>
            <a:r>
              <a:rPr lang="ru-RU" b="1" dirty="0"/>
              <a:t> норм </a:t>
            </a:r>
            <a:endParaRPr lang="ru-RU" b="1" dirty="0" smtClean="0"/>
          </a:p>
          <a:p>
            <a:r>
              <a:rPr lang="ru-RU" dirty="0" smtClean="0"/>
              <a:t>і </a:t>
            </a:r>
            <a:r>
              <a:rPr lang="ru-RU" dirty="0" err="1"/>
              <a:t>пов'язаний</a:t>
            </a:r>
            <a:r>
              <a:rPr lang="ru-RU" dirty="0"/>
              <a:t> з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конфлікт</a:t>
            </a:r>
            <a:r>
              <a:rPr lang="ru-RU" dirty="0"/>
              <a:t>, </a:t>
            </a:r>
            <a:r>
              <a:rPr lang="ru-RU" dirty="0" err="1"/>
              <a:t>закладений</a:t>
            </a:r>
            <a:r>
              <a:rPr lang="ru-RU" dirty="0"/>
              <a:t> в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санкцій</a:t>
            </a:r>
            <a:r>
              <a:rPr lang="ru-RU" dirty="0"/>
              <a:t> і </a:t>
            </a:r>
            <a:r>
              <a:rPr lang="ru-RU" dirty="0" err="1"/>
              <a:t>стимулів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прийнятої</a:t>
            </a:r>
            <a:r>
              <a:rPr lang="ru-RU" dirty="0"/>
              <a:t> і </a:t>
            </a:r>
            <a:r>
              <a:rPr lang="ru-RU" dirty="0" err="1"/>
              <a:t>використовуваної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6958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"/>
          </a:xfrm>
        </p:spPr>
        <p:txBody>
          <a:bodyPr/>
          <a:lstStyle/>
          <a:p>
            <a:pPr algn="r"/>
            <a:r>
              <a:rPr lang="ru-RU" sz="1800" i="1" dirty="0" err="1">
                <a:solidFill>
                  <a:schemeClr val="tx1"/>
                </a:solidFill>
                <a:effectLst/>
              </a:rPr>
              <a:t>Види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в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сфері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«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організаційного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імперативу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688632"/>
          </a:xfrm>
        </p:spPr>
        <p:txBody>
          <a:bodyPr anchor="ctr">
            <a:normAutofit/>
          </a:bodyPr>
          <a:lstStyle/>
          <a:p>
            <a:r>
              <a:rPr lang="ru-RU" b="1" dirty="0"/>
              <a:t>Мета </a:t>
            </a:r>
            <a:r>
              <a:rPr lang="ru-RU" b="1" dirty="0" err="1"/>
              <a:t>виправдовує</a:t>
            </a:r>
            <a:r>
              <a:rPr lang="ru-RU" b="1" dirty="0"/>
              <a:t> </a:t>
            </a:r>
            <a:r>
              <a:rPr lang="ru-RU" b="1" dirty="0" err="1"/>
              <a:t>засоби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волюнтаристської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як правило, </a:t>
            </a:r>
            <a:r>
              <a:rPr lang="ru-RU" dirty="0" err="1"/>
              <a:t>пов'язаний</a:t>
            </a:r>
            <a:r>
              <a:rPr lang="ru-RU" dirty="0"/>
              <a:t> з великими, а </a:t>
            </a:r>
            <a:r>
              <a:rPr lang="ru-RU" dirty="0" err="1"/>
              <a:t>може</a:t>
            </a:r>
            <a:r>
              <a:rPr lang="ru-RU" dirty="0"/>
              <a:t> бути,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небезпечними</a:t>
            </a:r>
            <a:r>
              <a:rPr lang="ru-RU" dirty="0"/>
              <a:t> </a:t>
            </a:r>
            <a:r>
              <a:rPr lang="ru-RU" dirty="0" err="1"/>
              <a:t>втратами</a:t>
            </a:r>
            <a:r>
              <a:rPr lang="ru-RU" dirty="0"/>
              <a:t> для </a:t>
            </a:r>
            <a:r>
              <a:rPr lang="ru-RU" dirty="0" err="1"/>
              <a:t>організації</a:t>
            </a:r>
            <a:r>
              <a:rPr lang="ru-RU" dirty="0"/>
              <a:t> і </a:t>
            </a:r>
            <a:r>
              <a:rPr lang="ru-RU" dirty="0" err="1" smtClean="0"/>
              <a:t>суспільства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95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31167"/>
          </a:xfrm>
        </p:spPr>
        <p:txBody>
          <a:bodyPr/>
          <a:lstStyle/>
          <a:p>
            <a:pPr lvl="0" algn="r"/>
            <a:r>
              <a:rPr lang="ru-RU" sz="1800" i="1" dirty="0" err="1">
                <a:solidFill>
                  <a:schemeClr val="tx1"/>
                </a:solidFill>
                <a:effectLst/>
              </a:rPr>
              <a:t>Поняття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та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його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функції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471392"/>
          </a:xfrm>
        </p:spPr>
        <p:txBody>
          <a:bodyPr/>
          <a:lstStyle/>
          <a:p>
            <a:r>
              <a:rPr lang="ru-RU" b="1" dirty="0" err="1">
                <a:solidFill>
                  <a:schemeClr val="tx1"/>
                </a:solidFill>
              </a:rPr>
              <a:t>Конфлікт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(</a:t>
            </a:r>
            <a:r>
              <a:rPr lang="ru-RU" i="1" dirty="0" err="1">
                <a:solidFill>
                  <a:schemeClr val="tx1"/>
                </a:solidFill>
              </a:rPr>
              <a:t>від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латинського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conflictus</a:t>
            </a:r>
            <a:r>
              <a:rPr lang="ru-RU" i="1" dirty="0">
                <a:solidFill>
                  <a:schemeClr val="tx1"/>
                </a:solidFill>
              </a:rPr>
              <a:t>)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–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зіткнення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протилежно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спрямованих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суперечливих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тенденцій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цілей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інтересів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позицій</a:t>
            </a:r>
            <a:r>
              <a:rPr lang="ru-RU" dirty="0">
                <a:solidFill>
                  <a:schemeClr val="tx1"/>
                </a:solidFill>
              </a:rPr>
              <a:t>, думок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загострення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відносин</a:t>
            </a:r>
            <a:r>
              <a:rPr lang="ru-RU" dirty="0">
                <a:solidFill>
                  <a:schemeClr val="tx1"/>
                </a:solidFill>
              </a:rPr>
              <a:t>, коли </a:t>
            </a:r>
            <a:r>
              <a:rPr lang="ru-RU" dirty="0" err="1">
                <a:solidFill>
                  <a:schemeClr val="tx1"/>
                </a:solidFill>
              </a:rPr>
              <a:t>стають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несумісними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різних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сторін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суперечність</a:t>
            </a:r>
            <a:r>
              <a:rPr lang="ru-RU" dirty="0">
                <a:solidFill>
                  <a:schemeClr val="tx1"/>
                </a:solidFill>
              </a:rPr>
              <a:t>, яка </a:t>
            </a:r>
            <a:r>
              <a:rPr lang="ru-RU" dirty="0" err="1">
                <a:solidFill>
                  <a:schemeClr val="tx1"/>
                </a:solidFill>
              </a:rPr>
              <a:t>важко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вирішується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пов’язана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гострими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емоційними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переживаннями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31167"/>
          </a:xfrm>
        </p:spPr>
        <p:txBody>
          <a:bodyPr/>
          <a:lstStyle/>
          <a:p>
            <a:pPr lvl="0" algn="r"/>
            <a:r>
              <a:rPr lang="ru-RU" sz="1800" i="1" dirty="0" err="1">
                <a:solidFill>
                  <a:schemeClr val="tx1"/>
                </a:solidFill>
                <a:effectLst/>
              </a:rPr>
              <a:t>Поняття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та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його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функції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.</a:t>
            </a:r>
            <a:br>
              <a:rPr lang="ru-RU" sz="1800" i="1" dirty="0">
                <a:solidFill>
                  <a:schemeClr val="tx1"/>
                </a:solidFill>
                <a:effectLst/>
              </a:rPr>
            </a:br>
            <a:endParaRPr lang="ru-RU" sz="1800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471392"/>
          </a:xfrm>
        </p:spPr>
        <p:txBody>
          <a:bodyPr>
            <a:normAutofit/>
          </a:bodyPr>
          <a:lstStyle/>
          <a:p>
            <a:r>
              <a:rPr lang="uk-UA" sz="2800" b="1" i="1" dirty="0">
                <a:solidFill>
                  <a:schemeClr val="tx1"/>
                </a:solidFill>
              </a:rPr>
              <a:t>конфлікт виконує дві функції: </a:t>
            </a:r>
            <a:endParaRPr lang="uk-UA" sz="2800" b="1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позитивну </a:t>
            </a:r>
            <a:r>
              <a:rPr lang="uk-UA" sz="2800" dirty="0">
                <a:solidFill>
                  <a:schemeClr val="tx1"/>
                </a:solidFill>
              </a:rPr>
              <a:t>(конструктивну) </a:t>
            </a:r>
            <a:endParaRPr lang="uk-UA" sz="28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</a:rPr>
              <a:t>негативну </a:t>
            </a:r>
            <a:r>
              <a:rPr lang="uk-UA" sz="2800" dirty="0">
                <a:solidFill>
                  <a:schemeClr val="tx1"/>
                </a:solidFill>
              </a:rPr>
              <a:t>(деструктивну)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31167"/>
          </a:xfrm>
        </p:spPr>
        <p:txBody>
          <a:bodyPr/>
          <a:lstStyle/>
          <a:p>
            <a:pPr lvl="0" algn="r"/>
            <a:r>
              <a:rPr lang="ru-RU" sz="1800" i="1" dirty="0" err="1">
                <a:solidFill>
                  <a:schemeClr val="tx1"/>
                </a:solidFill>
                <a:effectLst/>
              </a:rPr>
              <a:t>Поняття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та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його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функції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.</a:t>
            </a:r>
            <a:br>
              <a:rPr lang="ru-RU" sz="1800" i="1" dirty="0">
                <a:solidFill>
                  <a:schemeClr val="tx1"/>
                </a:solidFill>
                <a:effectLst/>
              </a:rPr>
            </a:br>
            <a:endParaRPr lang="ru-RU" sz="1800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471392"/>
          </a:xfrm>
        </p:spPr>
        <p:txBody>
          <a:bodyPr>
            <a:normAutofit lnSpcReduction="10000"/>
          </a:bodyPr>
          <a:lstStyle/>
          <a:p>
            <a:r>
              <a:rPr lang="ru-RU" b="1" i="1" dirty="0" err="1">
                <a:solidFill>
                  <a:schemeClr val="tx1"/>
                </a:solidFill>
              </a:rPr>
              <a:t>Конструктивні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функції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конфлікту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Є </a:t>
            </a:r>
            <a:r>
              <a:rPr lang="ru-RU" sz="2200" dirty="0" err="1" smtClean="0">
                <a:solidFill>
                  <a:schemeClr val="tx1"/>
                </a:solidFill>
              </a:rPr>
              <a:t>джерелом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розвитку</a:t>
            </a:r>
            <a:r>
              <a:rPr lang="ru-RU" sz="2200" dirty="0">
                <a:solidFill>
                  <a:schemeClr val="tx1"/>
                </a:solidFill>
              </a:rPr>
              <a:t>. 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chemeClr val="tx1"/>
                </a:solidFill>
              </a:rPr>
              <a:t>Сигналізує</a:t>
            </a:r>
            <a:r>
              <a:rPr lang="ru-RU" sz="2200" dirty="0" smtClean="0">
                <a:solidFill>
                  <a:schemeClr val="tx1"/>
                </a:solidFill>
              </a:rPr>
              <a:t> про </a:t>
            </a:r>
            <a:r>
              <a:rPr lang="ru-RU" sz="2200" dirty="0" err="1" smtClean="0">
                <a:solidFill>
                  <a:schemeClr val="tx1"/>
                </a:solidFill>
              </a:rPr>
              <a:t>необхідність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змін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chemeClr val="tx1"/>
                </a:solidFill>
              </a:rPr>
              <a:t>Надає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можливість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зближення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chemeClr val="tx1"/>
                </a:solidFill>
              </a:rPr>
              <a:t>Знижує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напруження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</a:rPr>
              <a:t>оздоровлює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відносини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chemeClr val="tx1"/>
                </a:solidFill>
              </a:rPr>
              <a:t>Перешкоджає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закостенінню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системи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відносин</a:t>
            </a:r>
            <a:r>
              <a:rPr lang="ru-RU" sz="2200" dirty="0">
                <a:solidFill>
                  <a:schemeClr val="tx1"/>
                </a:solidFill>
              </a:rPr>
              <a:t>, 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chemeClr val="tx1"/>
                </a:solidFill>
              </a:rPr>
              <a:t>Спонукає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обмін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інформацією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chemeClr val="tx1"/>
                </a:solidFill>
              </a:rPr>
              <a:t>Стимулює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активність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особистостей</a:t>
            </a:r>
            <a:endParaRPr lang="ru-RU" sz="2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chemeClr val="tx1"/>
                </a:solidFill>
              </a:rPr>
              <a:t>Виявляє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непомітні</a:t>
            </a:r>
            <a:r>
              <a:rPr lang="ru-RU" sz="2200" dirty="0">
                <a:solidFill>
                  <a:schemeClr val="tx1"/>
                </a:solidFill>
              </a:rPr>
              <a:t> до того </a:t>
            </a:r>
            <a:r>
              <a:rPr lang="ru-RU" sz="2200" dirty="0" err="1">
                <a:solidFill>
                  <a:schemeClr val="tx1"/>
                </a:solidFill>
              </a:rPr>
              <a:t>чесноти</a:t>
            </a:r>
            <a:r>
              <a:rPr lang="ru-RU" sz="2200" dirty="0">
                <a:solidFill>
                  <a:schemeClr val="tx1"/>
                </a:solidFill>
              </a:rPr>
              <a:t> та </a:t>
            </a:r>
            <a:r>
              <a:rPr lang="ru-RU" sz="2200" dirty="0" err="1">
                <a:solidFill>
                  <a:schemeClr val="tx1"/>
                </a:solidFill>
              </a:rPr>
              <a:t>недоліки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людей.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chemeClr val="tx1"/>
                </a:solidFill>
              </a:rPr>
              <a:t>Допомагає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зняти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err="1">
                <a:solidFill>
                  <a:schemeClr val="tx1"/>
                </a:solidFill>
              </a:rPr>
              <a:t>напруження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200" dirty="0" err="1" smtClean="0">
                <a:solidFill>
                  <a:schemeClr val="tx1"/>
                </a:solidFill>
              </a:rPr>
              <a:t>Допомагає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провести </a:t>
            </a:r>
            <a:r>
              <a:rPr lang="ru-RU" sz="2200" dirty="0" err="1">
                <a:solidFill>
                  <a:schemeClr val="tx1"/>
                </a:solidFill>
              </a:rPr>
              <a:t>діагностику</a:t>
            </a:r>
            <a:r>
              <a:rPr lang="ru-RU" sz="2200" dirty="0">
                <a:solidFill>
                  <a:schemeClr val="tx1"/>
                </a:solidFill>
              </a:rPr>
              <a:t> стану </a:t>
            </a:r>
            <a:r>
              <a:rPr lang="ru-RU" sz="2200" dirty="0" err="1">
                <a:solidFill>
                  <a:schemeClr val="tx1"/>
                </a:solidFill>
              </a:rPr>
              <a:t>відносин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  <a:endParaRPr lang="ru-RU" sz="22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731167"/>
          </a:xfrm>
        </p:spPr>
        <p:txBody>
          <a:bodyPr/>
          <a:lstStyle/>
          <a:p>
            <a:pPr lvl="0" algn="r"/>
            <a:r>
              <a:rPr lang="ru-RU" sz="1800" i="1" dirty="0" err="1">
                <a:solidFill>
                  <a:schemeClr val="tx1"/>
                </a:solidFill>
                <a:effectLst/>
              </a:rPr>
              <a:t>Поняття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конфлікту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та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його</a:t>
            </a:r>
            <a:r>
              <a:rPr lang="ru-RU" sz="1800" i="1" dirty="0">
                <a:solidFill>
                  <a:schemeClr val="tx1"/>
                </a:solidFill>
                <a:effectLst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</a:rPr>
              <a:t>функції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352928" cy="497544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Деструктивні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функції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конфлікту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chemeClr val="tx1"/>
                </a:solidFill>
              </a:rPr>
              <a:t>Погіршує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мікроклімат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</a:rPr>
              <a:t>колективі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chemeClr val="tx1"/>
                </a:solidFill>
              </a:rPr>
              <a:t>Відволікає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частину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людей для </a:t>
            </a:r>
            <a:r>
              <a:rPr lang="ru-RU" sz="2000" dirty="0" err="1">
                <a:solidFill>
                  <a:schemeClr val="tx1"/>
                </a:solidFill>
              </a:rPr>
              <a:t>його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вирішення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chemeClr val="tx1"/>
                </a:solidFill>
              </a:rPr>
              <a:t>Уповільнює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співробітництво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між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сторонами.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chemeClr val="tx1"/>
                </a:solidFill>
              </a:rPr>
              <a:t>Спонукає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конфронтаційні</a:t>
            </a:r>
            <a:r>
              <a:rPr lang="ru-RU" sz="2000" dirty="0">
                <a:solidFill>
                  <a:schemeClr val="tx1"/>
                </a:solidFill>
              </a:rPr>
              <a:t> прояви в </a:t>
            </a:r>
            <a:r>
              <a:rPr lang="ru-RU" sz="2000" dirty="0" err="1" smtClean="0">
                <a:solidFill>
                  <a:schemeClr val="tx1"/>
                </a:solidFill>
              </a:rPr>
              <a:t>стосунках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sz="2000" dirty="0" err="1" smtClean="0">
                <a:solidFill>
                  <a:schemeClr val="tx1"/>
                </a:solidFill>
              </a:rPr>
              <a:t>Потребує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моральних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матеріальних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витрат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76063"/>
          </a:xfrm>
        </p:spPr>
        <p:txBody>
          <a:bodyPr/>
          <a:lstStyle/>
          <a:p>
            <a:pPr lvl="0" algn="r"/>
            <a:r>
              <a:rPr lang="uk-UA" sz="1800" i="1" dirty="0">
                <a:solidFill>
                  <a:schemeClr val="tx1"/>
                </a:solidFill>
                <a:effectLst/>
              </a:rPr>
              <a:t>Основні етапи виникнення і розвитку конфліктів</a:t>
            </a:r>
            <a:r>
              <a:rPr lang="ru-RU" sz="1800" i="1" dirty="0" smtClean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352928" cy="5335488"/>
          </a:xfrm>
        </p:spPr>
        <p:txBody>
          <a:bodyPr>
            <a:normAutofit/>
          </a:bodyPr>
          <a:lstStyle/>
          <a:p>
            <a:r>
              <a:rPr lang="ru-RU" i="1" dirty="0" err="1">
                <a:solidFill>
                  <a:schemeClr val="tx1"/>
                </a:solidFill>
              </a:rPr>
              <a:t>Кожен</a:t>
            </a:r>
            <a:r>
              <a:rPr lang="ru-RU" i="1" dirty="0">
                <a:solidFill>
                  <a:schemeClr val="tx1"/>
                </a:solidFill>
              </a:rPr>
              <a:t> з </a:t>
            </a:r>
            <a:r>
              <a:rPr lang="ru-RU" i="1" dirty="0" err="1">
                <a:solidFill>
                  <a:schemeClr val="tx1"/>
                </a:solidFill>
              </a:rPr>
              <a:t>етапів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розвитку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конфлікту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характеризує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його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розвиток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b="1" i="1" dirty="0" err="1" smtClean="0">
                <a:solidFill>
                  <a:schemeClr val="tx1"/>
                </a:solidFill>
              </a:rPr>
              <a:t>від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виникнення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до </a:t>
            </a:r>
            <a:r>
              <a:rPr lang="ru-RU" b="1" i="1" dirty="0">
                <a:solidFill>
                  <a:schemeClr val="tx1"/>
                </a:solidFill>
              </a:rPr>
              <a:t>моменту </a:t>
            </a:r>
            <a:r>
              <a:rPr lang="ru-RU" b="1" i="1" dirty="0" err="1">
                <a:solidFill>
                  <a:schemeClr val="tx1"/>
                </a:solidFill>
              </a:rPr>
              <a:t>розв’язання</a:t>
            </a:r>
            <a:r>
              <a:rPr lang="ru-RU" i="1" dirty="0">
                <a:solidFill>
                  <a:schemeClr val="tx1"/>
                </a:solidFill>
              </a:rPr>
              <a:t>. </a:t>
            </a:r>
            <a:endParaRPr lang="ru-RU" i="1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Виникнення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і </a:t>
            </a:r>
            <a:r>
              <a:rPr lang="ru-RU" sz="2000" dirty="0" err="1">
                <a:solidFill>
                  <a:schemeClr val="tx1"/>
                </a:solidFill>
              </a:rPr>
              <a:t>розвиток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суперечливої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ситуації</a:t>
            </a:r>
            <a:r>
              <a:rPr lang="ru-RU" sz="2000" dirty="0">
                <a:solidFill>
                  <a:schemeClr val="tx1"/>
                </a:solidFill>
              </a:rPr>
              <a:t> з </a:t>
            </a:r>
            <a:r>
              <a:rPr lang="ru-RU" sz="2000" dirty="0" err="1">
                <a:solidFill>
                  <a:schemeClr val="tx1"/>
                </a:solidFill>
              </a:rPr>
              <a:t>протилежно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спрямованими</a:t>
            </a:r>
            <a:r>
              <a:rPr lang="ru-RU" sz="2000" dirty="0">
                <a:solidFill>
                  <a:schemeClr val="tx1"/>
                </a:solidFill>
              </a:rPr>
              <a:t> думками.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Усвідомлення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суперечливої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ситуації</a:t>
            </a:r>
            <a:r>
              <a:rPr lang="ru-RU" sz="2000" dirty="0">
                <a:solidFill>
                  <a:schemeClr val="tx1"/>
                </a:solidFill>
              </a:rPr>
              <a:t> як </a:t>
            </a:r>
            <a:r>
              <a:rPr lang="ru-RU" sz="2000" dirty="0" err="1">
                <a:solidFill>
                  <a:schemeClr val="tx1"/>
                </a:solidFill>
              </a:rPr>
              <a:t>конфліктної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принаймні</a:t>
            </a:r>
            <a:r>
              <a:rPr lang="ru-RU" sz="2000" dirty="0">
                <a:solidFill>
                  <a:schemeClr val="tx1"/>
                </a:solidFill>
              </a:rPr>
              <a:t> одним </a:t>
            </a:r>
            <a:r>
              <a:rPr lang="ru-RU" sz="2000" dirty="0" err="1">
                <a:solidFill>
                  <a:schemeClr val="tx1"/>
                </a:solidFill>
              </a:rPr>
              <a:t>із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учасників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Початок </a:t>
            </a:r>
            <a:r>
              <a:rPr lang="ru-RU" sz="2000" dirty="0" err="1">
                <a:solidFill>
                  <a:schemeClr val="tx1"/>
                </a:solidFill>
              </a:rPr>
              <a:t>відкритої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конфліктної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взаємодії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Розвиток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відкритого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конфлікту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</a:rPr>
              <a:t>Розв’язання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конфлікту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432047"/>
          </a:xfrm>
        </p:spPr>
        <p:txBody>
          <a:bodyPr/>
          <a:lstStyle/>
          <a:p>
            <a:pPr algn="r"/>
            <a:r>
              <a:rPr lang="uk-UA" sz="1800" i="1" dirty="0">
                <a:solidFill>
                  <a:schemeClr val="tx1"/>
                </a:solidFill>
                <a:effectLst/>
              </a:rPr>
              <a:t>Основні етапи виникнення і розвитку конфліктів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352928" cy="5263480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Лідер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dirty="0" err="1" smtClean="0">
                <a:solidFill>
                  <a:schemeClr val="tx1"/>
                </a:solidFill>
              </a:rPr>
              <a:t>арбітру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конфлікті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</a:p>
          <a:p>
            <a:endParaRPr lang="ru-RU" i="1" dirty="0" smtClean="0">
              <a:solidFill>
                <a:schemeClr val="tx1"/>
              </a:solidFill>
            </a:endParaRPr>
          </a:p>
          <a:p>
            <a:r>
              <a:rPr lang="ru-RU" b="1" i="1" dirty="0" err="1" smtClean="0">
                <a:solidFill>
                  <a:schemeClr val="tx1"/>
                </a:solidFill>
              </a:rPr>
              <a:t>арбітраж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має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кілька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особливостей</a:t>
            </a:r>
            <a:r>
              <a:rPr lang="ru-RU" i="1" dirty="0">
                <a:solidFill>
                  <a:schemeClr val="tx1"/>
                </a:solidFill>
              </a:rPr>
              <a:t>, </a:t>
            </a:r>
            <a:r>
              <a:rPr lang="ru-RU" i="1" dirty="0" err="1">
                <a:solidFill>
                  <a:schemeClr val="tx1"/>
                </a:solidFill>
              </a:rPr>
              <a:t>які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знижують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його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ефективність</a:t>
            </a:r>
            <a:r>
              <a:rPr lang="ru-RU" i="1" dirty="0" smtClean="0">
                <a:solidFill>
                  <a:schemeClr val="tx1"/>
                </a:solidFill>
              </a:rPr>
              <a:t>, </a:t>
            </a:r>
            <a:r>
              <a:rPr lang="ru-RU" i="1" dirty="0">
                <a:solidFill>
                  <a:schemeClr val="tx1"/>
                </a:solidFill>
              </a:rPr>
              <a:t>а </a:t>
            </a:r>
            <a:r>
              <a:rPr lang="ru-RU" i="1" dirty="0" err="1">
                <a:solidFill>
                  <a:schemeClr val="tx1"/>
                </a:solidFill>
              </a:rPr>
              <a:t>саме</a:t>
            </a:r>
            <a:r>
              <a:rPr lang="ru-RU" i="1" dirty="0">
                <a:solidFill>
                  <a:schemeClr val="tx1"/>
                </a:solidFill>
              </a:rPr>
              <a:t>: </a:t>
            </a:r>
            <a:endParaRPr lang="ru-RU" i="1" dirty="0" smtClean="0">
              <a:solidFill>
                <a:schemeClr val="tx1"/>
              </a:solidFill>
            </a:endParaRPr>
          </a:p>
          <a:p>
            <a:endParaRPr lang="ru-RU" i="1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dirty="0" err="1" smtClean="0">
                <a:solidFill>
                  <a:schemeClr val="tx1"/>
                </a:solidFill>
              </a:rPr>
              <a:t>необхідність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прийняття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рішень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спонукає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лідера</a:t>
            </a:r>
            <a:r>
              <a:rPr lang="ru-RU" sz="2000" dirty="0">
                <a:solidFill>
                  <a:schemeClr val="tx1"/>
                </a:solidFill>
              </a:rPr>
              <a:t> до </a:t>
            </a:r>
            <a:r>
              <a:rPr lang="ru-RU" sz="2000" dirty="0" err="1">
                <a:solidFill>
                  <a:schemeClr val="tx1"/>
                </a:solidFill>
              </a:rPr>
              <a:t>пошуку</a:t>
            </a:r>
            <a:r>
              <a:rPr lang="ru-RU" sz="2000" dirty="0">
                <a:solidFill>
                  <a:schemeClr val="tx1"/>
                </a:solidFill>
              </a:rPr>
              <a:t> «</a:t>
            </a:r>
            <a:r>
              <a:rPr lang="ru-RU" sz="2000" dirty="0" err="1" smtClean="0">
                <a:solidFill>
                  <a:schemeClr val="tx1"/>
                </a:solidFill>
              </a:rPr>
              <a:t>істини</a:t>
            </a:r>
            <a:r>
              <a:rPr lang="ru-RU" sz="2000" dirty="0" smtClean="0">
                <a:solidFill>
                  <a:schemeClr val="tx1"/>
                </a:solidFill>
              </a:rPr>
              <a:t>»; </a:t>
            </a:r>
          </a:p>
          <a:p>
            <a:pPr marL="342900" indent="-342900" algn="l">
              <a:buFontTx/>
              <a:buChar char="-"/>
            </a:pPr>
            <a:r>
              <a:rPr lang="ru-RU" sz="2000" dirty="0" err="1" smtClean="0">
                <a:solidFill>
                  <a:schemeClr val="tx1"/>
                </a:solidFill>
              </a:rPr>
              <a:t>прийняття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рішення</a:t>
            </a:r>
            <a:r>
              <a:rPr lang="ru-RU" sz="2000" dirty="0">
                <a:solidFill>
                  <a:schemeClr val="tx1"/>
                </a:solidFill>
              </a:rPr>
              <a:t> «на </a:t>
            </a:r>
            <a:r>
              <a:rPr lang="ru-RU" sz="2000" dirty="0" err="1">
                <a:solidFill>
                  <a:schemeClr val="tx1"/>
                </a:solidFill>
              </a:rPr>
              <a:t>користь</a:t>
            </a:r>
            <a:r>
              <a:rPr lang="ru-RU" sz="2000" dirty="0">
                <a:solidFill>
                  <a:schemeClr val="tx1"/>
                </a:solidFill>
              </a:rPr>
              <a:t>» </a:t>
            </a:r>
            <a:r>
              <a:rPr lang="ru-RU" sz="2000" dirty="0" err="1">
                <a:solidFill>
                  <a:schemeClr val="tx1"/>
                </a:solidFill>
              </a:rPr>
              <a:t>однієї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сторін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протилежної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викликає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негативні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реакції</a:t>
            </a:r>
            <a:r>
              <a:rPr lang="ru-RU" sz="2000" dirty="0">
                <a:solidFill>
                  <a:schemeClr val="tx1"/>
                </a:solidFill>
              </a:rPr>
              <a:t> в </a:t>
            </a:r>
            <a:r>
              <a:rPr lang="ru-RU" sz="2000" dirty="0" err="1">
                <a:solidFill>
                  <a:schemeClr val="tx1"/>
                </a:solidFill>
              </a:rPr>
              <a:t>бік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арбітра</a:t>
            </a:r>
            <a:r>
              <a:rPr lang="ru-RU" sz="2000" dirty="0">
                <a:solidFill>
                  <a:schemeClr val="tx1"/>
                </a:solidFill>
              </a:rPr>
              <a:t>;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dirty="0" err="1" smtClean="0">
                <a:solidFill>
                  <a:schemeClr val="tx1"/>
                </a:solidFill>
              </a:rPr>
              <a:t>укріплюється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відповідальність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лідера</a:t>
            </a:r>
            <a:r>
              <a:rPr lang="ru-RU" sz="2000" dirty="0">
                <a:solidFill>
                  <a:schemeClr val="tx1"/>
                </a:solidFill>
              </a:rPr>
              <a:t> за </a:t>
            </a:r>
            <a:r>
              <a:rPr lang="ru-RU" sz="2000" dirty="0" err="1">
                <a:solidFill>
                  <a:schemeClr val="tx1"/>
                </a:solidFill>
              </a:rPr>
              <a:t>реалізацію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рішення</a:t>
            </a:r>
            <a:r>
              <a:rPr lang="ru-RU" sz="2000" dirty="0" smtClean="0">
                <a:solidFill>
                  <a:schemeClr val="tx1"/>
                </a:solidFill>
              </a:rPr>
              <a:t>; </a:t>
            </a:r>
          </a:p>
          <a:p>
            <a:pPr marL="342900" indent="-342900" algn="l">
              <a:buFontTx/>
              <a:buChar char="-"/>
            </a:pPr>
            <a:r>
              <a:rPr lang="ru-RU" sz="2000" dirty="0" err="1" smtClean="0">
                <a:solidFill>
                  <a:schemeClr val="tx1"/>
                </a:solidFill>
              </a:rPr>
              <a:t>саме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вирішення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питання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лідером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торкається</a:t>
            </a:r>
            <a:r>
              <a:rPr lang="ru-RU" sz="2000" dirty="0">
                <a:solidFill>
                  <a:schemeClr val="tx1"/>
                </a:solidFill>
              </a:rPr>
              <a:t> предмета </a:t>
            </a:r>
            <a:r>
              <a:rPr lang="ru-RU" sz="2000" dirty="0" err="1">
                <a:solidFill>
                  <a:schemeClr val="tx1"/>
                </a:solidFill>
              </a:rPr>
              <a:t>суперечки</a:t>
            </a:r>
            <a:r>
              <a:rPr lang="ru-RU" sz="2000" dirty="0">
                <a:solidFill>
                  <a:schemeClr val="tx1"/>
                </a:solidFill>
              </a:rPr>
              <a:t>, але не </a:t>
            </a:r>
            <a:r>
              <a:rPr lang="ru-RU" sz="2000" dirty="0" err="1">
                <a:solidFill>
                  <a:schemeClr val="tx1"/>
                </a:solidFill>
              </a:rPr>
              <a:t>взаємовідносин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сторін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432047"/>
          </a:xfrm>
        </p:spPr>
        <p:txBody>
          <a:bodyPr/>
          <a:lstStyle/>
          <a:p>
            <a:pPr algn="r"/>
            <a:r>
              <a:rPr lang="uk-UA" sz="1800" i="1" dirty="0">
                <a:solidFill>
                  <a:schemeClr val="tx1"/>
                </a:solidFill>
                <a:effectLst/>
              </a:rPr>
              <a:t>Основні етапи виникнення і розвитку конфліктів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352928" cy="5263480"/>
          </a:xfrm>
        </p:spPr>
        <p:txBody>
          <a:bodyPr>
            <a:normAutofit/>
          </a:bodyPr>
          <a:lstStyle/>
          <a:p>
            <a:r>
              <a:rPr lang="ru-RU" b="1" i="1" dirty="0" err="1">
                <a:solidFill>
                  <a:schemeClr val="tx1"/>
                </a:solidFill>
              </a:rPr>
              <a:t>Найбільш</a:t>
            </a:r>
            <a:r>
              <a:rPr lang="ru-RU" b="1" i="1" dirty="0">
                <a:solidFill>
                  <a:schemeClr val="tx1"/>
                </a:solidFill>
              </a:rPr>
              <a:t> оптимальною модель </a:t>
            </a:r>
            <a:r>
              <a:rPr lang="ru-RU" b="1" i="1" dirty="0" err="1">
                <a:solidFill>
                  <a:schemeClr val="tx1"/>
                </a:solidFill>
              </a:rPr>
              <a:t>арбітра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вважається</a:t>
            </a:r>
            <a:r>
              <a:rPr lang="ru-RU" b="1" i="1" dirty="0">
                <a:solidFill>
                  <a:schemeClr val="tx1"/>
                </a:solidFill>
              </a:rPr>
              <a:t> в </a:t>
            </a:r>
            <a:r>
              <a:rPr lang="ru-RU" b="1" i="1" dirty="0" err="1">
                <a:solidFill>
                  <a:schemeClr val="tx1"/>
                </a:solidFill>
              </a:rPr>
              <a:t>наступних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ситуаціях</a:t>
            </a:r>
            <a:r>
              <a:rPr lang="ru-RU" b="1" i="1" dirty="0">
                <a:solidFill>
                  <a:schemeClr val="tx1"/>
                </a:solidFill>
              </a:rPr>
              <a:t>: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лідер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справу з </a:t>
            </a:r>
            <a:r>
              <a:rPr lang="ru-RU" dirty="0" err="1">
                <a:solidFill>
                  <a:schemeClr val="tx1"/>
                </a:solidFill>
              </a:rPr>
              <a:t>конфліктами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швидко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наростають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одна </a:t>
            </a:r>
            <a:r>
              <a:rPr lang="ru-RU" dirty="0" err="1">
                <a:solidFill>
                  <a:schemeClr val="tx1"/>
                </a:solidFill>
              </a:rPr>
              <a:t>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сторін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суттєво</a:t>
            </a:r>
            <a:r>
              <a:rPr lang="ru-RU" dirty="0">
                <a:solidFill>
                  <a:schemeClr val="tx1"/>
                </a:solidFill>
              </a:rPr>
              <a:t> неправа, і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явно видно;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протікання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відбувається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екстремальних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умовах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службові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обов’язки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визначають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дії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арбітра</a:t>
            </a:r>
            <a:r>
              <a:rPr lang="ru-RU" dirty="0">
                <a:solidFill>
                  <a:schemeClr val="tx1"/>
                </a:solidFill>
              </a:rPr>
              <a:t> ( </a:t>
            </a:r>
            <a:r>
              <a:rPr lang="ru-RU" dirty="0" err="1">
                <a:solidFill>
                  <a:schemeClr val="tx1"/>
                </a:solidFill>
              </a:rPr>
              <a:t>наприклад</a:t>
            </a:r>
            <a:r>
              <a:rPr lang="ru-RU" dirty="0">
                <a:solidFill>
                  <a:schemeClr val="tx1"/>
                </a:solidFill>
              </a:rPr>
              <a:t>, в </a:t>
            </a:r>
            <a:r>
              <a:rPr lang="ru-RU" dirty="0" err="1">
                <a:solidFill>
                  <a:schemeClr val="tx1"/>
                </a:solidFill>
              </a:rPr>
              <a:t>умовах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Повітряних</a:t>
            </a:r>
            <a:r>
              <a:rPr lang="ru-RU" dirty="0">
                <a:solidFill>
                  <a:schemeClr val="tx1"/>
                </a:solidFill>
              </a:rPr>
              <a:t> Сил);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час </a:t>
            </a:r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err="1">
                <a:solidFill>
                  <a:schemeClr val="tx1"/>
                </a:solidFill>
              </a:rPr>
              <a:t>розраховано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детальний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аналіз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питання</a:t>
            </a:r>
            <a:r>
              <a:rPr lang="ru-RU" dirty="0">
                <a:solidFill>
                  <a:schemeClr val="tx1"/>
                </a:solidFill>
              </a:rPr>
              <a:t>; 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конфлікт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короткотривалий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дрібний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несуттєвий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8938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</TotalTime>
  <Words>1268</Words>
  <Application>Microsoft Office PowerPoint</Application>
  <PresentationFormat>Экран (4:3)</PresentationFormat>
  <Paragraphs>213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Исполнительная</vt:lpstr>
      <vt:lpstr>Лекція 4 Управління конфліктами в процесі командоутворення </vt:lpstr>
      <vt:lpstr>Презентация PowerPoint</vt:lpstr>
      <vt:lpstr>Поняття конфлікту та його функції. </vt:lpstr>
      <vt:lpstr>Поняття конфлікту та його функції. </vt:lpstr>
      <vt:lpstr>Поняття конфлікту та його функції. </vt:lpstr>
      <vt:lpstr>Поняття конфлікту та його функції. </vt:lpstr>
      <vt:lpstr>Основні етапи виникнення і розвитку конфліктів. </vt:lpstr>
      <vt:lpstr>Основні етапи виникнення і розвитку конфліктів</vt:lpstr>
      <vt:lpstr>Основні етапи виникнення і розвитку конфліктів</vt:lpstr>
      <vt:lpstr>Основні етапи виникнення і розвитку конфліктів</vt:lpstr>
      <vt:lpstr>Основні етапи виникнення і розвитку конфліктів</vt:lpstr>
      <vt:lpstr>Основні етапи виникнення і розвитку конфліктів</vt:lpstr>
      <vt:lpstr>Основні етапи виникнення і розвитку конфліктів</vt:lpstr>
      <vt:lpstr>Основні етапи виникнення і розвитку конфліктів</vt:lpstr>
      <vt:lpstr>Основні етапи виникнення і розвитку конфліктів</vt:lpstr>
      <vt:lpstr>Основні етапи виникнення і розвитку конфліктів</vt:lpstr>
      <vt:lpstr>Основні етапи виникнення і розвитку конфліктів</vt:lpstr>
      <vt:lpstr>Специфіка управлінського конфлікту</vt:lpstr>
      <vt:lpstr>Специфіка управлінського конфлікту</vt:lpstr>
      <vt:lpstr>Специфіка управлінського конфлікту</vt:lpstr>
      <vt:lpstr>Специфіка управлінського конфлікту</vt:lpstr>
      <vt:lpstr>Види конфлікту в сфері «організаційного імперативу»</vt:lpstr>
      <vt:lpstr>Види конфлікту в сфері «організаційного імперативу»</vt:lpstr>
      <vt:lpstr>Види конфлікту в сфері «організаційного імперативу»</vt:lpstr>
      <vt:lpstr>Види конфлікту в сфері «організаційного імперативу»</vt:lpstr>
      <vt:lpstr>Види конфлікту в сфері «організаційного імперативу»</vt:lpstr>
      <vt:lpstr>Види конфлікту в сфері «організаційного імперативу»</vt:lpstr>
      <vt:lpstr>Види конфлікту в сфері «організаційного імперативу»</vt:lpstr>
      <vt:lpstr>Види конфлікту в сфері «організаційного імперативу»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40</cp:revision>
  <dcterms:created xsi:type="dcterms:W3CDTF">2023-10-01T13:33:09Z</dcterms:created>
  <dcterms:modified xsi:type="dcterms:W3CDTF">2023-10-01T15:18:10Z</dcterms:modified>
</cp:coreProperties>
</file>