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sldIdLst>
    <p:sldId id="256" r:id="rId2"/>
    <p:sldId id="262" r:id="rId3"/>
    <p:sldId id="263" r:id="rId4"/>
    <p:sldId id="267" r:id="rId5"/>
    <p:sldId id="268" r:id="rId6"/>
    <p:sldId id="269" r:id="rId7"/>
    <p:sldId id="270" r:id="rId8"/>
    <p:sldId id="271" r:id="rId9"/>
    <p:sldId id="273" r:id="rId10"/>
    <p:sldId id="272" r:id="rId11"/>
    <p:sldId id="274" r:id="rId12"/>
    <p:sldId id="275" r:id="rId13"/>
    <p:sldId id="276" r:id="rId14"/>
    <p:sldId id="27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272" y="52"/>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8"/>
            <a:ext cx="103632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AB3A824-1A51-4B26-AD58-A6D8E14F6C04}" type="datetimeFigureOut">
              <a:rPr lang="en-US" smtClean="0"/>
              <a:pPr/>
              <a:t>10/14/2023</a:t>
            </a:fld>
            <a:endParaRPr lang="en-US" dirty="0"/>
          </a:p>
        </p:txBody>
      </p:sp>
      <p:sp>
        <p:nvSpPr>
          <p:cNvPr id="5" name="Нижний колонтитул 4"/>
          <p:cNvSpPr>
            <a:spLocks noGrp="1"/>
          </p:cNvSpPr>
          <p:nvPr>
            <p:ph type="ftr" sz="quarter" idx="11"/>
          </p:nvPr>
        </p:nvSpPr>
        <p:spPr/>
        <p:txBody>
          <a:bodyPr/>
          <a:lstStyle/>
          <a:p>
            <a:r>
              <a:rPr lang="en-US" dirty="0" smtClean="0"/>
              <a:t>
              </a:t>
            </a:r>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857E33E-8B18-4087-B112-809917729534}" type="datetimeFigureOut">
              <a:rPr lang="en-US" smtClean="0"/>
              <a:pPr/>
              <a:t>10/14/2023</a:t>
            </a:fld>
            <a:endParaRPr lang="en-US" dirty="0"/>
          </a:p>
        </p:txBody>
      </p:sp>
      <p:sp>
        <p:nvSpPr>
          <p:cNvPr id="5" name="Нижний колонтитул 4"/>
          <p:cNvSpPr>
            <a:spLocks noGrp="1"/>
          </p:cNvSpPr>
          <p:nvPr>
            <p:ph type="ftr" sz="quarter" idx="11"/>
          </p:nvPr>
        </p:nvSpPr>
        <p:spPr/>
        <p:txBody>
          <a:bodyPr/>
          <a:lstStyle/>
          <a:p>
            <a:r>
              <a:rPr lang="en-US" dirty="0" smtClean="0"/>
              <a:t>
              </a:t>
            </a:r>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41"/>
            <a:ext cx="27432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09600" y="274641"/>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3FFE419-2371-464F-8239-3959401C3561}" type="datetimeFigureOut">
              <a:rPr lang="en-US" smtClean="0"/>
              <a:pPr/>
              <a:t>10/14/2023</a:t>
            </a:fld>
            <a:endParaRPr lang="en-US" dirty="0"/>
          </a:p>
        </p:txBody>
      </p:sp>
      <p:sp>
        <p:nvSpPr>
          <p:cNvPr id="5" name="Нижний колонтитул 4"/>
          <p:cNvSpPr>
            <a:spLocks noGrp="1"/>
          </p:cNvSpPr>
          <p:nvPr>
            <p:ph type="ftr" sz="quarter" idx="11"/>
          </p:nvPr>
        </p:nvSpPr>
        <p:spPr/>
        <p:txBody>
          <a:bodyPr/>
          <a:lstStyle/>
          <a:p>
            <a:r>
              <a:rPr lang="en-US" dirty="0" smtClean="0"/>
              <a:t>
              </a:t>
            </a:r>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7D162C4-EDD9-4389-A98B-B87ECEA2A816}" type="datetimeFigureOut">
              <a:rPr lang="en-US" smtClean="0"/>
              <a:pPr/>
              <a:t>10/14/2023</a:t>
            </a:fld>
            <a:endParaRPr lang="en-US" dirty="0"/>
          </a:p>
        </p:txBody>
      </p:sp>
      <p:sp>
        <p:nvSpPr>
          <p:cNvPr id="5" name="Нижний колонтитул 4"/>
          <p:cNvSpPr>
            <a:spLocks noGrp="1"/>
          </p:cNvSpPr>
          <p:nvPr>
            <p:ph type="ftr" sz="quarter" idx="11"/>
          </p:nvPr>
        </p:nvSpPr>
        <p:spPr/>
        <p:txBody>
          <a:bodyPr/>
          <a:lstStyle/>
          <a:p>
            <a:r>
              <a:rPr lang="en-US" dirty="0" smtClean="0"/>
              <a:t>
              </a:t>
            </a:r>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3"/>
            <a:ext cx="103632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E5059C3-6A89-4494-99FF-5A4D6FFD50EB}" type="datetimeFigureOut">
              <a:rPr lang="en-US" smtClean="0"/>
              <a:pPr/>
              <a:t>10/14/2023</a:t>
            </a:fld>
            <a:endParaRPr lang="en-US" dirty="0"/>
          </a:p>
        </p:txBody>
      </p:sp>
      <p:sp>
        <p:nvSpPr>
          <p:cNvPr id="5" name="Нижний колонтитул 4"/>
          <p:cNvSpPr>
            <a:spLocks noGrp="1"/>
          </p:cNvSpPr>
          <p:nvPr>
            <p:ph type="ftr" sz="quarter" idx="11"/>
          </p:nvPr>
        </p:nvSpPr>
        <p:spPr/>
        <p:txBody>
          <a:bodyPr/>
          <a:lstStyle/>
          <a:p>
            <a:r>
              <a:rPr lang="en-US" dirty="0" smtClean="0"/>
              <a:t>
              </a:t>
            </a:r>
            <a:endParaRPr lang="en-US" dirty="0"/>
          </a:p>
        </p:txBody>
      </p:sp>
      <p:sp>
        <p:nvSpPr>
          <p:cNvPr id="6" name="Номер слайда 5"/>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A954B2F-12DE-47F5-8894-472B206D2E1E}" type="datetimeFigureOut">
              <a:rPr lang="en-US" smtClean="0"/>
              <a:pPr/>
              <a:t>10/14/2023</a:t>
            </a:fld>
            <a:endParaRPr lang="en-US" dirty="0"/>
          </a:p>
        </p:txBody>
      </p:sp>
      <p:sp>
        <p:nvSpPr>
          <p:cNvPr id="6" name="Нижний колонтитул 5"/>
          <p:cNvSpPr>
            <a:spLocks noGrp="1"/>
          </p:cNvSpPr>
          <p:nvPr>
            <p:ph type="ftr" sz="quarter" idx="11"/>
          </p:nvPr>
        </p:nvSpPr>
        <p:spPr/>
        <p:txBody>
          <a:bodyPr/>
          <a:lstStyle/>
          <a:p>
            <a:r>
              <a:rPr lang="en-US" dirty="0" smtClean="0"/>
              <a:t>
              </a:t>
            </a:r>
            <a:endParaRPr lang="en-US" dirty="0"/>
          </a:p>
        </p:txBody>
      </p:sp>
      <p:sp>
        <p:nvSpPr>
          <p:cNvPr id="7" name="Номер слайда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F30E46F-7819-4ACF-B48B-48222C2ACC88}" type="datetimeFigureOut">
              <a:rPr lang="en-US" smtClean="0"/>
              <a:pPr/>
              <a:t>10/14/2023</a:t>
            </a:fld>
            <a:endParaRPr lang="en-US" dirty="0"/>
          </a:p>
        </p:txBody>
      </p:sp>
      <p:sp>
        <p:nvSpPr>
          <p:cNvPr id="8" name="Нижний колонтитул 7"/>
          <p:cNvSpPr>
            <a:spLocks noGrp="1"/>
          </p:cNvSpPr>
          <p:nvPr>
            <p:ph type="ftr" sz="quarter" idx="11"/>
          </p:nvPr>
        </p:nvSpPr>
        <p:spPr/>
        <p:txBody>
          <a:bodyPr/>
          <a:lstStyle/>
          <a:p>
            <a:r>
              <a:rPr lang="en-US" dirty="0" smtClean="0"/>
              <a:t>
              </a:t>
            </a:r>
            <a:endParaRPr lang="en-US" dirty="0"/>
          </a:p>
        </p:txBody>
      </p:sp>
      <p:sp>
        <p:nvSpPr>
          <p:cNvPr id="9" name="Номер слайда 8"/>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FAF3416-4057-4DAA-829D-4CA07428D088}" type="datetimeFigureOut">
              <a:rPr lang="en-US" smtClean="0"/>
              <a:pPr/>
              <a:t>10/14/2023</a:t>
            </a:fld>
            <a:endParaRPr lang="en-US" dirty="0"/>
          </a:p>
        </p:txBody>
      </p:sp>
      <p:sp>
        <p:nvSpPr>
          <p:cNvPr id="4" name="Нижний колонтитул 3"/>
          <p:cNvSpPr>
            <a:spLocks noGrp="1"/>
          </p:cNvSpPr>
          <p:nvPr>
            <p:ph type="ftr" sz="quarter" idx="11"/>
          </p:nvPr>
        </p:nvSpPr>
        <p:spPr/>
        <p:txBody>
          <a:bodyPr/>
          <a:lstStyle/>
          <a:p>
            <a:r>
              <a:rPr lang="en-US" dirty="0" smtClean="0"/>
              <a:t>
              </a:t>
            </a:r>
            <a:endParaRPr lang="en-US" dirty="0"/>
          </a:p>
        </p:txBody>
      </p:sp>
      <p:sp>
        <p:nvSpPr>
          <p:cNvPr id="5" name="Номер слайда 4"/>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21D9284-D300-4297-87F7-E791DCC15DB1}" type="datetimeFigureOut">
              <a:rPr lang="en-US" smtClean="0"/>
              <a:pPr/>
              <a:t>10/14/2023</a:t>
            </a:fld>
            <a:endParaRPr lang="en-US" dirty="0"/>
          </a:p>
        </p:txBody>
      </p:sp>
      <p:sp>
        <p:nvSpPr>
          <p:cNvPr id="3" name="Нижний колонтитул 2"/>
          <p:cNvSpPr>
            <a:spLocks noGrp="1"/>
          </p:cNvSpPr>
          <p:nvPr>
            <p:ph type="ftr" sz="quarter" idx="11"/>
          </p:nvPr>
        </p:nvSpPr>
        <p:spPr/>
        <p:txBody>
          <a:bodyPr/>
          <a:lstStyle/>
          <a:p>
            <a:r>
              <a:rPr lang="en-US" dirty="0" smtClean="0"/>
              <a:t>
              </a:t>
            </a:r>
            <a:endParaRPr lang="en-US" dirty="0"/>
          </a:p>
        </p:txBody>
      </p:sp>
      <p:sp>
        <p:nvSpPr>
          <p:cNvPr id="4" name="Номер слайда 3"/>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2" y="273050"/>
            <a:ext cx="4011084"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7D525BB-DA17-4BA0-B3C8-3AC3ABC827E6}" type="datetimeFigureOut">
              <a:rPr lang="en-US" smtClean="0"/>
              <a:pPr/>
              <a:t>10/14/2023</a:t>
            </a:fld>
            <a:endParaRPr lang="en-US" dirty="0"/>
          </a:p>
        </p:txBody>
      </p:sp>
      <p:sp>
        <p:nvSpPr>
          <p:cNvPr id="6" name="Нижний колонтитул 5"/>
          <p:cNvSpPr>
            <a:spLocks noGrp="1"/>
          </p:cNvSpPr>
          <p:nvPr>
            <p:ph type="ftr" sz="quarter" idx="11"/>
          </p:nvPr>
        </p:nvSpPr>
        <p:spPr/>
        <p:txBody>
          <a:bodyPr/>
          <a:lstStyle/>
          <a:p>
            <a:r>
              <a:rPr lang="en-US" dirty="0" smtClean="0"/>
              <a:t>
              </a:t>
            </a:r>
            <a:endParaRPr lang="en-US" dirty="0"/>
          </a:p>
        </p:txBody>
      </p:sp>
      <p:sp>
        <p:nvSpPr>
          <p:cNvPr id="7" name="Номер слайда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16C4C9A-3960-41CF-A4E9-2A8FB932454B}" type="datetimeFigureOut">
              <a:rPr lang="en-US" smtClean="0"/>
              <a:pPr/>
              <a:t>10/14/2023</a:t>
            </a:fld>
            <a:endParaRPr lang="en-US" dirty="0"/>
          </a:p>
        </p:txBody>
      </p:sp>
      <p:sp>
        <p:nvSpPr>
          <p:cNvPr id="6" name="Нижний колонтитул 5"/>
          <p:cNvSpPr>
            <a:spLocks noGrp="1"/>
          </p:cNvSpPr>
          <p:nvPr>
            <p:ph type="ftr" sz="quarter" idx="11"/>
          </p:nvPr>
        </p:nvSpPr>
        <p:spPr/>
        <p:txBody>
          <a:bodyPr/>
          <a:lstStyle/>
          <a:p>
            <a:r>
              <a:rPr lang="en-US" dirty="0" smtClean="0"/>
              <a:t>
              </a:t>
            </a:r>
            <a:endParaRPr lang="en-US" dirty="0"/>
          </a:p>
        </p:txBody>
      </p:sp>
      <p:sp>
        <p:nvSpPr>
          <p:cNvPr id="7" name="Номер слайда 6"/>
          <p:cNvSpPr>
            <a:spLocks noGrp="1"/>
          </p:cNvSpPr>
          <p:nvPr>
            <p:ph type="sldNum" sz="quarter" idx="12"/>
          </p:nvPr>
        </p:nvSpPr>
        <p:spPr/>
        <p:txBody>
          <a:bodyPr/>
          <a:lstStyle/>
          <a:p>
            <a:fld id="{6D22F896-40B5-4ADD-8801-0D06FADFA09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20000"/>
                <a:lumOff val="80000"/>
              </a:schemeClr>
            </a:gs>
            <a:gs pos="100000">
              <a:schemeClr val="bg1"/>
            </a:gs>
          </a:gsLst>
          <a:lin ang="54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C1C18-307B-4F68-A007-B5B542270E8D}" type="datetimeFigureOut">
              <a:rPr lang="en-US" smtClean="0"/>
              <a:pPr/>
              <a:t>10/14/2023</a:t>
            </a:fld>
            <a:endParaRPr lang="en-US" dirty="0"/>
          </a:p>
        </p:txBody>
      </p:sp>
      <p:sp>
        <p:nvSpPr>
          <p:cNvPr id="5" name="Нижний колонтитул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Номер слайда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1219201"/>
            <a:ext cx="10363200" cy="1905000"/>
          </a:xfrm>
        </p:spPr>
        <p:txBody>
          <a:bodyPr/>
          <a:lstStyle/>
          <a:p>
            <a:r>
              <a:rPr lang="uk-UA" b="1" dirty="0">
                <a:effectLst>
                  <a:outerShdw blurRad="38100" dist="38100" dir="2700000" algn="tl">
                    <a:srgbClr val="000000">
                      <a:alpha val="43137"/>
                    </a:srgbClr>
                  </a:outerShdw>
                </a:effectLst>
              </a:rPr>
              <a:t>Тема: </a:t>
            </a:r>
            <a:r>
              <a:rPr lang="uk-UA" b="1" dirty="0" smtClean="0">
                <a:effectLst>
                  <a:outerShdw blurRad="38100" dist="38100" dir="2700000" algn="tl">
                    <a:srgbClr val="000000">
                      <a:alpha val="43137"/>
                    </a:srgbClr>
                  </a:outerShdw>
                </a:effectLst>
              </a:rPr>
              <a:t>Соціальна стратифікація</a:t>
            </a:r>
            <a:endParaRPr lang="ru-RU"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a:xfrm>
            <a:off x="1905000" y="3200400"/>
            <a:ext cx="8534400" cy="2514600"/>
          </a:xfrm>
        </p:spPr>
        <p:txBody>
          <a:bodyPr>
            <a:normAutofit/>
          </a:bodyPr>
          <a:lstStyle/>
          <a:p>
            <a:pPr lvl="0"/>
            <a:r>
              <a:rPr lang="uk-UA" b="1" dirty="0" smtClean="0">
                <a:solidFill>
                  <a:schemeClr val="tx1"/>
                </a:solidFill>
                <a:effectLst>
                  <a:outerShdw blurRad="38100" dist="38100" dir="2700000" algn="tl">
                    <a:srgbClr val="000000">
                      <a:alpha val="43137"/>
                    </a:srgbClr>
                  </a:outerShdw>
                </a:effectLst>
              </a:rPr>
              <a:t>1. Поняття соціальної диференціації та соціальної нерівності.</a:t>
            </a:r>
            <a:endParaRPr lang="ru-RU" b="1" dirty="0" smtClean="0">
              <a:solidFill>
                <a:schemeClr val="tx1"/>
              </a:solidFill>
              <a:effectLst>
                <a:outerShdw blurRad="38100" dist="38100" dir="2700000" algn="tl">
                  <a:srgbClr val="000000">
                    <a:alpha val="43137"/>
                  </a:srgbClr>
                </a:outerShdw>
              </a:effectLst>
            </a:endParaRPr>
          </a:p>
          <a:p>
            <a:pPr lvl="0"/>
            <a:r>
              <a:rPr lang="uk-UA" b="1" dirty="0" smtClean="0">
                <a:solidFill>
                  <a:schemeClr val="tx1"/>
                </a:solidFill>
                <a:effectLst>
                  <a:outerShdw blurRad="38100" dist="38100" dir="2700000" algn="tl">
                    <a:srgbClr val="000000">
                      <a:alpha val="43137"/>
                    </a:srgbClr>
                  </a:outerShdw>
                </a:effectLst>
              </a:rPr>
              <a:t>2. Поняття соціальної стратифікації. Основні критерії стратифікації.</a:t>
            </a:r>
            <a:endParaRPr lang="ru-RU" b="1" dirty="0" smtClean="0">
              <a:solidFill>
                <a:schemeClr val="tx1"/>
              </a:solidFill>
              <a:effectLst>
                <a:outerShdw blurRad="38100" dist="38100" dir="2700000" algn="tl">
                  <a:srgbClr val="000000">
                    <a:alpha val="43137"/>
                  </a:srgbClr>
                </a:outerShdw>
              </a:effectLst>
            </a:endParaRPr>
          </a:p>
          <a:p>
            <a:pPr lvl="0"/>
            <a:endParaRPr lang="ru-RU" b="1" dirty="0" smtClean="0">
              <a:solidFill>
                <a:schemeClr val="tx1"/>
              </a:solidFill>
              <a:effectLst>
                <a:outerShdw blurRad="38100" dist="38100" dir="2700000" algn="tl">
                  <a:srgbClr val="000000">
                    <a:alpha val="43137"/>
                  </a:srgbClr>
                </a:outerShdw>
              </a:effectLst>
            </a:endParaRPr>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792162"/>
          </a:xfrm>
        </p:spPr>
        <p:txBody>
          <a:bodyPr>
            <a:normAutofit/>
          </a:bodyPr>
          <a:lstStyle/>
          <a:p>
            <a:r>
              <a:rPr lang="uk-UA" b="1" dirty="0" smtClean="0">
                <a:effectLst>
                  <a:outerShdw blurRad="38100" dist="38100" dir="2700000" algn="tl">
                    <a:srgbClr val="000000">
                      <a:alpha val="43137"/>
                    </a:srgbClr>
                  </a:outerShdw>
                </a:effectLst>
              </a:rPr>
              <a:t>Поняття соціальної стратифікації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447800"/>
            <a:ext cx="10972800" cy="5181601"/>
          </a:xfrm>
        </p:spPr>
        <p:txBody>
          <a:bodyPr>
            <a:normAutofit/>
          </a:bodyPr>
          <a:lstStyle/>
          <a:p>
            <a:pPr algn="just"/>
            <a:r>
              <a:rPr lang="uk-UA" sz="2800" dirty="0" smtClean="0"/>
              <a:t>Кожен з цих виділених критеріїв можна зобразити у вигляді вертикальної вимірювальної шкали, де в економічній стратифікації, наприклад, окремими поділками позначено суму доходу за місяць чи рік, у політичній — ранг посади, в освітній — кількість років навчання, у професійній — престижність професії. </a:t>
            </a:r>
          </a:p>
          <a:p>
            <a:pPr algn="just"/>
            <a:r>
              <a:rPr lang="uk-UA" sz="2800" dirty="0" smtClean="0"/>
              <a:t>Вишикувавши в один ряд усі чотири шкали та позначивши на них місце, яке займає конкретна людина, а потім з'єднавши всі позначки, можна отримати стратифікаційний профіль для конкретного індивіда чи соціальної групи. </a:t>
            </a:r>
            <a:endParaRPr lang="uk-UA"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792162"/>
          </a:xfrm>
        </p:spPr>
        <p:txBody>
          <a:bodyPr>
            <a:normAutofit/>
          </a:bodyPr>
          <a:lstStyle/>
          <a:p>
            <a:r>
              <a:rPr lang="uk-UA" b="1" dirty="0" smtClean="0">
                <a:effectLst>
                  <a:outerShdw blurRad="38100" dist="38100" dir="2700000" algn="tl">
                    <a:srgbClr val="000000">
                      <a:alpha val="43137"/>
                    </a:srgbClr>
                  </a:outerShdw>
                </a:effectLst>
              </a:rPr>
              <a:t>Поняття соціальної стратифікації</a:t>
            </a:r>
            <a:endParaRPr lang="ru-RU" dirty="0">
              <a:effectLst>
                <a:outerShdw blurRad="38100" dist="38100" dir="2700000" algn="tl">
                  <a:srgbClr val="000000">
                    <a:alpha val="43137"/>
                  </a:srgbClr>
                </a:outerShdw>
              </a:effectLst>
            </a:endParaRPr>
          </a:p>
        </p:txBody>
      </p:sp>
      <p:pic>
        <p:nvPicPr>
          <p:cNvPr id="21506" name="Picture 2" descr="E:\КАФЕДРА\НМКД\НМКЛ 2015-16\ЗСТ\Тема. Соціальна стратифікація\Профілі соціальної стратифікації.jpg"/>
          <p:cNvPicPr>
            <a:picLocks noGrp="1" noChangeAspect="1" noChangeArrowheads="1"/>
          </p:cNvPicPr>
          <p:nvPr>
            <p:ph idx="1"/>
          </p:nvPr>
        </p:nvPicPr>
        <p:blipFill>
          <a:blip r:embed="rId2"/>
          <a:srcRect/>
          <a:stretch>
            <a:fillRect/>
          </a:stretch>
        </p:blipFill>
        <p:spPr bwMode="auto">
          <a:xfrm>
            <a:off x="2133600" y="1295400"/>
            <a:ext cx="8458200" cy="49530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792162"/>
          </a:xfrm>
        </p:spPr>
        <p:txBody>
          <a:bodyPr>
            <a:normAutofit/>
          </a:bodyPr>
          <a:lstStyle/>
          <a:p>
            <a:r>
              <a:rPr lang="uk-UA" b="1" dirty="0" smtClean="0">
                <a:effectLst>
                  <a:outerShdw blurRad="38100" dist="38100" dir="2700000" algn="tl">
                    <a:srgbClr val="000000">
                      <a:alpha val="43137"/>
                    </a:srgbClr>
                  </a:outerShdw>
                </a:effectLst>
              </a:rPr>
              <a:t>Поняття соціальної стратифікації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447800"/>
            <a:ext cx="10972800" cy="5181601"/>
          </a:xfrm>
        </p:spPr>
        <p:txBody>
          <a:bodyPr>
            <a:normAutofit/>
          </a:bodyPr>
          <a:lstStyle/>
          <a:p>
            <a:pPr algn="just"/>
            <a:r>
              <a:rPr lang="uk-UA" sz="2800" dirty="0" smtClean="0"/>
              <a:t>Зважаючи на те, що стратифікація — явище багатовимірне та складається із багатьох нашарувань, які не цілком збігаються одне з одним, тому для визначення місця в суспільній ієрархії кожної страти слід застосовувати комплекс методів: </a:t>
            </a:r>
          </a:p>
          <a:p>
            <a:pPr algn="just"/>
            <a:r>
              <a:rPr lang="uk-UA" sz="2800" dirty="0" smtClean="0"/>
              <a:t>аналіз статистичних даних, який дає можливість визначити ієрархію доходів, рівень освіти тощо; </a:t>
            </a:r>
          </a:p>
          <a:p>
            <a:pPr algn="just"/>
            <a:r>
              <a:rPr lang="uk-UA" sz="2800" dirty="0" smtClean="0"/>
              <a:t>вивчення громадської думки, що відбиває значущість і цінність того чи іншого соціального статусу, соціальної групи чи професії; </a:t>
            </a:r>
          </a:p>
          <a:p>
            <a:pPr algn="just"/>
            <a:r>
              <a:rPr lang="uk-UA" sz="2800" dirty="0" smtClean="0"/>
              <a:t>соціологічні дослідження </a:t>
            </a:r>
            <a:r>
              <a:rPr lang="uk-UA" sz="2800" dirty="0" err="1" smtClean="0"/>
              <a:t>ціннісно</a:t>
            </a:r>
            <a:r>
              <a:rPr lang="uk-UA" sz="2800" dirty="0" smtClean="0"/>
              <a:t>-нормативної </a:t>
            </a:r>
            <a:r>
              <a:rPr lang="uk-UA" sz="2800" dirty="0" smtClean="0"/>
              <a:t>системи. </a:t>
            </a:r>
            <a:endParaRPr lang="uk-UA"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792162"/>
          </a:xfrm>
        </p:spPr>
        <p:txBody>
          <a:bodyPr>
            <a:normAutofit/>
          </a:bodyPr>
          <a:lstStyle/>
          <a:p>
            <a:r>
              <a:rPr lang="uk-UA" b="1" dirty="0" smtClean="0">
                <a:effectLst>
                  <a:outerShdw blurRad="38100" dist="38100" dir="2700000" algn="tl">
                    <a:srgbClr val="000000">
                      <a:alpha val="43137"/>
                    </a:srgbClr>
                  </a:outerShdw>
                </a:effectLst>
              </a:rPr>
              <a:t>Поняття соціальної стратифікації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447800"/>
            <a:ext cx="10972800" cy="5181601"/>
          </a:xfrm>
        </p:spPr>
        <p:txBody>
          <a:bodyPr>
            <a:normAutofit fontScale="85000" lnSpcReduction="10000"/>
          </a:bodyPr>
          <a:lstStyle/>
          <a:p>
            <a:pPr algn="just"/>
            <a:r>
              <a:rPr lang="uk-UA" sz="2800" dirty="0" smtClean="0"/>
              <a:t>Стратифікації властиві кілька системних характеристик (властивостей). </a:t>
            </a:r>
          </a:p>
          <a:p>
            <a:pPr algn="just"/>
            <a:r>
              <a:rPr lang="uk-UA" sz="2800" dirty="0" smtClean="0"/>
              <a:t>Перша з них - </a:t>
            </a:r>
            <a:r>
              <a:rPr lang="uk-UA" sz="2800" i="1" dirty="0" smtClean="0"/>
              <a:t>соціальність </a:t>
            </a:r>
            <a:r>
              <a:rPr lang="uk-UA" sz="2800" dirty="0" smtClean="0"/>
              <a:t>(</a:t>
            </a:r>
            <a:r>
              <a:rPr lang="uk-UA" sz="2800" dirty="0" err="1" smtClean="0"/>
              <a:t>позабіологічність</a:t>
            </a:r>
            <a:r>
              <a:rPr lang="uk-UA" sz="2800" dirty="0" smtClean="0"/>
              <a:t>) цього явища. Хоча розходження між людьми за такими показниками як стать, вік, інтелект, здоров'я дуже помітні, вони самі по собі не пояснюють, чому одні статуси дають людям більшу владу чи власність, престиж, ніж інші. Біологічні ознаки не відносяться до моделей панування чи підпорядкування, поки вони не включені в систему соціальних відносин, установок і цінностей. Так, фізично слабкий й старий буржуа домінує над сильним і молодим робітником. </a:t>
            </a:r>
          </a:p>
          <a:p>
            <a:pPr algn="just"/>
            <a:r>
              <a:rPr lang="uk-UA" sz="2800" dirty="0" smtClean="0"/>
              <a:t>Соціальність стратифікації має на увазі, що розподіл благ у будь-якому суспільстві ґрунтується на нормах чи на загальновизнаних правилах. Норми ці, звичайно відбивають інтереси, головним чином тих, хто має владу нав'язувати саме ті правила, які вони вважають найкращими, вигідними для себе. Майже в будь-якому суспільстві більшість людей погоджуються з цими правилами (конформні стосовно них), хоча вони знаходяться на нижніх ступенях соціальної ієрархії та мають мінімум соціальних і матеріальних благ.  </a:t>
            </a:r>
            <a:endParaRPr lang="uk-UA"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792162"/>
          </a:xfrm>
        </p:spPr>
        <p:txBody>
          <a:bodyPr>
            <a:normAutofit/>
          </a:bodyPr>
          <a:lstStyle/>
          <a:p>
            <a:r>
              <a:rPr lang="uk-UA" b="1" dirty="0" smtClean="0">
                <a:effectLst>
                  <a:outerShdw blurRad="38100" dist="38100" dir="2700000" algn="tl">
                    <a:srgbClr val="000000">
                      <a:alpha val="43137"/>
                    </a:srgbClr>
                  </a:outerShdw>
                </a:effectLst>
              </a:rPr>
              <a:t>Поняття соціальної стратифікації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447800"/>
            <a:ext cx="10972800" cy="5181601"/>
          </a:xfrm>
        </p:spPr>
        <p:txBody>
          <a:bodyPr>
            <a:normAutofit/>
          </a:bodyPr>
          <a:lstStyle/>
          <a:p>
            <a:pPr algn="just"/>
            <a:r>
              <a:rPr lang="uk-UA" sz="2400" dirty="0" smtClean="0"/>
              <a:t>Другою характеристикою стратифікації є її </a:t>
            </a:r>
            <a:r>
              <a:rPr lang="uk-UA" sz="2400" i="1" dirty="0" smtClean="0"/>
              <a:t>традиційність</a:t>
            </a:r>
            <a:r>
              <a:rPr lang="uk-UA" sz="2400" dirty="0" smtClean="0"/>
              <a:t>, оскільки при історичній рухливості форми її сутність, тобто нерівність соціального становища різних груп людей, зберігається протягом всієї історії цивілізації. Навіть у примітивних суспільствах вік і стать у сполученні з фізичною силою були важливим критеріями стратифікації. </a:t>
            </a:r>
          </a:p>
          <a:p>
            <a:pPr algn="just"/>
            <a:r>
              <a:rPr lang="uk-UA" sz="2400" dirty="0" smtClean="0"/>
              <a:t>Стратифікація звичайно виражає цінності груп, що є при владі. І доти, поки дана стратифікаційна ієрархія адекватна всій суспільній системі на певному етапі її розвитку, вона (тобто дана стратифікація) є цінністю, визнаною всім суспільством. Зміни стратифікаційної системи відбувалися в історії як еволюційним, так і революційним шляхом. Чим складніше суспільство, його технологічна й економічна структури, тим дорожче обходиться революційний шлях розвитку, тим придатніша еволюційна трансформація стратифікаційної системи. </a:t>
            </a:r>
          </a:p>
          <a:p>
            <a:endParaRPr lang="ru-RU"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792162"/>
          </a:xfrm>
        </p:spPr>
        <p:txBody>
          <a:bodyPr>
            <a:normAutofit fontScale="90000"/>
          </a:bodyPr>
          <a:lstStyle/>
          <a:p>
            <a:r>
              <a:rPr lang="uk-UA" b="1" dirty="0" smtClean="0">
                <a:effectLst>
                  <a:outerShdw blurRad="38100" dist="38100" dir="2700000" algn="tl">
                    <a:srgbClr val="000000">
                      <a:alpha val="43137"/>
                    </a:srgbClr>
                  </a:outerShdw>
                </a:effectLst>
              </a:rPr>
              <a:t>Поняття соціальної диференціації та нерівності</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990600"/>
            <a:ext cx="10972800" cy="5638801"/>
          </a:xfrm>
        </p:spPr>
        <p:txBody>
          <a:bodyPr>
            <a:normAutofit/>
          </a:bodyPr>
          <a:lstStyle/>
          <a:p>
            <a:pPr algn="just"/>
            <a:endParaRPr lang="uk-UA" sz="2400" dirty="0" smtClean="0"/>
          </a:p>
          <a:p>
            <a:pPr algn="just"/>
            <a:r>
              <a:rPr lang="uk-UA" sz="2800" dirty="0" smtClean="0"/>
              <a:t> Під соціальною структурою суспільства в соціології розуміють </a:t>
            </a:r>
            <a:r>
              <a:rPr lang="uk-UA" sz="2800" b="1" dirty="0" smtClean="0"/>
              <a:t>багатовимірний ієрархічно організований соціальний простір, в якому соціальні групи різняться, ступенем володіння власністю, владою і соціальним статусом. </a:t>
            </a:r>
          </a:p>
          <a:p>
            <a:pPr algn="just"/>
            <a:r>
              <a:rPr lang="uk-UA" sz="2800" dirty="0" smtClean="0"/>
              <a:t>Отже, </a:t>
            </a:r>
            <a:r>
              <a:rPr lang="uk-UA" sz="2800" b="1" dirty="0" smtClean="0"/>
              <a:t>соціальна структура суспільства </a:t>
            </a:r>
            <a:r>
              <a:rPr lang="uk-UA" sz="2800" dirty="0" smtClean="0"/>
              <a:t>– це сукупність соціальних спільностей, груп, верств, соціально-демографічних, професійних, територіальних і етнічних, пов’язаних між собою відносно стійкими взаємовідносинами. </a:t>
            </a:r>
            <a:endParaRPr lang="ru-RU"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792162"/>
          </a:xfrm>
        </p:spPr>
        <p:txBody>
          <a:bodyPr>
            <a:normAutofit fontScale="90000"/>
          </a:bodyPr>
          <a:lstStyle/>
          <a:p>
            <a:r>
              <a:rPr lang="uk-UA" b="1" dirty="0" smtClean="0">
                <a:effectLst>
                  <a:outerShdw blurRad="38100" dist="38100" dir="2700000" algn="tl">
                    <a:srgbClr val="000000">
                      <a:alpha val="43137"/>
                    </a:srgbClr>
                  </a:outerShdw>
                </a:effectLst>
              </a:rPr>
              <a:t>Поняття соціальної диференціації та нерівності</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990600"/>
            <a:ext cx="10972800" cy="5638801"/>
          </a:xfrm>
        </p:spPr>
        <p:txBody>
          <a:bodyPr>
            <a:normAutofit fontScale="92500" lnSpcReduction="10000"/>
          </a:bodyPr>
          <a:lstStyle/>
          <a:p>
            <a:pPr algn="just"/>
            <a:endParaRPr lang="uk-UA" sz="2400" dirty="0" smtClean="0"/>
          </a:p>
          <a:p>
            <a:pPr algn="just"/>
            <a:r>
              <a:rPr lang="uk-UA" sz="2600" dirty="0" smtClean="0"/>
              <a:t>Проте, головною рисою людського суспільства є </a:t>
            </a:r>
            <a:r>
              <a:rPr lang="uk-UA" sz="2600" b="1" i="1" dirty="0" smtClean="0"/>
              <a:t>соціальна диференціація</a:t>
            </a:r>
            <a:r>
              <a:rPr lang="uk-UA" sz="2600" i="1" dirty="0" smtClean="0"/>
              <a:t>, </a:t>
            </a:r>
            <a:r>
              <a:rPr lang="uk-UA" sz="2600" dirty="0" smtClean="0"/>
              <a:t>пов'язана з відмінностями, що зумовлені різними біологічними та соціальними чинниками (індивідуальні властивості, здібності, риси характеру та різноманіття соціальних статусів, що займає особистість).</a:t>
            </a:r>
          </a:p>
          <a:p>
            <a:pPr algn="just"/>
            <a:r>
              <a:rPr lang="uk-UA" sz="2600" dirty="0" smtClean="0"/>
              <a:t>Суспільство є не просто диференційованим на окремі групи, воно ще є ієрархієзованим. У ньому одні групи мають більше прав, привілеїв і переваг у порівнянні з іншими, як правило, це пов'язано з такими чинниками як поділ праці (розумова й фізична), уклад життя (міське й сільське населення), соціальні статуси і ролі (інженер, політичний діяч, банкір, зірка спорту чи шоу-бізнесу тощо). </a:t>
            </a:r>
          </a:p>
          <a:p>
            <a:pPr algn="just"/>
            <a:r>
              <a:rPr lang="uk-UA" sz="2600" b="1" dirty="0" smtClean="0"/>
              <a:t>Нерівність в сучасних розвинених суспільствах пов'язана скоріше не з біологічними чинниками, а з соціальними.  </a:t>
            </a:r>
          </a:p>
          <a:p>
            <a:pPr algn="just"/>
            <a:r>
              <a:rPr lang="uk-UA" sz="2600" dirty="0" smtClean="0"/>
              <a:t>Така соціальна нерівність привносить у життя суспільства багато несправедливості. Однак суспільств абсолютно рівних людей не існує.</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792162"/>
          </a:xfrm>
        </p:spPr>
        <p:txBody>
          <a:bodyPr>
            <a:normAutofit/>
          </a:bodyPr>
          <a:lstStyle/>
          <a:p>
            <a:r>
              <a:rPr lang="uk-UA" b="1" dirty="0" smtClean="0">
                <a:effectLst>
                  <a:outerShdw blurRad="38100" dist="38100" dir="2700000" algn="tl">
                    <a:srgbClr val="000000">
                      <a:alpha val="43137"/>
                    </a:srgbClr>
                  </a:outerShdw>
                </a:effectLst>
              </a:rPr>
              <a:t>Поняття соціальної стратифікації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447800"/>
            <a:ext cx="10972800" cy="5181601"/>
          </a:xfrm>
        </p:spPr>
        <p:txBody>
          <a:bodyPr>
            <a:normAutofit/>
          </a:bodyPr>
          <a:lstStyle/>
          <a:p>
            <a:pPr algn="just"/>
            <a:r>
              <a:rPr lang="uk-UA" sz="2800" b="1" dirty="0" smtClean="0"/>
              <a:t>Соціальна стратифікація описує соціальну нерівність у суспільстві</a:t>
            </a:r>
            <a:r>
              <a:rPr lang="uk-UA" sz="2800" dirty="0" smtClean="0"/>
              <a:t>, поділ соціальних прошарків за рівнем доходів та способом життя, за наявністю чи відсутністю привілеїв. У первісному суспільстві нерівність була незначною, тому стратифікації там, як такої, практично не було. У складних суспільствах нерівність дуже сильна, вона поділяє людей за доходами, рівнем освіти, владою тощо.</a:t>
            </a:r>
            <a:endParaRPr lang="uk-UA" sz="28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792162"/>
          </a:xfrm>
        </p:spPr>
        <p:txBody>
          <a:bodyPr>
            <a:normAutofit/>
          </a:bodyPr>
          <a:lstStyle/>
          <a:p>
            <a:r>
              <a:rPr lang="uk-UA" b="1" dirty="0" smtClean="0">
                <a:effectLst>
                  <a:outerShdw blurRad="38100" dist="38100" dir="2700000" algn="tl">
                    <a:srgbClr val="000000">
                      <a:alpha val="43137"/>
                    </a:srgbClr>
                  </a:outerShdw>
                </a:effectLst>
              </a:rPr>
              <a:t>Поняття соціальної стратифікації</a:t>
            </a:r>
            <a:endParaRPr lang="ru-RU" dirty="0">
              <a:effectLst>
                <a:outerShdw blurRad="38100" dist="38100" dir="2700000" algn="tl">
                  <a:srgbClr val="000000">
                    <a:alpha val="43137"/>
                  </a:srgbClr>
                </a:outerShdw>
              </a:effectLst>
            </a:endParaRPr>
          </a:p>
        </p:txBody>
      </p:sp>
      <p:pic>
        <p:nvPicPr>
          <p:cNvPr id="18434" name="Picture 2" descr="E:\КАФЕДРА\НМКД\НМКЛ 2015-16\ЗСТ\Соціологія ФСУ\Лекції ЗСТ\Лекція 6. Соціальна стратифікація (ч 1)\grand-kanon.jpg"/>
          <p:cNvPicPr>
            <a:picLocks noGrp="1" noChangeAspect="1" noChangeArrowheads="1"/>
          </p:cNvPicPr>
          <p:nvPr>
            <p:ph idx="1"/>
          </p:nvPr>
        </p:nvPicPr>
        <p:blipFill>
          <a:blip r:embed="rId2"/>
          <a:srcRect/>
          <a:stretch>
            <a:fillRect/>
          </a:stretch>
        </p:blipFill>
        <p:spPr bwMode="auto">
          <a:xfrm>
            <a:off x="2057401" y="2743200"/>
            <a:ext cx="8086724" cy="3886200"/>
          </a:xfrm>
          <a:prstGeom prst="rect">
            <a:avLst/>
          </a:prstGeom>
          <a:noFill/>
        </p:spPr>
      </p:pic>
      <p:sp>
        <p:nvSpPr>
          <p:cNvPr id="5" name="Прямоугольник 4"/>
          <p:cNvSpPr/>
          <p:nvPr/>
        </p:nvSpPr>
        <p:spPr>
          <a:xfrm>
            <a:off x="304800" y="1143000"/>
            <a:ext cx="11582400" cy="1631216"/>
          </a:xfrm>
          <a:prstGeom prst="rect">
            <a:avLst/>
          </a:prstGeom>
        </p:spPr>
        <p:txBody>
          <a:bodyPr wrap="square">
            <a:spAutoFit/>
          </a:bodyPr>
          <a:lstStyle/>
          <a:p>
            <a:pPr algn="just"/>
            <a:r>
              <a:rPr lang="uk-UA" sz="2000" dirty="0" smtClean="0"/>
              <a:t>Термін ,,</a:t>
            </a:r>
            <a:r>
              <a:rPr lang="uk-UA" sz="2000" dirty="0" err="1" smtClean="0"/>
              <a:t>стратифікація”</a:t>
            </a:r>
            <a:r>
              <a:rPr lang="uk-UA" sz="2000" dirty="0" smtClean="0"/>
              <a:t> походить від латинського слова «</a:t>
            </a:r>
            <a:r>
              <a:rPr lang="uk-UA" sz="2000" i="1" dirty="0" err="1" smtClean="0"/>
              <a:t>strata</a:t>
            </a:r>
            <a:r>
              <a:rPr lang="uk-UA" sz="2000" i="1" dirty="0" smtClean="0"/>
              <a:t>» — </a:t>
            </a:r>
            <a:r>
              <a:rPr lang="uk-UA" sz="2000" dirty="0" smtClean="0"/>
              <a:t>прошарок, стратифікація, нашарування, напластування груп, що мають різний доступ до соціальних благ, внаслідок їхнього положення у соціальній ієрархії. Цей термін </a:t>
            </a:r>
            <a:r>
              <a:rPr lang="uk-UA" sz="2000" dirty="0" err="1" smtClean="0"/>
              <a:t>запозичено</a:t>
            </a:r>
            <a:r>
              <a:rPr lang="uk-UA" sz="2000" dirty="0" smtClean="0"/>
              <a:t> з геології, де він означає розміщення пластів Землі по-вертикалі. Соціологія ототожнила будову суспільства будові Землі і розмістила соціальні верстви (страти) також по-вертикалі.</a:t>
            </a:r>
            <a:endParaRPr lang="uk-UA"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792162"/>
          </a:xfrm>
        </p:spPr>
        <p:txBody>
          <a:bodyPr>
            <a:normAutofit/>
          </a:bodyPr>
          <a:lstStyle/>
          <a:p>
            <a:r>
              <a:rPr lang="uk-UA" b="1" dirty="0" smtClean="0">
                <a:effectLst>
                  <a:outerShdw blurRad="38100" dist="38100" dir="2700000" algn="tl">
                    <a:srgbClr val="000000">
                      <a:alpha val="43137"/>
                    </a:srgbClr>
                  </a:outerShdw>
                </a:effectLst>
              </a:rPr>
              <a:t>Поняття соціальної стратифікації</a:t>
            </a:r>
            <a:endParaRPr lang="ru-RU" dirty="0">
              <a:effectLst>
                <a:outerShdw blurRad="38100" dist="38100" dir="2700000" algn="tl">
                  <a:srgbClr val="000000">
                    <a:alpha val="43137"/>
                  </a:srgbClr>
                </a:outerShdw>
              </a:effectLst>
            </a:endParaRPr>
          </a:p>
        </p:txBody>
      </p:sp>
      <p:sp>
        <p:nvSpPr>
          <p:cNvPr id="5" name="Прямоугольник 4"/>
          <p:cNvSpPr/>
          <p:nvPr/>
        </p:nvSpPr>
        <p:spPr>
          <a:xfrm>
            <a:off x="304800" y="1143000"/>
            <a:ext cx="11582400" cy="707886"/>
          </a:xfrm>
          <a:prstGeom prst="rect">
            <a:avLst/>
          </a:prstGeom>
        </p:spPr>
        <p:txBody>
          <a:bodyPr wrap="square">
            <a:spAutoFit/>
          </a:bodyPr>
          <a:lstStyle/>
          <a:p>
            <a:r>
              <a:rPr lang="uk-UA" sz="2000" dirty="0" smtClean="0"/>
              <a:t>Основою соціальної стратифікації служить так звана «соціальна драбина», для прикладу за доходами: бідні займають нижні сходинки, заможні групи населення — середні, а багаті — верхні. </a:t>
            </a:r>
            <a:endParaRPr lang="uk-UA" sz="2000" dirty="0"/>
          </a:p>
        </p:txBody>
      </p:sp>
      <p:pic>
        <p:nvPicPr>
          <p:cNvPr id="19458" name="Picture 2" descr="E:\КАФЕДРА\НМКД\НМКЛ 2015-16\ЗСТ\Соціологія ФСУ\Лекції ЗСТ\Лекція 6. Соціальна стратифікація (ч 1)\images.png"/>
          <p:cNvPicPr>
            <a:picLocks noGrp="1" noChangeAspect="1" noChangeArrowheads="1"/>
          </p:cNvPicPr>
          <p:nvPr>
            <p:ph idx="1"/>
          </p:nvPr>
        </p:nvPicPr>
        <p:blipFill>
          <a:blip r:embed="rId2"/>
          <a:srcRect/>
          <a:stretch>
            <a:fillRect/>
          </a:stretch>
        </p:blipFill>
        <p:spPr bwMode="auto">
          <a:xfrm>
            <a:off x="762001" y="2057400"/>
            <a:ext cx="4648200" cy="4343400"/>
          </a:xfrm>
          <a:prstGeom prst="rect">
            <a:avLst/>
          </a:prstGeom>
          <a:noFill/>
        </p:spPr>
      </p:pic>
      <p:pic>
        <p:nvPicPr>
          <p:cNvPr id="19459" name="Picture 3" descr="E:\КАФЕДРА\НМКД\НМКЛ 2015-16\ЗСТ\Соціологія ФСУ\Лекції ЗСТ\Лекція 6. Соціальна стратифікація (ч 1)\sotsialnaya-stratifikatsiya-771x400.jpg"/>
          <p:cNvPicPr>
            <a:picLocks noChangeAspect="1" noChangeArrowheads="1"/>
          </p:cNvPicPr>
          <p:nvPr/>
        </p:nvPicPr>
        <p:blipFill>
          <a:blip r:embed="rId3"/>
          <a:srcRect/>
          <a:stretch>
            <a:fillRect/>
          </a:stretch>
        </p:blipFill>
        <p:spPr bwMode="auto">
          <a:xfrm>
            <a:off x="5715000" y="2057400"/>
            <a:ext cx="6019800" cy="42926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792162"/>
          </a:xfrm>
        </p:spPr>
        <p:txBody>
          <a:bodyPr>
            <a:normAutofit/>
          </a:bodyPr>
          <a:lstStyle/>
          <a:p>
            <a:r>
              <a:rPr lang="uk-UA" b="1" dirty="0" smtClean="0">
                <a:effectLst>
                  <a:outerShdw blurRad="38100" dist="38100" dir="2700000" algn="tl">
                    <a:srgbClr val="000000">
                      <a:alpha val="43137"/>
                    </a:srgbClr>
                  </a:outerShdw>
                </a:effectLst>
              </a:rPr>
              <a:t>Поняття соціальної стратифікації</a:t>
            </a:r>
            <a:endParaRPr lang="ru-RU" dirty="0">
              <a:effectLst>
                <a:outerShdw blurRad="38100" dist="38100" dir="2700000" algn="tl">
                  <a:srgbClr val="000000">
                    <a:alpha val="43137"/>
                  </a:srgbClr>
                </a:outerShdw>
              </a:effectLst>
            </a:endParaRPr>
          </a:p>
        </p:txBody>
      </p:sp>
      <p:sp>
        <p:nvSpPr>
          <p:cNvPr id="5" name="Прямоугольник 4"/>
          <p:cNvSpPr/>
          <p:nvPr/>
        </p:nvSpPr>
        <p:spPr>
          <a:xfrm>
            <a:off x="304800" y="990600"/>
            <a:ext cx="11582400" cy="1323439"/>
          </a:xfrm>
          <a:prstGeom prst="rect">
            <a:avLst/>
          </a:prstGeom>
        </p:spPr>
        <p:txBody>
          <a:bodyPr wrap="square">
            <a:spAutoFit/>
          </a:bodyPr>
          <a:lstStyle/>
          <a:p>
            <a:pPr algn="just"/>
            <a:r>
              <a:rPr lang="uk-UA" sz="2000" dirty="0" smtClean="0"/>
              <a:t>Багаті займають найбільш привілейовані посади і мають найпрестижніші професії. Як, правило, їхня праця є розумовою та високооплачуваною та пов'язана з виконанням управлінських функцій. До середнього класу в сучасному суспільстві відносять кваліфікованих службовців і працівників. До нижчих верств – некваліфікованих робітників, в основному тих, хто зайнятий фізичною працею.</a:t>
            </a:r>
            <a:endParaRPr lang="uk-UA" sz="2000" dirty="0"/>
          </a:p>
        </p:txBody>
      </p:sp>
      <p:pic>
        <p:nvPicPr>
          <p:cNvPr id="19459" name="Picture 3" descr="E:\КАФЕДРА\НМКД\НМКЛ 2015-16\ЗСТ\Соціологія ФСУ\Лекції ЗСТ\Лекція 6. Соціальна стратифікація (ч 1)\sotsialnaya-stratifikatsiya-771x400.jpg"/>
          <p:cNvPicPr>
            <a:picLocks noChangeAspect="1" noChangeArrowheads="1"/>
          </p:cNvPicPr>
          <p:nvPr/>
        </p:nvPicPr>
        <p:blipFill>
          <a:blip r:embed="rId2"/>
          <a:srcRect/>
          <a:stretch>
            <a:fillRect/>
          </a:stretch>
        </p:blipFill>
        <p:spPr bwMode="auto">
          <a:xfrm>
            <a:off x="6400800" y="2514600"/>
            <a:ext cx="5334000" cy="3835400"/>
          </a:xfrm>
          <a:prstGeom prst="rect">
            <a:avLst/>
          </a:prstGeom>
          <a:noFill/>
        </p:spPr>
      </p:pic>
      <p:pic>
        <p:nvPicPr>
          <p:cNvPr id="20482" name="Picture 2" descr="E:\КАФЕДРА\НМКД\НМКЛ 2015-16\ЗСТ\Соціологія ФСУ\Лекції ЗСТ\Лекція 6. Соціальна стратифікація (ч 1)\299px-Strukture_upr_proekt.jpg"/>
          <p:cNvPicPr>
            <a:picLocks noChangeAspect="1" noChangeArrowheads="1"/>
          </p:cNvPicPr>
          <p:nvPr/>
        </p:nvPicPr>
        <p:blipFill>
          <a:blip r:embed="rId3"/>
          <a:srcRect/>
          <a:stretch>
            <a:fillRect/>
          </a:stretch>
        </p:blipFill>
        <p:spPr bwMode="auto">
          <a:xfrm>
            <a:off x="609600" y="2514600"/>
            <a:ext cx="5562600" cy="3810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792162"/>
          </a:xfrm>
        </p:spPr>
        <p:txBody>
          <a:bodyPr>
            <a:normAutofit/>
          </a:bodyPr>
          <a:lstStyle/>
          <a:p>
            <a:r>
              <a:rPr lang="uk-UA" b="1" dirty="0" smtClean="0">
                <a:effectLst>
                  <a:outerShdw blurRad="38100" dist="38100" dir="2700000" algn="tl">
                    <a:srgbClr val="000000">
                      <a:alpha val="43137"/>
                    </a:srgbClr>
                  </a:outerShdw>
                </a:effectLst>
              </a:rPr>
              <a:t>Поняття соціальної стратифікації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447800"/>
            <a:ext cx="10972800" cy="5181601"/>
          </a:xfrm>
        </p:spPr>
        <p:txBody>
          <a:bodyPr>
            <a:normAutofit lnSpcReduction="10000"/>
          </a:bodyPr>
          <a:lstStyle/>
          <a:p>
            <a:pPr algn="just"/>
            <a:r>
              <a:rPr lang="uk-UA" sz="2800" dirty="0" smtClean="0"/>
              <a:t>У найбільш узагальненому визначенні під соціальною стратифікацією розуміють процес відтворення більш чи менш однорідних сукупностей індивідів (класів, груп), які згідно теорій західноєвропейських та американських соціологів, утворюють ієрархічну, що має ,,</a:t>
            </a:r>
            <a:r>
              <a:rPr lang="uk-UA" sz="2800" dirty="0" err="1" smtClean="0"/>
              <a:t>верх”</a:t>
            </a:r>
            <a:r>
              <a:rPr lang="uk-UA" sz="2800" dirty="0" smtClean="0"/>
              <a:t> і ,,</a:t>
            </a:r>
            <a:r>
              <a:rPr lang="uk-UA" sz="2800" dirty="0" err="1" smtClean="0"/>
              <a:t>низ”</a:t>
            </a:r>
            <a:r>
              <a:rPr lang="uk-UA" sz="2800" dirty="0" smtClean="0"/>
              <a:t>, структуру суспільства. </a:t>
            </a:r>
          </a:p>
          <a:p>
            <a:pPr algn="just"/>
            <a:r>
              <a:rPr lang="uk-UA" sz="2800" dirty="0" smtClean="0"/>
              <a:t>На Заході соціальну стратифікацію часто ототожнюють із соціальною нерівністю та виділяють у ній дві основні риси. Перша пов’язана з диференціацією населення в ієрархічно оформлені групи, тобто вищі і нижчі верстви (класи). Друга полягає у нерівному розподілі соціокультурних благ та цінностей, перелік яких дуже широкий. Так, П.Сорокін виділяє чотири групи чинників, які виступають об’єктом соціальної нерівності: права та привілеї, обов’язки та відповідальність, соціальне багатство та бідність, влада та вплив. </a:t>
            </a:r>
            <a:endParaRPr lang="uk-UA" sz="2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792162"/>
          </a:xfrm>
        </p:spPr>
        <p:txBody>
          <a:bodyPr>
            <a:normAutofit/>
          </a:bodyPr>
          <a:lstStyle/>
          <a:p>
            <a:r>
              <a:rPr lang="uk-UA" b="1" dirty="0" smtClean="0">
                <a:effectLst>
                  <a:outerShdw blurRad="38100" dist="38100" dir="2700000" algn="tl">
                    <a:srgbClr val="000000">
                      <a:alpha val="43137"/>
                    </a:srgbClr>
                  </a:outerShdw>
                </a:effectLst>
              </a:rPr>
              <a:t>Поняття соціальної стратифікації</a:t>
            </a:r>
            <a:endParaRPr lang="ru-RU" dirty="0">
              <a:effectLst>
                <a:outerShdw blurRad="38100" dist="38100" dir="2700000" algn="tl">
                  <a:srgbClr val="000000">
                    <a:alpha val="43137"/>
                  </a:srgbClr>
                </a:outerShdw>
              </a:effectLst>
            </a:endParaRPr>
          </a:p>
        </p:txBody>
      </p:sp>
      <p:sp>
        <p:nvSpPr>
          <p:cNvPr id="3" name="Содержимое 2"/>
          <p:cNvSpPr>
            <a:spLocks noGrp="1"/>
          </p:cNvSpPr>
          <p:nvPr>
            <p:ph idx="1"/>
          </p:nvPr>
        </p:nvSpPr>
        <p:spPr>
          <a:xfrm>
            <a:off x="609600" y="1447800"/>
            <a:ext cx="10972800" cy="5181601"/>
          </a:xfrm>
        </p:spPr>
        <p:txBody>
          <a:bodyPr>
            <a:normAutofit/>
          </a:bodyPr>
          <a:lstStyle/>
          <a:p>
            <a:r>
              <a:rPr lang="uk-UA" sz="2800" dirty="0" smtClean="0"/>
              <a:t>Саме соціальна нерівність виступає вихідним пунктом у концепції соціальної стратифікації та при наступному аналізі соціальної структури суспільства. </a:t>
            </a:r>
          </a:p>
          <a:p>
            <a:r>
              <a:rPr lang="uk-UA" sz="2800" b="1" dirty="0" smtClean="0"/>
              <a:t>Традиційно в соціології виділяють такі критерії соціальної стратифікації: </a:t>
            </a:r>
            <a:endParaRPr lang="uk-UA" sz="2800" dirty="0" smtClean="0"/>
          </a:p>
          <a:p>
            <a:pPr>
              <a:buNone/>
            </a:pPr>
            <a:r>
              <a:rPr lang="uk-UA" sz="2800" dirty="0" smtClean="0"/>
              <a:t>• економічний (за рівнем багатства й доходів); </a:t>
            </a:r>
          </a:p>
          <a:p>
            <a:pPr>
              <a:buNone/>
            </a:pPr>
            <a:r>
              <a:rPr lang="uk-UA" sz="2800" dirty="0" smtClean="0"/>
              <a:t>• політичний (за рівнем доступу до політичної влади, за рангом посади);</a:t>
            </a:r>
          </a:p>
          <a:p>
            <a:pPr>
              <a:buNone/>
            </a:pPr>
            <a:r>
              <a:rPr lang="uk-UA" sz="2800" dirty="0" smtClean="0"/>
              <a:t>• освітній (за рівнем освіти чи її престижністю); </a:t>
            </a:r>
          </a:p>
          <a:p>
            <a:pPr>
              <a:buNone/>
            </a:pPr>
            <a:r>
              <a:rPr lang="uk-UA" sz="2800" dirty="0" smtClean="0"/>
              <a:t>• професійний (за престижністю професії). </a:t>
            </a:r>
            <a:endParaRPr lang="uk-UA"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Яркая">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677</TotalTime>
  <Words>1135</Words>
  <Application>Microsoft Office PowerPoint</Application>
  <PresentationFormat>Широкий екран</PresentationFormat>
  <Paragraphs>47</Paragraphs>
  <Slides>14</Slides>
  <Notes>0</Notes>
  <HiddenSlides>0</HiddenSlides>
  <MMClips>0</MMClips>
  <ScaleCrop>false</ScaleCrop>
  <HeadingPairs>
    <vt:vector size="6" baseType="variant">
      <vt:variant>
        <vt:lpstr>Використані шрифти</vt:lpstr>
      </vt:variant>
      <vt:variant>
        <vt:i4>2</vt:i4>
      </vt:variant>
      <vt:variant>
        <vt:lpstr>Тема</vt:lpstr>
      </vt:variant>
      <vt:variant>
        <vt:i4>1</vt:i4>
      </vt:variant>
      <vt:variant>
        <vt:lpstr>Заголовки слайдів</vt:lpstr>
      </vt:variant>
      <vt:variant>
        <vt:i4>14</vt:i4>
      </vt:variant>
    </vt:vector>
  </HeadingPairs>
  <TitlesOfParts>
    <vt:vector size="17" baseType="lpstr">
      <vt:lpstr>Arial</vt:lpstr>
      <vt:lpstr>Calibri</vt:lpstr>
      <vt:lpstr>Тема Office</vt:lpstr>
      <vt:lpstr>Тема: Соціальна стратифікація</vt:lpstr>
      <vt:lpstr>Поняття соціальної диференціації та нерівності</vt:lpstr>
      <vt:lpstr>Поняття соціальної диференціації та нерівності</vt:lpstr>
      <vt:lpstr>Поняття соціальної стратифікації</vt:lpstr>
      <vt:lpstr>Поняття соціальної стратифікації</vt:lpstr>
      <vt:lpstr>Поняття соціальної стратифікації</vt:lpstr>
      <vt:lpstr>Поняття соціальної стратифікації</vt:lpstr>
      <vt:lpstr>Поняття соціальної стратифікації</vt:lpstr>
      <vt:lpstr>Поняття соціальної стратифікації</vt:lpstr>
      <vt:lpstr>Поняття соціальної стратифікації</vt:lpstr>
      <vt:lpstr>Поняття соціальної стратифікації</vt:lpstr>
      <vt:lpstr>Поняття соціальної стратифікації</vt:lpstr>
      <vt:lpstr>Поняття соціальної стратифікації</vt:lpstr>
      <vt:lpstr>Поняття соціальної стратифікації</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«Особливості методів в кількісній і якісній стратегїї дослідження»</dc:title>
  <dc:creator>Гойда Анна</dc:creator>
  <cp:lastModifiedBy>Taisiia</cp:lastModifiedBy>
  <cp:revision>16</cp:revision>
  <dcterms:created xsi:type="dcterms:W3CDTF">2020-10-05T19:12:53Z</dcterms:created>
  <dcterms:modified xsi:type="dcterms:W3CDTF">2023-10-13T21:06:52Z</dcterms:modified>
</cp:coreProperties>
</file>