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8"/>
  </p:notesMasterIdLst>
  <p:sldIdLst>
    <p:sldId id="256" r:id="rId2"/>
    <p:sldId id="257" r:id="rId3"/>
    <p:sldId id="258" r:id="rId4"/>
    <p:sldId id="272" r:id="rId5"/>
    <p:sldId id="273" r:id="rId6"/>
    <p:sldId id="274" r:id="rId7"/>
    <p:sldId id="275" r:id="rId8"/>
    <p:sldId id="276" r:id="rId9"/>
    <p:sldId id="277" r:id="rId10"/>
    <p:sldId id="259" r:id="rId11"/>
    <p:sldId id="278" r:id="rId12"/>
    <p:sldId id="260" r:id="rId13"/>
    <p:sldId id="279" r:id="rId14"/>
    <p:sldId id="261" r:id="rId15"/>
    <p:sldId id="262" r:id="rId16"/>
    <p:sldId id="280" r:id="rId17"/>
    <p:sldId id="281" r:id="rId18"/>
    <p:sldId id="263" r:id="rId19"/>
    <p:sldId id="282" r:id="rId20"/>
    <p:sldId id="283" r:id="rId21"/>
    <p:sldId id="264" r:id="rId22"/>
    <p:sldId id="286" r:id="rId23"/>
    <p:sldId id="284" r:id="rId24"/>
    <p:sldId id="285" r:id="rId25"/>
    <p:sldId id="287" r:id="rId26"/>
    <p:sldId id="288" r:id="rId27"/>
    <p:sldId id="265" r:id="rId28"/>
    <p:sldId id="266" r:id="rId29"/>
    <p:sldId id="289" r:id="rId30"/>
    <p:sldId id="290" r:id="rId31"/>
    <p:sldId id="267" r:id="rId32"/>
    <p:sldId id="268" r:id="rId33"/>
    <p:sldId id="269" r:id="rId34"/>
    <p:sldId id="270" r:id="rId35"/>
    <p:sldId id="291" r:id="rId36"/>
    <p:sldId id="271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AABC"/>
    <a:srgbClr val="22B8C8"/>
    <a:srgbClr val="EDF7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27" autoAdjust="0"/>
    <p:restoredTop sz="91297" autoAdjust="0"/>
  </p:normalViewPr>
  <p:slideViewPr>
    <p:cSldViewPr>
      <p:cViewPr varScale="1">
        <p:scale>
          <a:sx n="98" d="100"/>
          <a:sy n="98" d="100"/>
        </p:scale>
        <p:origin x="450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5272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7D554F6-C938-4E1C-81E9-18FE2F3F3A96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BDE9DFE-312D-43D1-A86A-5414F39B9E03}">
      <dgm:prSet phldrT="[Текст]"/>
      <dgm:spPr/>
      <dgm:t>
        <a:bodyPr/>
        <a:lstStyle/>
        <a:p>
          <a:r>
            <a:rPr lang="uk-UA" dirty="0" smtClean="0"/>
            <a:t>1</a:t>
          </a:r>
          <a:endParaRPr lang="ru-RU" dirty="0"/>
        </a:p>
      </dgm:t>
    </dgm:pt>
    <dgm:pt modelId="{A3ECEF6D-08A2-4F22-B3D7-F94BE5AB0820}" type="parTrans" cxnId="{E50C2ECE-60D8-4CCD-B74E-091077A10784}">
      <dgm:prSet/>
      <dgm:spPr/>
      <dgm:t>
        <a:bodyPr/>
        <a:lstStyle/>
        <a:p>
          <a:endParaRPr lang="ru-RU"/>
        </a:p>
      </dgm:t>
    </dgm:pt>
    <dgm:pt modelId="{AAA50CFE-B64E-40C5-A398-E963E8923279}" type="sibTrans" cxnId="{E50C2ECE-60D8-4CCD-B74E-091077A10784}">
      <dgm:prSet/>
      <dgm:spPr/>
      <dgm:t>
        <a:bodyPr/>
        <a:lstStyle/>
        <a:p>
          <a:endParaRPr lang="ru-RU"/>
        </a:p>
      </dgm:t>
    </dgm:pt>
    <dgm:pt modelId="{633D8DA9-9696-443D-9EE0-1C249540970C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6600" dirty="0" err="1" smtClean="0"/>
            <a:t>Наявні</a:t>
          </a:r>
          <a:endParaRPr lang="ru-RU" sz="6600" dirty="0" smtClean="0"/>
        </a:p>
        <a:p>
          <a:pPr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dirty="0"/>
        </a:p>
      </dgm:t>
    </dgm:pt>
    <dgm:pt modelId="{09675BA3-F650-4F5A-AA20-DA6863834684}" type="parTrans" cxnId="{AEC3F159-3C40-4C24-A7D4-89FC04B29712}">
      <dgm:prSet/>
      <dgm:spPr/>
      <dgm:t>
        <a:bodyPr/>
        <a:lstStyle/>
        <a:p>
          <a:endParaRPr lang="ru-RU"/>
        </a:p>
      </dgm:t>
    </dgm:pt>
    <dgm:pt modelId="{9EDDFFDB-BC65-46A9-B5E8-1B0CAFC321A2}" type="sibTrans" cxnId="{AEC3F159-3C40-4C24-A7D4-89FC04B29712}">
      <dgm:prSet/>
      <dgm:spPr/>
      <dgm:t>
        <a:bodyPr/>
        <a:lstStyle/>
        <a:p>
          <a:endParaRPr lang="ru-RU"/>
        </a:p>
      </dgm:t>
    </dgm:pt>
    <dgm:pt modelId="{53F1859A-065D-4F5B-9E4E-15163DDFCD30}">
      <dgm:prSet phldrT="[Текст]"/>
      <dgm:spPr/>
      <dgm:t>
        <a:bodyPr/>
        <a:lstStyle/>
        <a:p>
          <a:r>
            <a:rPr lang="uk-UA" dirty="0" smtClean="0"/>
            <a:t>2</a:t>
          </a:r>
          <a:endParaRPr lang="ru-RU" dirty="0"/>
        </a:p>
      </dgm:t>
    </dgm:pt>
    <dgm:pt modelId="{B7FC174D-E44A-4663-9FBB-9735AF31F1DB}" type="parTrans" cxnId="{515B23FB-B0EE-45F6-9214-0F83231A4486}">
      <dgm:prSet/>
      <dgm:spPr/>
      <dgm:t>
        <a:bodyPr/>
        <a:lstStyle/>
        <a:p>
          <a:endParaRPr lang="ru-RU"/>
        </a:p>
      </dgm:t>
    </dgm:pt>
    <dgm:pt modelId="{527A8769-D3F5-492D-A307-7E64821415D6}" type="sibTrans" cxnId="{515B23FB-B0EE-45F6-9214-0F83231A4486}">
      <dgm:prSet/>
      <dgm:spPr/>
      <dgm:t>
        <a:bodyPr/>
        <a:lstStyle/>
        <a:p>
          <a:endParaRPr lang="ru-RU"/>
        </a:p>
      </dgm:t>
    </dgm:pt>
    <dgm:pt modelId="{FF4C85E2-F468-4E91-B7FA-08AE71CC18DD}">
      <dgm:prSet phldrT="[Текст]" custT="1"/>
      <dgm:spPr/>
      <dgm:t>
        <a:bodyPr/>
        <a:lstStyle/>
        <a:p>
          <a:r>
            <a:rPr lang="ru-RU" sz="3200" dirty="0" err="1" smtClean="0"/>
            <a:t>або</a:t>
          </a:r>
          <a:r>
            <a:rPr lang="ru-RU" sz="3200" dirty="0" smtClean="0"/>
            <a:t> </a:t>
          </a:r>
          <a:r>
            <a:rPr lang="ru-RU" sz="3200" dirty="0" err="1" smtClean="0"/>
            <a:t>розроблювані</a:t>
          </a:r>
          <a:r>
            <a:rPr lang="ru-RU" sz="3200" dirty="0" smtClean="0"/>
            <a:t> </a:t>
          </a:r>
          <a:r>
            <a:rPr lang="ru-RU" sz="3200" dirty="0" err="1" smtClean="0"/>
            <a:t>системи</a:t>
          </a:r>
          <a:r>
            <a:rPr lang="ru-RU" sz="3200" dirty="0" smtClean="0"/>
            <a:t> (</a:t>
          </a:r>
          <a:r>
            <a:rPr lang="ru-RU" sz="3200" dirty="0" err="1" smtClean="0"/>
            <a:t>підсистеми</a:t>
          </a:r>
          <a:r>
            <a:rPr lang="ru-RU" sz="3200" dirty="0" smtClean="0"/>
            <a:t>) </a:t>
          </a:r>
          <a:r>
            <a:rPr lang="ru-RU" sz="3200" dirty="0" err="1" smtClean="0"/>
            <a:t>моніторингу</a:t>
          </a:r>
          <a:endParaRPr lang="ru-RU" sz="3200" dirty="0"/>
        </a:p>
      </dgm:t>
    </dgm:pt>
    <dgm:pt modelId="{AC6B109A-22B8-4CC6-B514-21B61D0DEF91}" type="parTrans" cxnId="{360D1DE4-1E07-43FC-BCFF-7BCED6163CA7}">
      <dgm:prSet/>
      <dgm:spPr/>
      <dgm:t>
        <a:bodyPr/>
        <a:lstStyle/>
        <a:p>
          <a:endParaRPr lang="ru-RU"/>
        </a:p>
      </dgm:t>
    </dgm:pt>
    <dgm:pt modelId="{B9E621CB-E7C8-45EF-B01A-287E8C0EF752}" type="sibTrans" cxnId="{360D1DE4-1E07-43FC-BCFF-7BCED6163CA7}">
      <dgm:prSet/>
      <dgm:spPr/>
      <dgm:t>
        <a:bodyPr/>
        <a:lstStyle/>
        <a:p>
          <a:endParaRPr lang="ru-RU"/>
        </a:p>
      </dgm:t>
    </dgm:pt>
    <dgm:pt modelId="{BB219AF4-8B1E-4387-A5C4-2147D8DD10A6}" type="pres">
      <dgm:prSet presAssocID="{D7D554F6-C938-4E1C-81E9-18FE2F3F3A96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44D43631-65E7-4C0D-A69B-019D55FD6170}" type="pres">
      <dgm:prSet presAssocID="{6BDE9DFE-312D-43D1-A86A-5414F39B9E03}" presName="parentText1" presStyleLbl="node1" presStyleIdx="0" presStyleCnt="2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5DA2FC-26D3-439F-9416-9F79D4178B2E}" type="pres">
      <dgm:prSet presAssocID="{6BDE9DFE-312D-43D1-A86A-5414F39B9E03}" presName="childText1" presStyleLbl="solidAlignAcc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7E495C-7958-4163-92A4-3D7141308265}" type="pres">
      <dgm:prSet presAssocID="{53F1859A-065D-4F5B-9E4E-15163DDFCD30}" presName="parentText2" presStyleLbl="node1" presStyleIdx="1" presStyleCnt="2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87DAC9-956F-461B-BBD4-D7859C946E17}" type="pres">
      <dgm:prSet presAssocID="{53F1859A-065D-4F5B-9E4E-15163DDFCD30}" presName="childText2" presStyleLbl="solidAlignAcc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60D1DE4-1E07-43FC-BCFF-7BCED6163CA7}" srcId="{53F1859A-065D-4F5B-9E4E-15163DDFCD30}" destId="{FF4C85E2-F468-4E91-B7FA-08AE71CC18DD}" srcOrd="0" destOrd="0" parTransId="{AC6B109A-22B8-4CC6-B514-21B61D0DEF91}" sibTransId="{B9E621CB-E7C8-45EF-B01A-287E8C0EF752}"/>
    <dgm:cxn modelId="{B6ED4D34-7CB3-4F0E-B596-BA14DD181313}" type="presOf" srcId="{D7D554F6-C938-4E1C-81E9-18FE2F3F3A96}" destId="{BB219AF4-8B1E-4387-A5C4-2147D8DD10A6}" srcOrd="0" destOrd="0" presId="urn:microsoft.com/office/officeart/2009/3/layout/IncreasingArrowsProcess"/>
    <dgm:cxn modelId="{B9EE7797-BB7C-4EBF-B360-7E36100E3B0E}" type="presOf" srcId="{633D8DA9-9696-443D-9EE0-1C249540970C}" destId="{3C5DA2FC-26D3-439F-9416-9F79D4178B2E}" srcOrd="0" destOrd="0" presId="urn:microsoft.com/office/officeart/2009/3/layout/IncreasingArrowsProcess"/>
    <dgm:cxn modelId="{E50C2ECE-60D8-4CCD-B74E-091077A10784}" srcId="{D7D554F6-C938-4E1C-81E9-18FE2F3F3A96}" destId="{6BDE9DFE-312D-43D1-A86A-5414F39B9E03}" srcOrd="0" destOrd="0" parTransId="{A3ECEF6D-08A2-4F22-B3D7-F94BE5AB0820}" sibTransId="{AAA50CFE-B64E-40C5-A398-E963E8923279}"/>
    <dgm:cxn modelId="{C00269D9-FACA-49D3-AEEF-4EAA316A939A}" type="presOf" srcId="{53F1859A-065D-4F5B-9E4E-15163DDFCD30}" destId="{257E495C-7958-4163-92A4-3D7141308265}" srcOrd="0" destOrd="0" presId="urn:microsoft.com/office/officeart/2009/3/layout/IncreasingArrowsProcess"/>
    <dgm:cxn modelId="{68134188-EE0A-41B6-9A47-9F588D1E3E51}" type="presOf" srcId="{6BDE9DFE-312D-43D1-A86A-5414F39B9E03}" destId="{44D43631-65E7-4C0D-A69B-019D55FD6170}" srcOrd="0" destOrd="0" presId="urn:microsoft.com/office/officeart/2009/3/layout/IncreasingArrowsProcess"/>
    <dgm:cxn modelId="{AEC3F159-3C40-4C24-A7D4-89FC04B29712}" srcId="{6BDE9DFE-312D-43D1-A86A-5414F39B9E03}" destId="{633D8DA9-9696-443D-9EE0-1C249540970C}" srcOrd="0" destOrd="0" parTransId="{09675BA3-F650-4F5A-AA20-DA6863834684}" sibTransId="{9EDDFFDB-BC65-46A9-B5E8-1B0CAFC321A2}"/>
    <dgm:cxn modelId="{1B15BA93-537B-4643-A241-722C4958F9B0}" type="presOf" srcId="{FF4C85E2-F468-4E91-B7FA-08AE71CC18DD}" destId="{3F87DAC9-956F-461B-BBD4-D7859C946E17}" srcOrd="0" destOrd="0" presId="urn:microsoft.com/office/officeart/2009/3/layout/IncreasingArrowsProcess"/>
    <dgm:cxn modelId="{515B23FB-B0EE-45F6-9214-0F83231A4486}" srcId="{D7D554F6-C938-4E1C-81E9-18FE2F3F3A96}" destId="{53F1859A-065D-4F5B-9E4E-15163DDFCD30}" srcOrd="1" destOrd="0" parTransId="{B7FC174D-E44A-4663-9FBB-9735AF31F1DB}" sibTransId="{527A8769-D3F5-492D-A307-7E64821415D6}"/>
    <dgm:cxn modelId="{A322CF6A-D7FD-46D3-83BA-9814EAABBE01}" type="presParOf" srcId="{BB219AF4-8B1E-4387-A5C4-2147D8DD10A6}" destId="{44D43631-65E7-4C0D-A69B-019D55FD6170}" srcOrd="0" destOrd="0" presId="urn:microsoft.com/office/officeart/2009/3/layout/IncreasingArrowsProcess"/>
    <dgm:cxn modelId="{CF6EA924-F748-4453-BCB1-9CFFFC875E6D}" type="presParOf" srcId="{BB219AF4-8B1E-4387-A5C4-2147D8DD10A6}" destId="{3C5DA2FC-26D3-439F-9416-9F79D4178B2E}" srcOrd="1" destOrd="0" presId="urn:microsoft.com/office/officeart/2009/3/layout/IncreasingArrowsProcess"/>
    <dgm:cxn modelId="{CAD73F52-C803-47C0-AE51-4C426AEE2840}" type="presParOf" srcId="{BB219AF4-8B1E-4387-A5C4-2147D8DD10A6}" destId="{257E495C-7958-4163-92A4-3D7141308265}" srcOrd="2" destOrd="0" presId="urn:microsoft.com/office/officeart/2009/3/layout/IncreasingArrowsProcess"/>
    <dgm:cxn modelId="{B2525DCA-F8C6-4E6C-B62B-AF5E80342DB0}" type="presParOf" srcId="{BB219AF4-8B1E-4387-A5C4-2147D8DD10A6}" destId="{3F87DAC9-956F-461B-BBD4-D7859C946E17}" srcOrd="3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EDAD63C-3763-488E-B359-1D8CE1489D2A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DA9D24F4-C7F5-4407-B1ED-9DBEC0E12A2F}">
      <dgm:prSet phldrT="[Текст]"/>
      <dgm:spPr/>
      <dgm:t>
        <a:bodyPr/>
        <a:lstStyle/>
        <a:p>
          <a:r>
            <a:rPr lang="uk-UA" dirty="0" smtClean="0"/>
            <a:t>структуризація</a:t>
          </a:r>
          <a:endParaRPr lang="ru-RU" dirty="0"/>
        </a:p>
      </dgm:t>
    </dgm:pt>
    <dgm:pt modelId="{8C549ADD-1C01-4297-AA9A-D318F2C6D76B}" type="parTrans" cxnId="{1F007225-4507-412F-98A1-69B58D928EC5}">
      <dgm:prSet/>
      <dgm:spPr/>
      <dgm:t>
        <a:bodyPr/>
        <a:lstStyle/>
        <a:p>
          <a:endParaRPr lang="ru-RU"/>
        </a:p>
      </dgm:t>
    </dgm:pt>
    <dgm:pt modelId="{075AB1F5-6334-44E3-B71A-27DD312A2070}" type="sibTrans" cxnId="{1F007225-4507-412F-98A1-69B58D928EC5}">
      <dgm:prSet/>
      <dgm:spPr/>
      <dgm:t>
        <a:bodyPr/>
        <a:lstStyle/>
        <a:p>
          <a:endParaRPr lang="ru-RU"/>
        </a:p>
      </dgm:t>
    </dgm:pt>
    <dgm:pt modelId="{FA520063-939A-4ABC-9266-AA8D90DB8D24}">
      <dgm:prSet phldrT="[Текст]"/>
      <dgm:spPr/>
      <dgm:t>
        <a:bodyPr/>
        <a:lstStyle/>
        <a:p>
          <a:r>
            <a:rPr lang="uk-UA" dirty="0" smtClean="0"/>
            <a:t>накопичення</a:t>
          </a:r>
          <a:endParaRPr lang="ru-RU" dirty="0"/>
        </a:p>
      </dgm:t>
    </dgm:pt>
    <dgm:pt modelId="{C4D98754-EAB1-43DA-BE51-CF9395FFBF84}" type="parTrans" cxnId="{FEFA2D88-754A-456B-972D-76BF746D627F}">
      <dgm:prSet/>
      <dgm:spPr/>
      <dgm:t>
        <a:bodyPr/>
        <a:lstStyle/>
        <a:p>
          <a:endParaRPr lang="ru-RU"/>
        </a:p>
      </dgm:t>
    </dgm:pt>
    <dgm:pt modelId="{D95C0691-5059-4D8B-B575-A1380A38994C}" type="sibTrans" cxnId="{FEFA2D88-754A-456B-972D-76BF746D627F}">
      <dgm:prSet/>
      <dgm:spPr/>
      <dgm:t>
        <a:bodyPr/>
        <a:lstStyle/>
        <a:p>
          <a:endParaRPr lang="ru-RU"/>
        </a:p>
      </dgm:t>
    </dgm:pt>
    <dgm:pt modelId="{589B912E-04FD-449D-82B5-FFCE49FCFB5D}">
      <dgm:prSet phldrT="[Текст]"/>
      <dgm:spPr/>
      <dgm:t>
        <a:bodyPr/>
        <a:lstStyle/>
        <a:p>
          <a:r>
            <a:rPr lang="uk-UA" dirty="0" smtClean="0"/>
            <a:t>розповсюдження інформації</a:t>
          </a:r>
          <a:endParaRPr lang="ru-RU" dirty="0"/>
        </a:p>
      </dgm:t>
    </dgm:pt>
    <dgm:pt modelId="{C4AB6BCD-B89A-4DF3-898F-50535A64D26F}" type="parTrans" cxnId="{160747FF-EF49-44BE-B96B-1E8088240E44}">
      <dgm:prSet/>
      <dgm:spPr/>
      <dgm:t>
        <a:bodyPr/>
        <a:lstStyle/>
        <a:p>
          <a:endParaRPr lang="ru-RU"/>
        </a:p>
      </dgm:t>
    </dgm:pt>
    <dgm:pt modelId="{E2D9FE9D-6F6F-4FF7-8ED6-53BBBEF70199}" type="sibTrans" cxnId="{160747FF-EF49-44BE-B96B-1E8088240E44}">
      <dgm:prSet/>
      <dgm:spPr/>
      <dgm:t>
        <a:bodyPr/>
        <a:lstStyle/>
        <a:p>
          <a:endParaRPr lang="ru-RU"/>
        </a:p>
      </dgm:t>
    </dgm:pt>
    <dgm:pt modelId="{488F67C1-646C-48C6-AF52-5CA5B26F3F32}" type="pres">
      <dgm:prSet presAssocID="{AEDAD63C-3763-488E-B359-1D8CE1489D2A}" presName="CompostProcess" presStyleCnt="0">
        <dgm:presLayoutVars>
          <dgm:dir/>
          <dgm:resizeHandles val="exact"/>
        </dgm:presLayoutVars>
      </dgm:prSet>
      <dgm:spPr/>
    </dgm:pt>
    <dgm:pt modelId="{604527B7-6AD2-4F9B-BFE6-53D53631E0B4}" type="pres">
      <dgm:prSet presAssocID="{AEDAD63C-3763-488E-B359-1D8CE1489D2A}" presName="arrow" presStyleLbl="bgShp" presStyleIdx="0" presStyleCnt="1"/>
      <dgm:spPr/>
    </dgm:pt>
    <dgm:pt modelId="{E97F9656-47B9-424D-B96A-B79B53EA9E26}" type="pres">
      <dgm:prSet presAssocID="{AEDAD63C-3763-488E-B359-1D8CE1489D2A}" presName="linearProcess" presStyleCnt="0"/>
      <dgm:spPr/>
    </dgm:pt>
    <dgm:pt modelId="{BB07C258-3EE4-4D8C-81BD-FC830B212C29}" type="pres">
      <dgm:prSet presAssocID="{DA9D24F4-C7F5-4407-B1ED-9DBEC0E12A2F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41F1EF-D7BF-45E8-A802-058FD5AC71C8}" type="pres">
      <dgm:prSet presAssocID="{075AB1F5-6334-44E3-B71A-27DD312A2070}" presName="sibTrans" presStyleCnt="0"/>
      <dgm:spPr/>
    </dgm:pt>
    <dgm:pt modelId="{1FAB25C4-B94A-4CB0-912C-91ADAA5C7CB2}" type="pres">
      <dgm:prSet presAssocID="{FA520063-939A-4ABC-9266-AA8D90DB8D24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AFAFDB-1E61-4E1F-BD77-A0015E89DE5E}" type="pres">
      <dgm:prSet presAssocID="{D95C0691-5059-4D8B-B575-A1380A38994C}" presName="sibTrans" presStyleCnt="0"/>
      <dgm:spPr/>
    </dgm:pt>
    <dgm:pt modelId="{15C51E6D-264E-4003-8C09-877F34FB3EA9}" type="pres">
      <dgm:prSet presAssocID="{589B912E-04FD-449D-82B5-FFCE49FCFB5D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F007225-4507-412F-98A1-69B58D928EC5}" srcId="{AEDAD63C-3763-488E-B359-1D8CE1489D2A}" destId="{DA9D24F4-C7F5-4407-B1ED-9DBEC0E12A2F}" srcOrd="0" destOrd="0" parTransId="{8C549ADD-1C01-4297-AA9A-D318F2C6D76B}" sibTransId="{075AB1F5-6334-44E3-B71A-27DD312A2070}"/>
    <dgm:cxn modelId="{B3F12768-7807-45DD-A633-1933FF9C01A8}" type="presOf" srcId="{FA520063-939A-4ABC-9266-AA8D90DB8D24}" destId="{1FAB25C4-B94A-4CB0-912C-91ADAA5C7CB2}" srcOrd="0" destOrd="0" presId="urn:microsoft.com/office/officeart/2005/8/layout/hProcess9"/>
    <dgm:cxn modelId="{56688A93-571F-4493-BEE3-705F5A4A8028}" type="presOf" srcId="{DA9D24F4-C7F5-4407-B1ED-9DBEC0E12A2F}" destId="{BB07C258-3EE4-4D8C-81BD-FC830B212C29}" srcOrd="0" destOrd="0" presId="urn:microsoft.com/office/officeart/2005/8/layout/hProcess9"/>
    <dgm:cxn modelId="{CEBD5766-E09E-4997-934E-864AAA43B8E9}" type="presOf" srcId="{AEDAD63C-3763-488E-B359-1D8CE1489D2A}" destId="{488F67C1-646C-48C6-AF52-5CA5B26F3F32}" srcOrd="0" destOrd="0" presId="urn:microsoft.com/office/officeart/2005/8/layout/hProcess9"/>
    <dgm:cxn modelId="{FEFA2D88-754A-456B-972D-76BF746D627F}" srcId="{AEDAD63C-3763-488E-B359-1D8CE1489D2A}" destId="{FA520063-939A-4ABC-9266-AA8D90DB8D24}" srcOrd="1" destOrd="0" parTransId="{C4D98754-EAB1-43DA-BE51-CF9395FFBF84}" sibTransId="{D95C0691-5059-4D8B-B575-A1380A38994C}"/>
    <dgm:cxn modelId="{160747FF-EF49-44BE-B96B-1E8088240E44}" srcId="{AEDAD63C-3763-488E-B359-1D8CE1489D2A}" destId="{589B912E-04FD-449D-82B5-FFCE49FCFB5D}" srcOrd="2" destOrd="0" parTransId="{C4AB6BCD-B89A-4DF3-898F-50535A64D26F}" sibTransId="{E2D9FE9D-6F6F-4FF7-8ED6-53BBBEF70199}"/>
    <dgm:cxn modelId="{9E9E5C2D-689F-45F5-BEE0-E5DA17DA6C0E}" type="presOf" srcId="{589B912E-04FD-449D-82B5-FFCE49FCFB5D}" destId="{15C51E6D-264E-4003-8C09-877F34FB3EA9}" srcOrd="0" destOrd="0" presId="urn:microsoft.com/office/officeart/2005/8/layout/hProcess9"/>
    <dgm:cxn modelId="{4B12F085-098C-40FC-9683-8B6A988BD466}" type="presParOf" srcId="{488F67C1-646C-48C6-AF52-5CA5B26F3F32}" destId="{604527B7-6AD2-4F9B-BFE6-53D53631E0B4}" srcOrd="0" destOrd="0" presId="urn:microsoft.com/office/officeart/2005/8/layout/hProcess9"/>
    <dgm:cxn modelId="{7F8F3CA0-6750-4761-8C11-6D7123092DB1}" type="presParOf" srcId="{488F67C1-646C-48C6-AF52-5CA5B26F3F32}" destId="{E97F9656-47B9-424D-B96A-B79B53EA9E26}" srcOrd="1" destOrd="0" presId="urn:microsoft.com/office/officeart/2005/8/layout/hProcess9"/>
    <dgm:cxn modelId="{1FDA5235-447E-4B94-B894-204AD43FA4B6}" type="presParOf" srcId="{E97F9656-47B9-424D-B96A-B79B53EA9E26}" destId="{BB07C258-3EE4-4D8C-81BD-FC830B212C29}" srcOrd="0" destOrd="0" presId="urn:microsoft.com/office/officeart/2005/8/layout/hProcess9"/>
    <dgm:cxn modelId="{C38D3F0E-CCBE-4BC6-9E7B-56A8419FB222}" type="presParOf" srcId="{E97F9656-47B9-424D-B96A-B79B53EA9E26}" destId="{2441F1EF-D7BF-45E8-A802-058FD5AC71C8}" srcOrd="1" destOrd="0" presId="urn:microsoft.com/office/officeart/2005/8/layout/hProcess9"/>
    <dgm:cxn modelId="{C14AD2D2-1F64-428B-B281-3882AD5A61DA}" type="presParOf" srcId="{E97F9656-47B9-424D-B96A-B79B53EA9E26}" destId="{1FAB25C4-B94A-4CB0-912C-91ADAA5C7CB2}" srcOrd="2" destOrd="0" presId="urn:microsoft.com/office/officeart/2005/8/layout/hProcess9"/>
    <dgm:cxn modelId="{68D1E80B-5866-421D-901A-016743AA34DB}" type="presParOf" srcId="{E97F9656-47B9-424D-B96A-B79B53EA9E26}" destId="{F6AFAFDB-1E61-4E1F-BD77-A0015E89DE5E}" srcOrd="3" destOrd="0" presId="urn:microsoft.com/office/officeart/2005/8/layout/hProcess9"/>
    <dgm:cxn modelId="{E301E3DA-20B9-45BF-8C2D-B261A5DE51F6}" type="presParOf" srcId="{E97F9656-47B9-424D-B96A-B79B53EA9E26}" destId="{15C51E6D-264E-4003-8C09-877F34FB3EA9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D43631-65E7-4C0D-A69B-019D55FD6170}">
      <dsp:nvSpPr>
        <dsp:cNvPr id="0" name=""/>
        <dsp:cNvSpPr/>
      </dsp:nvSpPr>
      <dsp:spPr>
        <a:xfrm>
          <a:off x="0" y="464369"/>
          <a:ext cx="7270575" cy="1058959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254000" bIns="16811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1</a:t>
          </a:r>
          <a:endParaRPr lang="ru-RU" sz="2000" kern="1200" dirty="0"/>
        </a:p>
      </dsp:txBody>
      <dsp:txXfrm>
        <a:off x="0" y="729109"/>
        <a:ext cx="7005835" cy="529479"/>
      </dsp:txXfrm>
    </dsp:sp>
    <dsp:sp modelId="{3C5DA2FC-26D3-439F-9416-9F79D4178B2E}">
      <dsp:nvSpPr>
        <dsp:cNvPr id="0" name=""/>
        <dsp:cNvSpPr/>
      </dsp:nvSpPr>
      <dsp:spPr>
        <a:xfrm>
          <a:off x="0" y="1283604"/>
          <a:ext cx="3359006" cy="236365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1460" tIns="251460" rIns="251460" bIns="251460" numCol="1" spcCol="1270" anchor="t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6600" kern="1200" dirty="0" err="1" smtClean="0"/>
            <a:t>Наявні</a:t>
          </a:r>
          <a:endParaRPr lang="ru-RU" sz="6600" kern="1200" dirty="0" smtClean="0"/>
        </a:p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/>
        </a:p>
      </dsp:txBody>
      <dsp:txXfrm>
        <a:off x="0" y="1283604"/>
        <a:ext cx="3359006" cy="2363653"/>
      </dsp:txXfrm>
    </dsp:sp>
    <dsp:sp modelId="{257E495C-7958-4163-92A4-3D7141308265}">
      <dsp:nvSpPr>
        <dsp:cNvPr id="0" name=""/>
        <dsp:cNvSpPr/>
      </dsp:nvSpPr>
      <dsp:spPr>
        <a:xfrm>
          <a:off x="3359006" y="817237"/>
          <a:ext cx="3911569" cy="1058959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254000" bIns="16811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2</a:t>
          </a:r>
          <a:endParaRPr lang="ru-RU" sz="2000" kern="1200" dirty="0"/>
        </a:p>
      </dsp:txBody>
      <dsp:txXfrm>
        <a:off x="3359006" y="1081977"/>
        <a:ext cx="3646829" cy="529479"/>
      </dsp:txXfrm>
    </dsp:sp>
    <dsp:sp modelId="{3F87DAC9-956F-461B-BBD4-D7859C946E17}">
      <dsp:nvSpPr>
        <dsp:cNvPr id="0" name=""/>
        <dsp:cNvSpPr/>
      </dsp:nvSpPr>
      <dsp:spPr>
        <a:xfrm>
          <a:off x="3359006" y="1636472"/>
          <a:ext cx="3359006" cy="236365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err="1" smtClean="0"/>
            <a:t>або</a:t>
          </a:r>
          <a:r>
            <a:rPr lang="ru-RU" sz="3200" kern="1200" dirty="0" smtClean="0"/>
            <a:t> </a:t>
          </a:r>
          <a:r>
            <a:rPr lang="ru-RU" sz="3200" kern="1200" dirty="0" err="1" smtClean="0"/>
            <a:t>розроблювані</a:t>
          </a:r>
          <a:r>
            <a:rPr lang="ru-RU" sz="3200" kern="1200" dirty="0" smtClean="0"/>
            <a:t> </a:t>
          </a:r>
          <a:r>
            <a:rPr lang="ru-RU" sz="3200" kern="1200" dirty="0" err="1" smtClean="0"/>
            <a:t>системи</a:t>
          </a:r>
          <a:r>
            <a:rPr lang="ru-RU" sz="3200" kern="1200" dirty="0" smtClean="0"/>
            <a:t> (</a:t>
          </a:r>
          <a:r>
            <a:rPr lang="ru-RU" sz="3200" kern="1200" dirty="0" err="1" smtClean="0"/>
            <a:t>підсистеми</a:t>
          </a:r>
          <a:r>
            <a:rPr lang="ru-RU" sz="3200" kern="1200" dirty="0" smtClean="0"/>
            <a:t>) </a:t>
          </a:r>
          <a:r>
            <a:rPr lang="ru-RU" sz="3200" kern="1200" dirty="0" err="1" smtClean="0"/>
            <a:t>моніторингу</a:t>
          </a:r>
          <a:endParaRPr lang="ru-RU" sz="3200" kern="1200" dirty="0"/>
        </a:p>
      </dsp:txBody>
      <dsp:txXfrm>
        <a:off x="3359006" y="1636472"/>
        <a:ext cx="3359006" cy="236365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4527B7-6AD2-4F9B-BFE6-53D53631E0B4}">
      <dsp:nvSpPr>
        <dsp:cNvPr id="0" name=""/>
        <dsp:cNvSpPr/>
      </dsp:nvSpPr>
      <dsp:spPr>
        <a:xfrm>
          <a:off x="626469" y="0"/>
          <a:ext cx="7099988" cy="3168351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07C258-3EE4-4D8C-81BD-FC830B212C29}">
      <dsp:nvSpPr>
        <dsp:cNvPr id="0" name=""/>
        <dsp:cNvSpPr/>
      </dsp:nvSpPr>
      <dsp:spPr>
        <a:xfrm>
          <a:off x="8972" y="950505"/>
          <a:ext cx="2688598" cy="12673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/>
            <a:t>структуризація</a:t>
          </a:r>
          <a:endParaRPr lang="ru-RU" sz="2400" kern="1200" dirty="0"/>
        </a:p>
      </dsp:txBody>
      <dsp:txXfrm>
        <a:off x="70838" y="1012371"/>
        <a:ext cx="2564866" cy="1143608"/>
      </dsp:txXfrm>
    </dsp:sp>
    <dsp:sp modelId="{1FAB25C4-B94A-4CB0-912C-91ADAA5C7CB2}">
      <dsp:nvSpPr>
        <dsp:cNvPr id="0" name=""/>
        <dsp:cNvSpPr/>
      </dsp:nvSpPr>
      <dsp:spPr>
        <a:xfrm>
          <a:off x="2832164" y="950505"/>
          <a:ext cx="2688598" cy="12673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/>
            <a:t>накопичення</a:t>
          </a:r>
          <a:endParaRPr lang="ru-RU" sz="2400" kern="1200" dirty="0"/>
        </a:p>
      </dsp:txBody>
      <dsp:txXfrm>
        <a:off x="2894030" y="1012371"/>
        <a:ext cx="2564866" cy="1143608"/>
      </dsp:txXfrm>
    </dsp:sp>
    <dsp:sp modelId="{15C51E6D-264E-4003-8C09-877F34FB3EA9}">
      <dsp:nvSpPr>
        <dsp:cNvPr id="0" name=""/>
        <dsp:cNvSpPr/>
      </dsp:nvSpPr>
      <dsp:spPr>
        <a:xfrm>
          <a:off x="5655356" y="950505"/>
          <a:ext cx="2688598" cy="12673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/>
            <a:t>розповсюдження інформації</a:t>
          </a:r>
          <a:endParaRPr lang="ru-RU" sz="2400" kern="1200" dirty="0"/>
        </a:p>
      </dsp:txBody>
      <dsp:txXfrm>
        <a:off x="5717222" y="1012371"/>
        <a:ext cx="2564866" cy="11436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359CFF-4CD5-40C2-9440-642DB23DC450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957C3E-4904-4626-8BE8-476E1FB6E8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24096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957C3E-4904-4626-8BE8-476E1FB6E8BB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1273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5800" y="1346947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685800" y="4282763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685800" y="1484779"/>
            <a:ext cx="7772400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7234780" y="4107023"/>
            <a:ext cx="914400" cy="914400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8670" y="1432223"/>
            <a:ext cx="759333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6400" b="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386" y="4389120"/>
            <a:ext cx="5918454" cy="1069848"/>
          </a:xfrm>
        </p:spPr>
        <p:txBody>
          <a:bodyPr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2805" y="6272785"/>
            <a:ext cx="4745736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44280" y="4227195"/>
            <a:ext cx="895401" cy="640080"/>
          </a:xfrm>
        </p:spPr>
        <p:txBody>
          <a:bodyPr/>
          <a:lstStyle>
            <a:lvl1pPr>
              <a:defRPr sz="2800" b="1"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67334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2059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533400"/>
            <a:ext cx="1914525" cy="5638800"/>
          </a:xfrm>
        </p:spPr>
        <p:txBody>
          <a:bodyPr vert="eaVert"/>
          <a:lstStyle>
            <a:lvl1pPr>
              <a:defRPr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0" y="533400"/>
            <a:ext cx="5629275" cy="5638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64291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4181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9144000" cy="194001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346" y="1225296"/>
            <a:ext cx="696087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6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330" y="5020056"/>
            <a:ext cx="6789420" cy="1066800"/>
          </a:xfrm>
        </p:spPr>
        <p:txBody>
          <a:bodyPr anchor="t">
            <a:normAutofit/>
          </a:bodyPr>
          <a:lstStyle>
            <a:lvl1pPr marL="0" indent="0">
              <a:buNone/>
              <a:defRPr sz="18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1" y="6272785"/>
            <a:ext cx="1983232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6099" y="6272784"/>
            <a:ext cx="4745736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633862" y="2430623"/>
            <a:ext cx="914400" cy="914400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450" y="2508607"/>
            <a:ext cx="891224" cy="720332"/>
          </a:xfrm>
        </p:spPr>
        <p:txBody>
          <a:bodyPr/>
          <a:lstStyle>
            <a:lvl1pPr>
              <a:defRPr sz="2800"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21363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2218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5764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0793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0793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49333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7656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0425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685800"/>
            <a:ext cx="5033772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413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6227805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0454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21408"/>
            <a:ext cx="7772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2368" y="6272785"/>
            <a:ext cx="2455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272785"/>
            <a:ext cx="4745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3346" y="6272785"/>
            <a:ext cx="4800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 spc="-7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2845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8000">
              <a:schemeClr val="bg1"/>
            </a:gs>
            <a:gs pos="47000">
              <a:schemeClr val="bg2">
                <a:lumMod val="75000"/>
              </a:schemeClr>
            </a:gs>
            <a:gs pos="75000">
              <a:schemeClr val="bg2">
                <a:lumMod val="75000"/>
              </a:schemeClr>
            </a:gs>
            <a:gs pos="90000">
              <a:schemeClr val="bg2">
                <a:lumMod val="75000"/>
              </a:scheme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dirty="0"/>
              <a:t>«</a:t>
            </a:r>
            <a:r>
              <a:rPr lang="uk-UA" b="1" dirty="0"/>
              <a:t>Рівні і види моніторингу»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0114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95600992"/>
              </p:ext>
            </p:extLst>
          </p:nvPr>
        </p:nvGraphicFramePr>
        <p:xfrm>
          <a:off x="467544" y="698243"/>
          <a:ext cx="8424936" cy="6096000"/>
        </p:xfrm>
        <a:graphic>
          <a:graphicData uri="http://schemas.openxmlformats.org/drawingml/2006/table">
            <a:tbl>
              <a:tblPr/>
              <a:tblGrid>
                <a:gridCol w="20162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087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19758"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Принцип</a:t>
                      </a:r>
                    </a:p>
                    <a:p>
                      <a:pPr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класифікації</a:t>
                      </a:r>
                    </a:p>
                  </a:txBody>
                  <a:tcPr marL="25400" marR="25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Наявні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або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розроблювані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системи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ru-RU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підсистеми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 моніторингу</a:t>
                      </a:r>
                    </a:p>
                  </a:txBody>
                  <a:tcPr marL="25400" marR="25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11370"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Універсальні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системи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lang="ru-RU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територіально-просторово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організовані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25400" marR="25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Глобальний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моніторинг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ru-RU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базовий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ru-RU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регіональний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ru-RU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імпактний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рівні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), у </a:t>
                      </a:r>
                      <a:r>
                        <a:rPr lang="ru-RU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т.ч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фоновий і </a:t>
                      </a:r>
                      <a:r>
                        <a:rPr lang="ru-RU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палеомоніторинг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ru-RU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державний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ru-RU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міждержавний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ru-RU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міжнародний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мо-ніторинги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ru-RU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транскордонного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переносу </a:t>
                      </a:r>
                      <a:r>
                        <a:rPr lang="ru-RU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забруднюючих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речовин)</a:t>
                      </a:r>
                    </a:p>
                  </a:txBody>
                  <a:tcPr marL="25400" marR="25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15564"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Реакція основних складових</a:t>
                      </a:r>
                    </a:p>
                    <a:p>
                      <a:pPr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біосфери</a:t>
                      </a:r>
                    </a:p>
                  </a:txBody>
                  <a:tcPr marL="25400" marR="25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Геофізичний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ru-RU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біологічний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(у </a:t>
                      </a:r>
                      <a:r>
                        <a:rPr lang="ru-RU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т.ч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r>
                        <a:rPr lang="ru-RU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генетичний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), </a:t>
                      </a:r>
                      <a:r>
                        <a:rPr lang="ru-RU" sz="20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екологічний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медико-</a:t>
                      </a:r>
                      <a:r>
                        <a:rPr lang="ru-RU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біологічний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ru-RU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кліматичний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ru-RU" sz="20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біоекологічний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ru-RU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геоекологічний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ru-RU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біосферний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моніторинги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87418"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Ступінь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антропогенного </a:t>
                      </a:r>
                      <a:r>
                        <a:rPr lang="ru-RU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порушення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середовища</a:t>
                      </a:r>
                    </a:p>
                  </a:txBody>
                  <a:tcPr marL="25400" marR="25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Моніторинг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антропогенних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змін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в </a:t>
                      </a:r>
                      <a:r>
                        <a:rPr lang="ru-RU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атмосфері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ru-RU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гідросфері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ru-RU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ґрунті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ru-RU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кріосфері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ru-RU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біоті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r>
                        <a:rPr lang="ru-RU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Моніторинг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джерел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забруднення, </a:t>
                      </a:r>
                      <a:r>
                        <a:rPr lang="ru-RU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інгредіентний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моніторинг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ru-RU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окремих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0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забруднюючих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речовин, </a:t>
                      </a:r>
                      <a:r>
                        <a:rPr lang="ru-RU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радіоактивних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випромінювань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25400" marR="25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2509"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Просторово-часовий підхід</a:t>
                      </a:r>
                    </a:p>
                  </a:txBody>
                  <a:tcPr marL="25400" marR="25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Дистанційний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ru-RU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авіаційний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ru-RU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космічний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ru-RU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історичний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моніторинги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3923928" y="-171400"/>
            <a:ext cx="47800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узагальнення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391470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916832"/>
            <a:ext cx="4032448" cy="3312368"/>
          </a:xfrm>
        </p:spPr>
        <p:txBody>
          <a:bodyPr>
            <a:noAutofit/>
          </a:bodyPr>
          <a:lstStyle/>
          <a:p>
            <a:r>
              <a:rPr lang="ru-RU" sz="2400" b="1" dirty="0" err="1"/>
              <a:t>Різні</a:t>
            </a:r>
            <a:r>
              <a:rPr lang="ru-RU" sz="2400" b="1" dirty="0"/>
              <a:t> </a:t>
            </a:r>
            <a:r>
              <a:rPr lang="ru-RU" sz="2400" b="1" dirty="0" err="1"/>
              <a:t>види</a:t>
            </a:r>
            <a:r>
              <a:rPr lang="ru-RU" sz="2400" b="1" dirty="0"/>
              <a:t> </a:t>
            </a:r>
            <a:r>
              <a:rPr lang="ru-RU" sz="2400" b="1" dirty="0" err="1"/>
              <a:t>моніторингу</a:t>
            </a:r>
            <a:r>
              <a:rPr lang="ru-RU" sz="2400" b="1" dirty="0"/>
              <a:t> </a:t>
            </a:r>
            <a:r>
              <a:rPr lang="ru-RU" sz="2400" b="1" dirty="0" err="1"/>
              <a:t>можна</a:t>
            </a:r>
            <a:r>
              <a:rPr lang="ru-RU" sz="2400" b="1" dirty="0"/>
              <a:t> </a:t>
            </a:r>
            <a:r>
              <a:rPr lang="ru-RU" sz="2400" b="1" dirty="0" err="1"/>
              <a:t>проводити</a:t>
            </a:r>
            <a:r>
              <a:rPr lang="ru-RU" sz="2400" b="1" dirty="0"/>
              <a:t> на </a:t>
            </a:r>
            <a:r>
              <a:rPr lang="ru-RU" sz="2400" b="1" dirty="0" err="1"/>
              <a:t>певних</a:t>
            </a:r>
            <a:r>
              <a:rPr lang="ru-RU" sz="2400" b="1" dirty="0"/>
              <a:t> </a:t>
            </a:r>
            <a:r>
              <a:rPr lang="ru-RU" sz="2400" b="1" dirty="0" err="1"/>
              <a:t>територіальних</a:t>
            </a:r>
            <a:r>
              <a:rPr lang="ru-RU" sz="2400" b="1" dirty="0"/>
              <a:t> </a:t>
            </a:r>
            <a:r>
              <a:rPr lang="ru-RU" sz="2400" b="1" dirty="0" err="1"/>
              <a:t>рівнях</a:t>
            </a:r>
            <a:r>
              <a:rPr lang="ru-RU" sz="2400" b="1" dirty="0"/>
              <a:t>: 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dirty="0" smtClean="0"/>
              <a:t>локальному</a:t>
            </a:r>
            <a:r>
              <a:rPr lang="ru-RU" sz="2400" dirty="0"/>
              <a:t>, </a:t>
            </a:r>
            <a:r>
              <a:rPr lang="ru-RU" sz="2400" dirty="0" err="1"/>
              <a:t>регіональному</a:t>
            </a:r>
            <a:r>
              <a:rPr lang="ru-RU" sz="2400" dirty="0"/>
              <a:t>, </a:t>
            </a:r>
            <a:r>
              <a:rPr lang="ru-RU" sz="2400" dirty="0" smtClean="0"/>
              <a:t>глобальному, </a:t>
            </a:r>
            <a:br>
              <a:rPr lang="ru-RU" sz="2400" dirty="0" smtClean="0"/>
            </a:br>
            <a:r>
              <a:rPr lang="ru-RU" sz="2400" dirty="0" err="1" smtClean="0"/>
              <a:t>які</a:t>
            </a:r>
            <a:r>
              <a:rPr lang="ru-RU" sz="2400" dirty="0" smtClean="0"/>
              <a:t> </a:t>
            </a:r>
            <a:r>
              <a:rPr lang="ru-RU" sz="2400" dirty="0" err="1"/>
              <a:t>відрізняються</a:t>
            </a:r>
            <a:r>
              <a:rPr lang="ru-RU" sz="2400" dirty="0"/>
              <a:t> </a:t>
            </a:r>
            <a:r>
              <a:rPr lang="ru-RU" sz="2400" dirty="0" err="1"/>
              <a:t>площею</a:t>
            </a:r>
            <a:r>
              <a:rPr lang="ru-RU" sz="2400" dirty="0"/>
              <a:t> </a:t>
            </a:r>
            <a:r>
              <a:rPr lang="ru-RU" sz="2400" dirty="0" err="1"/>
              <a:t>охоплення</a:t>
            </a:r>
            <a:r>
              <a:rPr lang="ru-RU" sz="2400" dirty="0"/>
              <a:t>, мережею,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err="1" smtClean="0"/>
              <a:t>програмами</a:t>
            </a:r>
            <a:r>
              <a:rPr lang="ru-RU" sz="2400" dirty="0" smtClean="0"/>
              <a:t> </a:t>
            </a:r>
            <a:r>
              <a:rPr lang="ru-RU" sz="2400" dirty="0" err="1"/>
              <a:t>спостережень</a:t>
            </a:r>
            <a:r>
              <a:rPr lang="ru-RU" sz="2400" dirty="0"/>
              <a:t>, </a:t>
            </a:r>
            <a:r>
              <a:rPr lang="ru-RU" sz="2400" dirty="0" err="1"/>
              <a:t>об'єктами</a:t>
            </a:r>
            <a:r>
              <a:rPr lang="ru-RU" sz="2400" dirty="0"/>
              <a:t> і предметами </a:t>
            </a:r>
            <a:r>
              <a:rPr lang="ru-RU" sz="2400" dirty="0" err="1"/>
              <a:t>дослідження</a:t>
            </a:r>
            <a:r>
              <a:rPr lang="ru-RU" sz="2400" dirty="0"/>
              <a:t>.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23131337"/>
              </p:ext>
            </p:extLst>
          </p:nvPr>
        </p:nvGraphicFramePr>
        <p:xfrm>
          <a:off x="4355976" y="188640"/>
          <a:ext cx="4608512" cy="5976666"/>
        </p:xfrm>
        <a:graphic>
          <a:graphicData uri="http://schemas.openxmlformats.org/drawingml/2006/table">
            <a:tbl>
              <a:tblPr/>
              <a:tblGrid>
                <a:gridCol w="1152128">
                  <a:extLst>
                    <a:ext uri="{9D8B030D-6E8A-4147-A177-3AD203B41FA5}">
                      <a16:colId xmlns:a16="http://schemas.microsoft.com/office/drawing/2014/main" val="2383476756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716633322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1094477038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3812245611"/>
                    </a:ext>
                  </a:extLst>
                </a:gridCol>
              </a:tblGrid>
              <a:tr h="214089">
                <a:tc>
                  <a:txBody>
                    <a:bodyPr/>
                    <a:lstStyle/>
                    <a:p>
                      <a:endParaRPr lang="ru-RU" sz="700"/>
                    </a:p>
                  </a:txBody>
                  <a:tcPr marL="36280" marR="36280" marT="18140" marB="18140"/>
                </a:tc>
                <a:tc>
                  <a:txBody>
                    <a:bodyPr/>
                    <a:lstStyle/>
                    <a:p>
                      <a:endParaRPr lang="ru-RU" sz="700"/>
                    </a:p>
                  </a:txBody>
                  <a:tcPr marL="36280" marR="36280" marT="18140" marB="18140"/>
                </a:tc>
                <a:tc>
                  <a:txBody>
                    <a:bodyPr/>
                    <a:lstStyle/>
                    <a:p>
                      <a:endParaRPr lang="ru-RU" sz="700"/>
                    </a:p>
                  </a:txBody>
                  <a:tcPr marL="36280" marR="36280" marT="18140" marB="18140"/>
                </a:tc>
                <a:tc>
                  <a:txBody>
                    <a:bodyPr/>
                    <a:lstStyle/>
                    <a:p>
                      <a:endParaRPr lang="ru-RU" sz="700" dirty="0"/>
                    </a:p>
                  </a:txBody>
                  <a:tcPr marL="36280" marR="36280" marT="18140" marB="18140"/>
                </a:tc>
                <a:extLst>
                  <a:ext uri="{0D108BD9-81ED-4DB2-BD59-A6C34878D82A}">
                    <a16:rowId xmlns:a16="http://schemas.microsoft.com/office/drawing/2014/main" val="265880708"/>
                  </a:ext>
                </a:extLst>
              </a:tr>
              <a:tr h="399189">
                <a:tc>
                  <a:txBody>
                    <a:bodyPr/>
                    <a:lstStyle/>
                    <a:p>
                      <a:r>
                        <a:rPr lang="ru-RU" sz="1050" b="0" dirty="0">
                          <a:solidFill>
                            <a:srgbClr val="000000"/>
                          </a:solidFill>
                          <a:effectLst/>
                        </a:rPr>
                        <a:t>Параметр</a:t>
                      </a:r>
                    </a:p>
                  </a:txBody>
                  <a:tcPr marL="90701" marR="37792" marT="34013" marB="18896">
                    <a:lnL>
                      <a:noFill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b="0">
                          <a:solidFill>
                            <a:srgbClr val="000000"/>
                          </a:solidFill>
                          <a:effectLst/>
                        </a:rPr>
                        <a:t>Локальний</a:t>
                      </a:r>
                    </a:p>
                  </a:txBody>
                  <a:tcPr marL="90701" marR="37792" marT="34013" marB="18896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b="0">
                          <a:solidFill>
                            <a:srgbClr val="000000"/>
                          </a:solidFill>
                          <a:effectLst/>
                        </a:rPr>
                        <a:t>Регіональний</a:t>
                      </a:r>
                    </a:p>
                  </a:txBody>
                  <a:tcPr marL="90701" marR="37792" marT="34013" marB="18896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b="0">
                          <a:solidFill>
                            <a:srgbClr val="000000"/>
                          </a:solidFill>
                          <a:effectLst/>
                        </a:rPr>
                        <a:t>Глобальний</a:t>
                      </a:r>
                    </a:p>
                  </a:txBody>
                  <a:tcPr marL="90701" marR="37792" marT="34013" marB="18896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6988337"/>
                  </a:ext>
                </a:extLst>
              </a:tr>
              <a:tr h="880889">
                <a:tc>
                  <a:txBody>
                    <a:bodyPr/>
                    <a:lstStyle/>
                    <a:p>
                      <a:r>
                        <a:rPr lang="ru-RU" sz="1050" b="0" dirty="0" err="1">
                          <a:solidFill>
                            <a:srgbClr val="000000"/>
                          </a:solidFill>
                          <a:effectLst/>
                        </a:rPr>
                        <a:t>Площа</a:t>
                      </a:r>
                      <a:r>
                        <a:rPr lang="ru-RU" sz="1050" b="0" dirty="0">
                          <a:solidFill>
                            <a:srgbClr val="000000"/>
                          </a:solidFill>
                          <a:effectLst/>
                        </a:rPr>
                        <a:t>, </a:t>
                      </a:r>
                      <a:r>
                        <a:rPr lang="ru-RU" sz="1050" b="0" dirty="0" err="1">
                          <a:solidFill>
                            <a:srgbClr val="000000"/>
                          </a:solidFill>
                          <a:effectLst/>
                        </a:rPr>
                        <a:t>охоплена</a:t>
                      </a:r>
                      <a:r>
                        <a:rPr lang="ru-RU" sz="1050" b="0" dirty="0">
                          <a:solidFill>
                            <a:srgbClr val="000000"/>
                          </a:solidFill>
                          <a:effectLst/>
                        </a:rPr>
                        <a:t> системою </a:t>
                      </a:r>
                      <a:r>
                        <a:rPr lang="ru-RU" sz="1050" b="0" dirty="0" err="1">
                          <a:solidFill>
                            <a:srgbClr val="000000"/>
                          </a:solidFill>
                          <a:effectLst/>
                        </a:rPr>
                        <a:t>моніторингу</a:t>
                      </a:r>
                      <a:r>
                        <a:rPr lang="ru-RU" sz="1050" b="0" dirty="0">
                          <a:solidFill>
                            <a:srgbClr val="000000"/>
                          </a:solidFill>
                          <a:effectLst/>
                        </a:rPr>
                        <a:t>, км</a:t>
                      </a:r>
                    </a:p>
                  </a:txBody>
                  <a:tcPr marL="90701" marR="37792" marT="34013" marB="18896">
                    <a:lnL>
                      <a:noFill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b="0" dirty="0">
                          <a:solidFill>
                            <a:srgbClr val="000000"/>
                          </a:solidFill>
                          <a:effectLst/>
                        </a:rPr>
                        <a:t>10і -ю2</a:t>
                      </a:r>
                    </a:p>
                  </a:txBody>
                  <a:tcPr marL="90701" marR="37792" marT="34013" marB="18896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b="0">
                          <a:solidFill>
                            <a:srgbClr val="000000"/>
                          </a:solidFill>
                          <a:effectLst/>
                        </a:rPr>
                        <a:t>10е-106</a:t>
                      </a:r>
                    </a:p>
                  </a:txBody>
                  <a:tcPr marL="90701" marR="37792" marT="34013" marB="18896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b="0">
                          <a:solidFill>
                            <a:srgbClr val="000000"/>
                          </a:solidFill>
                          <a:effectLst/>
                        </a:rPr>
                        <a:t>До 107-108</a:t>
                      </a:r>
                    </a:p>
                  </a:txBody>
                  <a:tcPr marL="90701" marR="37792" marT="34013" marB="18896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133661"/>
                  </a:ext>
                </a:extLst>
              </a:tr>
              <a:tr h="880889">
                <a:tc>
                  <a:txBody>
                    <a:bodyPr/>
                    <a:lstStyle/>
                    <a:p>
                      <a:r>
                        <a:rPr lang="ru-RU" sz="1050" b="0">
                          <a:solidFill>
                            <a:srgbClr val="000000"/>
                          </a:solidFill>
                          <a:effectLst/>
                        </a:rPr>
                        <a:t>Відстань між пунктами відбору проб, км</a:t>
                      </a:r>
                    </a:p>
                  </a:txBody>
                  <a:tcPr marL="90701" marR="37792" marT="34013" marB="18896">
                    <a:lnL>
                      <a:noFill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b="0" dirty="0">
                          <a:solidFill>
                            <a:srgbClr val="000000"/>
                          </a:solidFill>
                          <a:effectLst/>
                        </a:rPr>
                        <a:t>0,01 - 10</a:t>
                      </a:r>
                    </a:p>
                  </a:txBody>
                  <a:tcPr marL="90701" marR="37792" marT="34013" marB="18896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b="0" dirty="0">
                          <a:solidFill>
                            <a:srgbClr val="000000"/>
                          </a:solidFill>
                          <a:effectLst/>
                        </a:rPr>
                        <a:t>10-500</a:t>
                      </a:r>
                    </a:p>
                  </a:txBody>
                  <a:tcPr marL="90701" marR="37792" marT="34013" marB="18896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b="0">
                          <a:solidFill>
                            <a:srgbClr val="000000"/>
                          </a:solidFill>
                          <a:effectLst/>
                        </a:rPr>
                        <a:t>До 3000-5000</a:t>
                      </a:r>
                    </a:p>
                  </a:txBody>
                  <a:tcPr marL="90701" marR="37792" marT="34013" marB="18896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253123"/>
                  </a:ext>
                </a:extLst>
              </a:tr>
              <a:tr h="880889">
                <a:tc>
                  <a:txBody>
                    <a:bodyPr/>
                    <a:lstStyle/>
                    <a:p>
                      <a:r>
                        <a:rPr lang="ru-RU" sz="1050" b="0">
                          <a:solidFill>
                            <a:srgbClr val="000000"/>
                          </a:solidFill>
                          <a:effectLst/>
                        </a:rPr>
                        <a:t>Періодичність досліджуваних процесів</a:t>
                      </a:r>
                    </a:p>
                  </a:txBody>
                  <a:tcPr marL="90701" marR="37792" marT="34013" marB="18896">
                    <a:lnL>
                      <a:noFill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b="0">
                          <a:solidFill>
                            <a:srgbClr val="000000"/>
                          </a:solidFill>
                          <a:effectLst/>
                        </a:rPr>
                        <a:t>Дні місяці</a:t>
                      </a:r>
                    </a:p>
                  </a:txBody>
                  <a:tcPr marL="90701" marR="37792" marT="34013" marB="18896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b="0" dirty="0">
                          <a:solidFill>
                            <a:srgbClr val="000000"/>
                          </a:solidFill>
                          <a:effectLst/>
                        </a:rPr>
                        <a:t>Роки</a:t>
                      </a:r>
                    </a:p>
                  </a:txBody>
                  <a:tcPr marL="90701" marR="37792" marT="34013" marB="18896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b="0" dirty="0" err="1">
                          <a:solidFill>
                            <a:srgbClr val="000000"/>
                          </a:solidFill>
                          <a:effectLst/>
                        </a:rPr>
                        <a:t>Десятиліття</a:t>
                      </a:r>
                      <a:r>
                        <a:rPr lang="ru-RU" sz="1050" b="0" dirty="0">
                          <a:solidFill>
                            <a:srgbClr val="000000"/>
                          </a:solidFill>
                          <a:effectLst/>
                        </a:rPr>
                        <a:t> - </a:t>
                      </a:r>
                      <a:r>
                        <a:rPr lang="ru-RU" sz="1050" b="0" dirty="0" err="1">
                          <a:solidFill>
                            <a:srgbClr val="000000"/>
                          </a:solidFill>
                          <a:effectLst/>
                        </a:rPr>
                        <a:t>століття</a:t>
                      </a:r>
                      <a:endParaRPr lang="ru-RU" sz="1050" b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90701" marR="37792" marT="34013" marB="18896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4182269"/>
                  </a:ext>
                </a:extLst>
              </a:tr>
              <a:tr h="559754">
                <a:tc>
                  <a:txBody>
                    <a:bodyPr/>
                    <a:lstStyle/>
                    <a:p>
                      <a:r>
                        <a:rPr lang="ru-RU" sz="1050" b="0">
                          <a:solidFill>
                            <a:srgbClr val="000000"/>
                          </a:solidFill>
                          <a:effectLst/>
                        </a:rPr>
                        <a:t>Частота спостережень</a:t>
                      </a:r>
                    </a:p>
                  </a:txBody>
                  <a:tcPr marL="90701" marR="37792" marT="34013" marB="18896">
                    <a:lnL>
                      <a:noFill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b="0">
                          <a:solidFill>
                            <a:srgbClr val="000000"/>
                          </a:solidFill>
                          <a:effectLst/>
                        </a:rPr>
                        <a:t>Хвилини години</a:t>
                      </a:r>
                    </a:p>
                  </a:txBody>
                  <a:tcPr marL="90701" marR="37792" marT="34013" marB="18896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b="0" dirty="0">
                          <a:solidFill>
                            <a:srgbClr val="000000"/>
                          </a:solidFill>
                          <a:effectLst/>
                        </a:rPr>
                        <a:t>Декада - </a:t>
                      </a:r>
                      <a:r>
                        <a:rPr lang="ru-RU" sz="1050" b="0" dirty="0" err="1">
                          <a:solidFill>
                            <a:srgbClr val="000000"/>
                          </a:solidFill>
                          <a:effectLst/>
                        </a:rPr>
                        <a:t>місяць</a:t>
                      </a:r>
                      <a:endParaRPr lang="ru-RU" sz="1050" b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90701" marR="37792" marT="34013" marB="18896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b="0">
                          <a:solidFill>
                            <a:srgbClr val="000000"/>
                          </a:solidFill>
                          <a:effectLst/>
                        </a:rPr>
                        <a:t>2-б разів на рік</a:t>
                      </a:r>
                    </a:p>
                  </a:txBody>
                  <a:tcPr marL="90701" marR="37792" marT="34013" marB="18896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3655071"/>
                  </a:ext>
                </a:extLst>
              </a:tr>
              <a:tr h="880889">
                <a:tc>
                  <a:txBody>
                    <a:bodyPr/>
                    <a:lstStyle/>
                    <a:p>
                      <a:r>
                        <a:rPr lang="ru-RU" sz="1050" b="0">
                          <a:solidFill>
                            <a:srgbClr val="000000"/>
                          </a:solidFill>
                          <a:effectLst/>
                        </a:rPr>
                        <a:t>Кількість компонентів, що спостеріга ються</a:t>
                      </a:r>
                    </a:p>
                  </a:txBody>
                  <a:tcPr marL="90701" marR="37792" marT="34013" marB="18896">
                    <a:lnL>
                      <a:noFill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b="0">
                          <a:solidFill>
                            <a:srgbClr val="000000"/>
                          </a:solidFill>
                          <a:effectLst/>
                        </a:rPr>
                        <a:t>3-30</a:t>
                      </a:r>
                    </a:p>
                  </a:txBody>
                  <a:tcPr marL="90701" marR="37792" marT="34013" marB="18896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b="0" dirty="0">
                          <a:solidFill>
                            <a:srgbClr val="000000"/>
                          </a:solidFill>
                          <a:effectLst/>
                        </a:rPr>
                        <a:t>120-1500</a:t>
                      </a:r>
                    </a:p>
                  </a:txBody>
                  <a:tcPr marL="90701" marR="37792" marT="34013" marB="18896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b="0" dirty="0">
                          <a:solidFill>
                            <a:srgbClr val="000000"/>
                          </a:solidFill>
                          <a:effectLst/>
                        </a:rPr>
                        <a:t>10і-106</a:t>
                      </a:r>
                    </a:p>
                  </a:txBody>
                  <a:tcPr marL="90701" marR="37792" marT="34013" marB="18896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6546197"/>
                  </a:ext>
                </a:extLst>
              </a:tr>
              <a:tr h="399189">
                <a:tc>
                  <a:txBody>
                    <a:bodyPr/>
                    <a:lstStyle/>
                    <a:p>
                      <a:r>
                        <a:rPr lang="ru-RU" sz="1050" b="0">
                          <a:solidFill>
                            <a:srgbClr val="000000"/>
                          </a:solidFill>
                          <a:effectLst/>
                        </a:rPr>
                        <a:t>Точність</a:t>
                      </a:r>
                    </a:p>
                  </a:txBody>
                  <a:tcPr marL="90701" marR="37792" marT="34013" marB="18896">
                    <a:lnL>
                      <a:noFill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b="0">
                          <a:solidFill>
                            <a:srgbClr val="000000"/>
                          </a:solidFill>
                          <a:effectLst/>
                        </a:rPr>
                        <a:t>Частки ГДК</a:t>
                      </a:r>
                    </a:p>
                  </a:txBody>
                  <a:tcPr marL="90701" marR="37792" marT="34013" marB="18896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b="0">
                          <a:solidFill>
                            <a:srgbClr val="000000"/>
                          </a:solidFill>
                          <a:effectLst/>
                        </a:rPr>
                        <a:t>До 30%</a:t>
                      </a:r>
                    </a:p>
                  </a:txBody>
                  <a:tcPr marL="90701" marR="37792" marT="34013" marB="18896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b="0" dirty="0" err="1">
                          <a:solidFill>
                            <a:srgbClr val="000000"/>
                          </a:solidFill>
                          <a:effectLst/>
                        </a:rPr>
                        <a:t>Десяті</a:t>
                      </a:r>
                      <a:r>
                        <a:rPr lang="ru-RU" sz="1050" b="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ru-RU" sz="1050" b="0" dirty="0" err="1">
                          <a:solidFill>
                            <a:srgbClr val="000000"/>
                          </a:solidFill>
                          <a:effectLst/>
                        </a:rPr>
                        <a:t>частки</a:t>
                      </a:r>
                      <a:r>
                        <a:rPr lang="ru-RU" sz="1050" b="0" dirty="0">
                          <a:solidFill>
                            <a:srgbClr val="000000"/>
                          </a:solidFill>
                          <a:effectLst/>
                        </a:rPr>
                        <a:t>, %</a:t>
                      </a:r>
                    </a:p>
                  </a:txBody>
                  <a:tcPr marL="90701" marR="37792" marT="34013" marB="18896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7033381"/>
                  </a:ext>
                </a:extLst>
              </a:tr>
              <a:tr h="880889">
                <a:tc>
                  <a:txBody>
                    <a:bodyPr/>
                    <a:lstStyle/>
                    <a:p>
                      <a:r>
                        <a:rPr lang="ru-RU" sz="1050" b="0">
                          <a:solidFill>
                            <a:srgbClr val="000000"/>
                          </a:solidFill>
                          <a:effectLst/>
                        </a:rPr>
                        <a:t>Оперативність видачі інформації</a:t>
                      </a:r>
                    </a:p>
                  </a:txBody>
                  <a:tcPr marL="90701" marR="37792" marT="34013" marB="18896">
                    <a:lnL>
                      <a:noFill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b="0">
                          <a:solidFill>
                            <a:srgbClr val="000000"/>
                          </a:solidFill>
                          <a:effectLst/>
                        </a:rPr>
                        <a:t>У реальному масштабі часу</a:t>
                      </a:r>
                    </a:p>
                  </a:txBody>
                  <a:tcPr marL="90701" marR="37792" marT="34013" marB="18896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b="0">
                          <a:solidFill>
                            <a:srgbClr val="000000"/>
                          </a:solidFill>
                          <a:effectLst/>
                        </a:rPr>
                        <a:t>Через 1-3 місяці з початку відбору проб</a:t>
                      </a:r>
                    </a:p>
                  </a:txBody>
                  <a:tcPr marL="90701" marR="37792" marT="34013" marB="18896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b="0" dirty="0">
                          <a:solidFill>
                            <a:srgbClr val="000000"/>
                          </a:solidFill>
                          <a:effectLst/>
                        </a:rPr>
                        <a:t>Роки з дня </a:t>
                      </a:r>
                      <a:r>
                        <a:rPr lang="ru-RU" sz="1050" b="0" dirty="0" err="1">
                          <a:solidFill>
                            <a:srgbClr val="000000"/>
                          </a:solidFill>
                          <a:effectLst/>
                        </a:rPr>
                        <a:t>відбору</a:t>
                      </a:r>
                      <a:r>
                        <a:rPr lang="ru-RU" sz="1050" b="0" dirty="0">
                          <a:solidFill>
                            <a:srgbClr val="000000"/>
                          </a:solidFill>
                          <a:effectLst/>
                        </a:rPr>
                        <a:t> проб</a:t>
                      </a:r>
                    </a:p>
                  </a:txBody>
                  <a:tcPr marL="90701" marR="37792" marT="34013" marB="18896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2166981"/>
                  </a:ext>
                </a:extLst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56715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3400" b="1" u="sng" dirty="0" smtClean="0">
                <a:latin typeface="Times New Roman" pitchFamily="18" charset="0"/>
                <a:cs typeface="Times New Roman" pitchFamily="18" charset="0"/>
              </a:rPr>
              <a:t>Об’єктами </a:t>
            </a:r>
            <a:r>
              <a:rPr lang="uk-UA" sz="3400" b="1" u="sng" dirty="0">
                <a:latin typeface="Times New Roman" pitchFamily="18" charset="0"/>
                <a:cs typeface="Times New Roman" pitchFamily="18" charset="0"/>
              </a:rPr>
              <a:t>спостереження можуть бути:</a:t>
            </a:r>
            <a:endParaRPr lang="ru-RU" sz="3400" b="1" u="sng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3400" dirty="0" smtClean="0">
                <a:latin typeface="Times New Roman" pitchFamily="18" charset="0"/>
                <a:cs typeface="Times New Roman" pitchFamily="18" charset="0"/>
              </a:rPr>
              <a:t>окремі </a:t>
            </a:r>
            <a:r>
              <a:rPr lang="uk-UA" sz="3400" dirty="0">
                <a:latin typeface="Times New Roman" pitchFamily="18" charset="0"/>
                <a:cs typeface="Times New Roman" pitchFamily="18" charset="0"/>
              </a:rPr>
              <a:t>місця і зони, розміри яких не перевищують сто кілометрів (локальний моніторинг);</a:t>
            </a:r>
            <a:endParaRPr lang="ru-RU" sz="3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3400" dirty="0" smtClean="0">
                <a:latin typeface="Times New Roman" pitchFamily="18" charset="0"/>
                <a:cs typeface="Times New Roman" pitchFamily="18" charset="0"/>
              </a:rPr>
              <a:t>локальні </a:t>
            </a:r>
            <a:r>
              <a:rPr lang="uk-UA" sz="3400" dirty="0">
                <a:latin typeface="Times New Roman" pitchFamily="18" charset="0"/>
                <a:cs typeface="Times New Roman" pitchFamily="18" charset="0"/>
              </a:rPr>
              <a:t>джерела підвищеної небезпеки: території поблизу місць поховання радіоактивних відходів, зони впливу АЕС, хімічні заводи (</a:t>
            </a:r>
            <a:r>
              <a:rPr lang="uk-UA" sz="3400" dirty="0" err="1">
                <a:latin typeface="Times New Roman" pitchFamily="18" charset="0"/>
                <a:cs typeface="Times New Roman" pitchFamily="18" charset="0"/>
              </a:rPr>
              <a:t>імпактний</a:t>
            </a:r>
            <a:r>
              <a:rPr lang="uk-UA" sz="3400" dirty="0">
                <a:latin typeface="Times New Roman" pitchFamily="18" charset="0"/>
                <a:cs typeface="Times New Roman" pitchFamily="18" charset="0"/>
              </a:rPr>
              <a:t> моніторинг);</a:t>
            </a:r>
            <a:endParaRPr lang="ru-RU" sz="3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3400" dirty="0" smtClean="0">
                <a:latin typeface="Times New Roman" pitchFamily="18" charset="0"/>
                <a:cs typeface="Times New Roman" pitchFamily="18" charset="0"/>
              </a:rPr>
              <a:t>території </a:t>
            </a:r>
            <a:r>
              <a:rPr lang="uk-UA" sz="3400" dirty="0">
                <a:latin typeface="Times New Roman" pitchFamily="18" charset="0"/>
                <a:cs typeface="Times New Roman" pitchFamily="18" charset="0"/>
              </a:rPr>
              <a:t>площею близько тисячі квадратних кілометрів (регіональний моніторинг);</a:t>
            </a:r>
            <a:endParaRPr lang="ru-RU" sz="3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3400" dirty="0" smtClean="0">
                <a:latin typeface="Times New Roman" pitchFamily="18" charset="0"/>
                <a:cs typeface="Times New Roman" pitchFamily="18" charset="0"/>
              </a:rPr>
              <a:t>загальносвітові </a:t>
            </a:r>
            <a:r>
              <a:rPr lang="uk-UA" sz="3400" dirty="0">
                <a:latin typeface="Times New Roman" pitchFamily="18" charset="0"/>
                <a:cs typeface="Times New Roman" pitchFamily="18" charset="0"/>
              </a:rPr>
              <a:t>процеси і явища в біосфері та в екосфері Землі (глобальний моніторинг</a:t>
            </a:r>
            <a:r>
              <a:rPr lang="uk-UA" sz="3400" dirty="0" smtClean="0">
                <a:latin typeface="Times New Roman" pitchFamily="18" charset="0"/>
                <a:cs typeface="Times New Roman" pitchFamily="18" charset="0"/>
              </a:rPr>
              <a:t>).</a:t>
            </a:r>
            <a:endParaRPr lang="ru-RU" sz="3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2423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80728"/>
            <a:ext cx="7772400" cy="1609344"/>
          </a:xfrm>
        </p:spPr>
        <p:txBody>
          <a:bodyPr>
            <a:normAutofit fontScale="90000"/>
          </a:bodyPr>
          <a:lstStyle/>
          <a:p>
            <a:r>
              <a:rPr lang="ru-RU" dirty="0"/>
              <a:t>Система </a:t>
            </a:r>
            <a:r>
              <a:rPr lang="ru-RU" dirty="0" err="1"/>
              <a:t>моніторингу</a:t>
            </a:r>
            <a:r>
              <a:rPr lang="ru-RU" dirty="0"/>
              <a:t> на глобальному </a:t>
            </a:r>
            <a:r>
              <a:rPr lang="ru-RU" dirty="0" err="1"/>
              <a:t>рівні</a:t>
            </a:r>
            <a:r>
              <a:rPr lang="ru-RU" dirty="0"/>
              <a:t>, як правило, </a:t>
            </a:r>
            <a:r>
              <a:rPr lang="ru-RU" dirty="0" err="1"/>
              <a:t>вибірково</a:t>
            </a:r>
            <a:r>
              <a:rPr lang="ru-RU" dirty="0"/>
              <a:t> </a:t>
            </a:r>
            <a:r>
              <a:rPr lang="ru-RU" dirty="0" err="1"/>
              <a:t>охоплює</a:t>
            </a:r>
            <a:r>
              <a:rPr lang="ru-RU" dirty="0"/>
              <a:t> </a:t>
            </a:r>
            <a:r>
              <a:rPr lang="ru-RU" dirty="0" err="1"/>
              <a:t>підсистеми</a:t>
            </a:r>
            <a:r>
              <a:rPr lang="ru-RU" dirty="0"/>
              <a:t> </a:t>
            </a:r>
            <a:r>
              <a:rPr lang="ru-RU" dirty="0" err="1"/>
              <a:t>регіонального</a:t>
            </a:r>
            <a:r>
              <a:rPr lang="ru-RU" dirty="0"/>
              <a:t> та локального </a:t>
            </a:r>
            <a:r>
              <a:rPr lang="ru-RU" dirty="0" err="1"/>
              <a:t>моніторингів</a:t>
            </a:r>
            <a:r>
              <a:rPr lang="ru-RU" dirty="0"/>
              <a:t>.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3429000"/>
            <a:ext cx="7772400" cy="3142072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За </a:t>
            </a:r>
            <a:r>
              <a:rPr lang="ru-RU" sz="4000" dirty="0" err="1"/>
              <a:t>критерієм</a:t>
            </a:r>
            <a:r>
              <a:rPr lang="ru-RU" dirty="0"/>
              <a:t> </a:t>
            </a:r>
            <a:r>
              <a:rPr lang="ru-RU" dirty="0" err="1"/>
              <a:t>обрання</a:t>
            </a:r>
            <a:r>
              <a:rPr lang="ru-RU" dirty="0"/>
              <a:t> предмета </a:t>
            </a:r>
            <a:r>
              <a:rPr lang="ru-RU" dirty="0" err="1"/>
              <a:t>спостереження</a:t>
            </a:r>
            <a:r>
              <a:rPr lang="ru-RU" dirty="0"/>
              <a:t> </a:t>
            </a:r>
            <a:r>
              <a:rPr lang="ru-RU" u="sng" dirty="0" err="1"/>
              <a:t>найбільшу</a:t>
            </a:r>
            <a:r>
              <a:rPr lang="ru-RU" u="sng" dirty="0"/>
              <a:t> </a:t>
            </a:r>
            <a:r>
              <a:rPr lang="ru-RU" u="sng" dirty="0" err="1"/>
              <a:t>практичну</a:t>
            </a:r>
            <a:r>
              <a:rPr lang="ru-RU" u="sng" dirty="0"/>
              <a:t> </a:t>
            </a:r>
            <a:r>
              <a:rPr lang="ru-RU" u="sng" dirty="0" err="1"/>
              <a:t>цінність</a:t>
            </a:r>
            <a:r>
              <a:rPr lang="ru-RU" u="sng" dirty="0"/>
              <a:t> </a:t>
            </a:r>
            <a:r>
              <a:rPr lang="ru-RU" u="sng" dirty="0" err="1"/>
              <a:t>мають</a:t>
            </a:r>
            <a:r>
              <a:rPr lang="ru-RU" u="sng" dirty="0"/>
              <a:t> </a:t>
            </a:r>
            <a:endParaRPr lang="ru-RU" u="sng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ru-RU" dirty="0" err="1" smtClean="0"/>
              <a:t>екологічний</a:t>
            </a:r>
            <a:r>
              <a:rPr lang="ru-RU" dirty="0"/>
              <a:t>, </a:t>
            </a:r>
            <a:endParaRPr lang="ru-RU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ru-RU" dirty="0" err="1" smtClean="0"/>
              <a:t>фоновий</a:t>
            </a:r>
            <a:r>
              <a:rPr lang="ru-RU" dirty="0"/>
              <a:t>, </a:t>
            </a:r>
            <a:endParaRPr lang="ru-RU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ru-RU" dirty="0" err="1" smtClean="0"/>
              <a:t>глобальний</a:t>
            </a:r>
            <a:r>
              <a:rPr lang="ru-RU" dirty="0"/>
              <a:t>, </a:t>
            </a:r>
            <a:endParaRPr lang="ru-RU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ru-RU" dirty="0" err="1" smtClean="0"/>
              <a:t>кліматичний</a:t>
            </a:r>
            <a:r>
              <a:rPr lang="ru-RU" dirty="0" smtClean="0"/>
              <a:t> </a:t>
            </a:r>
            <a:r>
              <a:rPr lang="ru-RU" dirty="0" err="1"/>
              <a:t>види</a:t>
            </a:r>
            <a:r>
              <a:rPr lang="ru-RU" dirty="0"/>
              <a:t> </a:t>
            </a:r>
            <a:r>
              <a:rPr lang="ru-RU" dirty="0" err="1"/>
              <a:t>моніторингу</a:t>
            </a:r>
            <a:r>
              <a:rPr lang="ru-RU" dirty="0"/>
              <a:t>. 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65035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19113"/>
            <a:ext cx="8820472" cy="5106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98893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5013"/>
            <a:ext cx="8219256" cy="63408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Вид</a:t>
            </a:r>
            <a:r>
              <a:rPr lang="uk-UA" b="1" dirty="0" smtClean="0">
                <a:solidFill>
                  <a:srgbClr val="7030A0"/>
                </a:solidFill>
              </a:rPr>
              <a:t>и моніторингу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764704"/>
            <a:ext cx="8496944" cy="587727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4000" b="1" dirty="0" err="1">
                <a:latin typeface="Times New Roman" pitchFamily="18" charset="0"/>
                <a:cs typeface="Times New Roman" pitchFamily="18" charset="0"/>
              </a:rPr>
              <a:t>Динамічний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коли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підставою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експертизи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служать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u="sng" dirty="0" err="1">
                <a:latin typeface="Times New Roman" pitchFamily="18" charset="0"/>
                <a:cs typeface="Times New Roman" pitchFamily="18" charset="0"/>
              </a:rPr>
              <a:t>дані</a:t>
            </a:r>
            <a:r>
              <a:rPr lang="ru-RU" u="sng" dirty="0">
                <a:latin typeface="Times New Roman" pitchFamily="18" charset="0"/>
                <a:cs typeface="Times New Roman" pitchFamily="18" charset="0"/>
              </a:rPr>
              <a:t> про </a:t>
            </a:r>
            <a:r>
              <a:rPr lang="ru-RU" u="sng" dirty="0" err="1">
                <a:latin typeface="Times New Roman" pitchFamily="18" charset="0"/>
                <a:cs typeface="Times New Roman" pitchFamily="18" charset="0"/>
              </a:rPr>
              <a:t>динаміку</a:t>
            </a:r>
            <a:r>
              <a:rPr lang="ru-RU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u="sng" dirty="0" err="1">
                <a:latin typeface="Times New Roman" pitchFamily="18" charset="0"/>
                <a:cs typeface="Times New Roman" pitchFamily="18" charset="0"/>
              </a:rPr>
              <a:t>розвитку</a:t>
            </a:r>
            <a:r>
              <a:rPr lang="ru-RU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того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іншого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об'єкту</a:t>
            </a:r>
            <a:r>
              <a:rPr lang="ru-RU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явища</a:t>
            </a:r>
            <a:r>
              <a:rPr lang="ru-RU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показника</a:t>
            </a:r>
            <a:r>
              <a:rPr lang="ru-RU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найпростіший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спосіб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може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служити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аналогом </a:t>
            </a:r>
            <a:r>
              <a:rPr lang="ru-RU" dirty="0" err="1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експериментального</a:t>
            </a:r>
            <a:r>
              <a:rPr lang="ru-RU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плану </a:t>
            </a:r>
            <a:r>
              <a:rPr lang="ru-RU" dirty="0" err="1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тимчасових</a:t>
            </a:r>
            <a:r>
              <a:rPr lang="ru-RU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серій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відносно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простих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систем, локального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моніторингу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цін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доходів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населення і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.)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моніторингу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фізичних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об'єктів,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цього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підходу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u="sng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може</a:t>
            </a:r>
            <a:r>
              <a:rPr lang="ru-RU" sz="4000" u="sng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u="sng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виявитися</a:t>
            </a:r>
            <a:r>
              <a:rPr lang="ru-RU" sz="4000" u="sng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u="sng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достатньо</a:t>
            </a:r>
            <a:r>
              <a:rPr lang="ru-RU" sz="4000" u="sng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sz="4000" u="sng" dirty="0" smtClean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даному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випадку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на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першому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місці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цілях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моніторингу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стоїть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попередження</a:t>
            </a:r>
            <a:r>
              <a:rPr lang="ru-RU" sz="36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про </a:t>
            </a:r>
            <a:r>
              <a:rPr lang="ru-RU" sz="36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можливу</a:t>
            </a:r>
            <a:r>
              <a:rPr lang="ru-RU" sz="36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небезпеку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а </a:t>
            </a:r>
            <a:r>
              <a:rPr lang="ru-RU" u="sng" dirty="0" err="1">
                <a:latin typeface="Times New Roman" pitchFamily="18" charset="0"/>
                <a:cs typeface="Times New Roman" pitchFamily="18" charset="0"/>
              </a:rPr>
              <a:t>з'ясування</a:t>
            </a:r>
            <a:r>
              <a:rPr lang="ru-RU" u="sng" dirty="0">
                <a:latin typeface="Times New Roman" pitchFamily="18" charset="0"/>
                <a:cs typeface="Times New Roman" pitchFamily="18" charset="0"/>
              </a:rPr>
              <a:t> причин </a:t>
            </a:r>
            <a:r>
              <a:rPr lang="ru-RU" u="sng" dirty="0" err="1">
                <a:latin typeface="Times New Roman" pitchFamily="18" charset="0"/>
                <a:cs typeface="Times New Roman" pitchFamily="18" charset="0"/>
              </a:rPr>
              <a:t>носять</a:t>
            </a:r>
            <a:r>
              <a:rPr lang="ru-RU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u="sng" dirty="0" err="1">
                <a:latin typeface="Times New Roman" pitchFamily="18" charset="0"/>
                <a:cs typeface="Times New Roman" pitchFamily="18" charset="0"/>
              </a:rPr>
              <a:t>вторинний</a:t>
            </a:r>
            <a:r>
              <a:rPr lang="ru-RU" u="sng" dirty="0">
                <a:latin typeface="Times New Roman" pitchFamily="18" charset="0"/>
                <a:cs typeface="Times New Roman" pitchFamily="18" charset="0"/>
              </a:rPr>
              <a:t> характер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внаслідок того, </a:t>
            </a:r>
            <a:r>
              <a:rPr lang="ru-RU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що причини </a:t>
            </a:r>
            <a:r>
              <a:rPr lang="ru-RU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достатньо</a:t>
            </a:r>
            <a:r>
              <a:rPr lang="ru-RU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прозорі</a:t>
            </a: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07930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7772400" cy="1144168"/>
          </a:xfrm>
        </p:spPr>
        <p:txBody>
          <a:bodyPr/>
          <a:lstStyle/>
          <a:p>
            <a:r>
              <a:rPr lang="ru-RU" dirty="0" err="1"/>
              <a:t>Конкурентний</a:t>
            </a:r>
            <a:r>
              <a:rPr lang="ru-RU" dirty="0"/>
              <a:t>,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3284" y="1484784"/>
            <a:ext cx="8136904" cy="4050792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ru-RU" dirty="0" smtClean="0"/>
              <a:t>коли </a:t>
            </a:r>
            <a:r>
              <a:rPr lang="ru-RU" sz="3600" dirty="0">
                <a:solidFill>
                  <a:srgbClr val="7030A0"/>
                </a:solidFill>
              </a:rPr>
              <a:t>як </a:t>
            </a:r>
            <a:r>
              <a:rPr lang="ru-RU" sz="3600" dirty="0" err="1">
                <a:solidFill>
                  <a:srgbClr val="7030A0"/>
                </a:solidFill>
              </a:rPr>
              <a:t>підстава</a:t>
            </a:r>
            <a:r>
              <a:rPr lang="ru-RU" sz="3600" dirty="0">
                <a:solidFill>
                  <a:srgbClr val="7030A0"/>
                </a:solidFill>
              </a:rPr>
              <a:t> для </a:t>
            </a:r>
            <a:r>
              <a:rPr lang="ru-RU" sz="3600" dirty="0" err="1">
                <a:solidFill>
                  <a:srgbClr val="7030A0"/>
                </a:solidFill>
              </a:rPr>
              <a:t>експертизи</a:t>
            </a:r>
            <a:r>
              <a:rPr lang="ru-RU" sz="3600" dirty="0">
                <a:solidFill>
                  <a:srgbClr val="7030A0"/>
                </a:solidFill>
              </a:rPr>
              <a:t> </a:t>
            </a:r>
            <a:r>
              <a:rPr lang="ru-RU" dirty="0" err="1"/>
              <a:t>вибираються</a:t>
            </a:r>
            <a:r>
              <a:rPr lang="ru-RU" dirty="0"/>
              <a:t> </a:t>
            </a:r>
            <a:r>
              <a:rPr lang="ru-RU" b="1" u="sng" dirty="0" err="1"/>
              <a:t>результати</a:t>
            </a:r>
            <a:r>
              <a:rPr lang="ru-RU" b="1" u="sng" dirty="0"/>
              <a:t> </a:t>
            </a:r>
            <a:r>
              <a:rPr lang="ru-RU" b="1" u="sng" dirty="0" err="1"/>
              <a:t>ідентичного</a:t>
            </a:r>
            <a:r>
              <a:rPr lang="ru-RU" b="1" u="sng" dirty="0"/>
              <a:t> </a:t>
            </a:r>
            <a:r>
              <a:rPr lang="ru-RU" b="1" u="sng" dirty="0" err="1"/>
              <a:t>обстеження</a:t>
            </a:r>
            <a:r>
              <a:rPr lang="ru-RU" b="1" u="sng" dirty="0"/>
              <a:t> </a:t>
            </a:r>
            <a:r>
              <a:rPr lang="ru-RU" b="1" u="sng" dirty="0" err="1"/>
              <a:t>інших</a:t>
            </a:r>
            <a:r>
              <a:rPr lang="ru-RU" b="1" u="sng" dirty="0"/>
              <a:t> систем</a:t>
            </a:r>
            <a:r>
              <a:rPr lang="ru-RU" dirty="0"/>
              <a:t>. </a:t>
            </a:r>
            <a:endParaRPr lang="ru-RU" dirty="0" smtClean="0"/>
          </a:p>
          <a:p>
            <a:pPr marL="0" indent="0" algn="just">
              <a:buNone/>
            </a:pPr>
            <a:r>
              <a:rPr lang="ru-RU" dirty="0" smtClean="0"/>
              <a:t>В </a:t>
            </a:r>
            <a:r>
              <a:rPr lang="ru-RU" dirty="0" err="1"/>
              <a:t>даному</a:t>
            </a:r>
            <a:r>
              <a:rPr lang="ru-RU" dirty="0"/>
              <a:t> </a:t>
            </a:r>
            <a:r>
              <a:rPr lang="ru-RU" dirty="0" err="1"/>
              <a:t>випадку</a:t>
            </a:r>
            <a:r>
              <a:rPr lang="ru-RU" dirty="0"/>
              <a:t>, </a:t>
            </a:r>
            <a:r>
              <a:rPr lang="ru-RU" u="sng" dirty="0" err="1"/>
              <a:t>моніторинг</a:t>
            </a:r>
            <a:r>
              <a:rPr lang="ru-RU" u="sng" dirty="0"/>
              <a:t> </a:t>
            </a:r>
            <a:r>
              <a:rPr lang="ru-RU" u="sng" dirty="0" err="1"/>
              <a:t>стає</a:t>
            </a:r>
            <a:r>
              <a:rPr lang="ru-RU" u="sng" dirty="0"/>
              <a:t> </a:t>
            </a:r>
            <a:endParaRPr lang="ru-RU" u="sng" dirty="0" smtClean="0"/>
          </a:p>
          <a:p>
            <a:pPr marL="0" indent="0" algn="just">
              <a:buNone/>
            </a:pPr>
            <a:r>
              <a:rPr lang="ru-RU" sz="4800" u="sng" dirty="0" smtClean="0">
                <a:solidFill>
                  <a:srgbClr val="FF0000"/>
                </a:solidFill>
              </a:rPr>
              <a:t>а</a:t>
            </a:r>
            <a:r>
              <a:rPr lang="ru-RU" sz="3600" u="sng" dirty="0" smtClean="0">
                <a:solidFill>
                  <a:srgbClr val="FF0000"/>
                </a:solidFill>
              </a:rPr>
              <a:t>налогом</a:t>
            </a:r>
            <a:r>
              <a:rPr lang="ru-RU" sz="3600" dirty="0" smtClean="0">
                <a:solidFill>
                  <a:srgbClr val="FF0000"/>
                </a:solidFill>
              </a:rPr>
              <a:t> </a:t>
            </a:r>
            <a:r>
              <a:rPr lang="ru-RU" sz="3600" dirty="0">
                <a:solidFill>
                  <a:srgbClr val="FF0000"/>
                </a:solidFill>
              </a:rPr>
              <a:t>плану з </a:t>
            </a:r>
            <a:r>
              <a:rPr lang="ru-RU" sz="3600" dirty="0" err="1">
                <a:solidFill>
                  <a:srgbClr val="FF0000"/>
                </a:solidFill>
              </a:rPr>
              <a:t>множинними</a:t>
            </a:r>
            <a:r>
              <a:rPr lang="ru-RU" sz="3600" dirty="0">
                <a:solidFill>
                  <a:srgbClr val="FF0000"/>
                </a:solidFill>
              </a:rPr>
              <a:t> </a:t>
            </a:r>
            <a:r>
              <a:rPr lang="ru-RU" sz="3600" dirty="0" err="1">
                <a:solidFill>
                  <a:srgbClr val="FF0000"/>
                </a:solidFill>
              </a:rPr>
              <a:t>серіями</a:t>
            </a:r>
            <a:r>
              <a:rPr lang="ru-RU" sz="3600" dirty="0">
                <a:solidFill>
                  <a:srgbClr val="FF0000"/>
                </a:solidFill>
              </a:rPr>
              <a:t> </a:t>
            </a:r>
            <a:r>
              <a:rPr lang="ru-RU" sz="3600" dirty="0" err="1">
                <a:solidFill>
                  <a:srgbClr val="FF0000"/>
                </a:solidFill>
              </a:rPr>
              <a:t>випробувань</a:t>
            </a:r>
            <a:r>
              <a:rPr lang="ru-RU" sz="3600" dirty="0">
                <a:solidFill>
                  <a:srgbClr val="FF0000"/>
                </a:solidFill>
              </a:rPr>
              <a:t>. </a:t>
            </a:r>
            <a:endParaRPr lang="ru-RU" sz="3600" dirty="0" smtClean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r>
              <a:rPr lang="ru-RU" dirty="0" err="1" smtClean="0"/>
              <a:t>Вивчення</a:t>
            </a:r>
            <a:r>
              <a:rPr lang="ru-RU" dirty="0" smtClean="0"/>
              <a:t> </a:t>
            </a:r>
            <a:r>
              <a:rPr lang="ru-RU" dirty="0" err="1"/>
              <a:t>двох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декількох</a:t>
            </a:r>
            <a:r>
              <a:rPr lang="ru-RU" dirty="0"/>
              <a:t> </a:t>
            </a:r>
            <a:r>
              <a:rPr lang="ru-RU" dirty="0" err="1"/>
              <a:t>підсистем</a:t>
            </a:r>
            <a:r>
              <a:rPr lang="ru-RU" dirty="0"/>
              <a:t> </a:t>
            </a:r>
            <a:r>
              <a:rPr lang="ru-RU" dirty="0" err="1"/>
              <a:t>більшої</a:t>
            </a:r>
            <a:r>
              <a:rPr lang="ru-RU" dirty="0"/>
              <a:t> </a:t>
            </a:r>
            <a:r>
              <a:rPr lang="ru-RU" dirty="0" err="1"/>
              <a:t>системи</a:t>
            </a:r>
            <a:r>
              <a:rPr lang="ru-RU" dirty="0"/>
              <a:t> проводиться </a:t>
            </a:r>
            <a:r>
              <a:rPr lang="ru-RU" dirty="0" err="1"/>
              <a:t>паралельно</a:t>
            </a:r>
            <a:r>
              <a:rPr lang="ru-RU" dirty="0"/>
              <a:t>, одним </a:t>
            </a:r>
            <a:r>
              <a:rPr lang="ru-RU" dirty="0" err="1"/>
              <a:t>інструментарієм</a:t>
            </a:r>
            <a:r>
              <a:rPr lang="ru-RU" dirty="0"/>
              <a:t>, в один і </a:t>
            </a:r>
            <a:r>
              <a:rPr lang="ru-RU" dirty="0" err="1"/>
              <a:t>тойже</a:t>
            </a:r>
            <a:r>
              <a:rPr lang="ru-RU" dirty="0"/>
              <a:t> час,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дає</a:t>
            </a:r>
            <a:r>
              <a:rPr lang="ru-RU" dirty="0"/>
              <a:t> </a:t>
            </a:r>
            <a:r>
              <a:rPr lang="ru-RU" dirty="0" err="1"/>
              <a:t>підставу</a:t>
            </a:r>
            <a:r>
              <a:rPr lang="ru-RU" dirty="0"/>
              <a:t> </a:t>
            </a:r>
            <a:r>
              <a:rPr lang="ru-RU" dirty="0" err="1"/>
              <a:t>робити</a:t>
            </a:r>
            <a:r>
              <a:rPr lang="ru-RU" dirty="0"/>
              <a:t> </a:t>
            </a:r>
            <a:r>
              <a:rPr lang="ru-RU" dirty="0" err="1"/>
              <a:t>висновок</a:t>
            </a:r>
            <a:r>
              <a:rPr lang="ru-RU" dirty="0"/>
              <a:t> про </a:t>
            </a:r>
            <a:r>
              <a:rPr lang="ru-RU" sz="4000" dirty="0"/>
              <a:t>величину </a:t>
            </a:r>
            <a:r>
              <a:rPr lang="ru-RU" sz="4000" dirty="0" err="1"/>
              <a:t>ефекту</a:t>
            </a:r>
            <a:r>
              <a:rPr lang="ru-RU" sz="4000" dirty="0"/>
              <a:t> </a:t>
            </a:r>
            <a:r>
              <a:rPr lang="ru-RU" dirty="0"/>
              <a:t>на </a:t>
            </a:r>
            <a:r>
              <a:rPr lang="ru-RU" dirty="0" err="1"/>
              <a:t>тій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іншій</a:t>
            </a:r>
            <a:r>
              <a:rPr lang="ru-RU" dirty="0"/>
              <a:t> </a:t>
            </a:r>
            <a:r>
              <a:rPr lang="ru-RU" dirty="0" err="1"/>
              <a:t>підсистемі</a:t>
            </a:r>
            <a:r>
              <a:rPr lang="ru-RU" dirty="0"/>
              <a:t>. </a:t>
            </a:r>
            <a:endParaRPr lang="ru-RU" dirty="0" smtClean="0"/>
          </a:p>
          <a:p>
            <a:pPr marL="0" indent="0" algn="just">
              <a:buNone/>
            </a:pPr>
            <a:r>
              <a:rPr lang="ru-RU" dirty="0" err="1" smtClean="0"/>
              <a:t>Окрім</a:t>
            </a:r>
            <a:r>
              <a:rPr lang="ru-RU" dirty="0" smtClean="0"/>
              <a:t> </a:t>
            </a:r>
            <a:r>
              <a:rPr lang="ru-RU" dirty="0" err="1"/>
              <a:t>цього</a:t>
            </a:r>
            <a:r>
              <a:rPr lang="ru-RU" dirty="0"/>
              <a:t> </a:t>
            </a:r>
            <a:r>
              <a:rPr lang="ru-RU" dirty="0" err="1"/>
              <a:t>такий</a:t>
            </a:r>
            <a:r>
              <a:rPr lang="ru-RU" dirty="0"/>
              <a:t> </a:t>
            </a:r>
            <a:r>
              <a:rPr lang="ru-RU" dirty="0" err="1"/>
              <a:t>підхід</a:t>
            </a:r>
            <a:r>
              <a:rPr lang="ru-RU" dirty="0"/>
              <a:t> </a:t>
            </a:r>
            <a:r>
              <a:rPr lang="ru-RU" dirty="0" err="1"/>
              <a:t>дає</a:t>
            </a:r>
            <a:r>
              <a:rPr lang="ru-RU" dirty="0"/>
              <a:t> </a:t>
            </a:r>
            <a:r>
              <a:rPr lang="ru-RU" dirty="0" err="1"/>
              <a:t>можливість</a:t>
            </a:r>
            <a:r>
              <a:rPr lang="ru-RU" dirty="0"/>
              <a:t> </a:t>
            </a:r>
            <a:r>
              <a:rPr lang="ru-RU" dirty="0" err="1"/>
              <a:t>оцінити</a:t>
            </a:r>
            <a:r>
              <a:rPr lang="ru-RU" dirty="0"/>
              <a:t> </a:t>
            </a:r>
            <a:r>
              <a:rPr lang="ru-RU" sz="3900" dirty="0">
                <a:solidFill>
                  <a:srgbClr val="00B050"/>
                </a:solidFill>
              </a:rPr>
              <a:t>величину </a:t>
            </a:r>
            <a:r>
              <a:rPr lang="ru-RU" sz="3900" dirty="0" err="1">
                <a:solidFill>
                  <a:srgbClr val="00B050"/>
                </a:solidFill>
              </a:rPr>
              <a:t>небезпеки</a:t>
            </a:r>
            <a:r>
              <a:rPr lang="ru-RU" sz="3900" dirty="0">
                <a:solidFill>
                  <a:srgbClr val="00B050"/>
                </a:solidFill>
              </a:rPr>
              <a:t> </a:t>
            </a:r>
            <a:r>
              <a:rPr lang="ru-RU" sz="3900" dirty="0" err="1">
                <a:solidFill>
                  <a:srgbClr val="00B050"/>
                </a:solidFill>
              </a:rPr>
              <a:t>її</a:t>
            </a:r>
            <a:r>
              <a:rPr lang="ru-RU" sz="3900" dirty="0">
                <a:solidFill>
                  <a:srgbClr val="00B050"/>
                </a:solidFill>
              </a:rPr>
              <a:t> </a:t>
            </a:r>
            <a:r>
              <a:rPr lang="ru-RU" sz="3900" dirty="0" err="1">
                <a:solidFill>
                  <a:srgbClr val="00B050"/>
                </a:solidFill>
              </a:rPr>
              <a:t>критичність</a:t>
            </a:r>
            <a:r>
              <a:rPr lang="ru-RU" sz="3900" dirty="0">
                <a:solidFill>
                  <a:srgbClr val="00B050"/>
                </a:solidFill>
              </a:rPr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811758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7772400" cy="1609344"/>
          </a:xfrm>
        </p:spPr>
        <p:txBody>
          <a:bodyPr/>
          <a:lstStyle/>
          <a:p>
            <a:r>
              <a:rPr lang="ru-RU" dirty="0" err="1" smtClean="0"/>
              <a:t>Порівняльний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484784"/>
            <a:ext cx="7990656" cy="4543400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dirty="0" smtClean="0"/>
              <a:t>коли </a:t>
            </a:r>
            <a:r>
              <a:rPr lang="ru-RU" sz="3600" dirty="0"/>
              <a:t>як </a:t>
            </a:r>
            <a:r>
              <a:rPr lang="ru-RU" sz="3600" dirty="0" err="1"/>
              <a:t>підстава</a:t>
            </a:r>
            <a:r>
              <a:rPr lang="ru-RU" sz="3600" dirty="0"/>
              <a:t> </a:t>
            </a:r>
            <a:r>
              <a:rPr lang="ru-RU" dirty="0"/>
              <a:t>для </a:t>
            </a:r>
            <a:r>
              <a:rPr lang="ru-RU" dirty="0" err="1"/>
              <a:t>експертизи</a:t>
            </a:r>
            <a:r>
              <a:rPr lang="ru-RU" dirty="0"/>
              <a:t>, </a:t>
            </a:r>
            <a:r>
              <a:rPr lang="ru-RU" dirty="0" err="1"/>
              <a:t>вибираються</a:t>
            </a:r>
            <a:r>
              <a:rPr lang="ru-RU" dirty="0"/>
              <a:t> </a:t>
            </a:r>
            <a:r>
              <a:rPr lang="ru-RU" sz="3200" dirty="0" err="1">
                <a:solidFill>
                  <a:srgbClr val="00B050"/>
                </a:solidFill>
              </a:rPr>
              <a:t>результати</a:t>
            </a:r>
            <a:r>
              <a:rPr lang="ru-RU" sz="3200" dirty="0">
                <a:solidFill>
                  <a:srgbClr val="00B050"/>
                </a:solidFill>
              </a:rPr>
              <a:t> </a:t>
            </a:r>
            <a:r>
              <a:rPr lang="ru-RU" sz="3200" dirty="0" err="1">
                <a:solidFill>
                  <a:srgbClr val="00B050"/>
                </a:solidFill>
              </a:rPr>
              <a:t>ідентичного</a:t>
            </a:r>
            <a:r>
              <a:rPr lang="ru-RU" sz="3200" dirty="0">
                <a:solidFill>
                  <a:srgbClr val="00B050"/>
                </a:solidFill>
              </a:rPr>
              <a:t> </a:t>
            </a:r>
            <a:r>
              <a:rPr lang="ru-RU" sz="3200" dirty="0" err="1">
                <a:solidFill>
                  <a:srgbClr val="00B050"/>
                </a:solidFill>
              </a:rPr>
              <a:t>обстеження</a:t>
            </a:r>
            <a:r>
              <a:rPr lang="ru-RU" sz="3200" dirty="0">
                <a:solidFill>
                  <a:srgbClr val="00B050"/>
                </a:solidFill>
              </a:rPr>
              <a:t> </a:t>
            </a:r>
            <a:r>
              <a:rPr lang="ru-RU" sz="3200" dirty="0" err="1">
                <a:solidFill>
                  <a:srgbClr val="00B050"/>
                </a:solidFill>
              </a:rPr>
              <a:t>однієї</a:t>
            </a:r>
            <a:r>
              <a:rPr lang="ru-RU" sz="3200" dirty="0">
                <a:solidFill>
                  <a:srgbClr val="00B050"/>
                </a:solidFill>
              </a:rPr>
              <a:t> </a:t>
            </a:r>
            <a:r>
              <a:rPr lang="ru-RU" sz="3200" dirty="0" err="1">
                <a:solidFill>
                  <a:srgbClr val="00B050"/>
                </a:solidFill>
              </a:rPr>
              <a:t>або</a:t>
            </a:r>
            <a:r>
              <a:rPr lang="ru-RU" sz="3200" dirty="0">
                <a:solidFill>
                  <a:srgbClr val="00B050"/>
                </a:solidFill>
              </a:rPr>
              <a:t> </a:t>
            </a:r>
            <a:r>
              <a:rPr lang="ru-RU" sz="3200" dirty="0" err="1">
                <a:solidFill>
                  <a:srgbClr val="00B050"/>
                </a:solidFill>
              </a:rPr>
              <a:t>двох</a:t>
            </a:r>
            <a:r>
              <a:rPr lang="ru-RU" sz="3200" dirty="0">
                <a:solidFill>
                  <a:srgbClr val="00B050"/>
                </a:solidFill>
              </a:rPr>
              <a:t> систем </a:t>
            </a:r>
            <a:r>
              <a:rPr lang="ru-RU" sz="4000" b="1" dirty="0" err="1">
                <a:solidFill>
                  <a:srgbClr val="00B050"/>
                </a:solidFill>
              </a:rPr>
              <a:t>вищого</a:t>
            </a:r>
            <a:r>
              <a:rPr lang="ru-RU" sz="4000" b="1" dirty="0">
                <a:solidFill>
                  <a:srgbClr val="00B050"/>
                </a:solidFill>
              </a:rPr>
              <a:t> </a:t>
            </a:r>
            <a:r>
              <a:rPr lang="ru-RU" sz="4000" b="1" dirty="0" err="1">
                <a:solidFill>
                  <a:srgbClr val="00B050"/>
                </a:solidFill>
              </a:rPr>
              <a:t>рівня</a:t>
            </a:r>
            <a:r>
              <a:rPr lang="ru-RU" sz="4000" b="1" dirty="0">
                <a:solidFill>
                  <a:srgbClr val="00B050"/>
                </a:solidFill>
              </a:rPr>
              <a:t>. </a:t>
            </a:r>
            <a:endParaRPr lang="ru-RU" sz="4000" b="1" dirty="0" smtClean="0">
              <a:solidFill>
                <a:srgbClr val="00B050"/>
              </a:solidFill>
            </a:endParaRPr>
          </a:p>
          <a:p>
            <a:pPr marL="0" indent="0" algn="just">
              <a:buNone/>
            </a:pPr>
            <a:r>
              <a:rPr lang="ru-RU" dirty="0" err="1" smtClean="0"/>
              <a:t>Такий</a:t>
            </a:r>
            <a:r>
              <a:rPr lang="ru-RU" dirty="0" smtClean="0"/>
              <a:t> </a:t>
            </a:r>
            <a:r>
              <a:rPr lang="ru-RU" dirty="0" err="1"/>
              <a:t>випадок</a:t>
            </a:r>
            <a:r>
              <a:rPr lang="ru-RU" dirty="0"/>
              <a:t> носить </a:t>
            </a:r>
            <a:r>
              <a:rPr lang="ru-RU" dirty="0" err="1"/>
              <a:t>специфічний</a:t>
            </a:r>
            <a:r>
              <a:rPr lang="ru-RU" dirty="0"/>
              <a:t> для </a:t>
            </a:r>
            <a:r>
              <a:rPr lang="ru-RU" dirty="0" err="1"/>
              <a:t>моніторингу</a:t>
            </a:r>
            <a:r>
              <a:rPr lang="ru-RU" dirty="0"/>
              <a:t> характер, і не </a:t>
            </a:r>
            <a:r>
              <a:rPr lang="ru-RU" dirty="0" err="1"/>
              <a:t>розглядається</a:t>
            </a:r>
            <a:r>
              <a:rPr lang="ru-RU" dirty="0"/>
              <a:t> при </a:t>
            </a:r>
            <a:r>
              <a:rPr lang="ru-RU" dirty="0" err="1"/>
              <a:t>плануванні</a:t>
            </a:r>
            <a:r>
              <a:rPr lang="ru-RU" dirty="0"/>
              <a:t> </a:t>
            </a:r>
            <a:r>
              <a:rPr lang="ru-RU" dirty="0" err="1"/>
              <a:t>експериментів</a:t>
            </a:r>
            <a:r>
              <a:rPr lang="ru-RU" dirty="0"/>
              <a:t>. </a:t>
            </a:r>
            <a:endParaRPr lang="ru-RU" dirty="0" smtClean="0"/>
          </a:p>
          <a:p>
            <a:pPr marL="0" indent="0" algn="just">
              <a:buNone/>
            </a:pPr>
            <a:r>
              <a:rPr lang="ru-RU" dirty="0" err="1" smtClean="0"/>
              <a:t>Він</a:t>
            </a:r>
            <a:r>
              <a:rPr lang="ru-RU" dirty="0" smtClean="0"/>
              <a:t> </a:t>
            </a:r>
            <a:r>
              <a:rPr lang="ru-RU" dirty="0" err="1"/>
              <a:t>полягає</a:t>
            </a:r>
            <a:r>
              <a:rPr lang="ru-RU" dirty="0"/>
              <a:t> в тому,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дані</a:t>
            </a:r>
            <a:r>
              <a:rPr lang="ru-RU" dirty="0"/>
              <a:t> по </a:t>
            </a:r>
            <a:r>
              <a:rPr lang="ru-RU" dirty="0" err="1"/>
              <a:t>системі</a:t>
            </a:r>
            <a:r>
              <a:rPr lang="ru-RU" dirty="0"/>
              <a:t> </a:t>
            </a:r>
            <a:r>
              <a:rPr lang="ru-RU" dirty="0" err="1"/>
              <a:t>порівнюються</a:t>
            </a:r>
            <a:r>
              <a:rPr lang="ru-RU" dirty="0"/>
              <a:t> з результатами, </a:t>
            </a:r>
            <a:r>
              <a:rPr lang="ru-RU" dirty="0" err="1"/>
              <a:t>одержаними</a:t>
            </a:r>
            <a:r>
              <a:rPr lang="ru-RU" dirty="0"/>
              <a:t> для </a:t>
            </a:r>
            <a:r>
              <a:rPr lang="ru-RU" dirty="0" err="1"/>
              <a:t>системи</a:t>
            </a:r>
            <a:r>
              <a:rPr lang="ru-RU" dirty="0"/>
              <a:t> </a:t>
            </a:r>
            <a:r>
              <a:rPr lang="ru-RU" dirty="0" err="1"/>
              <a:t>вищого</a:t>
            </a:r>
            <a:r>
              <a:rPr lang="ru-RU" dirty="0"/>
              <a:t> </a:t>
            </a:r>
            <a:r>
              <a:rPr lang="ru-RU" dirty="0" err="1"/>
              <a:t>рівня</a:t>
            </a:r>
            <a:r>
              <a:rPr lang="ru-RU" dirty="0"/>
              <a:t>. </a:t>
            </a:r>
            <a:endParaRPr lang="ru-RU" dirty="0" smtClean="0"/>
          </a:p>
          <a:p>
            <a:pPr marL="0" indent="0" algn="just">
              <a:buNone/>
            </a:pPr>
            <a:r>
              <a:rPr lang="ru-RU" sz="3200" dirty="0" err="1" smtClean="0">
                <a:solidFill>
                  <a:srgbClr val="FF0000"/>
                </a:solidFill>
              </a:rPr>
              <a:t>Такий</a:t>
            </a:r>
            <a:r>
              <a:rPr lang="ru-RU" sz="3200" dirty="0" smtClean="0">
                <a:solidFill>
                  <a:srgbClr val="FF0000"/>
                </a:solidFill>
              </a:rPr>
              <a:t> </a:t>
            </a:r>
            <a:r>
              <a:rPr lang="ru-RU" sz="3200" dirty="0" err="1">
                <a:solidFill>
                  <a:srgbClr val="FF0000"/>
                </a:solidFill>
              </a:rPr>
              <a:t>підхід</a:t>
            </a:r>
            <a:r>
              <a:rPr lang="ru-RU" sz="3200" dirty="0">
                <a:solidFill>
                  <a:srgbClr val="FF0000"/>
                </a:solidFill>
              </a:rPr>
              <a:t> </a:t>
            </a:r>
            <a:r>
              <a:rPr lang="ru-RU" sz="3200" dirty="0" err="1">
                <a:solidFill>
                  <a:srgbClr val="FF0000"/>
                </a:solidFill>
              </a:rPr>
              <a:t>дає</a:t>
            </a:r>
            <a:r>
              <a:rPr lang="ru-RU" sz="3200" dirty="0">
                <a:solidFill>
                  <a:srgbClr val="FF0000"/>
                </a:solidFill>
              </a:rPr>
              <a:t> </a:t>
            </a:r>
            <a:r>
              <a:rPr lang="ru-RU" sz="3200" dirty="0" err="1">
                <a:solidFill>
                  <a:srgbClr val="FF0000"/>
                </a:solidFill>
              </a:rPr>
              <a:t>можливість</a:t>
            </a:r>
            <a:r>
              <a:rPr lang="ru-RU" sz="3200" dirty="0">
                <a:solidFill>
                  <a:srgbClr val="FF0000"/>
                </a:solidFill>
              </a:rPr>
              <a:t> </a:t>
            </a:r>
            <a:r>
              <a:rPr lang="ru-RU" sz="4000" dirty="0" err="1">
                <a:solidFill>
                  <a:schemeClr val="accent1"/>
                </a:solidFill>
              </a:rPr>
              <a:t>рандомізіровать</a:t>
            </a:r>
            <a:r>
              <a:rPr lang="ru-RU" sz="3200" dirty="0">
                <a:solidFill>
                  <a:srgbClr val="FF0000"/>
                </a:solidFill>
              </a:rPr>
              <a:t> </a:t>
            </a:r>
            <a:r>
              <a:rPr lang="ru-RU" sz="3200" dirty="0" err="1">
                <a:solidFill>
                  <a:srgbClr val="FF0000"/>
                </a:solidFill>
              </a:rPr>
              <a:t>або</a:t>
            </a:r>
            <a:r>
              <a:rPr lang="ru-RU" sz="3200" dirty="0">
                <a:solidFill>
                  <a:srgbClr val="FF0000"/>
                </a:solidFill>
              </a:rPr>
              <a:t> </a:t>
            </a:r>
            <a:r>
              <a:rPr lang="ru-RU" sz="3200" dirty="0" err="1">
                <a:solidFill>
                  <a:schemeClr val="accent1"/>
                </a:solidFill>
              </a:rPr>
              <a:t>врахувати</a:t>
            </a:r>
            <a:r>
              <a:rPr lang="ru-RU" sz="3200" dirty="0">
                <a:solidFill>
                  <a:schemeClr val="accent1"/>
                </a:solidFill>
              </a:rPr>
              <a:t> </a:t>
            </a:r>
            <a:r>
              <a:rPr lang="ru-RU" sz="3200" dirty="0" err="1">
                <a:solidFill>
                  <a:srgbClr val="FF0000"/>
                </a:solidFill>
              </a:rPr>
              <a:t>більшість</a:t>
            </a:r>
            <a:r>
              <a:rPr lang="ru-RU" sz="3200" dirty="0">
                <a:solidFill>
                  <a:srgbClr val="FF0000"/>
                </a:solidFill>
              </a:rPr>
              <a:t> причин </a:t>
            </a:r>
            <a:r>
              <a:rPr lang="ru-RU" sz="3200" dirty="0" err="1">
                <a:solidFill>
                  <a:srgbClr val="FF0000"/>
                </a:solidFill>
              </a:rPr>
              <a:t>зсувів</a:t>
            </a:r>
            <a:r>
              <a:rPr lang="ru-RU" sz="3200" dirty="0">
                <a:solidFill>
                  <a:srgbClr val="FF0000"/>
                </a:solidFill>
              </a:rPr>
              <a:t> </a:t>
            </a:r>
            <a:r>
              <a:rPr lang="ru-RU" sz="3200" dirty="0" err="1">
                <a:solidFill>
                  <a:srgbClr val="FF0000"/>
                </a:solidFill>
              </a:rPr>
              <a:t>оцінок</a:t>
            </a:r>
            <a:r>
              <a:rPr lang="ru-RU" sz="3200" dirty="0">
                <a:solidFill>
                  <a:srgbClr val="FF0000"/>
                </a:solidFill>
              </a:rPr>
              <a:t>.</a:t>
            </a:r>
          </a:p>
          <a:p>
            <a:pPr algn="just"/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58391" y="5780782"/>
            <a:ext cx="6696744" cy="10772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800" dirty="0" err="1"/>
              <a:t>Комплексний</a:t>
            </a:r>
            <a:r>
              <a:rPr lang="ru-RU" sz="2800" dirty="0"/>
              <a:t> </a:t>
            </a:r>
            <a:r>
              <a:rPr lang="ru-RU" sz="2800" dirty="0" err="1"/>
              <a:t>моніторинг</a:t>
            </a:r>
            <a:r>
              <a:rPr lang="ru-RU" sz="2800" dirty="0"/>
              <a:t>,</a:t>
            </a:r>
            <a:r>
              <a:rPr lang="ru-RU" dirty="0"/>
              <a:t> коли </a:t>
            </a:r>
            <a:r>
              <a:rPr lang="ru-RU" dirty="0" err="1"/>
              <a:t>використовується</a:t>
            </a:r>
            <a:r>
              <a:rPr lang="ru-RU" dirty="0"/>
              <a:t> </a:t>
            </a:r>
            <a:r>
              <a:rPr lang="ru-RU" dirty="0" err="1"/>
              <a:t>декілька</a:t>
            </a:r>
            <a:r>
              <a:rPr lang="ru-RU" dirty="0"/>
              <a:t> </a:t>
            </a:r>
            <a:r>
              <a:rPr lang="ru-RU" dirty="0" err="1"/>
              <a:t>підстав</a:t>
            </a:r>
            <a:r>
              <a:rPr lang="ru-RU" dirty="0"/>
              <a:t> для </a:t>
            </a:r>
            <a:r>
              <a:rPr lang="ru-RU" dirty="0" err="1"/>
              <a:t>експертизи</a:t>
            </a:r>
            <a:r>
              <a:rPr lang="ru-RU" dirty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12656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400" b="1" i="1" dirty="0" err="1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4400" b="1" i="1" dirty="0" err="1" smtClean="0">
                <a:latin typeface="Times New Roman" pitchFamily="18" charset="0"/>
                <a:cs typeface="Times New Roman" pitchFamily="18" charset="0"/>
              </a:rPr>
              <a:t>нформаційний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1396785" y="3212976"/>
            <a:ext cx="6336704" cy="3024336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546272157"/>
              </p:ext>
            </p:extLst>
          </p:nvPr>
        </p:nvGraphicFramePr>
        <p:xfrm>
          <a:off x="467544" y="1268760"/>
          <a:ext cx="8352928" cy="3168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748713" y="3629052"/>
            <a:ext cx="7632848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Не </a:t>
            </a:r>
            <a:r>
              <a:rPr lang="ru-RU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передбачає</a:t>
            </a:r>
            <a:r>
              <a:rPr lang="ru-RU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спеціально</a:t>
            </a:r>
            <a:r>
              <a:rPr lang="ru-RU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організованого</a:t>
            </a:r>
            <a:r>
              <a:rPr lang="ru-RU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вивчення</a:t>
            </a:r>
            <a:r>
              <a:rPr lang="ru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!</a:t>
            </a:r>
            <a:endParaRPr lang="ru-RU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7894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Базовий</a:t>
            </a:r>
            <a:r>
              <a:rPr lang="ru-RU" dirty="0"/>
              <a:t> (</a:t>
            </a:r>
            <a:r>
              <a:rPr lang="ru-RU" dirty="0" err="1"/>
              <a:t>фоновий</a:t>
            </a:r>
            <a:r>
              <a:rPr lang="ru-RU" dirty="0"/>
              <a:t>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844824"/>
            <a:ext cx="4680520" cy="4896544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 smtClean="0"/>
              <a:t>За </a:t>
            </a:r>
            <a:r>
              <a:rPr lang="ru-RU" dirty="0" err="1"/>
              <a:t>об'єктом</a:t>
            </a:r>
            <a:r>
              <a:rPr lang="ru-RU" dirty="0"/>
              <a:t> </a:t>
            </a:r>
            <a:r>
              <a:rPr lang="ru-RU" dirty="0" err="1"/>
              <a:t>моніторингу</a:t>
            </a:r>
            <a:r>
              <a:rPr lang="ru-RU" dirty="0"/>
              <a:t> </a:t>
            </a:r>
            <a:r>
              <a:rPr lang="ru-RU" dirty="0" err="1"/>
              <a:t>організовується</a:t>
            </a:r>
            <a:r>
              <a:rPr lang="ru-RU" dirty="0"/>
              <a:t> </a:t>
            </a:r>
            <a:r>
              <a:rPr lang="ru-RU" sz="2800" b="1" dirty="0" err="1"/>
              <a:t>достатньо</a:t>
            </a:r>
            <a:r>
              <a:rPr lang="ru-RU" sz="2800" b="1" dirty="0"/>
              <a:t> </a:t>
            </a:r>
            <a:r>
              <a:rPr lang="ru-RU" sz="2800" b="1" dirty="0" err="1"/>
              <a:t>постійне</a:t>
            </a:r>
            <a:r>
              <a:rPr lang="ru-RU" sz="2800" b="1" dirty="0"/>
              <a:t> </a:t>
            </a:r>
            <a:r>
              <a:rPr lang="ru-RU" sz="2800" b="1" dirty="0" err="1"/>
              <a:t>стеження</a:t>
            </a:r>
            <a:r>
              <a:rPr lang="ru-RU" dirty="0"/>
              <a:t> за </a:t>
            </a:r>
            <a:r>
              <a:rPr lang="ru-RU" dirty="0" err="1"/>
              <a:t>допомогою</a:t>
            </a:r>
            <a:r>
              <a:rPr lang="ru-RU" dirty="0"/>
              <a:t> </a:t>
            </a:r>
            <a:r>
              <a:rPr lang="ru-RU" dirty="0" err="1"/>
              <a:t>періодичного</a:t>
            </a:r>
            <a:r>
              <a:rPr lang="ru-RU" dirty="0"/>
              <a:t> </a:t>
            </a:r>
            <a:r>
              <a:rPr lang="ru-RU" dirty="0" err="1"/>
              <a:t>вимірювання</a:t>
            </a:r>
            <a:r>
              <a:rPr lang="ru-RU" dirty="0"/>
              <a:t> </a:t>
            </a:r>
            <a:r>
              <a:rPr lang="ru-RU" dirty="0" err="1"/>
              <a:t>показників</a:t>
            </a:r>
            <a:r>
              <a:rPr lang="ru-RU" dirty="0"/>
              <a:t> (</a:t>
            </a:r>
            <a:r>
              <a:rPr lang="ru-RU" dirty="0" err="1"/>
              <a:t>індикаторів</a:t>
            </a:r>
            <a:r>
              <a:rPr lang="ru-RU" dirty="0"/>
              <a:t>),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достатньо</a:t>
            </a:r>
            <a:r>
              <a:rPr lang="ru-RU" dirty="0"/>
              <a:t> </a:t>
            </a:r>
            <a:r>
              <a:rPr lang="ru-RU" dirty="0" err="1"/>
              <a:t>повно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визначають</a:t>
            </a:r>
            <a:r>
              <a:rPr lang="ru-RU" dirty="0" smtClean="0"/>
              <a:t>.</a:t>
            </a:r>
          </a:p>
          <a:p>
            <a:pPr marL="0" indent="0" algn="just">
              <a:buNone/>
            </a:pPr>
            <a:r>
              <a:rPr lang="ru-RU" dirty="0" smtClean="0"/>
              <a:t> </a:t>
            </a:r>
            <a:r>
              <a:rPr lang="ru-RU" dirty="0"/>
              <a:t>Для </a:t>
            </a:r>
            <a:r>
              <a:rPr lang="ru-RU" dirty="0" err="1"/>
              <a:t>реалізації</a:t>
            </a:r>
            <a:r>
              <a:rPr lang="ru-RU" dirty="0"/>
              <a:t> </a:t>
            </a:r>
            <a:r>
              <a:rPr lang="ru-RU" dirty="0" err="1"/>
              <a:t>цього</a:t>
            </a:r>
            <a:r>
              <a:rPr lang="ru-RU" dirty="0"/>
              <a:t> виду </a:t>
            </a:r>
            <a:r>
              <a:rPr lang="ru-RU" dirty="0" err="1"/>
              <a:t>моніторингу</a:t>
            </a:r>
            <a:r>
              <a:rPr lang="ru-RU" dirty="0"/>
              <a:t> </a:t>
            </a:r>
            <a:r>
              <a:rPr lang="ru-RU" dirty="0" err="1"/>
              <a:t>можуть</a:t>
            </a:r>
            <a:r>
              <a:rPr lang="ru-RU" dirty="0"/>
              <a:t> бути </a:t>
            </a:r>
            <a:r>
              <a:rPr lang="ru-RU" dirty="0" err="1"/>
              <a:t>використані</a:t>
            </a:r>
            <a:r>
              <a:rPr lang="ru-RU" dirty="0"/>
              <a:t> </a:t>
            </a:r>
            <a:r>
              <a:rPr lang="ru-RU" b="1" dirty="0"/>
              <a:t>будь-</a:t>
            </a:r>
            <a:r>
              <a:rPr lang="ru-RU" b="1" dirty="0" err="1"/>
              <a:t>які</a:t>
            </a:r>
            <a:r>
              <a:rPr lang="ru-RU" b="1" dirty="0"/>
              <a:t> </a:t>
            </a:r>
            <a:r>
              <a:rPr lang="ru-RU" dirty="0"/>
              <a:t>з </a:t>
            </a:r>
            <a:r>
              <a:rPr lang="ru-RU" dirty="0" err="1"/>
              <a:t>трьох</a:t>
            </a:r>
            <a:r>
              <a:rPr lang="ru-RU" dirty="0"/>
              <a:t> </a:t>
            </a:r>
            <a:r>
              <a:rPr lang="ru-RU" dirty="0" err="1"/>
              <a:t>можливих</a:t>
            </a:r>
            <a:r>
              <a:rPr lang="ru-RU" dirty="0"/>
              <a:t> </a:t>
            </a:r>
            <a:r>
              <a:rPr lang="ru-RU" dirty="0" err="1"/>
              <a:t>підстав</a:t>
            </a:r>
            <a:r>
              <a:rPr lang="ru-RU" dirty="0"/>
              <a:t> для </a:t>
            </a:r>
            <a:r>
              <a:rPr lang="ru-RU" dirty="0" err="1"/>
              <a:t>порівняння</a:t>
            </a:r>
            <a:r>
              <a:rPr lang="ru-RU" dirty="0" smtClean="0"/>
              <a:t>.</a:t>
            </a:r>
          </a:p>
          <a:p>
            <a:pPr marL="0" indent="0" algn="just">
              <a:buNone/>
            </a:pPr>
            <a:r>
              <a:rPr lang="ru-RU" dirty="0" smtClean="0"/>
              <a:t> </a:t>
            </a:r>
            <a:r>
              <a:rPr lang="ru-RU" dirty="0" err="1"/>
              <a:t>Вибір</a:t>
            </a:r>
            <a:r>
              <a:rPr lang="ru-RU" dirty="0"/>
              <a:t> того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іншого</a:t>
            </a:r>
            <a:r>
              <a:rPr lang="ru-RU" dirty="0"/>
              <a:t> </a:t>
            </a:r>
            <a:r>
              <a:rPr lang="ru-RU" dirty="0" err="1"/>
              <a:t>варіанту</a:t>
            </a:r>
            <a:r>
              <a:rPr lang="ru-RU" dirty="0"/>
              <a:t> </a:t>
            </a:r>
            <a:r>
              <a:rPr lang="ru-RU" dirty="0" err="1"/>
              <a:t>визначатиметься</a:t>
            </a:r>
            <a:r>
              <a:rPr lang="ru-RU" dirty="0"/>
              <a:t> </a:t>
            </a:r>
            <a:r>
              <a:rPr lang="ru-RU" dirty="0" err="1"/>
              <a:t>цілями</a:t>
            </a:r>
            <a:r>
              <a:rPr lang="ru-RU" dirty="0"/>
              <a:t> </a:t>
            </a:r>
            <a:r>
              <a:rPr lang="ru-RU" dirty="0" err="1"/>
              <a:t>моніторингу</a:t>
            </a:r>
            <a:r>
              <a:rPr lang="ru-RU" dirty="0"/>
              <a:t> і </a:t>
            </a:r>
            <a:r>
              <a:rPr lang="ru-RU" dirty="0" err="1"/>
              <a:t>ресурсними</a:t>
            </a:r>
            <a:r>
              <a:rPr lang="ru-RU" dirty="0"/>
              <a:t> </a:t>
            </a:r>
            <a:r>
              <a:rPr lang="ru-RU" dirty="0" err="1"/>
              <a:t>можливостями</a:t>
            </a:r>
            <a:r>
              <a:rPr lang="ru-RU" dirty="0"/>
              <a:t> </a:t>
            </a:r>
            <a:r>
              <a:rPr lang="ru-RU" dirty="0" err="1"/>
              <a:t>виконавців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sp>
        <p:nvSpPr>
          <p:cNvPr id="4" name="Выноска-облако 3"/>
          <p:cNvSpPr/>
          <p:nvPr/>
        </p:nvSpPr>
        <p:spPr>
          <a:xfrm>
            <a:off x="5940152" y="1289304"/>
            <a:ext cx="3024336" cy="2800352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/>
              <a:t>виявлення</a:t>
            </a:r>
            <a:r>
              <a:rPr lang="ru-RU" dirty="0"/>
              <a:t> </a:t>
            </a:r>
            <a:r>
              <a:rPr lang="ru-RU" dirty="0" err="1"/>
              <a:t>нових</a:t>
            </a:r>
            <a:r>
              <a:rPr lang="ru-RU" dirty="0"/>
              <a:t> проблем і </a:t>
            </a:r>
            <a:r>
              <a:rPr lang="ru-RU" dirty="0" err="1"/>
              <a:t>небезпек</a:t>
            </a:r>
            <a:r>
              <a:rPr lang="ru-RU" dirty="0"/>
              <a:t> </a:t>
            </a:r>
            <a:r>
              <a:rPr lang="ru-RU" sz="2000" b="1" dirty="0"/>
              <a:t>до того,</a:t>
            </a:r>
            <a:r>
              <a:rPr lang="ru-RU" dirty="0"/>
              <a:t> як вони </a:t>
            </a:r>
            <a:r>
              <a:rPr lang="ru-RU" dirty="0" err="1"/>
              <a:t>стануть</a:t>
            </a:r>
            <a:r>
              <a:rPr lang="ru-RU" dirty="0"/>
              <a:t> </a:t>
            </a:r>
            <a:r>
              <a:rPr lang="ru-RU" dirty="0" err="1"/>
              <a:t>осмисленними</a:t>
            </a:r>
            <a:r>
              <a:rPr lang="ru-RU" dirty="0"/>
              <a:t> на </a:t>
            </a:r>
            <a:r>
              <a:rPr lang="ru-RU" dirty="0" err="1"/>
              <a:t>рівні</a:t>
            </a:r>
            <a:r>
              <a:rPr lang="ru-RU" dirty="0"/>
              <a:t> </a:t>
            </a:r>
            <a:r>
              <a:rPr lang="ru-RU" dirty="0" err="1" smtClean="0"/>
              <a:t>управління</a:t>
            </a:r>
            <a:r>
              <a:rPr lang="ru-RU" dirty="0" smtClean="0"/>
              <a:t>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69067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000" dirty="0" smtClean="0"/>
              <a:t>ПИТАННЯ ДЛЯ РОЗГЛЯДУ</a:t>
            </a:r>
            <a:endParaRPr lang="ru-RU" sz="4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43608" y="2276872"/>
            <a:ext cx="3096344" cy="30963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Принципи</a:t>
            </a:r>
            <a:r>
              <a:rPr lang="ru-RU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ru-RU" sz="28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класифікації</a:t>
            </a:r>
            <a:r>
              <a:rPr lang="ru-RU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систем </a:t>
            </a:r>
            <a:r>
              <a:rPr lang="ru-RU" sz="28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моніторингу</a:t>
            </a:r>
            <a:endParaRPr lang="ru-RU" sz="28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932040" y="2276872"/>
            <a:ext cx="2880320" cy="30963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Екологічний</a:t>
            </a:r>
            <a:r>
              <a:rPr lang="ru-RU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ru-RU" sz="28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моніторинг</a:t>
            </a:r>
            <a:r>
              <a:rPr lang="ru-RU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і </a:t>
            </a:r>
            <a:r>
              <a:rPr lang="ru-RU" sz="28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його</a:t>
            </a:r>
            <a:r>
              <a:rPr lang="ru-RU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ru-RU" sz="28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завдання</a:t>
            </a:r>
            <a:endParaRPr lang="ru-RU" sz="28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002087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Проблемний</a:t>
            </a:r>
            <a:r>
              <a:rPr lang="ru-RU" dirty="0"/>
              <a:t> 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2121408"/>
            <a:ext cx="8424936" cy="1667632"/>
          </a:xfrm>
          <a:noFill/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b="1" dirty="0" smtClean="0">
                <a:solidFill>
                  <a:schemeClr val="accent1"/>
                </a:solidFill>
              </a:rPr>
              <a:t>Мета </a:t>
            </a:r>
            <a:r>
              <a:rPr lang="ru-RU" b="1" dirty="0" err="1">
                <a:solidFill>
                  <a:schemeClr val="accent1"/>
                </a:solidFill>
              </a:rPr>
              <a:t>цього</a:t>
            </a:r>
            <a:r>
              <a:rPr lang="ru-RU" b="1" dirty="0">
                <a:solidFill>
                  <a:schemeClr val="accent1"/>
                </a:solidFill>
              </a:rPr>
              <a:t> виду </a:t>
            </a:r>
            <a:r>
              <a:rPr lang="ru-RU" b="1" dirty="0" err="1">
                <a:solidFill>
                  <a:schemeClr val="accent1"/>
                </a:solidFill>
              </a:rPr>
              <a:t>моніторингу</a:t>
            </a:r>
            <a:r>
              <a:rPr lang="ru-RU" b="1" dirty="0">
                <a:solidFill>
                  <a:schemeClr val="accent1"/>
                </a:solidFill>
              </a:rPr>
              <a:t> </a:t>
            </a:r>
            <a:r>
              <a:rPr lang="ru-RU" dirty="0"/>
              <a:t>- </a:t>
            </a:r>
            <a:r>
              <a:rPr lang="ru-RU" dirty="0" err="1"/>
              <a:t>виявлення</a:t>
            </a:r>
            <a:r>
              <a:rPr lang="ru-RU" dirty="0"/>
              <a:t> і </a:t>
            </a:r>
            <a:r>
              <a:rPr lang="ru-RU" dirty="0" err="1"/>
              <a:t>оцінка</a:t>
            </a:r>
            <a:r>
              <a:rPr lang="ru-RU" dirty="0"/>
              <a:t> </a:t>
            </a:r>
            <a:r>
              <a:rPr lang="ru-RU" dirty="0" err="1">
                <a:solidFill>
                  <a:schemeClr val="accent1"/>
                </a:solidFill>
              </a:rPr>
              <a:t>нових</a:t>
            </a:r>
            <a:r>
              <a:rPr lang="ru-RU" dirty="0">
                <a:solidFill>
                  <a:schemeClr val="accent1"/>
                </a:solidFill>
              </a:rPr>
              <a:t> </a:t>
            </a:r>
            <a:r>
              <a:rPr lang="ru-RU" dirty="0" err="1">
                <a:solidFill>
                  <a:schemeClr val="accent1"/>
                </a:solidFill>
              </a:rPr>
              <a:t>небезпек</a:t>
            </a:r>
            <a:r>
              <a:rPr lang="ru-RU" dirty="0">
                <a:solidFill>
                  <a:schemeClr val="accent1"/>
                </a:solidFill>
              </a:rPr>
              <a:t>,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провокує</a:t>
            </a:r>
            <a:r>
              <a:rPr lang="ru-RU" dirty="0"/>
              <a:t> </a:t>
            </a:r>
            <a:r>
              <a:rPr lang="ru-RU" dirty="0" err="1"/>
              <a:t>швидке</a:t>
            </a:r>
            <a:r>
              <a:rPr lang="ru-RU" dirty="0"/>
              <a:t> </a:t>
            </a:r>
            <a:r>
              <a:rPr lang="ru-RU" dirty="0" err="1"/>
              <a:t>зростання</a:t>
            </a:r>
            <a:r>
              <a:rPr lang="ru-RU" dirty="0"/>
              <a:t> </a:t>
            </a:r>
            <a:r>
              <a:rPr lang="ru-RU" dirty="0" err="1"/>
              <a:t>небезпек</a:t>
            </a:r>
            <a:r>
              <a:rPr lang="ru-RU" dirty="0"/>
              <a:t>, </a:t>
            </a:r>
            <a:r>
              <a:rPr lang="ru-RU" dirty="0" err="1"/>
              <a:t>частина</a:t>
            </a:r>
            <a:r>
              <a:rPr lang="ru-RU" dirty="0"/>
              <a:t> з </a:t>
            </a:r>
            <a:r>
              <a:rPr lang="ru-RU" dirty="0" err="1"/>
              <a:t>яких</a:t>
            </a:r>
            <a:r>
              <a:rPr lang="ru-RU" dirty="0"/>
              <a:t> носить </a:t>
            </a:r>
            <a:r>
              <a:rPr lang="ru-RU" dirty="0" err="1"/>
              <a:t>глобальний</a:t>
            </a:r>
            <a:r>
              <a:rPr lang="ru-RU" dirty="0"/>
              <a:t> характер. </a:t>
            </a:r>
            <a:endParaRPr lang="ru-RU" dirty="0" smtClean="0"/>
          </a:p>
          <a:p>
            <a:pPr marL="0" indent="0" algn="just">
              <a:buNone/>
            </a:pPr>
            <a:r>
              <a:rPr lang="ru-RU" dirty="0" err="1" smtClean="0"/>
              <a:t>Цей</a:t>
            </a:r>
            <a:r>
              <a:rPr lang="ru-RU" dirty="0" smtClean="0"/>
              <a:t> </a:t>
            </a:r>
            <a:r>
              <a:rPr lang="ru-RU" dirty="0"/>
              <a:t>вид </a:t>
            </a:r>
            <a:r>
              <a:rPr lang="ru-RU" dirty="0" err="1"/>
              <a:t>моніторингу</a:t>
            </a:r>
            <a:r>
              <a:rPr lang="ru-RU" dirty="0"/>
              <a:t> </a:t>
            </a:r>
            <a:r>
              <a:rPr lang="ru-RU" dirty="0" err="1"/>
              <a:t>може</a:t>
            </a:r>
            <a:r>
              <a:rPr lang="ru-RU" dirty="0"/>
              <a:t> бути </a:t>
            </a:r>
            <a:r>
              <a:rPr lang="ru-RU" dirty="0" err="1"/>
              <a:t>розбитий</a:t>
            </a:r>
            <a:r>
              <a:rPr lang="ru-RU" dirty="0"/>
              <a:t> на </a:t>
            </a:r>
            <a:r>
              <a:rPr lang="ru-RU" dirty="0" err="1"/>
              <a:t>дві</a:t>
            </a:r>
            <a:r>
              <a:rPr lang="ru-RU" dirty="0"/>
              <a:t> </a:t>
            </a:r>
            <a:r>
              <a:rPr lang="ru-RU" dirty="0" err="1"/>
              <a:t>складові</a:t>
            </a:r>
            <a:r>
              <a:rPr lang="ru-RU" dirty="0"/>
              <a:t>, </a:t>
            </a:r>
            <a:r>
              <a:rPr lang="ru-RU" dirty="0" err="1"/>
              <a:t>залежно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видів</a:t>
            </a:r>
            <a:r>
              <a:rPr lang="ru-RU" dirty="0"/>
              <a:t> </a:t>
            </a:r>
            <a:r>
              <a:rPr lang="ru-RU" dirty="0" err="1"/>
              <a:t>управлінських</a:t>
            </a:r>
            <a:r>
              <a:rPr lang="ru-RU" dirty="0"/>
              <a:t> задач. 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Блок-схема: несколько документов 3"/>
          <p:cNvSpPr/>
          <p:nvPr/>
        </p:nvSpPr>
        <p:spPr>
          <a:xfrm>
            <a:off x="4572000" y="484632"/>
            <a:ext cx="4320480" cy="1609344"/>
          </a:xfrm>
          <a:prstGeom prst="flowChartMulti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/>
              <a:t>з'ясування закономірностей, процесів, небезпек, тих проблем, які відомі і суттєві з погляду управління.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0911" y="3789040"/>
            <a:ext cx="3672408" cy="306896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/>
              <a:t>Проблемний</a:t>
            </a:r>
            <a:r>
              <a:rPr lang="ru-RU" dirty="0"/>
              <a:t> </a:t>
            </a:r>
            <a:r>
              <a:rPr lang="ru-RU" sz="3200" dirty="0" err="1"/>
              <a:t>функціонування</a:t>
            </a:r>
            <a:r>
              <a:rPr lang="ru-RU" dirty="0"/>
              <a:t> - є </a:t>
            </a:r>
            <a:r>
              <a:rPr lang="ru-RU" dirty="0" err="1"/>
              <a:t>базовим</a:t>
            </a:r>
            <a:r>
              <a:rPr lang="ru-RU" dirty="0"/>
              <a:t> </a:t>
            </a:r>
            <a:r>
              <a:rPr lang="ru-RU" dirty="0" err="1"/>
              <a:t>моніторингом</a:t>
            </a:r>
            <a:r>
              <a:rPr lang="ru-RU" dirty="0"/>
              <a:t> локального характеру, </a:t>
            </a:r>
            <a:r>
              <a:rPr lang="ru-RU" dirty="0" err="1"/>
              <a:t>присвяченим</a:t>
            </a:r>
            <a:r>
              <a:rPr lang="ru-RU" dirty="0"/>
              <a:t> </a:t>
            </a:r>
            <a:r>
              <a:rPr lang="ru-RU" dirty="0" err="1"/>
              <a:t>одній</a:t>
            </a:r>
            <a:r>
              <a:rPr lang="ru-RU" dirty="0"/>
              <a:t> </a:t>
            </a:r>
            <a:r>
              <a:rPr lang="ru-RU" dirty="0" err="1"/>
              <a:t>задачі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одній</a:t>
            </a:r>
            <a:r>
              <a:rPr lang="ru-RU" dirty="0"/>
              <a:t> </a:t>
            </a:r>
            <a:r>
              <a:rPr lang="ru-RU" dirty="0" err="1"/>
              <a:t>проблемі</a:t>
            </a:r>
            <a:r>
              <a:rPr lang="ru-RU" dirty="0"/>
              <a:t>. </a:t>
            </a:r>
            <a:r>
              <a:rPr lang="ru-RU" dirty="0" err="1"/>
              <a:t>Реалізація</a:t>
            </a:r>
            <a:r>
              <a:rPr lang="ru-RU" dirty="0"/>
              <a:t> </a:t>
            </a:r>
            <a:r>
              <a:rPr lang="ru-RU" dirty="0" err="1"/>
              <a:t>цього</a:t>
            </a:r>
            <a:r>
              <a:rPr lang="ru-RU" dirty="0"/>
              <a:t> </a:t>
            </a:r>
            <a:r>
              <a:rPr lang="ru-RU" dirty="0" err="1"/>
              <a:t>моніторингу</a:t>
            </a:r>
            <a:r>
              <a:rPr lang="ru-RU" dirty="0"/>
              <a:t> не </a:t>
            </a:r>
            <a:r>
              <a:rPr lang="ru-RU" dirty="0" err="1"/>
              <a:t>обмежена</a:t>
            </a:r>
            <a:r>
              <a:rPr lang="ru-RU" dirty="0"/>
              <a:t> за часом.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707904" y="3789040"/>
            <a:ext cx="5436095" cy="306896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/>
              <a:t>Проблемний</a:t>
            </a:r>
            <a:r>
              <a:rPr lang="ru-RU" dirty="0"/>
              <a:t> </a:t>
            </a:r>
            <a:r>
              <a:rPr lang="ru-RU" sz="2400" dirty="0" err="1"/>
              <a:t>розвитку</a:t>
            </a:r>
            <a:r>
              <a:rPr lang="ru-RU" dirty="0"/>
              <a:t> - </a:t>
            </a:r>
            <a:r>
              <a:rPr lang="ru-RU" dirty="0" err="1"/>
              <a:t>поточні</a:t>
            </a:r>
            <a:r>
              <a:rPr lang="ru-RU" dirty="0"/>
              <a:t> </a:t>
            </a:r>
            <a:r>
              <a:rPr lang="ru-RU" dirty="0" err="1"/>
              <a:t>задачі</a:t>
            </a:r>
            <a:r>
              <a:rPr lang="ru-RU" dirty="0"/>
              <a:t> </a:t>
            </a:r>
            <a:r>
              <a:rPr lang="ru-RU" dirty="0" err="1"/>
              <a:t>розвитку</a:t>
            </a:r>
            <a:r>
              <a:rPr lang="ru-RU" dirty="0"/>
              <a:t> і предмет </a:t>
            </a:r>
            <a:r>
              <a:rPr lang="ru-RU" dirty="0" err="1"/>
              <a:t>вивчення</a:t>
            </a:r>
            <a:r>
              <a:rPr lang="ru-RU" dirty="0"/>
              <a:t> </a:t>
            </a:r>
            <a:r>
              <a:rPr lang="ru-RU" dirty="0" err="1"/>
              <a:t>цього</a:t>
            </a:r>
            <a:r>
              <a:rPr lang="ru-RU" dirty="0"/>
              <a:t> </a:t>
            </a:r>
            <a:r>
              <a:rPr lang="ru-RU" dirty="0" err="1"/>
              <a:t>моніторингу</a:t>
            </a:r>
            <a:r>
              <a:rPr lang="ru-RU" dirty="0"/>
              <a:t> </a:t>
            </a:r>
            <a:r>
              <a:rPr lang="ru-RU" dirty="0" err="1"/>
              <a:t>існує</a:t>
            </a:r>
            <a:r>
              <a:rPr lang="ru-RU" dirty="0"/>
              <a:t> </a:t>
            </a:r>
            <a:r>
              <a:rPr lang="ru-RU" dirty="0" err="1"/>
              <a:t>якийсь</a:t>
            </a:r>
            <a:r>
              <a:rPr lang="ru-RU" dirty="0"/>
              <a:t> час. </a:t>
            </a:r>
            <a:endParaRPr lang="ru-RU" dirty="0" smtClean="0"/>
          </a:p>
          <a:p>
            <a:pPr algn="ctr"/>
            <a:r>
              <a:rPr lang="ru-RU" dirty="0" err="1" smtClean="0"/>
              <a:t>Після</a:t>
            </a:r>
            <a:r>
              <a:rPr lang="ru-RU" dirty="0" smtClean="0"/>
              <a:t> </a:t>
            </a:r>
            <a:r>
              <a:rPr lang="ru-RU" dirty="0"/>
              <a:t>того, як задача </a:t>
            </a:r>
            <a:r>
              <a:rPr lang="ru-RU" dirty="0" err="1"/>
              <a:t>вирішена</a:t>
            </a:r>
            <a:r>
              <a:rPr lang="ru-RU" dirty="0"/>
              <a:t>,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u="sng" dirty="0" err="1"/>
              <a:t>припиняє</a:t>
            </a:r>
            <a:r>
              <a:rPr lang="ru-RU" u="sng" dirty="0"/>
              <a:t> </a:t>
            </a:r>
            <a:r>
              <a:rPr lang="ru-RU" u="sng" dirty="0" err="1"/>
              <a:t>своє</a:t>
            </a:r>
            <a:r>
              <a:rPr lang="ru-RU" u="sng" dirty="0"/>
              <a:t> </a:t>
            </a:r>
            <a:r>
              <a:rPr lang="ru-RU" u="sng" dirty="0" err="1"/>
              <a:t>існування</a:t>
            </a:r>
            <a:r>
              <a:rPr lang="ru-RU" u="sng" dirty="0"/>
              <a:t>.</a:t>
            </a:r>
            <a:r>
              <a:rPr lang="ru-RU" dirty="0"/>
              <a:t> При </a:t>
            </a:r>
            <a:r>
              <a:rPr lang="ru-RU" dirty="0" err="1"/>
              <a:t>цьому</a:t>
            </a:r>
            <a:r>
              <a:rPr lang="ru-RU" dirty="0"/>
              <a:t> </a:t>
            </a:r>
            <a:r>
              <a:rPr lang="ru-RU" dirty="0" err="1"/>
              <a:t>кількість</a:t>
            </a:r>
            <a:r>
              <a:rPr lang="ru-RU" dirty="0"/>
              <a:t> </a:t>
            </a:r>
            <a:r>
              <a:rPr lang="ru-RU" dirty="0" err="1"/>
              <a:t>паралельно</a:t>
            </a:r>
            <a:r>
              <a:rPr lang="ru-RU" dirty="0"/>
              <a:t> </a:t>
            </a:r>
            <a:r>
              <a:rPr lang="ru-RU" dirty="0" err="1"/>
              <a:t>існуючих</a:t>
            </a:r>
            <a:r>
              <a:rPr lang="ru-RU" dirty="0"/>
              <a:t> задач </a:t>
            </a:r>
            <a:r>
              <a:rPr lang="ru-RU" dirty="0" err="1"/>
              <a:t>може</a:t>
            </a:r>
            <a:r>
              <a:rPr lang="ru-RU" dirty="0"/>
              <a:t> бути </a:t>
            </a:r>
            <a:r>
              <a:rPr lang="ru-RU" dirty="0" err="1"/>
              <a:t>достатньо</a:t>
            </a:r>
            <a:r>
              <a:rPr lang="ru-RU" dirty="0"/>
              <a:t> великою. </a:t>
            </a:r>
            <a:r>
              <a:rPr lang="ru-RU" dirty="0" err="1"/>
              <a:t>Основна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особливість</a:t>
            </a:r>
            <a:r>
              <a:rPr lang="ru-RU" dirty="0"/>
              <a:t> </a:t>
            </a:r>
            <a:r>
              <a:rPr lang="ru-RU" dirty="0" err="1"/>
              <a:t>динамічність</a:t>
            </a:r>
            <a:r>
              <a:rPr lang="ru-RU" dirty="0"/>
              <a:t> </a:t>
            </a:r>
            <a:r>
              <a:rPr lang="ru-RU" dirty="0" err="1"/>
              <a:t>створення</a:t>
            </a:r>
            <a:r>
              <a:rPr lang="ru-RU" dirty="0"/>
              <a:t>, коли </a:t>
            </a:r>
            <a:r>
              <a:rPr lang="ru-RU" dirty="0" err="1"/>
              <a:t>задачі</a:t>
            </a:r>
            <a:r>
              <a:rPr lang="ru-RU" dirty="0"/>
              <a:t> </a:t>
            </a:r>
            <a:r>
              <a:rPr lang="ru-RU" dirty="0" err="1"/>
              <a:t>якості</a:t>
            </a:r>
            <a:r>
              <a:rPr lang="ru-RU" dirty="0"/>
              <a:t> </a:t>
            </a:r>
            <a:r>
              <a:rPr lang="ru-RU" dirty="0" err="1"/>
              <a:t>інструментарію</a:t>
            </a:r>
            <a:r>
              <a:rPr lang="ru-RU" dirty="0"/>
              <a:t> і </a:t>
            </a:r>
            <a:r>
              <a:rPr lang="ru-RU" dirty="0" err="1"/>
              <a:t>всієї</a:t>
            </a:r>
            <a:r>
              <a:rPr lang="ru-RU" dirty="0"/>
              <a:t> </a:t>
            </a:r>
            <a:r>
              <a:rPr lang="ru-RU" dirty="0" err="1"/>
              <a:t>системи</a:t>
            </a:r>
            <a:r>
              <a:rPr lang="ru-RU" dirty="0"/>
              <a:t> </a:t>
            </a:r>
            <a:r>
              <a:rPr lang="ru-RU" dirty="0" err="1"/>
              <a:t>моніторингу</a:t>
            </a:r>
            <a:r>
              <a:rPr lang="ru-RU" dirty="0"/>
              <a:t> </a:t>
            </a:r>
            <a:r>
              <a:rPr lang="ru-RU" dirty="0" err="1"/>
              <a:t>повинні</a:t>
            </a:r>
            <a:r>
              <a:rPr lang="ru-RU" dirty="0"/>
              <a:t> </a:t>
            </a:r>
            <a:r>
              <a:rPr lang="ru-RU" dirty="0" err="1"/>
              <a:t>розв'язуватися</a:t>
            </a:r>
            <a:r>
              <a:rPr lang="ru-RU" dirty="0"/>
              <a:t> в </a:t>
            </a:r>
            <a:r>
              <a:rPr lang="ru-RU" dirty="0" err="1"/>
              <a:t>умовах</a:t>
            </a:r>
            <a:r>
              <a:rPr lang="ru-RU" dirty="0"/>
              <a:t> </a:t>
            </a:r>
            <a:r>
              <a:rPr lang="ru-RU" dirty="0" err="1"/>
              <a:t>ліміту</a:t>
            </a:r>
            <a:r>
              <a:rPr lang="ru-RU" dirty="0"/>
              <a:t> часу.</a:t>
            </a:r>
          </a:p>
        </p:txBody>
      </p:sp>
    </p:spTree>
    <p:extLst>
      <p:ext uri="{BB962C8B-B14F-4D97-AF65-F5344CB8AC3E}">
        <p14:creationId xmlns:p14="http://schemas.microsoft.com/office/powerpoint/2010/main" val="31024121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-99392"/>
            <a:ext cx="7772400" cy="160934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Задача </a:t>
            </a:r>
            <a:r>
              <a:rPr lang="ru-RU" dirty="0" err="1"/>
              <a:t>вивчення</a:t>
            </a:r>
            <a:r>
              <a:rPr lang="ru-RU" dirty="0"/>
              <a:t> </a:t>
            </a:r>
            <a:r>
              <a:rPr lang="ru-RU" dirty="0" err="1"/>
              <a:t>Землі</a:t>
            </a:r>
            <a:r>
              <a:rPr lang="ru-RU" dirty="0"/>
              <a:t> як </a:t>
            </a:r>
            <a:r>
              <a:rPr lang="ru-RU" dirty="0" err="1"/>
              <a:t>цілісної</a:t>
            </a:r>
            <a:r>
              <a:rPr lang="ru-RU" dirty="0"/>
              <a:t> </a:t>
            </a:r>
            <a:r>
              <a:rPr lang="ru-RU" dirty="0" err="1"/>
              <a:t>природної</a:t>
            </a:r>
            <a:r>
              <a:rPr lang="ru-RU" dirty="0"/>
              <a:t> </a:t>
            </a:r>
            <a:r>
              <a:rPr lang="ru-RU" dirty="0" err="1"/>
              <a:t>системи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43325" y="1922097"/>
            <a:ext cx="8820472" cy="50125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поставлена </a:t>
            </a:r>
            <a:r>
              <a:rPr lang="ru-RU" dirty="0" err="1">
                <a:solidFill>
                  <a:schemeClr val="accent1"/>
                </a:solidFill>
              </a:rPr>
              <a:t>Міжнародною</a:t>
            </a:r>
            <a:r>
              <a:rPr lang="ru-RU" dirty="0">
                <a:solidFill>
                  <a:schemeClr val="accent1"/>
                </a:solidFill>
              </a:rPr>
              <a:t> </a:t>
            </a:r>
            <a:r>
              <a:rPr lang="ru-RU" dirty="0" err="1">
                <a:solidFill>
                  <a:schemeClr val="accent1"/>
                </a:solidFill>
              </a:rPr>
              <a:t>геосферно-біосферною</a:t>
            </a:r>
            <a:r>
              <a:rPr lang="ru-RU" dirty="0">
                <a:solidFill>
                  <a:schemeClr val="accent1"/>
                </a:solidFill>
              </a:rPr>
              <a:t> </a:t>
            </a:r>
            <a:r>
              <a:rPr lang="ru-RU" dirty="0" err="1">
                <a:solidFill>
                  <a:schemeClr val="accent1"/>
                </a:solidFill>
              </a:rPr>
              <a:t>програмою</a:t>
            </a:r>
            <a:r>
              <a:rPr lang="ru-RU" dirty="0">
                <a:solidFill>
                  <a:schemeClr val="accent1"/>
                </a:solidFill>
              </a:rPr>
              <a:t> (МГБП) </a:t>
            </a:r>
            <a:r>
              <a:rPr lang="ru-RU" dirty="0"/>
              <a:t>та </a:t>
            </a:r>
            <a:r>
              <a:rPr lang="ru-RU" dirty="0" err="1"/>
              <a:t>вирішується</a:t>
            </a:r>
            <a:r>
              <a:rPr lang="ru-RU" dirty="0"/>
              <a:t> на </a:t>
            </a:r>
            <a:r>
              <a:rPr lang="ru-RU" dirty="0" err="1"/>
              <a:t>основі</a:t>
            </a:r>
            <a:r>
              <a:rPr lang="ru-RU" dirty="0"/>
              <a:t> широкого </a:t>
            </a:r>
            <a:r>
              <a:rPr lang="ru-RU" dirty="0" err="1"/>
              <a:t>застосування</a:t>
            </a:r>
            <a:r>
              <a:rPr lang="ru-RU" dirty="0"/>
              <a:t> </a:t>
            </a:r>
            <a:r>
              <a:rPr lang="ru-RU" dirty="0" err="1">
                <a:solidFill>
                  <a:srgbClr val="00B0F0"/>
                </a:solidFill>
              </a:rPr>
              <a:t>космічних</a:t>
            </a:r>
            <a:r>
              <a:rPr lang="ru-RU" dirty="0">
                <a:solidFill>
                  <a:srgbClr val="00B0F0"/>
                </a:solidFill>
              </a:rPr>
              <a:t> </a:t>
            </a:r>
            <a:r>
              <a:rPr lang="ru-RU" dirty="0" err="1">
                <a:solidFill>
                  <a:srgbClr val="00B0F0"/>
                </a:solidFill>
              </a:rPr>
              <a:t>засобів</a:t>
            </a:r>
            <a:r>
              <a:rPr lang="ru-RU" dirty="0">
                <a:solidFill>
                  <a:srgbClr val="00B0F0"/>
                </a:solidFill>
              </a:rPr>
              <a:t> спостережень. </a:t>
            </a:r>
            <a:endParaRPr lang="ru-RU" dirty="0" smtClean="0">
              <a:solidFill>
                <a:srgbClr val="00B0F0"/>
              </a:solidFill>
            </a:endParaRPr>
          </a:p>
          <a:p>
            <a:pPr marL="0" indent="0">
              <a:buNone/>
            </a:pPr>
            <a:r>
              <a:rPr lang="ru-RU" dirty="0" smtClean="0"/>
              <a:t>МГБП</a:t>
            </a:r>
            <a:r>
              <a:rPr lang="ru-RU" dirty="0"/>
              <a:t>, </a:t>
            </a:r>
            <a:r>
              <a:rPr lang="ru-RU" dirty="0" err="1"/>
              <a:t>здійснення</a:t>
            </a:r>
            <a:r>
              <a:rPr lang="ru-RU" dirty="0"/>
              <a:t> </a:t>
            </a:r>
            <a:r>
              <a:rPr lang="ru-RU" dirty="0" err="1"/>
              <a:t>якої</a:t>
            </a:r>
            <a:r>
              <a:rPr lang="ru-RU" dirty="0"/>
              <a:t> </a:t>
            </a:r>
            <a:r>
              <a:rPr lang="ru-RU" dirty="0" err="1"/>
              <a:t>почалося</a:t>
            </a:r>
            <a:r>
              <a:rPr lang="ru-RU" dirty="0"/>
              <a:t> з 1990р., </a:t>
            </a:r>
            <a:r>
              <a:rPr lang="ru-RU" dirty="0" err="1"/>
              <a:t>передбачає</a:t>
            </a:r>
            <a:r>
              <a:rPr lang="ru-RU" dirty="0"/>
              <a:t> </a:t>
            </a:r>
            <a:r>
              <a:rPr lang="ru-RU" sz="3600" dirty="0" err="1">
                <a:solidFill>
                  <a:srgbClr val="FF0000"/>
                </a:solidFill>
              </a:rPr>
              <a:t>сім</a:t>
            </a:r>
            <a:r>
              <a:rPr lang="ru-RU" dirty="0"/>
              <a:t> </a:t>
            </a:r>
            <a:r>
              <a:rPr lang="ru-RU" dirty="0" err="1"/>
              <a:t>ключових</a:t>
            </a:r>
            <a:r>
              <a:rPr lang="ru-RU" dirty="0"/>
              <a:t> </a:t>
            </a:r>
            <a:r>
              <a:rPr lang="ru-RU" dirty="0" err="1"/>
              <a:t>розробок</a:t>
            </a:r>
            <a:r>
              <a:rPr lang="ru-RU" dirty="0"/>
              <a:t>.</a:t>
            </a:r>
          </a:p>
          <a:p>
            <a:pPr marL="457200" indent="-457200" algn="just">
              <a:buAutoNum type="arabicPeriod"/>
            </a:pPr>
            <a:r>
              <a:rPr lang="ru-RU" dirty="0" err="1" smtClean="0"/>
              <a:t>Закономірності</a:t>
            </a:r>
            <a:r>
              <a:rPr lang="ru-RU" dirty="0" smtClean="0"/>
              <a:t> </a:t>
            </a:r>
            <a:r>
              <a:rPr lang="ru-RU" dirty="0" err="1"/>
              <a:t>хімічних</a:t>
            </a:r>
            <a:r>
              <a:rPr lang="ru-RU" dirty="0"/>
              <a:t> </a:t>
            </a:r>
            <a:r>
              <a:rPr lang="ru-RU" dirty="0" err="1"/>
              <a:t>процесів</a:t>
            </a:r>
            <a:r>
              <a:rPr lang="ru-RU" dirty="0"/>
              <a:t> в </a:t>
            </a:r>
            <a:r>
              <a:rPr lang="ru-RU" dirty="0" err="1"/>
              <a:t>глобальній</a:t>
            </a:r>
            <a:r>
              <a:rPr lang="ru-RU" dirty="0"/>
              <a:t> </a:t>
            </a:r>
            <a:r>
              <a:rPr lang="ru-RU" dirty="0" err="1"/>
              <a:t>атмосфері</a:t>
            </a:r>
            <a:r>
              <a:rPr lang="ru-RU" dirty="0"/>
              <a:t> та роль </a:t>
            </a:r>
            <a:r>
              <a:rPr lang="ru-RU" dirty="0" err="1"/>
              <a:t>біологічних</a:t>
            </a:r>
            <a:r>
              <a:rPr lang="ru-RU" dirty="0"/>
              <a:t> </a:t>
            </a:r>
            <a:r>
              <a:rPr lang="ru-RU" dirty="0" err="1"/>
              <a:t>процесів</a:t>
            </a:r>
            <a:r>
              <a:rPr lang="ru-RU" dirty="0"/>
              <a:t> в </a:t>
            </a:r>
            <a:r>
              <a:rPr lang="ru-RU" dirty="0" err="1"/>
              <a:t>колообігах</a:t>
            </a:r>
            <a:r>
              <a:rPr lang="ru-RU" dirty="0"/>
              <a:t> </a:t>
            </a:r>
            <a:r>
              <a:rPr lang="ru-RU" dirty="0" err="1"/>
              <a:t>малих</a:t>
            </a:r>
            <a:r>
              <a:rPr lang="ru-RU" dirty="0"/>
              <a:t> </a:t>
            </a:r>
            <a:r>
              <a:rPr lang="ru-RU" dirty="0" err="1"/>
              <a:t>газових</a:t>
            </a:r>
            <a:r>
              <a:rPr lang="ru-RU" dirty="0"/>
              <a:t> </a:t>
            </a:r>
            <a:r>
              <a:rPr lang="ru-RU" dirty="0" err="1"/>
              <a:t>компонентів</a:t>
            </a:r>
            <a:r>
              <a:rPr lang="ru-RU" dirty="0"/>
              <a:t>. </a:t>
            </a:r>
            <a:endParaRPr lang="ru-RU" dirty="0" smtClean="0"/>
          </a:p>
          <a:p>
            <a:pPr marL="0" indent="0" algn="just">
              <a:buNone/>
            </a:pPr>
            <a:r>
              <a:rPr lang="ru-RU" dirty="0" err="1" smtClean="0"/>
              <a:t>Проекти</a:t>
            </a:r>
            <a:r>
              <a:rPr lang="ru-RU" dirty="0"/>
              <a:t>, </a:t>
            </a:r>
            <a:r>
              <a:rPr lang="ru-RU" dirty="0" err="1"/>
              <a:t>виконані</a:t>
            </a:r>
            <a:r>
              <a:rPr lang="ru-RU" dirty="0"/>
              <a:t> </a:t>
            </a:r>
            <a:r>
              <a:rPr lang="ru-RU" dirty="0" smtClean="0"/>
              <a:t>за </a:t>
            </a:r>
            <a:r>
              <a:rPr lang="ru-RU" dirty="0" err="1"/>
              <a:t>цими</a:t>
            </a:r>
            <a:r>
              <a:rPr lang="ru-RU" dirty="0"/>
              <a:t> </a:t>
            </a:r>
            <a:r>
              <a:rPr lang="ru-RU" dirty="0" err="1"/>
              <a:t>напрямками</a:t>
            </a:r>
            <a:r>
              <a:rPr lang="ru-RU" dirty="0"/>
              <a:t>, </a:t>
            </a:r>
            <a:r>
              <a:rPr lang="ru-RU" dirty="0" err="1"/>
              <a:t>аналізують</a:t>
            </a:r>
            <a:r>
              <a:rPr lang="ru-RU" dirty="0"/>
              <a:t> </a:t>
            </a:r>
            <a:r>
              <a:rPr lang="ru-RU" b="1" dirty="0">
                <a:solidFill>
                  <a:srgbClr val="FF0000"/>
                </a:solidFill>
              </a:rPr>
              <a:t>вплив зміни </a:t>
            </a:r>
            <a:r>
              <a:rPr lang="ru-RU" b="1" dirty="0" err="1">
                <a:solidFill>
                  <a:srgbClr val="FF0000"/>
                </a:solidFill>
              </a:rPr>
              <a:t>вмісту</a:t>
            </a:r>
            <a:r>
              <a:rPr lang="ru-RU" b="1" dirty="0">
                <a:solidFill>
                  <a:srgbClr val="FF0000"/>
                </a:solidFill>
              </a:rPr>
              <a:t> озону </a:t>
            </a:r>
            <a:r>
              <a:rPr lang="ru-RU" dirty="0"/>
              <a:t>в </a:t>
            </a:r>
            <a:r>
              <a:rPr lang="ru-RU" dirty="0" err="1"/>
              <a:t>стратосфері</a:t>
            </a:r>
            <a:r>
              <a:rPr lang="ru-RU" dirty="0"/>
              <a:t> на </a:t>
            </a:r>
            <a:r>
              <a:rPr lang="ru-RU" dirty="0" err="1"/>
              <a:t>проникнення</a:t>
            </a:r>
            <a:r>
              <a:rPr lang="ru-RU" dirty="0"/>
              <a:t> до </a:t>
            </a:r>
            <a:r>
              <a:rPr lang="ru-RU" dirty="0" err="1"/>
              <a:t>земної</a:t>
            </a:r>
            <a:r>
              <a:rPr lang="ru-RU" dirty="0"/>
              <a:t> </a:t>
            </a:r>
            <a:r>
              <a:rPr lang="ru-RU" dirty="0" err="1"/>
              <a:t>поверхні</a:t>
            </a:r>
            <a:r>
              <a:rPr lang="ru-RU" dirty="0"/>
              <a:t> </a:t>
            </a:r>
            <a:r>
              <a:rPr lang="ru-RU" dirty="0" err="1"/>
              <a:t>біологічно-небезпечного</a:t>
            </a:r>
            <a:r>
              <a:rPr lang="ru-RU" dirty="0"/>
              <a:t> </a:t>
            </a:r>
            <a:r>
              <a:rPr lang="ru-RU" b="1" dirty="0" err="1">
                <a:solidFill>
                  <a:srgbClr val="FF0000"/>
                </a:solidFill>
              </a:rPr>
              <a:t>ультрафіолетового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випромінювання</a:t>
            </a:r>
            <a:r>
              <a:rPr lang="ru-RU" dirty="0"/>
              <a:t>, </a:t>
            </a:r>
            <a:r>
              <a:rPr lang="ru-RU" dirty="0" err="1"/>
              <a:t>оцінку</a:t>
            </a:r>
            <a:r>
              <a:rPr lang="ru-RU" dirty="0"/>
              <a:t> впливу </a:t>
            </a:r>
            <a:r>
              <a:rPr lang="ru-RU" b="1" dirty="0" err="1">
                <a:solidFill>
                  <a:srgbClr val="FF0000"/>
                </a:solidFill>
              </a:rPr>
              <a:t>аерозолів</a:t>
            </a:r>
            <a:r>
              <a:rPr lang="ru-RU" b="1" dirty="0">
                <a:solidFill>
                  <a:srgbClr val="FF0000"/>
                </a:solidFill>
              </a:rPr>
              <a:t> на </a:t>
            </a:r>
            <a:r>
              <a:rPr lang="ru-RU" b="1" dirty="0" err="1">
                <a:solidFill>
                  <a:srgbClr val="FF0000"/>
                </a:solidFill>
              </a:rPr>
              <a:t>клімат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419731" y="5733256"/>
            <a:ext cx="38908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7 </a:t>
            </a:r>
            <a:r>
              <a:rPr lang="ru-RU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розробок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787805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2. </a:t>
            </a:r>
            <a:r>
              <a:rPr lang="ru-RU" dirty="0" err="1"/>
              <a:t>Вплив</a:t>
            </a:r>
            <a:r>
              <a:rPr lang="ru-RU" dirty="0"/>
              <a:t> </a:t>
            </a:r>
            <a:r>
              <a:rPr lang="ru-RU" dirty="0" err="1"/>
              <a:t>біологічних</a:t>
            </a:r>
            <a:r>
              <a:rPr lang="ru-RU" dirty="0"/>
              <a:t> </a:t>
            </a:r>
            <a:r>
              <a:rPr lang="ru-RU" dirty="0" err="1"/>
              <a:t>процесів</a:t>
            </a:r>
            <a:r>
              <a:rPr lang="ru-RU" dirty="0"/>
              <a:t> в </a:t>
            </a:r>
            <a:r>
              <a:rPr lang="ru-RU" dirty="0" err="1"/>
              <a:t>океані</a:t>
            </a:r>
            <a:r>
              <a:rPr lang="ru-RU" dirty="0"/>
              <a:t> на </a:t>
            </a:r>
            <a:r>
              <a:rPr lang="ru-RU" dirty="0" err="1"/>
              <a:t>клімат</a:t>
            </a:r>
            <a:r>
              <a:rPr lang="ru-RU" dirty="0"/>
              <a:t> та </a:t>
            </a:r>
            <a:r>
              <a:rPr lang="ru-RU" dirty="0" err="1"/>
              <a:t>зворотні</a:t>
            </a:r>
            <a:r>
              <a:rPr lang="ru-RU" dirty="0"/>
              <a:t> </a:t>
            </a:r>
            <a:r>
              <a:rPr lang="ru-RU" dirty="0" err="1"/>
              <a:t>впливи</a:t>
            </a:r>
            <a:r>
              <a:rPr lang="ru-RU" dirty="0"/>
              <a:t>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85800" y="2348880"/>
            <a:ext cx="3670176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err="1" smtClean="0"/>
              <a:t>Проекти</a:t>
            </a:r>
            <a:r>
              <a:rPr lang="ru-RU" dirty="0" smtClean="0"/>
              <a:t> </a:t>
            </a:r>
            <a:r>
              <a:rPr lang="ru-RU" dirty="0" err="1"/>
              <a:t>включають</a:t>
            </a:r>
            <a:r>
              <a:rPr lang="ru-RU" dirty="0"/>
              <a:t> </a:t>
            </a:r>
            <a:r>
              <a:rPr lang="ru-RU" dirty="0" err="1"/>
              <a:t>комплексні</a:t>
            </a:r>
            <a:r>
              <a:rPr lang="ru-RU" dirty="0"/>
              <a:t> </a:t>
            </a:r>
            <a:r>
              <a:rPr lang="ru-RU" dirty="0" err="1"/>
              <a:t>дослідження</a:t>
            </a:r>
            <a:r>
              <a:rPr lang="ru-RU" dirty="0"/>
              <a:t> </a:t>
            </a:r>
            <a:r>
              <a:rPr lang="ru-RU" sz="2800" dirty="0"/>
              <a:t>глобального</a:t>
            </a:r>
            <a:r>
              <a:rPr lang="ru-RU" dirty="0"/>
              <a:t> </a:t>
            </a:r>
            <a:r>
              <a:rPr lang="ru-RU" sz="3600" dirty="0" err="1"/>
              <a:t>газообміну</a:t>
            </a:r>
            <a:r>
              <a:rPr lang="ru-RU" dirty="0"/>
              <a:t> </a:t>
            </a:r>
            <a:r>
              <a:rPr lang="ru-RU" dirty="0" err="1"/>
              <a:t>між</a:t>
            </a:r>
            <a:r>
              <a:rPr lang="ru-RU" dirty="0"/>
              <a:t> океаном і атмосферою, </a:t>
            </a:r>
            <a:r>
              <a:rPr lang="ru-RU" dirty="0" err="1"/>
              <a:t>морським</a:t>
            </a:r>
            <a:r>
              <a:rPr lang="ru-RU" dirty="0"/>
              <a:t> дном та </a:t>
            </a:r>
            <a:r>
              <a:rPr lang="ru-RU" dirty="0" err="1"/>
              <a:t>літосферою</a:t>
            </a:r>
            <a:r>
              <a:rPr lang="ru-RU" dirty="0"/>
              <a:t> </a:t>
            </a:r>
            <a:r>
              <a:rPr lang="ru-RU" dirty="0" err="1"/>
              <a:t>континентів</a:t>
            </a:r>
            <a:r>
              <a:rPr lang="ru-RU" dirty="0"/>
              <a:t>, </a:t>
            </a:r>
            <a:r>
              <a:rPr lang="ru-RU" b="1" dirty="0" err="1">
                <a:solidFill>
                  <a:srgbClr val="7030A0"/>
                </a:solidFill>
              </a:rPr>
              <a:t>розробку</a:t>
            </a:r>
            <a:r>
              <a:rPr lang="ru-RU" b="1" dirty="0">
                <a:solidFill>
                  <a:srgbClr val="7030A0"/>
                </a:solidFill>
              </a:rPr>
              <a:t> методик </a:t>
            </a:r>
            <a:r>
              <a:rPr lang="ru-RU" b="1" dirty="0" err="1">
                <a:solidFill>
                  <a:srgbClr val="7030A0"/>
                </a:solidFill>
              </a:rPr>
              <a:t>прогнозування</a:t>
            </a:r>
            <a:r>
              <a:rPr lang="ru-RU" b="1" dirty="0">
                <a:solidFill>
                  <a:srgbClr val="7030A0"/>
                </a:solidFill>
              </a:rPr>
              <a:t> </a:t>
            </a:r>
            <a:r>
              <a:rPr lang="ru-RU" dirty="0" err="1"/>
              <a:t>біохімічних</a:t>
            </a:r>
            <a:r>
              <a:rPr lang="ru-RU" dirty="0"/>
              <a:t> </a:t>
            </a:r>
            <a:r>
              <a:rPr lang="ru-RU" dirty="0" err="1"/>
              <a:t>процесів</a:t>
            </a:r>
            <a:r>
              <a:rPr lang="ru-RU" dirty="0"/>
              <a:t> в </a:t>
            </a:r>
            <a:r>
              <a:rPr lang="ru-RU" dirty="0" err="1"/>
              <a:t>океані</a:t>
            </a:r>
            <a:r>
              <a:rPr lang="ru-RU" dirty="0"/>
              <a:t> в </a:t>
            </a:r>
            <a:r>
              <a:rPr lang="ru-RU" dirty="0" err="1"/>
              <a:t>залежності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антропогенних</a:t>
            </a:r>
            <a:r>
              <a:rPr lang="ru-RU" dirty="0"/>
              <a:t> </a:t>
            </a:r>
            <a:r>
              <a:rPr lang="ru-RU" dirty="0" err="1"/>
              <a:t>збурень</a:t>
            </a:r>
            <a:r>
              <a:rPr lang="ru-RU" dirty="0"/>
              <a:t> в глобальному </a:t>
            </a:r>
            <a:r>
              <a:rPr lang="ru-RU" dirty="0" err="1"/>
              <a:t>масштабі</a:t>
            </a:r>
            <a:r>
              <a:rPr lang="ru-RU" dirty="0"/>
              <a:t>, </a:t>
            </a:r>
            <a:r>
              <a:rPr lang="ru-RU" dirty="0" err="1"/>
              <a:t>вивчення</a:t>
            </a:r>
            <a:r>
              <a:rPr lang="ru-RU" dirty="0"/>
              <a:t> </a:t>
            </a:r>
            <a:r>
              <a:rPr lang="ru-RU" b="1" dirty="0" err="1">
                <a:solidFill>
                  <a:srgbClr val="00B0F0"/>
                </a:solidFill>
              </a:rPr>
              <a:t>евфотичної</a:t>
            </a:r>
            <a:r>
              <a:rPr lang="ru-RU" b="1" dirty="0">
                <a:solidFill>
                  <a:srgbClr val="00B0F0"/>
                </a:solidFill>
              </a:rPr>
              <a:t> </a:t>
            </a:r>
            <a:r>
              <a:rPr lang="ru-RU" b="1" dirty="0" err="1">
                <a:solidFill>
                  <a:srgbClr val="00B0F0"/>
                </a:solidFill>
              </a:rPr>
              <a:t>зони</a:t>
            </a:r>
            <a:r>
              <a:rPr lang="ru-RU" b="1" dirty="0">
                <a:solidFill>
                  <a:srgbClr val="00B0F0"/>
                </a:solidFill>
              </a:rPr>
              <a:t> </a:t>
            </a:r>
            <a:r>
              <a:rPr lang="ru-RU" b="1" dirty="0" err="1">
                <a:solidFill>
                  <a:srgbClr val="00B0F0"/>
                </a:solidFill>
              </a:rPr>
              <a:t>Світового</a:t>
            </a:r>
            <a:r>
              <a:rPr lang="ru-RU" b="1" dirty="0">
                <a:solidFill>
                  <a:srgbClr val="00B0F0"/>
                </a:solidFill>
              </a:rPr>
              <a:t> океану.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492896"/>
            <a:ext cx="4099948" cy="30243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155962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323528" y="260648"/>
            <a:ext cx="4032448" cy="6336704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/>
              <a:t>3. </a:t>
            </a:r>
            <a:r>
              <a:rPr lang="ru-RU" dirty="0" err="1"/>
              <a:t>Вивчення</a:t>
            </a:r>
            <a:r>
              <a:rPr lang="ru-RU" dirty="0"/>
              <a:t> </a:t>
            </a:r>
            <a:r>
              <a:rPr lang="ru-RU" dirty="0" err="1">
                <a:solidFill>
                  <a:srgbClr val="0070C0"/>
                </a:solidFill>
              </a:rPr>
              <a:t>узбережних</a:t>
            </a:r>
            <a:r>
              <a:rPr lang="ru-RU" dirty="0">
                <a:solidFill>
                  <a:srgbClr val="0070C0"/>
                </a:solidFill>
              </a:rPr>
              <a:t> </a:t>
            </a:r>
            <a:r>
              <a:rPr lang="ru-RU" dirty="0" err="1">
                <a:solidFill>
                  <a:srgbClr val="0070C0"/>
                </a:solidFill>
              </a:rPr>
              <a:t>екосистем</a:t>
            </a:r>
            <a:r>
              <a:rPr lang="ru-RU" dirty="0">
                <a:solidFill>
                  <a:srgbClr val="0070C0"/>
                </a:solidFill>
              </a:rPr>
              <a:t> </a:t>
            </a:r>
            <a:r>
              <a:rPr lang="ru-RU" dirty="0"/>
              <a:t>та </a:t>
            </a:r>
            <a:r>
              <a:rPr lang="ru-RU" dirty="0" err="1"/>
              <a:t>впливу</a:t>
            </a:r>
            <a:r>
              <a:rPr lang="ru-RU" dirty="0"/>
              <a:t> </a:t>
            </a:r>
            <a:r>
              <a:rPr lang="ru-RU" dirty="0" err="1"/>
              <a:t>змін</a:t>
            </a:r>
            <a:r>
              <a:rPr lang="ru-RU" dirty="0"/>
              <a:t> </a:t>
            </a:r>
            <a:r>
              <a:rPr lang="ru-RU" dirty="0" err="1" smtClean="0">
                <a:solidFill>
                  <a:srgbClr val="00B050"/>
                </a:solidFill>
              </a:rPr>
              <a:t>землекористування</a:t>
            </a:r>
            <a:r>
              <a:rPr lang="ru-RU" dirty="0">
                <a:solidFill>
                  <a:srgbClr val="00B050"/>
                </a:solidFill>
              </a:rPr>
              <a:t>.</a:t>
            </a:r>
          </a:p>
          <a:p>
            <a:pPr marL="0" indent="0" algn="just">
              <a:buNone/>
            </a:pPr>
            <a:r>
              <a:rPr lang="ru-RU" dirty="0"/>
              <a:t>4. </a:t>
            </a:r>
            <a:r>
              <a:rPr lang="ru-RU" sz="2400" b="1" dirty="0" err="1"/>
              <a:t>Взаємодія</a:t>
            </a:r>
            <a:r>
              <a:rPr lang="ru-RU" dirty="0"/>
              <a:t> </a:t>
            </a:r>
            <a:r>
              <a:rPr lang="ru-RU" dirty="0" err="1"/>
              <a:t>рослинного</a:t>
            </a:r>
            <a:r>
              <a:rPr lang="ru-RU" dirty="0"/>
              <a:t> покрову з </a:t>
            </a:r>
            <a:r>
              <a:rPr lang="ru-RU" dirty="0" err="1"/>
              <a:t>фізичними</a:t>
            </a:r>
            <a:r>
              <a:rPr lang="ru-RU" dirty="0"/>
              <a:t> </a:t>
            </a:r>
            <a:r>
              <a:rPr lang="ru-RU" dirty="0" err="1"/>
              <a:t>процесами</a:t>
            </a:r>
            <a:r>
              <a:rPr lang="ru-RU" dirty="0"/>
              <a:t>, </a:t>
            </a:r>
            <a:r>
              <a:rPr lang="ru-RU" dirty="0" err="1"/>
              <a:t>відповідальними</a:t>
            </a:r>
            <a:r>
              <a:rPr lang="ru-RU" dirty="0"/>
              <a:t> за </a:t>
            </a:r>
            <a:r>
              <a:rPr lang="ru-RU" dirty="0" err="1"/>
              <a:t>формування</a:t>
            </a:r>
            <a:r>
              <a:rPr lang="ru-RU" dirty="0"/>
              <a:t> </a:t>
            </a:r>
            <a:r>
              <a:rPr lang="ru-RU" b="1" u="sng" dirty="0">
                <a:solidFill>
                  <a:srgbClr val="00B0F0"/>
                </a:solidFill>
              </a:rPr>
              <a:t>глобального </a:t>
            </a:r>
            <a:r>
              <a:rPr lang="ru-RU" b="1" u="sng" dirty="0" err="1">
                <a:solidFill>
                  <a:srgbClr val="00B0F0"/>
                </a:solidFill>
              </a:rPr>
              <a:t>колообігу</a:t>
            </a:r>
            <a:r>
              <a:rPr lang="ru-RU" b="1" u="sng" dirty="0">
                <a:solidFill>
                  <a:srgbClr val="00B0F0"/>
                </a:solidFill>
              </a:rPr>
              <a:t> води</a:t>
            </a:r>
            <a:r>
              <a:rPr lang="ru-RU" dirty="0"/>
              <a:t>. </a:t>
            </a:r>
            <a:endParaRPr lang="ru-RU" dirty="0" smtClean="0"/>
          </a:p>
          <a:p>
            <a:pPr marL="0" indent="0" algn="just">
              <a:buNone/>
            </a:pPr>
            <a:endParaRPr lang="ru-RU" dirty="0"/>
          </a:p>
          <a:p>
            <a:pPr marL="0" indent="0" algn="just">
              <a:buNone/>
            </a:pPr>
            <a:r>
              <a:rPr lang="ru-RU" dirty="0" smtClean="0"/>
              <a:t>В </a:t>
            </a:r>
            <a:r>
              <a:rPr lang="ru-RU" dirty="0"/>
              <a:t>рамках </a:t>
            </a:r>
            <a:r>
              <a:rPr lang="ru-RU" dirty="0" err="1"/>
              <a:t>цього</a:t>
            </a:r>
            <a:r>
              <a:rPr lang="ru-RU" dirty="0"/>
              <a:t> </a:t>
            </a:r>
            <a:r>
              <a:rPr lang="ru-RU" dirty="0" err="1"/>
              <a:t>напрямку</a:t>
            </a:r>
            <a:r>
              <a:rPr lang="ru-RU" dirty="0"/>
              <a:t> </a:t>
            </a:r>
            <a:r>
              <a:rPr lang="ru-RU" dirty="0" err="1"/>
              <a:t>проводяться</a:t>
            </a:r>
            <a:r>
              <a:rPr lang="ru-RU" dirty="0"/>
              <a:t> </a:t>
            </a:r>
            <a:r>
              <a:rPr lang="ru-RU" dirty="0" err="1"/>
              <a:t>дослідження</a:t>
            </a:r>
            <a:r>
              <a:rPr lang="ru-RU" dirty="0"/>
              <a:t> за </a:t>
            </a:r>
            <a:r>
              <a:rPr lang="ru-RU" dirty="0" err="1"/>
              <a:t>програмою</a:t>
            </a:r>
            <a:r>
              <a:rPr lang="ru-RU" dirty="0"/>
              <a:t> </a:t>
            </a:r>
            <a:r>
              <a:rPr lang="ru-RU" sz="3200" b="1" u="sng" dirty="0">
                <a:solidFill>
                  <a:schemeClr val="accent2"/>
                </a:solidFill>
              </a:rPr>
              <a:t>глобального </a:t>
            </a:r>
            <a:r>
              <a:rPr lang="ru-RU" sz="3200" b="1" u="sng" dirty="0" err="1">
                <a:solidFill>
                  <a:schemeClr val="accent2"/>
                </a:solidFill>
              </a:rPr>
              <a:t>експерименту</a:t>
            </a:r>
            <a:r>
              <a:rPr lang="ru-RU" sz="3200" b="1" u="sng" dirty="0">
                <a:solidFill>
                  <a:schemeClr val="accent2"/>
                </a:solidFill>
              </a:rPr>
              <a:t> </a:t>
            </a:r>
            <a:r>
              <a:rPr lang="ru-RU" b="1" dirty="0">
                <a:solidFill>
                  <a:schemeClr val="accent2"/>
                </a:solidFill>
              </a:rPr>
              <a:t>з метою </a:t>
            </a:r>
            <a:r>
              <a:rPr lang="ru-RU" b="1" dirty="0" err="1">
                <a:solidFill>
                  <a:schemeClr val="accent2"/>
                </a:solidFill>
              </a:rPr>
              <a:t>вивчення</a:t>
            </a:r>
            <a:r>
              <a:rPr lang="ru-RU" b="1" dirty="0">
                <a:solidFill>
                  <a:schemeClr val="accent2"/>
                </a:solidFill>
              </a:rPr>
              <a:t> </a:t>
            </a:r>
            <a:r>
              <a:rPr lang="ru-RU" b="1" dirty="0" err="1">
                <a:solidFill>
                  <a:schemeClr val="accent2"/>
                </a:solidFill>
              </a:rPr>
              <a:t>колообігу</a:t>
            </a:r>
            <a:r>
              <a:rPr lang="ru-RU" b="1" dirty="0">
                <a:solidFill>
                  <a:schemeClr val="accent2"/>
                </a:solidFill>
              </a:rPr>
              <a:t> </a:t>
            </a:r>
            <a:r>
              <a:rPr lang="ru-RU" b="1" dirty="0" err="1">
                <a:solidFill>
                  <a:schemeClr val="accent2"/>
                </a:solidFill>
              </a:rPr>
              <a:t>енергії</a:t>
            </a:r>
            <a:r>
              <a:rPr lang="ru-RU" b="1" dirty="0">
                <a:solidFill>
                  <a:schemeClr val="accent2"/>
                </a:solidFill>
              </a:rPr>
              <a:t> та води в </a:t>
            </a:r>
            <a:r>
              <a:rPr lang="ru-RU" b="1" dirty="0" err="1">
                <a:solidFill>
                  <a:schemeClr val="accent2"/>
                </a:solidFill>
              </a:rPr>
              <a:t>доповнення</a:t>
            </a:r>
            <a:r>
              <a:rPr lang="ru-RU" b="1" dirty="0">
                <a:solidFill>
                  <a:schemeClr val="accent2"/>
                </a:solidFill>
              </a:rPr>
              <a:t> до </a:t>
            </a:r>
            <a:r>
              <a:rPr lang="ru-RU" b="1" dirty="0" err="1">
                <a:solidFill>
                  <a:schemeClr val="accent2"/>
                </a:solidFill>
              </a:rPr>
              <a:t>робіт</a:t>
            </a:r>
            <a:r>
              <a:rPr lang="ru-RU" b="1" dirty="0">
                <a:solidFill>
                  <a:schemeClr val="accent2"/>
                </a:solidFill>
              </a:rPr>
              <a:t> за </a:t>
            </a:r>
            <a:r>
              <a:rPr lang="ru-RU" b="1" dirty="0" err="1">
                <a:solidFill>
                  <a:schemeClr val="accent2"/>
                </a:solidFill>
              </a:rPr>
              <a:t>Всесвітньою</a:t>
            </a:r>
            <a:r>
              <a:rPr lang="ru-RU" b="1" dirty="0">
                <a:solidFill>
                  <a:schemeClr val="accent2"/>
                </a:solidFill>
              </a:rPr>
              <a:t> </a:t>
            </a:r>
            <a:r>
              <a:rPr lang="ru-RU" b="1" dirty="0" err="1">
                <a:solidFill>
                  <a:schemeClr val="accent2"/>
                </a:solidFill>
              </a:rPr>
              <a:t>програмою</a:t>
            </a:r>
            <a:r>
              <a:rPr lang="ru-RU" b="1" dirty="0">
                <a:solidFill>
                  <a:schemeClr val="accent2"/>
                </a:solidFill>
              </a:rPr>
              <a:t> </a:t>
            </a:r>
            <a:r>
              <a:rPr lang="ru-RU" b="1" dirty="0" err="1">
                <a:solidFill>
                  <a:schemeClr val="accent2"/>
                </a:solidFill>
              </a:rPr>
              <a:t>досліджень</a:t>
            </a:r>
            <a:r>
              <a:rPr lang="ru-RU" b="1" dirty="0">
                <a:solidFill>
                  <a:schemeClr val="accent2"/>
                </a:solidFill>
              </a:rPr>
              <a:t> </a:t>
            </a:r>
            <a:r>
              <a:rPr lang="ru-RU" b="1" dirty="0" err="1">
                <a:solidFill>
                  <a:schemeClr val="accent2"/>
                </a:solidFill>
              </a:rPr>
              <a:t>клімату</a:t>
            </a:r>
            <a:r>
              <a:rPr lang="ru-RU" b="1" dirty="0">
                <a:solidFill>
                  <a:schemeClr val="accent2"/>
                </a:solidFill>
              </a:rPr>
              <a:t>.</a:t>
            </a:r>
          </a:p>
          <a:p>
            <a:pPr algn="just"/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404664"/>
            <a:ext cx="4031940" cy="26879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485" y="3789040"/>
            <a:ext cx="4352483" cy="24482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763506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5. </a:t>
            </a:r>
            <a:r>
              <a:rPr lang="ru-RU" dirty="0" err="1" smtClean="0"/>
              <a:t>Вплив</a:t>
            </a:r>
            <a:r>
              <a:rPr lang="ru-RU" dirty="0" smtClean="0"/>
              <a:t> </a:t>
            </a:r>
            <a:r>
              <a:rPr lang="ru-RU" dirty="0" err="1"/>
              <a:t>глобальних</a:t>
            </a:r>
            <a:r>
              <a:rPr lang="ru-RU" dirty="0"/>
              <a:t> </a:t>
            </a:r>
            <a:r>
              <a:rPr lang="ru-RU" dirty="0" err="1"/>
              <a:t>змін</a:t>
            </a:r>
            <a:r>
              <a:rPr lang="ru-RU" dirty="0"/>
              <a:t> на </a:t>
            </a:r>
            <a:r>
              <a:rPr lang="ru-RU" dirty="0" err="1"/>
              <a:t>континентальні</a:t>
            </a:r>
            <a:r>
              <a:rPr lang="ru-RU" dirty="0"/>
              <a:t> </a:t>
            </a:r>
            <a:r>
              <a:rPr lang="ru-RU" dirty="0" err="1"/>
              <a:t>екосистеми</a:t>
            </a:r>
            <a:r>
              <a:rPr lang="ru-RU" dirty="0"/>
              <a:t>.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5800" y="2121408"/>
            <a:ext cx="4102224" cy="4050792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dirty="0" err="1" smtClean="0"/>
              <a:t>Розробляються</a:t>
            </a:r>
            <a:r>
              <a:rPr lang="ru-RU" dirty="0" smtClean="0"/>
              <a:t> </a:t>
            </a:r>
            <a:r>
              <a:rPr lang="ru-RU" dirty="0"/>
              <a:t>методики прогнозу </a:t>
            </a:r>
            <a:r>
              <a:rPr lang="ru-RU" sz="3200" dirty="0" err="1"/>
              <a:t>взаємодії</a:t>
            </a:r>
            <a:r>
              <a:rPr lang="ru-RU" sz="3200" dirty="0"/>
              <a:t> </a:t>
            </a:r>
            <a:r>
              <a:rPr lang="ru-RU" dirty="0" err="1" smtClean="0"/>
              <a:t>змін</a:t>
            </a:r>
            <a:endParaRPr lang="ru-RU" dirty="0" smtClean="0"/>
          </a:p>
          <a:p>
            <a:pPr algn="just">
              <a:buFont typeface="Wingdings" panose="05000000000000000000" pitchFamily="2" charset="2"/>
              <a:buChar char="v"/>
            </a:pPr>
            <a:r>
              <a:rPr lang="ru-RU" dirty="0" smtClean="0"/>
              <a:t>  </a:t>
            </a:r>
            <a:r>
              <a:rPr lang="ru-RU" dirty="0" err="1" smtClean="0"/>
              <a:t>клімату</a:t>
            </a:r>
            <a:r>
              <a:rPr lang="ru-RU" dirty="0"/>
              <a:t>, </a:t>
            </a:r>
            <a:endParaRPr lang="ru-RU" dirty="0" smtClean="0"/>
          </a:p>
          <a:p>
            <a:pPr algn="just"/>
            <a:r>
              <a:rPr lang="ru-RU" dirty="0" err="1" smtClean="0"/>
              <a:t>концентрації</a:t>
            </a:r>
            <a:r>
              <a:rPr lang="ru-RU" dirty="0" smtClean="0"/>
              <a:t> </a:t>
            </a:r>
            <a:r>
              <a:rPr lang="ru-RU" dirty="0" err="1"/>
              <a:t>вуглекислого</a:t>
            </a:r>
            <a:r>
              <a:rPr lang="ru-RU" dirty="0"/>
              <a:t> газу та </a:t>
            </a:r>
            <a:endParaRPr lang="ru-RU" dirty="0" smtClean="0"/>
          </a:p>
          <a:p>
            <a:pPr algn="just"/>
            <a:r>
              <a:rPr lang="ru-RU" dirty="0" err="1" smtClean="0"/>
              <a:t>землевикористання</a:t>
            </a:r>
            <a:r>
              <a:rPr lang="ru-RU" dirty="0" smtClean="0"/>
              <a:t> </a:t>
            </a:r>
            <a:r>
              <a:rPr lang="ru-RU" dirty="0" err="1"/>
              <a:t>екосистем</a:t>
            </a:r>
            <a:r>
              <a:rPr lang="ru-RU" dirty="0" smtClean="0"/>
              <a:t>;</a:t>
            </a:r>
          </a:p>
          <a:p>
            <a:pPr marL="0" indent="0" algn="just">
              <a:buNone/>
            </a:pPr>
            <a:r>
              <a:rPr lang="ru-RU" dirty="0" smtClean="0"/>
              <a:t> </a:t>
            </a:r>
            <a:r>
              <a:rPr lang="ru-RU" sz="3600" dirty="0" err="1"/>
              <a:t>дослідження</a:t>
            </a:r>
            <a:r>
              <a:rPr lang="ru-RU" sz="3600" dirty="0"/>
              <a:t> </a:t>
            </a:r>
            <a:r>
              <a:rPr lang="ru-RU" sz="3600" dirty="0" err="1">
                <a:solidFill>
                  <a:schemeClr val="accent2"/>
                </a:solidFill>
              </a:rPr>
              <a:t>глобальних</a:t>
            </a:r>
            <a:r>
              <a:rPr lang="ru-RU" sz="3600" dirty="0">
                <a:solidFill>
                  <a:schemeClr val="accent2"/>
                </a:solidFill>
              </a:rPr>
              <a:t> </a:t>
            </a:r>
            <a:r>
              <a:rPr lang="ru-RU" sz="3600" dirty="0" err="1">
                <a:solidFill>
                  <a:schemeClr val="accent2"/>
                </a:solidFill>
              </a:rPr>
              <a:t>змін</a:t>
            </a:r>
            <a:r>
              <a:rPr lang="ru-RU" sz="3600" dirty="0">
                <a:solidFill>
                  <a:schemeClr val="accent2"/>
                </a:solidFill>
              </a:rPr>
              <a:t> </a:t>
            </a:r>
            <a:r>
              <a:rPr lang="ru-RU" sz="3600" dirty="0" err="1">
                <a:solidFill>
                  <a:schemeClr val="accent2"/>
                </a:solidFill>
              </a:rPr>
              <a:t>екологічного</a:t>
            </a:r>
            <a:r>
              <a:rPr lang="ru-RU" sz="3600" dirty="0">
                <a:solidFill>
                  <a:schemeClr val="accent2"/>
                </a:solidFill>
              </a:rPr>
              <a:t> </a:t>
            </a:r>
            <a:r>
              <a:rPr lang="ru-RU" sz="3600" dirty="0" err="1">
                <a:solidFill>
                  <a:schemeClr val="accent2"/>
                </a:solidFill>
              </a:rPr>
              <a:t>різновиду</a:t>
            </a:r>
            <a:r>
              <a:rPr lang="ru-RU" sz="3600" dirty="0">
                <a:solidFill>
                  <a:schemeClr val="accent2"/>
                </a:solidFill>
              </a:rPr>
              <a:t>.</a:t>
            </a:r>
          </a:p>
          <a:p>
            <a:pPr algn="just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2204863"/>
            <a:ext cx="2932768" cy="41058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11084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6. </a:t>
            </a:r>
            <a:r>
              <a:rPr lang="ru-RU" dirty="0" err="1"/>
              <a:t>Палеоекологія</a:t>
            </a:r>
            <a:r>
              <a:rPr lang="ru-RU" dirty="0"/>
              <a:t> і </a:t>
            </a:r>
            <a:r>
              <a:rPr lang="ru-RU" dirty="0" err="1"/>
              <a:t>палеокліматичні</a:t>
            </a:r>
            <a:r>
              <a:rPr lang="ru-RU" dirty="0"/>
              <a:t> </a:t>
            </a:r>
            <a:r>
              <a:rPr lang="ru-RU" dirty="0" err="1"/>
              <a:t>зміни</a:t>
            </a:r>
            <a:r>
              <a:rPr lang="ru-RU" dirty="0"/>
              <a:t> та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наслідки</a:t>
            </a:r>
            <a:r>
              <a:rPr lang="ru-RU" dirty="0"/>
              <a:t>.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4077072"/>
            <a:ext cx="3958208" cy="2603736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ru-RU" dirty="0" err="1" smtClean="0"/>
              <a:t>Проводяться</a:t>
            </a:r>
            <a:r>
              <a:rPr lang="ru-RU" dirty="0" smtClean="0"/>
              <a:t> </a:t>
            </a:r>
            <a:r>
              <a:rPr lang="ru-RU" dirty="0" err="1"/>
              <a:t>дослідження</a:t>
            </a:r>
            <a:r>
              <a:rPr lang="ru-RU" dirty="0"/>
              <a:t> з метою </a:t>
            </a:r>
            <a:r>
              <a:rPr lang="ru-RU" sz="4400" dirty="0" err="1"/>
              <a:t>реконструкції</a:t>
            </a:r>
            <a:r>
              <a:rPr lang="ru-RU" sz="4400" dirty="0"/>
              <a:t> </a:t>
            </a:r>
            <a:r>
              <a:rPr lang="ru-RU" sz="4400" dirty="0" err="1"/>
              <a:t>історії</a:t>
            </a:r>
            <a:r>
              <a:rPr lang="ru-RU" sz="4400" dirty="0"/>
              <a:t> </a:t>
            </a:r>
            <a:r>
              <a:rPr lang="ru-RU" dirty="0" err="1"/>
              <a:t>зміни</a:t>
            </a:r>
            <a:r>
              <a:rPr lang="ru-RU" dirty="0"/>
              <a:t> </a:t>
            </a:r>
            <a:r>
              <a:rPr lang="ru-RU" dirty="0" err="1"/>
              <a:t>клімату</a:t>
            </a:r>
            <a:r>
              <a:rPr lang="ru-RU" dirty="0"/>
              <a:t> та </a:t>
            </a:r>
            <a:r>
              <a:rPr lang="ru-RU" dirty="0" err="1"/>
              <a:t>навколишнього</a:t>
            </a:r>
            <a:r>
              <a:rPr lang="ru-RU" dirty="0"/>
              <a:t> </a:t>
            </a:r>
            <a:r>
              <a:rPr lang="ru-RU" dirty="0" err="1"/>
              <a:t>середовища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700808"/>
            <a:ext cx="4126651" cy="41510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159676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7. </a:t>
            </a:r>
            <a:r>
              <a:rPr lang="ru-RU" dirty="0" err="1"/>
              <a:t>Моделювання</a:t>
            </a:r>
            <a:r>
              <a:rPr lang="ru-RU" dirty="0"/>
              <a:t> </a:t>
            </a:r>
            <a:r>
              <a:rPr lang="ru-RU" dirty="0" err="1"/>
              <a:t>земної</a:t>
            </a:r>
            <a:r>
              <a:rPr lang="ru-RU" dirty="0"/>
              <a:t> </a:t>
            </a:r>
            <a:r>
              <a:rPr lang="ru-RU" dirty="0" err="1"/>
              <a:t>системи</a:t>
            </a:r>
            <a:r>
              <a:rPr lang="ru-RU" dirty="0"/>
              <a:t> з метою прогнозу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еволюції</a:t>
            </a:r>
            <a:r>
              <a:rPr lang="ru-RU" dirty="0"/>
              <a:t>.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5800" y="2121408"/>
            <a:ext cx="4606280" cy="440393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err="1" smtClean="0"/>
              <a:t>Створюються</a:t>
            </a:r>
            <a:r>
              <a:rPr lang="ru-RU" dirty="0" smtClean="0"/>
              <a:t> </a:t>
            </a:r>
            <a:r>
              <a:rPr lang="ru-RU" sz="3600" dirty="0" err="1"/>
              <a:t>численні</a:t>
            </a:r>
            <a:r>
              <a:rPr lang="ru-RU" sz="3600" dirty="0"/>
              <a:t> </a:t>
            </a:r>
            <a:r>
              <a:rPr lang="ru-RU" sz="3600" dirty="0" err="1"/>
              <a:t>моделі</a:t>
            </a:r>
            <a:r>
              <a:rPr lang="ru-RU" sz="3600" dirty="0"/>
              <a:t> в глобальному </a:t>
            </a:r>
            <a:r>
              <a:rPr lang="ru-RU" sz="3600" dirty="0" err="1"/>
              <a:t>масштабі</a:t>
            </a:r>
            <a:r>
              <a:rPr lang="ru-RU" sz="3600" dirty="0"/>
              <a:t>, </a:t>
            </a:r>
            <a:r>
              <a:rPr lang="ru-RU" dirty="0" err="1"/>
              <a:t>визначаються</a:t>
            </a:r>
            <a:r>
              <a:rPr lang="ru-RU" dirty="0"/>
              <a:t> </a:t>
            </a:r>
            <a:r>
              <a:rPr lang="ru-RU" dirty="0" err="1"/>
              <a:t>кількісні</a:t>
            </a:r>
            <a:r>
              <a:rPr lang="ru-RU" dirty="0"/>
              <a:t> </a:t>
            </a:r>
            <a:r>
              <a:rPr lang="ru-RU" dirty="0" err="1"/>
              <a:t>оцінки</a:t>
            </a:r>
            <a:r>
              <a:rPr lang="ru-RU" dirty="0"/>
              <a:t> </a:t>
            </a:r>
            <a:r>
              <a:rPr lang="ru-RU" dirty="0" err="1"/>
              <a:t>взаємодії</a:t>
            </a:r>
            <a:r>
              <a:rPr lang="ru-RU" dirty="0"/>
              <a:t> </a:t>
            </a:r>
            <a:endParaRPr lang="ru-RU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ru-RU" dirty="0" err="1" smtClean="0"/>
              <a:t>глобальних</a:t>
            </a:r>
            <a:r>
              <a:rPr lang="ru-RU" dirty="0"/>
              <a:t>, </a:t>
            </a:r>
            <a:endParaRPr lang="ru-RU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ru-RU" dirty="0" err="1" smtClean="0"/>
              <a:t>фізичних</a:t>
            </a:r>
            <a:r>
              <a:rPr lang="ru-RU" dirty="0"/>
              <a:t>, </a:t>
            </a:r>
            <a:endParaRPr lang="ru-RU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ru-RU" dirty="0" err="1" smtClean="0"/>
              <a:t>хімічних</a:t>
            </a:r>
            <a:r>
              <a:rPr lang="ru-RU" dirty="0" smtClean="0"/>
              <a:t> </a:t>
            </a:r>
            <a:r>
              <a:rPr lang="ru-RU" dirty="0"/>
              <a:t>та </a:t>
            </a:r>
            <a:r>
              <a:rPr lang="ru-RU" dirty="0" err="1"/>
              <a:t>біологічних</a:t>
            </a:r>
            <a:r>
              <a:rPr lang="ru-RU" dirty="0"/>
              <a:t> </a:t>
            </a:r>
            <a:r>
              <a:rPr lang="ru-RU" dirty="0" err="1"/>
              <a:t>інтерактивних</a:t>
            </a:r>
            <a:r>
              <a:rPr lang="ru-RU" dirty="0"/>
              <a:t> </a:t>
            </a:r>
            <a:r>
              <a:rPr lang="ru-RU" dirty="0" err="1"/>
              <a:t>процесів</a:t>
            </a:r>
            <a:r>
              <a:rPr lang="ru-RU" dirty="0"/>
              <a:t> в </a:t>
            </a:r>
            <a:r>
              <a:rPr lang="ru-RU" dirty="0" err="1"/>
              <a:t>земній</a:t>
            </a:r>
            <a:r>
              <a:rPr lang="ru-RU" dirty="0"/>
              <a:t> </a:t>
            </a:r>
            <a:r>
              <a:rPr lang="ru-RU" dirty="0" err="1"/>
              <a:t>системі</a:t>
            </a:r>
            <a:r>
              <a:rPr lang="ru-RU" dirty="0"/>
              <a:t> </a:t>
            </a:r>
            <a:r>
              <a:rPr lang="ru-RU" dirty="0" smtClean="0"/>
              <a:t>УПРОДОВЖ </a:t>
            </a:r>
            <a:r>
              <a:rPr lang="ru-RU" dirty="0" err="1" smtClean="0"/>
              <a:t>останніх</a:t>
            </a:r>
            <a:r>
              <a:rPr lang="ru-RU" dirty="0" smtClean="0"/>
              <a:t> </a:t>
            </a:r>
            <a:r>
              <a:rPr lang="ru-RU" dirty="0"/>
              <a:t>ста </a:t>
            </a:r>
            <a:r>
              <a:rPr lang="ru-RU" dirty="0" err="1"/>
              <a:t>тисяч</a:t>
            </a:r>
            <a:r>
              <a:rPr lang="ru-RU" dirty="0"/>
              <a:t> </a:t>
            </a:r>
            <a:r>
              <a:rPr lang="ru-RU" dirty="0" err="1"/>
              <a:t>років</a:t>
            </a:r>
            <a:r>
              <a:rPr lang="ru-RU" dirty="0"/>
              <a:t>.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654147"/>
            <a:ext cx="3600400" cy="47669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234704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До чого призведе наша недбалість та погана увага </a:t>
            </a:r>
            <a:endParaRPr lang="ru-RU" dirty="0"/>
          </a:p>
        </p:txBody>
      </p:sp>
      <p:pic>
        <p:nvPicPr>
          <p:cNvPr id="4" name="Мульт про отношение человека к природе (1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3775" y="2120900"/>
            <a:ext cx="7156450" cy="4051300"/>
          </a:xfrm>
        </p:spPr>
      </p:pic>
    </p:spTree>
    <p:extLst>
      <p:ext uri="{BB962C8B-B14F-4D97-AF65-F5344CB8AC3E}">
        <p14:creationId xmlns:p14="http://schemas.microsoft.com/office/powerpoint/2010/main" val="400592233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60648"/>
            <a:ext cx="7772400" cy="1609344"/>
          </a:xfrm>
        </p:spPr>
        <p:txBody>
          <a:bodyPr>
            <a:normAutofit fontScale="90000"/>
          </a:bodyPr>
          <a:lstStyle/>
          <a:p>
            <a:r>
              <a:rPr lang="ru-RU" sz="4000" dirty="0"/>
              <a:t>Залежно від функціонального призначення розрізняють 3 основні типи моніторингу</a:t>
            </a:r>
            <a:r>
              <a:rPr lang="ru-RU" dirty="0"/>
              <a:t>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204864"/>
            <a:ext cx="4248472" cy="410445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загальний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(стандартний),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що здійснюється систематично за стандартними параметрами на базовій мережі спостережень з метою виявлення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фактичного екологічного стану,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вироблення та прийняття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ефективних управлінських рішень на всіх </a:t>
            </a:r>
            <a:r>
              <a:rPr lang="ru-RU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рівнях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66732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400" dirty="0" err="1"/>
              <a:t>кризовий</a:t>
            </a:r>
            <a:r>
              <a:rPr lang="ru-RU" sz="4400" dirty="0"/>
              <a:t> (</a:t>
            </a:r>
            <a:r>
              <a:rPr lang="ru-RU" sz="4400" dirty="0" err="1"/>
              <a:t>оперативний</a:t>
            </a:r>
            <a:r>
              <a:rPr lang="ru-RU" dirty="0"/>
              <a:t>),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2121408"/>
            <a:ext cx="6336704" cy="4547952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 err="1" smtClean="0"/>
              <a:t>тобто</a:t>
            </a:r>
            <a:r>
              <a:rPr lang="ru-RU" dirty="0" smtClean="0"/>
              <a:t> </a:t>
            </a:r>
            <a:r>
              <a:rPr lang="ru-RU" dirty="0"/>
              <a:t>система </a:t>
            </a:r>
            <a:r>
              <a:rPr lang="ru-RU" sz="4400" dirty="0" err="1"/>
              <a:t>додаткових</a:t>
            </a:r>
            <a:r>
              <a:rPr lang="ru-RU" sz="4400" dirty="0"/>
              <a:t> </a:t>
            </a:r>
            <a:r>
              <a:rPr lang="ru-RU" sz="4400" dirty="0" err="1"/>
              <a:t>спостережень</a:t>
            </a:r>
            <a:r>
              <a:rPr lang="ru-RU" sz="4400" dirty="0"/>
              <a:t> у зонах </a:t>
            </a:r>
            <a:r>
              <a:rPr lang="ru-RU" sz="4400" dirty="0" err="1"/>
              <a:t>підвищеного</a:t>
            </a:r>
            <a:r>
              <a:rPr lang="ru-RU" sz="4400" dirty="0"/>
              <a:t> </a:t>
            </a:r>
            <a:r>
              <a:rPr lang="ru-RU" sz="4400" dirty="0" err="1"/>
              <a:t>ризику</a:t>
            </a:r>
            <a:r>
              <a:rPr lang="ru-RU" sz="4400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здійснюється</a:t>
            </a:r>
            <a:r>
              <a:rPr lang="ru-RU" dirty="0"/>
              <a:t> як через </a:t>
            </a:r>
            <a:r>
              <a:rPr lang="ru-RU" dirty="0" err="1"/>
              <a:t>державну</a:t>
            </a:r>
            <a:r>
              <a:rPr lang="ru-RU" dirty="0"/>
              <a:t> мережу </a:t>
            </a:r>
            <a:r>
              <a:rPr lang="ru-RU" dirty="0" err="1"/>
              <a:t>пунктів</a:t>
            </a:r>
            <a:r>
              <a:rPr lang="ru-RU" dirty="0"/>
              <a:t> </a:t>
            </a:r>
            <a:r>
              <a:rPr lang="ru-RU" dirty="0" err="1"/>
              <a:t>спостережень</a:t>
            </a:r>
            <a:r>
              <a:rPr lang="ru-RU" dirty="0"/>
              <a:t>, так і через </a:t>
            </a:r>
            <a:r>
              <a:rPr lang="ru-RU" dirty="0" err="1"/>
              <a:t>тимчасову</a:t>
            </a:r>
            <a:r>
              <a:rPr lang="ru-RU" dirty="0"/>
              <a:t> мережу, </a:t>
            </a:r>
            <a:r>
              <a:rPr lang="ru-RU" dirty="0" err="1"/>
              <a:t>під</a:t>
            </a:r>
            <a:r>
              <a:rPr lang="ru-RU" dirty="0"/>
              <a:t> час </a:t>
            </a:r>
            <a:r>
              <a:rPr lang="ru-RU" dirty="0" err="1"/>
              <a:t>виникнення</a:t>
            </a:r>
            <a:r>
              <a:rPr lang="ru-RU" dirty="0"/>
              <a:t> </a:t>
            </a:r>
            <a:r>
              <a:rPr lang="ru-RU" dirty="0" err="1"/>
              <a:t>несанкціонованих</a:t>
            </a:r>
            <a:r>
              <a:rPr lang="ru-RU" dirty="0"/>
              <a:t> </a:t>
            </a:r>
            <a:r>
              <a:rPr lang="ru-RU" dirty="0" err="1"/>
              <a:t>чи</a:t>
            </a:r>
            <a:r>
              <a:rPr lang="ru-RU" dirty="0"/>
              <a:t> </a:t>
            </a:r>
            <a:r>
              <a:rPr lang="ru-RU" dirty="0" err="1"/>
              <a:t>аварійних</a:t>
            </a:r>
            <a:r>
              <a:rPr lang="ru-RU" dirty="0"/>
              <a:t> </a:t>
            </a:r>
            <a:r>
              <a:rPr lang="ru-RU" dirty="0" err="1"/>
              <a:t>забруднень</a:t>
            </a:r>
            <a:r>
              <a:rPr lang="ru-RU" dirty="0"/>
              <a:t> і </a:t>
            </a:r>
            <a:r>
              <a:rPr lang="ru-RU" dirty="0" err="1"/>
              <a:t>стихійного</a:t>
            </a:r>
            <a:r>
              <a:rPr lang="ru-RU" dirty="0"/>
              <a:t> лиха, </a:t>
            </a:r>
            <a:r>
              <a:rPr lang="ru-RU" b="1" dirty="0">
                <a:solidFill>
                  <a:srgbClr val="FF0000"/>
                </a:solidFill>
              </a:rPr>
              <a:t>з метою </a:t>
            </a:r>
            <a:r>
              <a:rPr lang="ru-RU" sz="3200" b="1" dirty="0" err="1">
                <a:solidFill>
                  <a:srgbClr val="FF0000"/>
                </a:solidFill>
              </a:rPr>
              <a:t>оповіщення</a:t>
            </a:r>
            <a:r>
              <a:rPr lang="ru-RU" b="1" dirty="0">
                <a:solidFill>
                  <a:srgbClr val="FF0000"/>
                </a:solidFill>
              </a:rPr>
              <a:t> та </a:t>
            </a:r>
            <a:r>
              <a:rPr lang="ru-RU" b="1" dirty="0" err="1">
                <a:solidFill>
                  <a:srgbClr val="FF0000"/>
                </a:solidFill>
              </a:rPr>
              <a:t>розроблення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sz="2400" b="1" dirty="0" err="1">
                <a:solidFill>
                  <a:srgbClr val="FF0000"/>
                </a:solidFill>
              </a:rPr>
              <a:t>оперативних</a:t>
            </a:r>
            <a:r>
              <a:rPr lang="ru-RU" sz="2400" b="1" dirty="0">
                <a:solidFill>
                  <a:srgbClr val="FF0000"/>
                </a:solidFill>
              </a:rPr>
              <a:t> </a:t>
            </a:r>
            <a:r>
              <a:rPr lang="ru-RU" sz="2400" b="1" dirty="0" err="1">
                <a:solidFill>
                  <a:srgbClr val="FF0000"/>
                </a:solidFill>
              </a:rPr>
              <a:t>заходів</a:t>
            </a:r>
            <a:r>
              <a:rPr lang="ru-RU" sz="2400" b="1" dirty="0">
                <a:solidFill>
                  <a:srgbClr val="FF0000"/>
                </a:solidFill>
              </a:rPr>
              <a:t> </a:t>
            </a:r>
            <a:r>
              <a:rPr lang="ru-RU" sz="2400" b="1" dirty="0" err="1">
                <a:solidFill>
                  <a:srgbClr val="00B050"/>
                </a:solidFill>
              </a:rPr>
              <a:t>щодо</a:t>
            </a:r>
            <a:r>
              <a:rPr lang="ru-RU" sz="2400" b="1" dirty="0">
                <a:solidFill>
                  <a:srgbClr val="00B050"/>
                </a:solidFill>
              </a:rPr>
              <a:t> </a:t>
            </a:r>
            <a:r>
              <a:rPr lang="ru-RU" sz="2400" b="1" dirty="0" err="1">
                <a:solidFill>
                  <a:srgbClr val="00B050"/>
                </a:solidFill>
              </a:rPr>
              <a:t>ліквідації</a:t>
            </a:r>
            <a:r>
              <a:rPr lang="ru-RU" sz="2400" b="1" dirty="0">
                <a:solidFill>
                  <a:srgbClr val="00B050"/>
                </a:solidFill>
              </a:rPr>
              <a:t> </a:t>
            </a:r>
            <a:r>
              <a:rPr lang="ru-RU" b="1" dirty="0" err="1">
                <a:solidFill>
                  <a:srgbClr val="00B050"/>
                </a:solidFill>
              </a:rPr>
              <a:t>їх</a:t>
            </a:r>
            <a:r>
              <a:rPr lang="ru-RU" b="1" dirty="0">
                <a:solidFill>
                  <a:srgbClr val="00B050"/>
                </a:solidFill>
              </a:rPr>
              <a:t> </a:t>
            </a:r>
            <a:r>
              <a:rPr lang="ru-RU" b="1" dirty="0" err="1">
                <a:solidFill>
                  <a:srgbClr val="00B050"/>
                </a:solidFill>
              </a:rPr>
              <a:t>наслідків</a:t>
            </a:r>
            <a:r>
              <a:rPr lang="ru-RU" b="1" dirty="0">
                <a:solidFill>
                  <a:srgbClr val="00B050"/>
                </a:solidFill>
              </a:rPr>
              <a:t> </a:t>
            </a:r>
            <a:r>
              <a:rPr lang="ru-RU" b="1" dirty="0">
                <a:solidFill>
                  <a:srgbClr val="FF0000"/>
                </a:solidFill>
              </a:rPr>
              <a:t>та </a:t>
            </a:r>
            <a:r>
              <a:rPr lang="ru-RU" b="1" dirty="0" err="1">
                <a:solidFill>
                  <a:srgbClr val="FF0000"/>
                </a:solidFill>
              </a:rPr>
              <a:t>захисту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населення</a:t>
            </a:r>
            <a:r>
              <a:rPr lang="ru-RU" b="1" dirty="0">
                <a:solidFill>
                  <a:srgbClr val="FF0000"/>
                </a:solidFill>
              </a:rPr>
              <a:t>, </a:t>
            </a:r>
            <a:r>
              <a:rPr lang="ru-RU" b="1" dirty="0" err="1">
                <a:solidFill>
                  <a:srgbClr val="FF0000"/>
                </a:solidFill>
              </a:rPr>
              <a:t>екосистем</a:t>
            </a:r>
            <a:r>
              <a:rPr lang="ru-RU" b="1" dirty="0">
                <a:solidFill>
                  <a:srgbClr val="FF0000"/>
                </a:solidFill>
              </a:rPr>
              <a:t> і </a:t>
            </a:r>
            <a:r>
              <a:rPr lang="ru-RU" b="1" dirty="0" err="1">
                <a:solidFill>
                  <a:srgbClr val="FF0000"/>
                </a:solidFill>
              </a:rPr>
              <a:t>власності</a:t>
            </a:r>
            <a:r>
              <a:rPr lang="ru-RU" b="1" dirty="0" smtClean="0">
                <a:solidFill>
                  <a:srgbClr val="FF0000"/>
                </a:solidFill>
              </a:rPr>
              <a:t>;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1970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1138138"/>
          </a:xfrm>
        </p:spPr>
        <p:txBody>
          <a:bodyPr>
            <a:normAutofit fontScale="90000"/>
          </a:bodyPr>
          <a:lstStyle/>
          <a:p>
            <a:r>
              <a:rPr lang="uk-UA" sz="2700" b="1" dirty="0"/>
              <a:t>Принципи класифікації систем моніторингу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124744"/>
            <a:ext cx="8062664" cy="504745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uk-UA" sz="2800" dirty="0"/>
              <a:t>Для вивчення природних процесів, що відбуваються в екосистемах і біосфері, використовують методи спостережень і досліджень різних галузей знань </a:t>
            </a:r>
            <a:endParaRPr lang="uk-UA" sz="2800" dirty="0" smtClean="0"/>
          </a:p>
          <a:p>
            <a:pPr algn="just">
              <a:buFont typeface="Wingdings" panose="05000000000000000000" pitchFamily="2" charset="2"/>
              <a:buChar char="q"/>
            </a:pPr>
            <a:r>
              <a:rPr lang="uk-UA" dirty="0" smtClean="0"/>
              <a:t>геології</a:t>
            </a:r>
            <a:r>
              <a:rPr lang="uk-UA" dirty="0"/>
              <a:t>, </a:t>
            </a:r>
            <a:endParaRPr lang="uk-UA" dirty="0" smtClean="0"/>
          </a:p>
          <a:p>
            <a:pPr algn="just">
              <a:buFont typeface="Wingdings" panose="05000000000000000000" pitchFamily="2" charset="2"/>
              <a:buChar char="q"/>
            </a:pPr>
            <a:r>
              <a:rPr lang="uk-UA" dirty="0" smtClean="0"/>
              <a:t>гідрогеології</a:t>
            </a:r>
            <a:r>
              <a:rPr lang="uk-UA" dirty="0"/>
              <a:t>, </a:t>
            </a:r>
            <a:endParaRPr lang="uk-UA" dirty="0" smtClean="0"/>
          </a:p>
          <a:p>
            <a:pPr algn="just">
              <a:buFont typeface="Wingdings" panose="05000000000000000000" pitchFamily="2" charset="2"/>
              <a:buChar char="q"/>
            </a:pPr>
            <a:r>
              <a:rPr lang="uk-UA" dirty="0" smtClean="0"/>
              <a:t>метеорології</a:t>
            </a:r>
            <a:r>
              <a:rPr lang="uk-UA" dirty="0"/>
              <a:t>, </a:t>
            </a:r>
            <a:endParaRPr lang="uk-UA" dirty="0" smtClean="0"/>
          </a:p>
          <a:p>
            <a:pPr algn="just">
              <a:buFont typeface="Wingdings" panose="05000000000000000000" pitchFamily="2" charset="2"/>
              <a:buChar char="q"/>
            </a:pPr>
            <a:r>
              <a:rPr lang="uk-UA" dirty="0" smtClean="0"/>
              <a:t>хімії</a:t>
            </a:r>
            <a:r>
              <a:rPr lang="uk-UA" dirty="0"/>
              <a:t>, </a:t>
            </a:r>
            <a:endParaRPr lang="uk-UA" dirty="0" smtClean="0"/>
          </a:p>
          <a:p>
            <a:pPr algn="just">
              <a:buFont typeface="Wingdings" panose="05000000000000000000" pitchFamily="2" charset="2"/>
              <a:buChar char="q"/>
            </a:pPr>
            <a:r>
              <a:rPr lang="uk-UA" dirty="0" smtClean="0"/>
              <a:t>біології</a:t>
            </a:r>
            <a:r>
              <a:rPr lang="uk-UA" dirty="0"/>
              <a:t>, </a:t>
            </a:r>
            <a:endParaRPr lang="uk-UA" dirty="0" smtClean="0"/>
          </a:p>
          <a:p>
            <a:pPr algn="just">
              <a:buFont typeface="Wingdings" panose="05000000000000000000" pitchFamily="2" charset="2"/>
              <a:buChar char="q"/>
            </a:pPr>
            <a:r>
              <a:rPr lang="uk-UA" dirty="0" smtClean="0"/>
              <a:t>фізики</a:t>
            </a:r>
            <a:r>
              <a:rPr lang="uk-UA" dirty="0"/>
              <a:t>, </a:t>
            </a:r>
            <a:endParaRPr lang="uk-UA" dirty="0" smtClean="0"/>
          </a:p>
          <a:p>
            <a:pPr algn="just">
              <a:buFont typeface="Wingdings" panose="05000000000000000000" pitchFamily="2" charset="2"/>
              <a:buChar char="q"/>
            </a:pPr>
            <a:r>
              <a:rPr lang="uk-UA" dirty="0" smtClean="0"/>
              <a:t>екології</a:t>
            </a:r>
            <a:r>
              <a:rPr lang="uk-UA" dirty="0"/>
              <a:t>, </a:t>
            </a:r>
            <a:endParaRPr lang="uk-UA" dirty="0" smtClean="0"/>
          </a:p>
          <a:p>
            <a:pPr algn="just">
              <a:buFont typeface="Wingdings" panose="05000000000000000000" pitchFamily="2" charset="2"/>
              <a:buChar char="q"/>
            </a:pPr>
            <a:r>
              <a:rPr lang="uk-UA" dirty="0" smtClean="0"/>
              <a:t>ґрунтознавства.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3140968"/>
            <a:ext cx="4499992" cy="33749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145585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фоновий</a:t>
            </a:r>
            <a:r>
              <a:rPr lang="ru-RU" dirty="0"/>
              <a:t> (</a:t>
            </a:r>
            <a:r>
              <a:rPr lang="ru-RU" dirty="0" err="1"/>
              <a:t>науковий</a:t>
            </a:r>
            <a:r>
              <a:rPr lang="ru-RU" dirty="0"/>
              <a:t>),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5800" y="1772816"/>
            <a:ext cx="5326360" cy="447594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 err="1" smtClean="0"/>
              <a:t>тобто</a:t>
            </a:r>
            <a:r>
              <a:rPr lang="ru-RU" dirty="0" smtClean="0"/>
              <a:t> </a:t>
            </a:r>
            <a:r>
              <a:rPr lang="ru-RU" dirty="0"/>
              <a:t>система </a:t>
            </a:r>
            <a:r>
              <a:rPr lang="ru-RU" dirty="0" err="1"/>
              <a:t>спостережень</a:t>
            </a:r>
            <a:r>
              <a:rPr lang="ru-RU" dirty="0"/>
              <a:t> за </a:t>
            </a:r>
            <a:r>
              <a:rPr lang="ru-RU" dirty="0" err="1"/>
              <a:t>природними</a:t>
            </a:r>
            <a:r>
              <a:rPr lang="ru-RU" dirty="0"/>
              <a:t> ресурсами, </a:t>
            </a:r>
            <a:r>
              <a:rPr lang="ru-RU" dirty="0" err="1"/>
              <a:t>природними</a:t>
            </a:r>
            <a:r>
              <a:rPr lang="ru-RU" dirty="0"/>
              <a:t> </a:t>
            </a:r>
            <a:r>
              <a:rPr lang="ru-RU" dirty="0" err="1"/>
              <a:t>об'єктами</a:t>
            </a:r>
            <a:r>
              <a:rPr lang="ru-RU" dirty="0"/>
              <a:t> та </a:t>
            </a:r>
            <a:r>
              <a:rPr lang="ru-RU" dirty="0" err="1"/>
              <a:t>природними</a:t>
            </a:r>
            <a:r>
              <a:rPr lang="ru-RU" dirty="0"/>
              <a:t> системами, </a:t>
            </a:r>
            <a:r>
              <a:rPr lang="ru-RU" sz="3200" b="1" dirty="0" err="1"/>
              <a:t>які</a:t>
            </a:r>
            <a:r>
              <a:rPr lang="ru-RU" sz="3200" b="1" dirty="0"/>
              <a:t> не </a:t>
            </a:r>
            <a:r>
              <a:rPr lang="ru-RU" sz="3200" b="1" dirty="0" err="1"/>
              <a:t>зазнають</a:t>
            </a:r>
            <a:r>
              <a:rPr lang="ru-RU" sz="3200" b="1" dirty="0"/>
              <a:t> прямого антропогенного </a:t>
            </a:r>
            <a:r>
              <a:rPr lang="ru-RU" sz="3200" b="1" dirty="0" err="1"/>
              <a:t>впливу</a:t>
            </a:r>
            <a:r>
              <a:rPr lang="ru-RU" dirty="0"/>
              <a:t>, з метою </a:t>
            </a:r>
            <a:r>
              <a:rPr lang="ru-RU" dirty="0" err="1"/>
              <a:t>одержання</a:t>
            </a:r>
            <a:r>
              <a:rPr lang="ru-RU" dirty="0"/>
              <a:t> </a:t>
            </a:r>
            <a:r>
              <a:rPr lang="ru-RU" dirty="0" err="1"/>
              <a:t>інформації</a:t>
            </a:r>
            <a:r>
              <a:rPr lang="ru-RU" dirty="0"/>
              <a:t> для </a:t>
            </a:r>
            <a:r>
              <a:rPr lang="ru-RU" dirty="0" err="1"/>
              <a:t>оцінок</a:t>
            </a:r>
            <a:r>
              <a:rPr lang="ru-RU" dirty="0"/>
              <a:t> і </a:t>
            </a:r>
            <a:r>
              <a:rPr lang="ru-RU" i="1" dirty="0" err="1"/>
              <a:t>прогнозування</a:t>
            </a:r>
            <a:r>
              <a:rPr lang="ru-RU" i="1" dirty="0"/>
              <a:t> </a:t>
            </a:r>
            <a:r>
              <a:rPr lang="ru-RU" i="1" dirty="0" err="1"/>
              <a:t>змін</a:t>
            </a:r>
            <a:r>
              <a:rPr lang="ru-RU" i="1" dirty="0"/>
              <a:t> стану </a:t>
            </a:r>
            <a:r>
              <a:rPr lang="ru-RU" i="1" dirty="0" err="1"/>
              <a:t>природних</a:t>
            </a:r>
            <a:r>
              <a:rPr lang="ru-RU" i="1" dirty="0"/>
              <a:t> </a:t>
            </a:r>
            <a:r>
              <a:rPr lang="ru-RU" i="1" dirty="0" err="1"/>
              <a:t>об'єктів</a:t>
            </a:r>
            <a:r>
              <a:rPr lang="ru-RU" i="1" dirty="0"/>
              <a:t> </a:t>
            </a:r>
            <a:r>
              <a:rPr lang="ru-RU" i="1" dirty="0" err="1"/>
              <a:t>внаслідок</a:t>
            </a:r>
            <a:r>
              <a:rPr lang="ru-RU" i="1" dirty="0"/>
              <a:t> </a:t>
            </a:r>
            <a:r>
              <a:rPr lang="ru-RU" i="1" dirty="0" err="1"/>
              <a:t>господарської</a:t>
            </a:r>
            <a:r>
              <a:rPr lang="ru-RU" i="1" dirty="0"/>
              <a:t> </a:t>
            </a:r>
            <a:r>
              <a:rPr lang="ru-RU" i="1" dirty="0" err="1"/>
              <a:t>діяльності</a:t>
            </a:r>
            <a:r>
              <a:rPr lang="ru-RU" i="1" dirty="0"/>
              <a:t> </a:t>
            </a:r>
            <a:endParaRPr lang="en-US" i="1" dirty="0" smtClean="0"/>
          </a:p>
          <a:p>
            <a:pPr marL="0" indent="0" algn="just">
              <a:buNone/>
            </a:pPr>
            <a:endParaRPr lang="en-US" i="1" dirty="0"/>
          </a:p>
          <a:p>
            <a:pPr marL="0" indent="0" algn="ctr">
              <a:buNone/>
            </a:pPr>
            <a:r>
              <a:rPr lang="ru-RU" dirty="0" smtClean="0"/>
              <a:t>(</a:t>
            </a:r>
            <a:r>
              <a:rPr lang="ru-RU" dirty="0" err="1"/>
              <a:t>здійснюються</a:t>
            </a:r>
            <a:r>
              <a:rPr lang="ru-RU" dirty="0"/>
              <a:t> через мережу </a:t>
            </a:r>
            <a:r>
              <a:rPr lang="ru-RU" dirty="0" err="1"/>
              <a:t>біосферних</a:t>
            </a:r>
            <a:r>
              <a:rPr lang="ru-RU" dirty="0"/>
              <a:t> і </a:t>
            </a:r>
            <a:r>
              <a:rPr lang="ru-RU" dirty="0" err="1"/>
              <a:t>природних</a:t>
            </a:r>
            <a:r>
              <a:rPr lang="ru-RU" dirty="0"/>
              <a:t> </a:t>
            </a:r>
            <a:r>
              <a:rPr lang="ru-RU" dirty="0" err="1"/>
              <a:t>заповідників</a:t>
            </a:r>
            <a:r>
              <a:rPr lang="ru-RU" dirty="0"/>
              <a:t>, </a:t>
            </a:r>
            <a:r>
              <a:rPr lang="ru-RU" dirty="0" err="1"/>
              <a:t>спеціальних</a:t>
            </a:r>
            <a:r>
              <a:rPr lang="ru-RU" dirty="0"/>
              <a:t> </a:t>
            </a:r>
            <a:r>
              <a:rPr lang="ru-RU" dirty="0" err="1"/>
              <a:t>наукових</a:t>
            </a:r>
            <a:r>
              <a:rPr lang="ru-RU" dirty="0"/>
              <a:t> </a:t>
            </a:r>
            <a:r>
              <a:rPr lang="ru-RU" dirty="0" err="1"/>
              <a:t>станцій</a:t>
            </a:r>
            <a:r>
              <a:rPr lang="ru-RU" dirty="0"/>
              <a:t>).</a:t>
            </a:r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065235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novaecologia.org/images/books/288/image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052736"/>
            <a:ext cx="7766661" cy="5239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40250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760"/>
            <a:ext cx="7772400" cy="1609344"/>
          </a:xfrm>
        </p:spPr>
        <p:txBody>
          <a:bodyPr>
            <a:normAutofit/>
          </a:bodyPr>
          <a:lstStyle/>
          <a:p>
            <a:r>
              <a:rPr lang="ru-RU" dirty="0"/>
              <a:t>Система оцінювання стану довкілля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600200"/>
            <a:ext cx="8435280" cy="4997152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Ефективне регулювання якості довкілля ґрунтується на адекватній інформації про рівень забруднення і зміни стану екосистем під його впливом. При оцінюванні стану навколишнього середовища </a:t>
            </a:r>
            <a:r>
              <a:rPr lang="ru-RU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використовують такі </a:t>
            </a:r>
            <a:r>
              <a:rPr lang="ru-RU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критерії</a:t>
            </a:r>
            <a:r>
              <a:rPr 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гранично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допустимі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концентрації забруднювачів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Цим критерієм користуються при оцінюванні допустимої кількості діючої речовини у середовищі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гранично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допустимі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дози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(кількість шкідливої речовини, яка не викликає згубної дії на організм, екосистему). Цей параметр дає змогу з’ясувати допустимий ефект дії шкідливої речовини;</a:t>
            </a:r>
          </a:p>
          <a:p>
            <a:pPr algn="just"/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гранично допустимі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викиди речовин в атмосферу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гранично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допустимі скиди шкідливих речовин у водні об’єкти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Їх встановлюють для кожного джерела забруднення атмосфери, водного об’єкта;</a:t>
            </a:r>
          </a:p>
          <a:p>
            <a:pPr algn="just"/>
            <a:r>
              <a:rPr lang="ru-RU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гранично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допустиме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антропогенне навантаження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(зумовлене людською діяльністю навантаження на навколишнє природне середовище, тривалий вплив якого не призводить до зміни екосистем). За цим критерієм встановлюють допустиме екологічне навантаження на довкілля.</a:t>
            </a:r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3138534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476672"/>
            <a:ext cx="8352928" cy="5851525"/>
          </a:xfrm>
        </p:spPr>
        <p:txBody>
          <a:bodyPr>
            <a:normAutofit/>
          </a:bodyPr>
          <a:lstStyle/>
          <a:p>
            <a:endParaRPr lang="en-US" sz="2400" dirty="0" smtClean="0"/>
          </a:p>
          <a:p>
            <a:endParaRPr lang="en-US" sz="2400" dirty="0"/>
          </a:p>
          <a:p>
            <a:pPr marL="0" indent="0" algn="just">
              <a:buNone/>
            </a:pP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Найпоширенішим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критерієм оцінювання якості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складових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природного середовища (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атмосферного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повітря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природних вод,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ґрунтів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є </a:t>
            </a:r>
            <a:r>
              <a:rPr lang="ru-RU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гранично допустимі концентрації шкідливих речовин</a:t>
            </a:r>
            <a:r>
              <a:rPr lang="ru-RU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Гранично допустима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концентрація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(ГДК) 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забруднюючої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речовини –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максимальна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концентрація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речовини 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навколишньому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середовищі (НС), </a:t>
            </a:r>
            <a:r>
              <a:rPr lang="ru-RU" sz="24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яка не </a:t>
            </a:r>
            <a:r>
              <a:rPr lang="ru-RU" sz="24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впливає</a:t>
            </a:r>
            <a:r>
              <a:rPr lang="ru-RU" sz="24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організм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24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зумовлює</a:t>
            </a:r>
            <a:r>
              <a:rPr lang="ru-RU" sz="24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віддалених</a:t>
            </a:r>
            <a:r>
              <a:rPr lang="ru-RU" sz="24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мутагенних</a:t>
            </a:r>
            <a:r>
              <a:rPr lang="ru-RU" sz="24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канцерогенних</a:t>
            </a:r>
            <a:r>
              <a:rPr lang="ru-RU" sz="24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наслідків.</a:t>
            </a:r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08228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05272" y="5373216"/>
            <a:ext cx="856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76456" cy="1609344"/>
          </a:xfrm>
        </p:spPr>
        <p:txBody>
          <a:bodyPr>
            <a:normAutofit fontScale="90000"/>
          </a:bodyPr>
          <a:lstStyle/>
          <a:p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Відповідно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обґрунтованих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значень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ГДК оптимальна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програма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спостережень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передбачає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спостереження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такими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забруднюючими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речовинами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15516" y="1313090"/>
            <a:ext cx="3780420" cy="4276150"/>
          </a:xfrm>
          <a:prstGeom prst="roundRect">
            <a:avLst/>
          </a:prstGeom>
          <a:solidFill>
            <a:srgbClr val="22B8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826478" y="1850833"/>
            <a:ext cx="1980220" cy="646331"/>
          </a:xfrm>
          <a:prstGeom prst="rect">
            <a:avLst/>
          </a:prstGeom>
          <a:solidFill>
            <a:srgbClr val="04AABC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в атмосферному </a:t>
            </a:r>
            <a:r>
              <a:rPr lang="ru-RU" dirty="0" err="1" smtClean="0"/>
              <a:t>пов</a:t>
            </a:r>
            <a:r>
              <a:rPr lang="uk-UA" dirty="0" err="1" smtClean="0"/>
              <a:t>ітрі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755576" y="2604306"/>
            <a:ext cx="3025004" cy="2585323"/>
          </a:xfrm>
          <a:prstGeom prst="rect">
            <a:avLst/>
          </a:prstGeom>
          <a:solidFill>
            <a:srgbClr val="04AABC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dirty="0" err="1"/>
              <a:t>діоксиду</a:t>
            </a:r>
            <a:r>
              <a:rPr lang="ru-RU" dirty="0"/>
              <a:t> </a:t>
            </a:r>
            <a:r>
              <a:rPr lang="ru-RU" dirty="0" err="1"/>
              <a:t>сірки</a:t>
            </a:r>
            <a:r>
              <a:rPr lang="ru-RU" dirty="0"/>
              <a:t>, </a:t>
            </a:r>
            <a:endParaRPr lang="ru-RU" dirty="0" smtClean="0"/>
          </a:p>
          <a:p>
            <a:pPr marL="342900" indent="-342900">
              <a:buFont typeface="+mj-lt"/>
              <a:buAutoNum type="arabicPeriod"/>
            </a:pPr>
            <a:r>
              <a:rPr lang="ru-RU" dirty="0" err="1" smtClean="0"/>
              <a:t>вуглецю</a:t>
            </a:r>
            <a:r>
              <a:rPr lang="ru-RU" dirty="0"/>
              <a:t>, </a:t>
            </a:r>
            <a:endParaRPr lang="ru-RU" dirty="0" smtClean="0"/>
          </a:p>
          <a:p>
            <a:pPr marL="342900" indent="-342900">
              <a:buFont typeface="+mj-lt"/>
              <a:buAutoNum type="arabicPeriod"/>
            </a:pPr>
            <a:r>
              <a:rPr lang="ru-RU" dirty="0" err="1" smtClean="0"/>
              <a:t>оксидів</a:t>
            </a:r>
            <a:r>
              <a:rPr lang="ru-RU" dirty="0" smtClean="0"/>
              <a:t> </a:t>
            </a:r>
            <a:r>
              <a:rPr lang="ru-RU" dirty="0"/>
              <a:t>азоту, </a:t>
            </a:r>
            <a:endParaRPr lang="ru-RU" dirty="0" smtClean="0"/>
          </a:p>
          <a:p>
            <a:pPr marL="342900" indent="-342900">
              <a:buFont typeface="+mj-lt"/>
              <a:buAutoNum type="arabicPeriod"/>
            </a:pPr>
            <a:r>
              <a:rPr lang="ru-RU" dirty="0" smtClean="0"/>
              <a:t>озону</a:t>
            </a:r>
            <a:r>
              <a:rPr lang="ru-RU" dirty="0"/>
              <a:t>, </a:t>
            </a:r>
            <a:endParaRPr lang="ru-RU" dirty="0" smtClean="0"/>
          </a:p>
          <a:p>
            <a:pPr marL="342900" indent="-342900">
              <a:buFont typeface="+mj-lt"/>
              <a:buAutoNum type="arabicPeriod"/>
            </a:pPr>
            <a:r>
              <a:rPr lang="ru-RU" dirty="0" smtClean="0"/>
              <a:t>пилу</a:t>
            </a:r>
            <a:r>
              <a:rPr lang="ru-RU" dirty="0"/>
              <a:t>, </a:t>
            </a:r>
            <a:endParaRPr lang="ru-RU" dirty="0" smtClean="0"/>
          </a:p>
          <a:p>
            <a:pPr marL="342900" indent="-342900">
              <a:buFont typeface="+mj-lt"/>
              <a:buAutoNum type="arabicPeriod"/>
            </a:pPr>
            <a:r>
              <a:rPr lang="ru-RU" dirty="0" err="1" smtClean="0"/>
              <a:t>аерозолю</a:t>
            </a:r>
            <a:r>
              <a:rPr lang="ru-RU" dirty="0"/>
              <a:t>, </a:t>
            </a:r>
            <a:endParaRPr lang="ru-RU" dirty="0" smtClean="0"/>
          </a:p>
          <a:p>
            <a:pPr marL="342900" indent="-342900">
              <a:buFont typeface="+mj-lt"/>
              <a:buAutoNum type="arabicPeriod"/>
            </a:pPr>
            <a:r>
              <a:rPr lang="ru-RU" dirty="0" err="1" smtClean="0"/>
              <a:t>важких</a:t>
            </a:r>
            <a:r>
              <a:rPr lang="ru-RU" dirty="0" smtClean="0"/>
              <a:t> </a:t>
            </a:r>
            <a:r>
              <a:rPr lang="ru-RU" dirty="0" err="1"/>
              <a:t>металів</a:t>
            </a:r>
            <a:r>
              <a:rPr lang="ru-RU" dirty="0"/>
              <a:t>, </a:t>
            </a:r>
            <a:endParaRPr lang="ru-RU" dirty="0" smtClean="0"/>
          </a:p>
          <a:p>
            <a:pPr marL="342900" indent="-342900">
              <a:buFont typeface="+mj-lt"/>
              <a:buAutoNum type="arabicPeriod"/>
            </a:pPr>
            <a:r>
              <a:rPr lang="ru-RU" dirty="0" err="1" smtClean="0"/>
              <a:t>пестицидів</a:t>
            </a:r>
            <a:r>
              <a:rPr lang="ru-RU" dirty="0"/>
              <a:t>, </a:t>
            </a:r>
            <a:r>
              <a:rPr lang="ru-RU" dirty="0" err="1"/>
              <a:t>бензапірену</a:t>
            </a:r>
            <a:r>
              <a:rPr lang="ru-RU" dirty="0"/>
              <a:t>;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950296" y="2604306"/>
            <a:ext cx="3663280" cy="406355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6156176" y="2804834"/>
            <a:ext cx="2088232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в </a:t>
            </a:r>
            <a:r>
              <a:rPr lang="ru-RU" dirty="0" err="1"/>
              <a:t>атмосферних</a:t>
            </a:r>
            <a:r>
              <a:rPr lang="ru-RU" dirty="0"/>
              <a:t> </a:t>
            </a:r>
            <a:r>
              <a:rPr lang="ru-RU" dirty="0" err="1"/>
              <a:t>опадах</a:t>
            </a:r>
            <a:r>
              <a:rPr lang="ru-RU" dirty="0"/>
              <a:t>: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247456" y="3645024"/>
            <a:ext cx="3068960" cy="286232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dirty="0" err="1"/>
              <a:t>важких</a:t>
            </a:r>
            <a:r>
              <a:rPr lang="ru-RU" dirty="0"/>
              <a:t> </a:t>
            </a:r>
            <a:r>
              <a:rPr lang="ru-RU" dirty="0" err="1"/>
              <a:t>металів</a:t>
            </a:r>
            <a:r>
              <a:rPr lang="ru-RU" dirty="0"/>
              <a:t>, </a:t>
            </a:r>
            <a:endParaRPr lang="ru-RU" dirty="0" smtClean="0"/>
          </a:p>
          <a:p>
            <a:pPr marL="342900" indent="-342900">
              <a:buFont typeface="+mj-lt"/>
              <a:buAutoNum type="arabicPeriod"/>
            </a:pPr>
            <a:r>
              <a:rPr lang="ru-RU" dirty="0" smtClean="0"/>
              <a:t>ДДТ</a:t>
            </a:r>
            <a:r>
              <a:rPr lang="ru-RU" dirty="0"/>
              <a:t>, </a:t>
            </a:r>
            <a:endParaRPr lang="ru-RU" dirty="0" smtClean="0"/>
          </a:p>
          <a:p>
            <a:pPr marL="342900" indent="-342900">
              <a:buFont typeface="+mj-lt"/>
              <a:buAutoNum type="arabicPeriod"/>
            </a:pPr>
            <a:r>
              <a:rPr lang="ru-RU" dirty="0" err="1" smtClean="0"/>
              <a:t>бензапірену</a:t>
            </a:r>
            <a:r>
              <a:rPr lang="ru-RU" dirty="0"/>
              <a:t>, </a:t>
            </a:r>
            <a:endParaRPr lang="ru-RU" dirty="0" smtClean="0"/>
          </a:p>
          <a:p>
            <a:pPr marL="342900" indent="-342900">
              <a:buFont typeface="+mj-lt"/>
              <a:buAutoNum type="arabicPeriod"/>
            </a:pPr>
            <a:r>
              <a:rPr lang="ru-RU" dirty="0" smtClean="0"/>
              <a:t>азоту </a:t>
            </a:r>
            <a:r>
              <a:rPr lang="ru-RU" dirty="0"/>
              <a:t>(</a:t>
            </a:r>
            <a:r>
              <a:rPr lang="ru-RU" dirty="0" err="1"/>
              <a:t>загальний</a:t>
            </a:r>
            <a:r>
              <a:rPr lang="ru-RU" dirty="0"/>
              <a:t> </a:t>
            </a:r>
            <a:r>
              <a:rPr lang="ru-RU" dirty="0" err="1"/>
              <a:t>вміст</a:t>
            </a:r>
            <a:r>
              <a:rPr lang="ru-RU" dirty="0"/>
              <a:t>), </a:t>
            </a:r>
            <a:endParaRPr lang="ru-RU" dirty="0" smtClean="0"/>
          </a:p>
          <a:p>
            <a:pPr marL="342900" indent="-342900">
              <a:buFont typeface="+mj-lt"/>
              <a:buAutoNum type="arabicPeriod"/>
            </a:pPr>
            <a:r>
              <a:rPr lang="ru-RU" dirty="0" smtClean="0"/>
              <a:t>фосфору </a:t>
            </a:r>
            <a:r>
              <a:rPr lang="ru-RU" dirty="0"/>
              <a:t>(</a:t>
            </a:r>
            <a:r>
              <a:rPr lang="ru-RU" dirty="0" err="1"/>
              <a:t>загальний</a:t>
            </a:r>
            <a:r>
              <a:rPr lang="ru-RU" dirty="0"/>
              <a:t> </a:t>
            </a:r>
            <a:r>
              <a:rPr lang="ru-RU" dirty="0" err="1"/>
              <a:t>вміст</a:t>
            </a:r>
            <a:r>
              <a:rPr lang="ru-RU" dirty="0"/>
              <a:t>), </a:t>
            </a:r>
            <a:endParaRPr lang="ru-RU" dirty="0" smtClean="0"/>
          </a:p>
          <a:p>
            <a:pPr marL="342900" indent="-342900">
              <a:buFont typeface="+mj-lt"/>
              <a:buAutoNum type="arabicPeriod"/>
            </a:pPr>
            <a:r>
              <a:rPr lang="ru-RU" dirty="0" err="1" smtClean="0"/>
              <a:t>аніонів</a:t>
            </a:r>
            <a:r>
              <a:rPr lang="ru-RU" dirty="0" smtClean="0"/>
              <a:t> </a:t>
            </a:r>
            <a:r>
              <a:rPr lang="ru-RU" dirty="0"/>
              <a:t>та </a:t>
            </a:r>
            <a:r>
              <a:rPr lang="ru-RU" dirty="0" err="1"/>
              <a:t>катіонів</a:t>
            </a:r>
            <a:r>
              <a:rPr lang="ru-RU" dirty="0"/>
              <a:t> (</a:t>
            </a:r>
            <a:r>
              <a:rPr lang="ru-RU" dirty="0" err="1"/>
              <a:t>сульфатів</a:t>
            </a:r>
            <a:r>
              <a:rPr lang="ru-RU" dirty="0"/>
              <a:t>, </a:t>
            </a:r>
            <a:r>
              <a:rPr lang="ru-RU" dirty="0" err="1"/>
              <a:t>нітратів</a:t>
            </a:r>
            <a:r>
              <a:rPr lang="ru-RU" dirty="0"/>
              <a:t>, </a:t>
            </a:r>
            <a:r>
              <a:rPr lang="ru-RU" dirty="0" err="1"/>
              <a:t>хлоридів</a:t>
            </a:r>
            <a:r>
              <a:rPr lang="ru-RU" dirty="0"/>
              <a:t>, </a:t>
            </a:r>
            <a:r>
              <a:rPr lang="ru-RU" dirty="0" err="1"/>
              <a:t>іонів</a:t>
            </a:r>
            <a:r>
              <a:rPr lang="ru-RU" dirty="0"/>
              <a:t> </a:t>
            </a:r>
            <a:r>
              <a:rPr lang="ru-RU" dirty="0" err="1"/>
              <a:t>амонію</a:t>
            </a:r>
            <a:r>
              <a:rPr lang="ru-RU" dirty="0"/>
              <a:t>, </a:t>
            </a:r>
            <a:r>
              <a:rPr lang="ru-RU" dirty="0" err="1"/>
              <a:t>кальцію</a:t>
            </a:r>
            <a:r>
              <a:rPr lang="ru-RU" dirty="0"/>
              <a:t> та </a:t>
            </a:r>
            <a:r>
              <a:rPr lang="ru-RU" dirty="0" err="1"/>
              <a:t>ін</a:t>
            </a:r>
            <a:r>
              <a:rPr lang="ru-RU" dirty="0"/>
              <a:t>.);</a:t>
            </a:r>
          </a:p>
        </p:txBody>
      </p:sp>
    </p:spTree>
    <p:extLst>
      <p:ext uri="{BB962C8B-B14F-4D97-AF65-F5344CB8AC3E}">
        <p14:creationId xmlns:p14="http://schemas.microsoft.com/office/powerpoint/2010/main" val="37452274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179512" y="1"/>
            <a:ext cx="2808312" cy="5013176"/>
          </a:xfrm>
          <a:prstGeom prst="roundRect">
            <a:avLst/>
          </a:prstGeom>
          <a:solidFill>
            <a:srgbClr val="22B8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240701" y="1124743"/>
            <a:ext cx="2950630" cy="42484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444208" y="2780928"/>
            <a:ext cx="2520280" cy="374678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017057" y="332656"/>
            <a:ext cx="1826751" cy="646331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у </a:t>
            </a:r>
            <a:r>
              <a:rPr lang="ru-RU" dirty="0" err="1">
                <a:solidFill>
                  <a:schemeClr val="bg1"/>
                </a:solidFill>
              </a:rPr>
              <a:t>поверхневих</a:t>
            </a:r>
            <a:r>
              <a:rPr lang="ru-RU" dirty="0">
                <a:solidFill>
                  <a:schemeClr val="bg1"/>
                </a:solidFill>
              </a:rPr>
              <a:t> водах: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99992" y="1879957"/>
            <a:ext cx="1465662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chemeClr val="bg1"/>
                </a:solidFill>
              </a:rPr>
              <a:t>у </a:t>
            </a:r>
            <a:r>
              <a:rPr lang="ru-RU" i="1" dirty="0" err="1">
                <a:solidFill>
                  <a:schemeClr val="bg1"/>
                </a:solidFill>
              </a:rPr>
              <a:t>ґрунтах</a:t>
            </a:r>
            <a:r>
              <a:rPr lang="ru-RU" i="1" dirty="0">
                <a:solidFill>
                  <a:schemeClr val="bg1"/>
                </a:solidFill>
              </a:rPr>
              <a:t>: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515221" y="3136321"/>
            <a:ext cx="1233243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у </a:t>
            </a:r>
            <a:r>
              <a:rPr lang="ru-RU" dirty="0" err="1"/>
              <a:t>біоті</a:t>
            </a:r>
            <a:r>
              <a:rPr lang="ru-RU" dirty="0"/>
              <a:t>: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1498" y="1381995"/>
            <a:ext cx="2484318" cy="3139321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dirty="0" err="1">
                <a:solidFill>
                  <a:schemeClr val="bg1"/>
                </a:solidFill>
              </a:rPr>
              <a:t>важких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металів</a:t>
            </a:r>
            <a:r>
              <a:rPr lang="ru-RU" dirty="0">
                <a:solidFill>
                  <a:schemeClr val="bg1"/>
                </a:solidFill>
              </a:rPr>
              <a:t>, </a:t>
            </a:r>
            <a:endParaRPr lang="ru-RU" dirty="0" smtClean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dirty="0" err="1" smtClean="0">
                <a:solidFill>
                  <a:schemeClr val="bg1"/>
                </a:solidFill>
              </a:rPr>
              <a:t>пестицидів</a:t>
            </a:r>
            <a:r>
              <a:rPr lang="ru-RU" dirty="0">
                <a:solidFill>
                  <a:schemeClr val="bg1"/>
                </a:solidFill>
              </a:rPr>
              <a:t>, </a:t>
            </a:r>
            <a:endParaRPr lang="ru-RU" dirty="0" smtClean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dirty="0" err="1" smtClean="0">
                <a:solidFill>
                  <a:schemeClr val="bg1"/>
                </a:solidFill>
              </a:rPr>
              <a:t>бензапірену</a:t>
            </a:r>
            <a:r>
              <a:rPr lang="ru-RU" dirty="0" smtClean="0">
                <a:solidFill>
                  <a:schemeClr val="bg1"/>
                </a:solidFill>
              </a:rPr>
              <a:t>,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рН, </a:t>
            </a:r>
            <a:endParaRPr lang="ru-RU" dirty="0" smtClean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dirty="0" err="1" smtClean="0">
                <a:solidFill>
                  <a:schemeClr val="bg1"/>
                </a:solidFill>
              </a:rPr>
              <a:t>мінералізації</a:t>
            </a:r>
            <a:r>
              <a:rPr lang="ru-RU" dirty="0">
                <a:solidFill>
                  <a:schemeClr val="bg1"/>
                </a:solidFill>
              </a:rPr>
              <a:t>, </a:t>
            </a:r>
            <a:endParaRPr lang="ru-RU" dirty="0" smtClean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dirty="0" smtClean="0">
                <a:solidFill>
                  <a:schemeClr val="bg1"/>
                </a:solidFill>
              </a:rPr>
              <a:t>азоту </a:t>
            </a:r>
            <a:r>
              <a:rPr lang="ru-RU" dirty="0">
                <a:solidFill>
                  <a:schemeClr val="bg1"/>
                </a:solidFill>
              </a:rPr>
              <a:t>(</a:t>
            </a:r>
            <a:r>
              <a:rPr lang="ru-RU" dirty="0" err="1">
                <a:solidFill>
                  <a:schemeClr val="bg1"/>
                </a:solidFill>
              </a:rPr>
              <a:t>загальний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вміст</a:t>
            </a:r>
            <a:r>
              <a:rPr lang="ru-RU" dirty="0" smtClean="0">
                <a:solidFill>
                  <a:schemeClr val="bg1"/>
                </a:solidFill>
              </a:rPr>
              <a:t>),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фосфору (</a:t>
            </a:r>
            <a:r>
              <a:rPr lang="ru-RU" dirty="0" err="1">
                <a:solidFill>
                  <a:schemeClr val="bg1"/>
                </a:solidFill>
              </a:rPr>
              <a:t>загальний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вміст</a:t>
            </a:r>
            <a:r>
              <a:rPr lang="ru-RU" dirty="0">
                <a:solidFill>
                  <a:schemeClr val="bg1"/>
                </a:solidFill>
              </a:rPr>
              <a:t>), </a:t>
            </a:r>
            <a:endParaRPr lang="ru-RU" dirty="0" smtClean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dirty="0" err="1" smtClean="0">
                <a:solidFill>
                  <a:schemeClr val="bg1"/>
                </a:solidFill>
              </a:rPr>
              <a:t>нафтопродуктів</a:t>
            </a:r>
            <a:r>
              <a:rPr lang="ru-RU" dirty="0">
                <a:solidFill>
                  <a:schemeClr val="bg1"/>
                </a:solidFill>
              </a:rPr>
              <a:t>, </a:t>
            </a:r>
            <a:endParaRPr lang="ru-RU" dirty="0" smtClean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dirty="0" err="1" smtClean="0">
                <a:solidFill>
                  <a:schemeClr val="bg1"/>
                </a:solidFill>
              </a:rPr>
              <a:t>фенолів</a:t>
            </a:r>
            <a:r>
              <a:rPr lang="ru-RU" dirty="0">
                <a:solidFill>
                  <a:schemeClr val="bg1"/>
                </a:solidFill>
              </a:rPr>
              <a:t>;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401849" y="2489991"/>
            <a:ext cx="2628334" cy="203132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dirty="0" err="1">
                <a:solidFill>
                  <a:schemeClr val="bg1"/>
                </a:solidFill>
              </a:rPr>
              <a:t>важких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металів</a:t>
            </a:r>
            <a:r>
              <a:rPr lang="ru-RU" dirty="0" smtClean="0">
                <a:solidFill>
                  <a:schemeClr val="bg1"/>
                </a:solidFill>
              </a:rPr>
              <a:t>,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пестицидів</a:t>
            </a:r>
            <a:r>
              <a:rPr lang="ru-RU" dirty="0">
                <a:solidFill>
                  <a:schemeClr val="bg1"/>
                </a:solidFill>
              </a:rPr>
              <a:t>, </a:t>
            </a:r>
            <a:endParaRPr lang="ru-RU" dirty="0" smtClean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dirty="0" err="1" smtClean="0">
                <a:solidFill>
                  <a:schemeClr val="bg1"/>
                </a:solidFill>
              </a:rPr>
              <a:t>бензапірену</a:t>
            </a:r>
            <a:r>
              <a:rPr lang="ru-RU" dirty="0">
                <a:solidFill>
                  <a:schemeClr val="bg1"/>
                </a:solidFill>
              </a:rPr>
              <a:t>, </a:t>
            </a:r>
            <a:endParaRPr lang="ru-RU" dirty="0" smtClean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dirty="0" smtClean="0">
                <a:solidFill>
                  <a:schemeClr val="bg1"/>
                </a:solidFill>
              </a:rPr>
              <a:t>азоту </a:t>
            </a:r>
            <a:r>
              <a:rPr lang="ru-RU" dirty="0">
                <a:solidFill>
                  <a:schemeClr val="bg1"/>
                </a:solidFill>
              </a:rPr>
              <a:t>(</a:t>
            </a:r>
            <a:r>
              <a:rPr lang="ru-RU" dirty="0" err="1">
                <a:solidFill>
                  <a:schemeClr val="bg1"/>
                </a:solidFill>
              </a:rPr>
              <a:t>загальний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вміст</a:t>
            </a:r>
            <a:r>
              <a:rPr lang="ru-RU" dirty="0">
                <a:solidFill>
                  <a:schemeClr val="bg1"/>
                </a:solidFill>
              </a:rPr>
              <a:t>), </a:t>
            </a:r>
            <a:endParaRPr lang="ru-RU" dirty="0" smtClean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dirty="0" smtClean="0">
                <a:solidFill>
                  <a:schemeClr val="bg1"/>
                </a:solidFill>
              </a:rPr>
              <a:t>фосфору </a:t>
            </a:r>
            <a:r>
              <a:rPr lang="ru-RU" dirty="0">
                <a:solidFill>
                  <a:schemeClr val="bg1"/>
                </a:solidFill>
              </a:rPr>
              <a:t>(</a:t>
            </a:r>
            <a:r>
              <a:rPr lang="ru-RU" dirty="0" err="1">
                <a:solidFill>
                  <a:schemeClr val="bg1"/>
                </a:solidFill>
              </a:rPr>
              <a:t>загальний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вміст</a:t>
            </a:r>
            <a:r>
              <a:rPr lang="ru-RU" dirty="0">
                <a:solidFill>
                  <a:schemeClr val="bg1"/>
                </a:solidFill>
              </a:rPr>
              <a:t>);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660232" y="3789040"/>
            <a:ext cx="2088232" cy="2308324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dirty="0" err="1"/>
              <a:t>важких</a:t>
            </a:r>
            <a:r>
              <a:rPr lang="ru-RU" dirty="0"/>
              <a:t> </a:t>
            </a:r>
            <a:r>
              <a:rPr lang="ru-RU" dirty="0" err="1"/>
              <a:t>металів</a:t>
            </a:r>
            <a:r>
              <a:rPr lang="ru-RU" dirty="0" smtClean="0"/>
              <a:t>,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/>
              <a:t> </a:t>
            </a:r>
            <a:r>
              <a:rPr lang="ru-RU" dirty="0" err="1"/>
              <a:t>пестицидів</a:t>
            </a:r>
            <a:r>
              <a:rPr lang="ru-RU" dirty="0"/>
              <a:t>, </a:t>
            </a:r>
            <a:endParaRPr lang="ru-RU" dirty="0" smtClean="0"/>
          </a:p>
          <a:p>
            <a:pPr marL="342900" indent="-342900">
              <a:buFont typeface="+mj-lt"/>
              <a:buAutoNum type="arabicPeriod"/>
            </a:pPr>
            <a:r>
              <a:rPr lang="ru-RU" dirty="0" err="1" smtClean="0"/>
              <a:t>бензапірену</a:t>
            </a:r>
            <a:r>
              <a:rPr lang="ru-RU" dirty="0"/>
              <a:t>, </a:t>
            </a:r>
            <a:endParaRPr lang="ru-RU" dirty="0" smtClean="0"/>
          </a:p>
          <a:p>
            <a:pPr marL="342900" indent="-342900">
              <a:buFont typeface="+mj-lt"/>
              <a:buAutoNum type="arabicPeriod"/>
            </a:pPr>
            <a:r>
              <a:rPr lang="ru-RU" dirty="0" smtClean="0"/>
              <a:t>азоту </a:t>
            </a:r>
            <a:r>
              <a:rPr lang="ru-RU" dirty="0"/>
              <a:t>і фосфору (</a:t>
            </a:r>
            <a:r>
              <a:rPr lang="ru-RU" dirty="0" err="1"/>
              <a:t>загальний</a:t>
            </a:r>
            <a:r>
              <a:rPr lang="ru-RU" dirty="0"/>
              <a:t> </a:t>
            </a:r>
            <a:r>
              <a:rPr lang="ru-RU" dirty="0" err="1"/>
              <a:t>вміст</a:t>
            </a:r>
            <a:r>
              <a:rPr lang="ru-RU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6839692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3648" y="2852936"/>
            <a:ext cx="63822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i="1" dirty="0" err="1" smtClean="0">
                <a:latin typeface="Gungsuh" panose="02030600000101010101" pitchFamily="18" charset="-127"/>
                <a:ea typeface="Gungsuh" panose="02030600000101010101" pitchFamily="18" charset="-127"/>
              </a:rPr>
              <a:t>Дякую</a:t>
            </a:r>
            <a:r>
              <a:rPr lang="ru-RU" sz="6000" b="1" i="1" dirty="0" smtClean="0">
                <a:latin typeface="Gungsuh" panose="02030600000101010101" pitchFamily="18" charset="-127"/>
                <a:ea typeface="Gungsuh" panose="02030600000101010101" pitchFamily="18" charset="-127"/>
              </a:rPr>
              <a:t> </a:t>
            </a:r>
            <a:r>
              <a:rPr lang="ru-RU" sz="6000" b="1" i="1" dirty="0" smtClean="0">
                <a:latin typeface="Gungsuh" panose="02030600000101010101" pitchFamily="18" charset="-127"/>
                <a:ea typeface="Gungsuh" panose="02030600000101010101" pitchFamily="18" charset="-127"/>
              </a:rPr>
              <a:t>за </a:t>
            </a:r>
            <a:r>
              <a:rPr lang="ru-RU" sz="6000" b="1" i="1" dirty="0" err="1" smtClean="0">
                <a:latin typeface="Gungsuh" panose="02030600000101010101" pitchFamily="18" charset="-127"/>
                <a:ea typeface="Gungsuh" panose="02030600000101010101" pitchFamily="18" charset="-127"/>
              </a:rPr>
              <a:t>увагу</a:t>
            </a:r>
            <a:endParaRPr lang="ru-RU" sz="6000" b="1" i="1" dirty="0"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pic>
        <p:nvPicPr>
          <p:cNvPr id="1026" name="Picture 2" descr="ÐÐ°ÑÑÐ¸Ð½ÐºÐ¸ Ð¿Ð¾ Ð·Ð°Ð¿ÑÐ¾ÑÑ ÐºÑÐ°ÑÐ¸Ð²Ð°Ñ Ð·Ð°Ð²Ð¸ÑÑÑÐºÐ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293096"/>
            <a:ext cx="8210550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ÐÐ°ÑÑÐ¸Ð½ÐºÐ¸ Ð¿Ð¾ Ð·Ð°Ð¿ÑÐ¾ÑÑ ÐºÑÐ°ÑÐ¸Ð²Ð°Ñ Ð·Ð°Ð²Ð¸ÑÑÑÐºÐ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95536" y="-171400"/>
            <a:ext cx="8210550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62788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760" y="20616"/>
            <a:ext cx="7772400" cy="1609344"/>
          </a:xfrm>
        </p:spPr>
        <p:txBody>
          <a:bodyPr>
            <a:normAutofit/>
          </a:bodyPr>
          <a:lstStyle/>
          <a:p>
            <a:r>
              <a:rPr lang="ru-RU" dirty="0" err="1"/>
              <a:t>Залежно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smtClean="0"/>
              <a:t>мети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611560" y="1484784"/>
            <a:ext cx="3731840" cy="1203552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r>
              <a:rPr lang="ru-RU" dirty="0" err="1"/>
              <a:t>здійснюють</a:t>
            </a:r>
            <a:r>
              <a:rPr lang="ru-RU" dirty="0"/>
              <a:t> </a:t>
            </a:r>
            <a:r>
              <a:rPr lang="ru-RU" dirty="0" err="1"/>
              <a:t>моніторинг</a:t>
            </a:r>
            <a:r>
              <a:rPr lang="ru-RU" dirty="0"/>
              <a:t> </a:t>
            </a:r>
            <a:r>
              <a:rPr lang="ru-RU" dirty="0" err="1"/>
              <a:t>компонентів</a:t>
            </a:r>
            <a:r>
              <a:rPr lang="ru-RU" dirty="0"/>
              <a:t> </a:t>
            </a:r>
            <a:r>
              <a:rPr lang="ru-RU" dirty="0" err="1"/>
              <a:t>біосфери</a:t>
            </a:r>
            <a:r>
              <a:rPr lang="ru-RU" dirty="0"/>
              <a:t> </a:t>
            </a:r>
          </a:p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ru-RU" dirty="0" smtClean="0"/>
              <a:t>(</a:t>
            </a:r>
            <a:r>
              <a:rPr lang="ru-RU" dirty="0" err="1"/>
              <a:t>атмосфери</a:t>
            </a:r>
            <a:r>
              <a:rPr lang="ru-RU" dirty="0"/>
              <a:t>, </a:t>
            </a:r>
            <a:r>
              <a:rPr lang="ru-RU" dirty="0" err="1"/>
              <a:t>гідросфери</a:t>
            </a:r>
            <a:r>
              <a:rPr lang="ru-RU" dirty="0"/>
              <a:t>, </a:t>
            </a:r>
            <a:r>
              <a:rPr lang="ru-RU" dirty="0" err="1"/>
              <a:t>літосфери</a:t>
            </a:r>
            <a:r>
              <a:rPr lang="ru-RU" dirty="0"/>
              <a:t>), </a:t>
            </a:r>
            <a:endParaRPr lang="ru-RU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ru-RU" dirty="0" err="1" smtClean="0"/>
              <a:t>біологічний</a:t>
            </a:r>
            <a:r>
              <a:rPr lang="ru-RU" dirty="0"/>
              <a:t>, </a:t>
            </a:r>
            <a:endParaRPr lang="ru-RU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ru-RU" dirty="0" err="1" smtClean="0"/>
              <a:t>екологічний</a:t>
            </a:r>
            <a:r>
              <a:rPr lang="ru-RU" dirty="0" smtClean="0"/>
              <a:t> </a:t>
            </a:r>
            <a:r>
              <a:rPr lang="ru-RU" dirty="0" err="1"/>
              <a:t>моніторинги</a:t>
            </a:r>
            <a:r>
              <a:rPr lang="ru-RU" dirty="0"/>
              <a:t>, </a:t>
            </a:r>
            <a:endParaRPr lang="ru-RU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ru-RU" dirty="0" err="1" smtClean="0"/>
              <a:t>моніторинг</a:t>
            </a:r>
            <a:r>
              <a:rPr lang="ru-RU" dirty="0" smtClean="0"/>
              <a:t> </a:t>
            </a:r>
            <a:r>
              <a:rPr lang="ru-RU" dirty="0" err="1"/>
              <a:t>чинників</a:t>
            </a:r>
            <a:r>
              <a:rPr lang="ru-RU" dirty="0"/>
              <a:t> </a:t>
            </a:r>
            <a:r>
              <a:rPr lang="ru-RU" dirty="0" err="1" smtClean="0"/>
              <a:t>впливу</a:t>
            </a:r>
            <a:r>
              <a:rPr lang="ru-RU" dirty="0" smtClean="0"/>
              <a:t> </a:t>
            </a:r>
            <a:r>
              <a:rPr lang="ru-RU" dirty="0" err="1" smtClean="0"/>
              <a:t>джерел</a:t>
            </a:r>
            <a:r>
              <a:rPr lang="ru-RU" dirty="0" smtClean="0"/>
              <a:t> </a:t>
            </a:r>
            <a:r>
              <a:rPr lang="ru-RU" dirty="0" err="1"/>
              <a:t>забруднення</a:t>
            </a:r>
            <a:r>
              <a:rPr lang="ru-RU" dirty="0"/>
              <a:t> на </a:t>
            </a:r>
            <a:r>
              <a:rPr lang="ru-RU" dirty="0" err="1"/>
              <a:t>різних</a:t>
            </a:r>
            <a:r>
              <a:rPr lang="ru-RU" dirty="0"/>
              <a:t> </a:t>
            </a:r>
            <a:r>
              <a:rPr lang="ru-RU" dirty="0" err="1"/>
              <a:t>територіальних</a:t>
            </a:r>
            <a:r>
              <a:rPr lang="ru-RU" dirty="0"/>
              <a:t> </a:t>
            </a:r>
            <a:r>
              <a:rPr lang="ru-RU" dirty="0" err="1"/>
              <a:t>рівнях</a:t>
            </a:r>
            <a:r>
              <a:rPr lang="ru-RU" dirty="0" smtClean="0"/>
              <a:t>.</a:t>
            </a:r>
          </a:p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820793" y="1484784"/>
            <a:ext cx="3657600" cy="1203552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dirty="0"/>
              <a:t>З </a:t>
            </a:r>
            <a:r>
              <a:rPr lang="ru-RU" dirty="0" err="1"/>
              <a:t>огляду</a:t>
            </a:r>
            <a:r>
              <a:rPr lang="ru-RU" dirty="0"/>
              <a:t> на предмет </a:t>
            </a:r>
            <a:r>
              <a:rPr lang="ru-RU" dirty="0" err="1"/>
              <a:t>спостережень</a:t>
            </a:r>
            <a:r>
              <a:rPr lang="ru-RU" dirty="0"/>
              <a:t> </a:t>
            </a:r>
            <a:r>
              <a:rPr lang="ru-RU" dirty="0" err="1"/>
              <a:t>виокремлюють</a:t>
            </a:r>
            <a:r>
              <a:rPr lang="ru-RU" dirty="0"/>
              <a:t> </a:t>
            </a:r>
          </a:p>
          <a:p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ru-RU" dirty="0" err="1" smtClean="0"/>
              <a:t>абіотичний</a:t>
            </a:r>
            <a:r>
              <a:rPr lang="ru-RU" dirty="0"/>
              <a:t>,</a:t>
            </a:r>
          </a:p>
          <a:p>
            <a:r>
              <a:rPr lang="ru-RU" dirty="0"/>
              <a:t> </a:t>
            </a:r>
            <a:r>
              <a:rPr lang="ru-RU" dirty="0" err="1"/>
              <a:t>геофізичний</a:t>
            </a:r>
            <a:r>
              <a:rPr lang="ru-RU" dirty="0"/>
              <a:t>, </a:t>
            </a:r>
          </a:p>
          <a:p>
            <a:r>
              <a:rPr lang="ru-RU" dirty="0" err="1"/>
              <a:t>фізичний</a:t>
            </a:r>
            <a:r>
              <a:rPr lang="ru-RU" dirty="0"/>
              <a:t>, </a:t>
            </a:r>
          </a:p>
          <a:p>
            <a:r>
              <a:rPr lang="ru-RU" dirty="0" err="1"/>
              <a:t>хімічний</a:t>
            </a:r>
            <a:r>
              <a:rPr lang="ru-RU" dirty="0"/>
              <a:t>, </a:t>
            </a:r>
          </a:p>
          <a:p>
            <a:r>
              <a:rPr lang="ru-RU" dirty="0" err="1"/>
              <a:t>санітарно-токсичний</a:t>
            </a:r>
            <a:r>
              <a:rPr lang="ru-RU" dirty="0"/>
              <a:t> </a:t>
            </a:r>
            <a:r>
              <a:rPr lang="ru-RU" dirty="0" err="1"/>
              <a:t>види</a:t>
            </a:r>
            <a:r>
              <a:rPr lang="ru-RU" dirty="0"/>
              <a:t> </a:t>
            </a:r>
            <a:r>
              <a:rPr lang="ru-RU" dirty="0" err="1"/>
              <a:t>моніторингу</a:t>
            </a:r>
            <a:r>
              <a:rPr lang="ru-RU" dirty="0"/>
              <a:t>. </a:t>
            </a:r>
          </a:p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179512" y="5679125"/>
            <a:ext cx="8298881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err="1"/>
              <a:t>Цим</a:t>
            </a:r>
            <a:r>
              <a:rPr lang="ru-RU" dirty="0"/>
              <a:t> далеко не </a:t>
            </a:r>
            <a:r>
              <a:rPr lang="ru-RU" dirty="0" err="1"/>
              <a:t>вичерпується</a:t>
            </a:r>
            <a:r>
              <a:rPr lang="ru-RU" dirty="0"/>
              <a:t> </a:t>
            </a:r>
            <a:r>
              <a:rPr lang="ru-RU" dirty="0" err="1"/>
              <a:t>класифікація</a:t>
            </a:r>
            <a:r>
              <a:rPr lang="ru-RU" dirty="0"/>
              <a:t> систем </a:t>
            </a:r>
            <a:r>
              <a:rPr lang="ru-RU" dirty="0" err="1"/>
              <a:t>моніторингу</a:t>
            </a:r>
            <a:r>
              <a:rPr lang="ru-RU" dirty="0"/>
              <a:t>, </a:t>
            </a:r>
            <a:r>
              <a:rPr lang="ru-RU" dirty="0" err="1"/>
              <a:t>оскільки</a:t>
            </a:r>
            <a:r>
              <a:rPr lang="ru-RU" dirty="0"/>
              <a:t> в </a:t>
            </a:r>
            <a:r>
              <a:rPr lang="ru-RU" dirty="0" err="1"/>
              <a:t>наукових</a:t>
            </a:r>
            <a:r>
              <a:rPr lang="ru-RU" dirty="0"/>
              <a:t> </a:t>
            </a:r>
            <a:r>
              <a:rPr lang="ru-RU" dirty="0" err="1"/>
              <a:t>дослідженнях</a:t>
            </a:r>
            <a:r>
              <a:rPr lang="ru-RU" dirty="0"/>
              <a:t> і </a:t>
            </a:r>
            <a:r>
              <a:rPr lang="ru-RU" dirty="0" err="1"/>
              <a:t>практичній</a:t>
            </a:r>
            <a:r>
              <a:rPr lang="ru-RU" dirty="0"/>
              <a:t> </a:t>
            </a:r>
            <a:r>
              <a:rPr lang="ru-RU" dirty="0" err="1"/>
              <a:t>діяльності</a:t>
            </a:r>
            <a:r>
              <a:rPr lang="ru-RU" dirty="0"/>
              <a:t> </a:t>
            </a:r>
            <a:r>
              <a:rPr lang="ru-RU" dirty="0" err="1"/>
              <a:t>керуються</a:t>
            </a:r>
            <a:r>
              <a:rPr lang="ru-RU" dirty="0"/>
              <a:t> </a:t>
            </a:r>
            <a:r>
              <a:rPr lang="ru-RU" dirty="0" err="1"/>
              <a:t>різноманітними</a:t>
            </a:r>
            <a:r>
              <a:rPr lang="ru-RU" dirty="0"/>
              <a:t> </a:t>
            </a:r>
            <a:r>
              <a:rPr lang="ru-RU" dirty="0" err="1"/>
              <a:t>підходами</a:t>
            </a:r>
            <a:r>
              <a:rPr lang="ru-RU" dirty="0"/>
              <a:t> і принципами</a:t>
            </a:r>
          </a:p>
        </p:txBody>
      </p:sp>
    </p:spTree>
    <p:extLst>
      <p:ext uri="{BB962C8B-B14F-4D97-AF65-F5344CB8AC3E}">
        <p14:creationId xmlns:p14="http://schemas.microsoft.com/office/powerpoint/2010/main" val="10533689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Принципи</a:t>
            </a:r>
            <a:r>
              <a:rPr lang="ru-RU" dirty="0"/>
              <a:t> </a:t>
            </a:r>
            <a:r>
              <a:rPr lang="ru-RU" dirty="0" err="1"/>
              <a:t>класифікації</a:t>
            </a:r>
            <a:endParaRPr lang="ru-RU" dirty="0"/>
          </a:p>
        </p:txBody>
      </p:sp>
      <p:graphicFrame>
        <p:nvGraphicFramePr>
          <p:cNvPr id="9" name="Объект 8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341363160"/>
              </p:ext>
            </p:extLst>
          </p:nvPr>
        </p:nvGraphicFramePr>
        <p:xfrm>
          <a:off x="685800" y="1988840"/>
          <a:ext cx="7270576" cy="44644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546000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/>
              <a:t>Універсальні</a:t>
            </a:r>
            <a:r>
              <a:rPr lang="ru-RU" dirty="0"/>
              <a:t> </a:t>
            </a:r>
            <a:r>
              <a:rPr lang="ru-RU" dirty="0" err="1"/>
              <a:t>системи</a:t>
            </a:r>
            <a:r>
              <a:rPr lang="ru-RU" dirty="0"/>
              <a:t> (</a:t>
            </a:r>
            <a:r>
              <a:rPr lang="ru-RU" dirty="0" err="1"/>
              <a:t>територіальнопросторово</a:t>
            </a:r>
            <a:r>
              <a:rPr lang="ru-RU" dirty="0"/>
              <a:t> </a:t>
            </a:r>
            <a:r>
              <a:rPr lang="ru-RU" dirty="0" err="1"/>
              <a:t>організовані</a:t>
            </a:r>
            <a:r>
              <a:rPr lang="ru-RU" dirty="0"/>
              <a:t>)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28658" y="2392876"/>
            <a:ext cx="3657600" cy="640080"/>
          </a:xfrm>
        </p:spPr>
        <p:txBody>
          <a:bodyPr>
            <a:noAutofit/>
          </a:bodyPr>
          <a:lstStyle/>
          <a:p>
            <a:r>
              <a:rPr lang="ru-RU" sz="4000" dirty="0" err="1"/>
              <a:t>Глобальний</a:t>
            </a:r>
            <a:r>
              <a:rPr lang="ru-RU" sz="4000" dirty="0"/>
              <a:t> </a:t>
            </a:r>
            <a:r>
              <a:rPr lang="ru-RU" sz="4000" dirty="0" err="1"/>
              <a:t>моніторинг</a:t>
            </a:r>
            <a:r>
              <a:rPr lang="ru-RU" sz="4000" dirty="0"/>
              <a:t> 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23561" y="3331856"/>
            <a:ext cx="3657600" cy="2630016"/>
          </a:xfrm>
        </p:spPr>
        <p:txBody>
          <a:bodyPr>
            <a:normAutofit/>
          </a:bodyPr>
          <a:lstStyle/>
          <a:p>
            <a:r>
              <a:rPr lang="ru-RU" sz="3200" dirty="0" err="1" smtClean="0"/>
              <a:t>базовий</a:t>
            </a:r>
            <a:r>
              <a:rPr lang="ru-RU" sz="3200" dirty="0" smtClean="0"/>
              <a:t> </a:t>
            </a:r>
          </a:p>
          <a:p>
            <a:r>
              <a:rPr lang="ru-RU" sz="3200" dirty="0" err="1" smtClean="0"/>
              <a:t>регіональний</a:t>
            </a:r>
            <a:endParaRPr lang="ru-RU" sz="3200" dirty="0" smtClean="0"/>
          </a:p>
          <a:p>
            <a:r>
              <a:rPr lang="ru-RU" sz="3200" dirty="0" err="1" smtClean="0"/>
              <a:t>імпактний</a:t>
            </a:r>
            <a:r>
              <a:rPr lang="ru-RU" sz="3200" dirty="0" smtClean="0"/>
              <a:t> </a:t>
            </a:r>
            <a:r>
              <a:rPr lang="ru-RU" sz="3200" dirty="0" err="1" smtClean="0"/>
              <a:t>рівні</a:t>
            </a:r>
            <a:endParaRPr lang="ru-RU" sz="32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808545" y="1772816"/>
            <a:ext cx="4083935" cy="2304256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ru-RU" sz="2800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державний</a:t>
            </a:r>
            <a:r>
              <a:rPr lang="ru-RU" sz="28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ru-RU" sz="2800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міждержавний</a:t>
            </a:r>
            <a:endParaRPr lang="ru-RU" sz="2800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marL="457200" indent="-457200" algn="ctr">
              <a:buFont typeface="Wingdings" panose="05000000000000000000" pitchFamily="2" charset="2"/>
              <a:buChar char="v"/>
            </a:pPr>
            <a:r>
              <a:rPr lang="ru-RU" sz="2800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міжнародний</a:t>
            </a:r>
            <a:r>
              <a:rPr lang="ru-RU" sz="28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b="0" dirty="0">
                <a:solidFill>
                  <a:schemeClr val="bg1"/>
                </a:solidFill>
              </a:rPr>
              <a:t>(</a:t>
            </a:r>
            <a:r>
              <a:rPr lang="ru-RU" b="0" dirty="0" err="1">
                <a:solidFill>
                  <a:schemeClr val="bg1"/>
                </a:solidFill>
              </a:rPr>
              <a:t>моніторинг</a:t>
            </a:r>
            <a:r>
              <a:rPr lang="ru-RU" b="0" dirty="0">
                <a:solidFill>
                  <a:schemeClr val="bg1"/>
                </a:solidFill>
              </a:rPr>
              <a:t> </a:t>
            </a:r>
            <a:r>
              <a:rPr lang="ru-RU" b="0" dirty="0" err="1">
                <a:solidFill>
                  <a:schemeClr val="bg1"/>
                </a:solidFill>
              </a:rPr>
              <a:t>транскордонного</a:t>
            </a:r>
            <a:r>
              <a:rPr lang="ru-RU" b="0" dirty="0">
                <a:solidFill>
                  <a:schemeClr val="bg1"/>
                </a:solidFill>
              </a:rPr>
              <a:t> переносу </a:t>
            </a:r>
            <a:r>
              <a:rPr lang="ru-RU" b="0" dirty="0" err="1">
                <a:solidFill>
                  <a:schemeClr val="bg1"/>
                </a:solidFill>
              </a:rPr>
              <a:t>забруднюючих</a:t>
            </a:r>
            <a:r>
              <a:rPr lang="ru-RU" b="0" dirty="0">
                <a:solidFill>
                  <a:schemeClr val="bg1"/>
                </a:solidFill>
              </a:rPr>
              <a:t> </a:t>
            </a:r>
            <a:r>
              <a:rPr lang="ru-RU" b="0" dirty="0" err="1">
                <a:solidFill>
                  <a:schemeClr val="bg1"/>
                </a:solidFill>
              </a:rPr>
              <a:t>речовин</a:t>
            </a:r>
            <a:r>
              <a:rPr lang="ru-RU" b="0" dirty="0">
                <a:solidFill>
                  <a:schemeClr val="bg1"/>
                </a:solidFill>
              </a:rPr>
              <a:t>)</a:t>
            </a:r>
            <a:endParaRPr lang="ru-RU" sz="2800" dirty="0">
              <a:ln w="6600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060357" y="4393909"/>
            <a:ext cx="3657600" cy="1267340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ru-RU" sz="2800" dirty="0" err="1"/>
              <a:t>фоновий</a:t>
            </a:r>
            <a:r>
              <a:rPr lang="ru-RU" sz="2800" dirty="0"/>
              <a:t> </a:t>
            </a:r>
            <a:endParaRPr lang="ru-RU" sz="2800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ru-RU" sz="2800" dirty="0" err="1" smtClean="0"/>
              <a:t>палеомоніторинг</a:t>
            </a:r>
            <a:r>
              <a:rPr lang="ru-RU" sz="2800" dirty="0"/>
              <a:t>, </a:t>
            </a:r>
            <a:endParaRPr lang="ru-RU" sz="2800" dirty="0" smtClean="0"/>
          </a:p>
          <a:p>
            <a:endParaRPr lang="ru-RU" dirty="0"/>
          </a:p>
        </p:txBody>
      </p:sp>
      <p:sp>
        <p:nvSpPr>
          <p:cNvPr id="7" name="Стрелка вниз 6"/>
          <p:cNvSpPr/>
          <p:nvPr/>
        </p:nvSpPr>
        <p:spPr>
          <a:xfrm>
            <a:off x="104089" y="2993101"/>
            <a:ext cx="792088" cy="216794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84131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660" y="175248"/>
            <a:ext cx="7772400" cy="1609344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ru-RU" dirty="0" err="1"/>
              <a:t>Реакція</a:t>
            </a:r>
            <a:r>
              <a:rPr lang="ru-RU" dirty="0"/>
              <a:t> </a:t>
            </a:r>
            <a:r>
              <a:rPr lang="ru-RU" dirty="0" err="1"/>
              <a:t>основних</a:t>
            </a:r>
            <a:r>
              <a:rPr lang="ru-RU" dirty="0"/>
              <a:t> </a:t>
            </a:r>
            <a:r>
              <a:rPr lang="ru-RU" dirty="0" err="1"/>
              <a:t>складових</a:t>
            </a:r>
            <a:r>
              <a:rPr lang="ru-RU" dirty="0"/>
              <a:t> </a:t>
            </a:r>
            <a:r>
              <a:rPr lang="ru-RU" dirty="0" err="1"/>
              <a:t>біосфери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1797984"/>
            <a:ext cx="820668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4000" dirty="0" err="1" smtClean="0"/>
              <a:t>геофізичний</a:t>
            </a:r>
            <a:r>
              <a:rPr lang="ru-RU" sz="4000" dirty="0"/>
              <a:t>, </a:t>
            </a:r>
            <a:endParaRPr lang="ru-RU" sz="4000" dirty="0" smtClean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4000" dirty="0" err="1" smtClean="0"/>
              <a:t>біологічний</a:t>
            </a:r>
            <a:r>
              <a:rPr lang="ru-RU" sz="4000" dirty="0" smtClean="0"/>
              <a:t> </a:t>
            </a:r>
            <a:r>
              <a:rPr lang="ru-RU" sz="4000" dirty="0"/>
              <a:t>(у </a:t>
            </a:r>
            <a:r>
              <a:rPr lang="ru-RU" sz="4000" dirty="0" err="1"/>
              <a:t>т.ч</a:t>
            </a:r>
            <a:r>
              <a:rPr lang="ru-RU" sz="4000" dirty="0"/>
              <a:t>. </a:t>
            </a:r>
            <a:r>
              <a:rPr lang="ru-RU" sz="4000" dirty="0" err="1"/>
              <a:t>генетичний</a:t>
            </a:r>
            <a:r>
              <a:rPr lang="ru-RU" sz="4000" dirty="0"/>
              <a:t>), </a:t>
            </a:r>
            <a:endParaRPr lang="ru-RU" sz="4000" dirty="0" smtClean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4000" dirty="0" err="1" smtClean="0"/>
              <a:t>екологічний</a:t>
            </a:r>
            <a:r>
              <a:rPr lang="ru-RU" sz="4000" dirty="0"/>
              <a:t>, </a:t>
            </a:r>
            <a:endParaRPr lang="ru-RU" sz="4000" dirty="0" smtClean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4000" dirty="0" err="1" smtClean="0"/>
              <a:t>медикобіологічний</a:t>
            </a:r>
            <a:r>
              <a:rPr lang="ru-RU" sz="4000" dirty="0"/>
              <a:t>, </a:t>
            </a:r>
            <a:endParaRPr lang="ru-RU" sz="4000" dirty="0" smtClean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4000" dirty="0" err="1" smtClean="0"/>
              <a:t>кліматичний</a:t>
            </a:r>
            <a:r>
              <a:rPr lang="ru-RU" sz="4000" dirty="0"/>
              <a:t>, </a:t>
            </a:r>
            <a:endParaRPr lang="ru-RU" sz="4000" dirty="0" smtClean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4000" dirty="0" err="1" smtClean="0"/>
              <a:t>біоекологічний</a:t>
            </a:r>
            <a:r>
              <a:rPr lang="ru-RU" sz="4000" dirty="0"/>
              <a:t>, </a:t>
            </a:r>
            <a:endParaRPr lang="ru-RU" sz="4000" dirty="0" smtClean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4000" dirty="0" err="1" smtClean="0"/>
              <a:t>геоекологічний</a:t>
            </a:r>
            <a:r>
              <a:rPr lang="ru-RU" sz="4000" dirty="0"/>
              <a:t>, </a:t>
            </a:r>
            <a:endParaRPr lang="ru-RU" sz="4000" dirty="0" smtClean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4000" dirty="0" err="1" smtClean="0"/>
              <a:t>біосферний</a:t>
            </a:r>
            <a:r>
              <a:rPr lang="ru-RU" sz="4000" dirty="0" smtClean="0"/>
              <a:t> </a:t>
            </a:r>
            <a:r>
              <a:rPr lang="ru-RU" sz="4000" dirty="0" err="1"/>
              <a:t>моніторинги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1365845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Ступінь</a:t>
            </a:r>
            <a:r>
              <a:rPr lang="ru-RU" dirty="0"/>
              <a:t> антропогенного </a:t>
            </a:r>
            <a:r>
              <a:rPr lang="ru-RU" dirty="0" err="1"/>
              <a:t>порушення</a:t>
            </a:r>
            <a:r>
              <a:rPr lang="ru-RU" dirty="0"/>
              <a:t> </a:t>
            </a:r>
            <a:r>
              <a:rPr lang="ru-RU" dirty="0" err="1"/>
              <a:t>середовища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2093976"/>
            <a:ext cx="4572000" cy="369331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ru-RU" sz="4800" dirty="0" err="1"/>
              <a:t>Моніторинг</a:t>
            </a:r>
            <a:r>
              <a:rPr lang="ru-RU" sz="4800" dirty="0"/>
              <a:t> </a:t>
            </a:r>
            <a:r>
              <a:rPr lang="ru-RU" sz="4800" dirty="0" err="1"/>
              <a:t>антропогенних</a:t>
            </a:r>
            <a:r>
              <a:rPr lang="ru-RU" sz="4800" dirty="0"/>
              <a:t> </a:t>
            </a:r>
            <a:r>
              <a:rPr lang="ru-RU" sz="4800" dirty="0" err="1"/>
              <a:t>змін</a:t>
            </a:r>
            <a:r>
              <a:rPr lang="ru-RU" sz="4800" dirty="0"/>
              <a:t> </a:t>
            </a:r>
            <a:r>
              <a:rPr lang="ru-RU" sz="4800" dirty="0" smtClean="0"/>
              <a:t>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err="1" smtClean="0"/>
              <a:t>атмосфері</a:t>
            </a:r>
            <a:r>
              <a:rPr lang="ru-RU" dirty="0"/>
              <a:t>, </a:t>
            </a:r>
            <a:endParaRPr lang="ru-RU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err="1" smtClean="0"/>
              <a:t>гідросфері</a:t>
            </a:r>
            <a:r>
              <a:rPr lang="ru-RU" dirty="0"/>
              <a:t>, </a:t>
            </a:r>
            <a:endParaRPr lang="ru-RU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err="1" smtClean="0"/>
              <a:t>ґрунті</a:t>
            </a:r>
            <a:r>
              <a:rPr lang="ru-RU" dirty="0"/>
              <a:t>, </a:t>
            </a:r>
            <a:endParaRPr lang="ru-RU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err="1" smtClean="0"/>
              <a:t>кріосфері</a:t>
            </a:r>
            <a:r>
              <a:rPr lang="ru-RU" dirty="0"/>
              <a:t>, </a:t>
            </a:r>
            <a:endParaRPr lang="ru-RU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err="1" smtClean="0"/>
              <a:t>біоті</a:t>
            </a:r>
            <a:r>
              <a:rPr lang="ru-RU" dirty="0"/>
              <a:t>. </a:t>
            </a:r>
            <a:endParaRPr lang="ru-RU" dirty="0" smtClean="0"/>
          </a:p>
        </p:txBody>
      </p:sp>
      <p:sp>
        <p:nvSpPr>
          <p:cNvPr id="4" name="Стрелка вправо 3"/>
          <p:cNvSpPr/>
          <p:nvPr/>
        </p:nvSpPr>
        <p:spPr>
          <a:xfrm>
            <a:off x="2339752" y="3288082"/>
            <a:ext cx="6840760" cy="3600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/>
              <a:t>Моніторинг</a:t>
            </a:r>
            <a:r>
              <a:rPr lang="ru-RU" sz="3600" dirty="0"/>
              <a:t> </a:t>
            </a:r>
          </a:p>
          <a:p>
            <a:pPr algn="ctr"/>
            <a:r>
              <a:rPr lang="ru-RU" dirty="0" err="1"/>
              <a:t>джерел</a:t>
            </a:r>
            <a:r>
              <a:rPr lang="ru-RU" dirty="0"/>
              <a:t> </a:t>
            </a:r>
            <a:r>
              <a:rPr lang="ru-RU" dirty="0" err="1"/>
              <a:t>забруднення</a:t>
            </a:r>
            <a:r>
              <a:rPr lang="ru-RU" dirty="0"/>
              <a:t>, </a:t>
            </a:r>
          </a:p>
          <a:p>
            <a:pPr algn="ctr"/>
            <a:r>
              <a:rPr lang="ru-RU" dirty="0" err="1"/>
              <a:t>інгредієнтний</a:t>
            </a:r>
            <a:r>
              <a:rPr lang="ru-RU" dirty="0"/>
              <a:t> </a:t>
            </a:r>
            <a:r>
              <a:rPr lang="ru-RU" dirty="0" err="1" smtClean="0"/>
              <a:t>моніторинг</a:t>
            </a:r>
            <a:endParaRPr lang="ru-RU" dirty="0" smtClean="0"/>
          </a:p>
          <a:p>
            <a:pPr algn="ctr"/>
            <a:r>
              <a:rPr lang="ru-RU" dirty="0" smtClean="0"/>
              <a:t> </a:t>
            </a:r>
            <a:r>
              <a:rPr lang="ru-RU" dirty="0"/>
              <a:t>(</a:t>
            </a:r>
            <a:r>
              <a:rPr lang="ru-RU" dirty="0" err="1"/>
              <a:t>окремих</a:t>
            </a:r>
            <a:r>
              <a:rPr lang="ru-RU" dirty="0"/>
              <a:t> </a:t>
            </a:r>
            <a:r>
              <a:rPr lang="ru-RU" dirty="0" err="1"/>
              <a:t>забруднюючих</a:t>
            </a:r>
            <a:r>
              <a:rPr lang="ru-RU" dirty="0"/>
              <a:t> </a:t>
            </a:r>
            <a:r>
              <a:rPr lang="ru-RU" dirty="0" err="1"/>
              <a:t>речовин</a:t>
            </a:r>
            <a:r>
              <a:rPr lang="ru-RU" dirty="0"/>
              <a:t>, </a:t>
            </a:r>
            <a:r>
              <a:rPr lang="ru-RU" dirty="0" err="1"/>
              <a:t>радіоактивних</a:t>
            </a:r>
            <a:r>
              <a:rPr lang="ru-RU" dirty="0"/>
              <a:t> </a:t>
            </a:r>
            <a:r>
              <a:rPr lang="ru-RU" dirty="0" err="1"/>
              <a:t>випромінювань</a:t>
            </a:r>
            <a:r>
              <a:rPr lang="ru-RU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081224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Просторовочасовий</a:t>
            </a:r>
            <a:r>
              <a:rPr lang="ru-RU" dirty="0"/>
              <a:t> </a:t>
            </a:r>
            <a:r>
              <a:rPr lang="ru-RU" dirty="0" err="1"/>
              <a:t>підхід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584784" y="2112132"/>
            <a:ext cx="5974432" cy="206210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3200" dirty="0" err="1" smtClean="0"/>
              <a:t>дистанційний</a:t>
            </a:r>
            <a:r>
              <a:rPr lang="ru-RU" sz="3200" dirty="0"/>
              <a:t>, </a:t>
            </a:r>
            <a:endParaRPr lang="ru-RU" sz="3200" dirty="0" smtClean="0"/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3200" dirty="0" err="1" smtClean="0"/>
              <a:t>авіаційний</a:t>
            </a:r>
            <a:r>
              <a:rPr lang="ru-RU" sz="3200" dirty="0"/>
              <a:t>, </a:t>
            </a:r>
            <a:endParaRPr lang="ru-RU" sz="3200" dirty="0" smtClean="0"/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3200" dirty="0" err="1" smtClean="0"/>
              <a:t>космічний</a:t>
            </a:r>
            <a:r>
              <a:rPr lang="ru-RU" sz="3200" dirty="0"/>
              <a:t>, </a:t>
            </a:r>
            <a:endParaRPr lang="ru-RU" sz="3200" dirty="0" smtClean="0"/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3200" dirty="0" err="1"/>
              <a:t>і</a:t>
            </a:r>
            <a:r>
              <a:rPr lang="ru-RU" sz="3200" dirty="0" err="1" smtClean="0"/>
              <a:t>сторичний</a:t>
            </a:r>
            <a:r>
              <a:rPr lang="ru-RU" sz="3200" dirty="0" smtClean="0"/>
              <a:t> </a:t>
            </a:r>
            <a:r>
              <a:rPr lang="ru-RU" sz="3200" dirty="0" err="1"/>
              <a:t>моніторинги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454256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Дерево">
  <a:themeElements>
    <a:clrScheme name="Дерево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Дерево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Дерево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TM03090434[[fn=Дерево]]</Template>
  <TotalTime>256</TotalTime>
  <Words>1550</Words>
  <Application>Microsoft Office PowerPoint</Application>
  <PresentationFormat>Экран (4:3)</PresentationFormat>
  <Paragraphs>261</Paragraphs>
  <Slides>36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5" baseType="lpstr">
      <vt:lpstr>Arial</vt:lpstr>
      <vt:lpstr>Calibri</vt:lpstr>
      <vt:lpstr>Cambria</vt:lpstr>
      <vt:lpstr>Gungsuh</vt:lpstr>
      <vt:lpstr>Rockwell</vt:lpstr>
      <vt:lpstr>Rockwell Condensed</vt:lpstr>
      <vt:lpstr>Times New Roman</vt:lpstr>
      <vt:lpstr>Wingdings</vt:lpstr>
      <vt:lpstr>Дерево</vt:lpstr>
      <vt:lpstr>«Рівні і види моніторингу» </vt:lpstr>
      <vt:lpstr>ПИТАННЯ ДЛЯ РОЗГЛЯДУ</vt:lpstr>
      <vt:lpstr>Принципи класифікації систем моніторингу </vt:lpstr>
      <vt:lpstr>Залежно від мети</vt:lpstr>
      <vt:lpstr>Принципи класифікації</vt:lpstr>
      <vt:lpstr>Універсальні системи (територіальнопросторово організовані)</vt:lpstr>
      <vt:lpstr>Реакція основних складових біосфери</vt:lpstr>
      <vt:lpstr>Ступінь антропогенного порушення середовища</vt:lpstr>
      <vt:lpstr>Просторовочасовий підхід</vt:lpstr>
      <vt:lpstr>Презентация PowerPoint</vt:lpstr>
      <vt:lpstr>Різні види моніторингу можна проводити на певних територіальних рівнях:  локальному, регіональному, глобальному,  які відрізняються площею охоплення, мережею,  програмами спостережень, об'єктами і предметами дослідження.</vt:lpstr>
      <vt:lpstr>Презентация PowerPoint</vt:lpstr>
      <vt:lpstr>Система моніторингу на глобальному рівні, як правило, вибірково охоплює підсистеми регіонального та локального моніторингів. </vt:lpstr>
      <vt:lpstr>Презентация PowerPoint</vt:lpstr>
      <vt:lpstr>Види моніторингу</vt:lpstr>
      <vt:lpstr>Конкурентний,</vt:lpstr>
      <vt:lpstr>Порівняльний</vt:lpstr>
      <vt:lpstr>Інформаційний</vt:lpstr>
      <vt:lpstr>Базовий (фоновий)</vt:lpstr>
      <vt:lpstr>Проблемний </vt:lpstr>
      <vt:lpstr>Задача вивчення Землі як цілісної природної системи</vt:lpstr>
      <vt:lpstr>2. Вплив біологічних процесів в океані на клімат та зворотні впливи. </vt:lpstr>
      <vt:lpstr>Презентация PowerPoint</vt:lpstr>
      <vt:lpstr>5. Вплив глобальних змін на континентальні екосистеми. </vt:lpstr>
      <vt:lpstr>6. Палеоекологія і палеокліматичні зміни та їх наслідки. </vt:lpstr>
      <vt:lpstr>7. Моделювання земної системи з метою прогнозу її еволюції. </vt:lpstr>
      <vt:lpstr>До чого призведе наша недбалість та погана увага </vt:lpstr>
      <vt:lpstr>Залежно від функціонального призначення розрізняють 3 основні типи моніторингу:</vt:lpstr>
      <vt:lpstr>кризовий (оперативний), </vt:lpstr>
      <vt:lpstr>фоновий (науковий), </vt:lpstr>
      <vt:lpstr>Презентация PowerPoint</vt:lpstr>
      <vt:lpstr>Система оцінювання стану довкілля</vt:lpstr>
      <vt:lpstr> </vt:lpstr>
      <vt:lpstr>Відповідно до обґрунтованих значень ГДК оптимальна програма спостережень передбачає спостереження за такими забруднюючими речовинами: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«Рівні і види моніторингу»</dc:title>
  <dc:creator>ОрганизациЯ</dc:creator>
  <cp:lastModifiedBy>RePack by Diakov</cp:lastModifiedBy>
  <cp:revision>40</cp:revision>
  <dcterms:created xsi:type="dcterms:W3CDTF">2018-04-25T18:14:09Z</dcterms:created>
  <dcterms:modified xsi:type="dcterms:W3CDTF">2021-03-18T06:50:54Z</dcterms:modified>
</cp:coreProperties>
</file>