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4"/>
  </p:notesMasterIdLst>
  <p:sldIdLst>
    <p:sldId id="257" r:id="rId2"/>
    <p:sldId id="258" r:id="rId3"/>
    <p:sldId id="259" r:id="rId4"/>
    <p:sldId id="260" r:id="rId5"/>
    <p:sldId id="269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FFE2B2-55ED-4CC1-A021-723E472BCF59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B56F6-2A1F-4ADA-B800-FDE5FC77AF4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89607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B56F6-2A1F-4ADA-B800-FDE5FC77AF48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8789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08.11.2021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>
                <a:solidFill>
                  <a:prstClr val="black">
                    <a:lumMod val="50000"/>
                    <a:lumOff val="50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lumMod val="50000"/>
                  <a:lumOff val="50000"/>
                </a:prst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08.11.2021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899592" y="548680"/>
            <a:ext cx="8136904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ПРЕЗЕНТАЦІЯ КУРСУ </a:t>
            </a:r>
          </a:p>
          <a:p>
            <a:pPr algn="ctr">
              <a:lnSpc>
                <a:spcPct val="150000"/>
              </a:lnSpc>
            </a:pP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ВИБІРКОВОЇ НАВЧАЛЬНОЇ </a:t>
            </a:r>
            <a:r>
              <a:rPr lang="uk-UA" sz="2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ДИСЦИПЛІНИ </a:t>
            </a:r>
          </a:p>
          <a:p>
            <a:pPr algn="ctr">
              <a:lnSpc>
                <a:spcPct val="150000"/>
              </a:lnSpc>
              <a:spcAft>
                <a:spcPts val="0"/>
              </a:spcAft>
              <a:tabLst>
                <a:tab pos="450215" algn="l"/>
              </a:tabLst>
            </a:pPr>
            <a:r>
              <a:rPr lang="uk-UA" sz="28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</a:t>
            </a:r>
            <a:r>
              <a:rPr lang="uk-UA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Arial"/>
              </a:rPr>
              <a:t>НАУКОВІ ЗАСАДИ СПОРТИВНОЇ ПІДГОТОВКИ У СИСТЕМІ БАГАТОРІЧНОГО СПОРТИВНОГО </a:t>
            </a:r>
            <a:r>
              <a:rPr lang="uk-UA" sz="2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Arial"/>
              </a:rPr>
              <a:t>ВДОСКОНАЛЕННЯ</a:t>
            </a:r>
            <a:r>
              <a:rPr lang="uk-UA" sz="28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ru-RU" sz="2800" b="1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257" y="5674022"/>
            <a:ext cx="391667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prstClr val="black"/>
                </a:solidFill>
                <a:latin typeface="Times New Roman"/>
                <a:ea typeface="MS Mincho"/>
              </a:rPr>
              <a:t>Викладач: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MS Mincho"/>
              </a:rPr>
              <a:t>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MS Mincho"/>
              </a:rPr>
              <a:t>доктор наук </a:t>
            </a:r>
            <a:endParaRPr lang="uk-UA" dirty="0" smtClean="0">
              <a:solidFill>
                <a:prstClr val="black"/>
              </a:solidFill>
              <a:latin typeface="Times New Roman"/>
              <a:ea typeface="MS Mincho"/>
            </a:endParaRPr>
          </a:p>
          <a:p>
            <a:r>
              <a:rPr lang="uk-UA" dirty="0" smtClean="0">
                <a:solidFill>
                  <a:prstClr val="black"/>
                </a:solidFill>
                <a:latin typeface="Times New Roman"/>
                <a:ea typeface="MS Mincho"/>
              </a:rPr>
              <a:t>з </a:t>
            </a:r>
            <a:r>
              <a:rPr lang="uk-UA" dirty="0">
                <a:solidFill>
                  <a:prstClr val="black"/>
                </a:solidFill>
                <a:latin typeface="Times New Roman"/>
                <a:ea typeface="MS Mincho"/>
              </a:rPr>
              <a:t>фізичного виховання і </a:t>
            </a:r>
            <a:r>
              <a:rPr lang="uk-UA" dirty="0" smtClean="0">
                <a:solidFill>
                  <a:prstClr val="black"/>
                </a:solidFill>
                <a:latin typeface="Times New Roman"/>
                <a:ea typeface="MS Mincho"/>
              </a:rPr>
              <a:t>спорту</a:t>
            </a:r>
            <a:r>
              <a:rPr lang="uk-UA" dirty="0">
                <a:solidFill>
                  <a:prstClr val="black"/>
                </a:solidFill>
                <a:latin typeface="Times New Roman"/>
                <a:ea typeface="MS Mincho"/>
              </a:rPr>
              <a:t>, доцент </a:t>
            </a:r>
            <a:r>
              <a:rPr lang="uk-UA" b="1" i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Караулова</a:t>
            </a:r>
            <a:r>
              <a:rPr lang="uk-UA" b="1" i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 </a:t>
            </a:r>
            <a:r>
              <a:rPr lang="uk-UA" b="1" i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MS Mincho"/>
              </a:rPr>
              <a:t>Світлана Іванівна 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/>
              <a:ea typeface="MS Mincho"/>
            </a:endParaRPr>
          </a:p>
        </p:txBody>
      </p:sp>
      <p:pic>
        <p:nvPicPr>
          <p:cNvPr id="2" name="Picture 2" descr="Як підвищити свою кваліфікацію та здобути нові знання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3688002"/>
            <a:ext cx="5220072" cy="3169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65807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763688" y="75982"/>
            <a:ext cx="655272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ВИДИ КОНТРОЛЮ І СИСТЕМА НАКОПИЧЕННЯ БАЛІВ</a:t>
            </a: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3859085"/>
              </p:ext>
            </p:extLst>
          </p:nvPr>
        </p:nvGraphicFramePr>
        <p:xfrm>
          <a:off x="0" y="476673"/>
          <a:ext cx="9144000" cy="640131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72684"/>
                <a:gridCol w="6873451"/>
                <a:gridCol w="597865"/>
              </a:tblGrid>
              <a:tr h="60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змістового моду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контролю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Кіл-ть балів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</a:tr>
              <a:tr h="2649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ПОТОЧНИЙ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588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</a:rPr>
                        <a:t>Опитування. Анотування інформаційних джерел стосовно формування системи знань щодо багаторічної підготовки спортсменів у різних видах спорту</a:t>
                      </a: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60208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marL="2159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7175" algn="l"/>
                        </a:tabLs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Експрес-контроль. Міні-кейси стосовно визначення факторів, які характеризують результативність змагальної діяльності в обраному виді спорту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uk-UA" sz="1400" dirty="0" smtClean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</a:tr>
              <a:tr h="602088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</a:rPr>
                        <a:t>Опитування. Дати характеристику моделям багаторічної підготовки спортсменів у провідних країнах світу (США, Німеччина, Італія, Китай тощо)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7634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Скласти порівняльну таблицю стосовно сучасних підходів відбору перспективних спортсменів до національних збірних команд у різних провідних спортивних країнах (європейський, північноамериканський, азіатський підходи)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51962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3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Експрес-контроль. Есе по результатам наукових досліджень і даних практичного досвіду матеріалу з обраного виду спорту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76340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Порівняльний аналіз структури і змісту етапів багаторічної підготовки спортсменів у різних видах спорту (здобувач обирає вид спорту)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64701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Експрес-контроль. Охарактеризувати особливості побудови річного </a:t>
                      </a:r>
                      <a:r>
                        <a:rPr lang="uk-UA" sz="1400" dirty="0" err="1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макроциклу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 в обраному виді спорту в системі багаторічної підготовки. 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482057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uk-UA" sz="14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Експрес-контроль. Есе по результатам наукових досліджень і даних практичного досвіду матеріалу з обраного виду спорту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5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628770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Визначити основні чинники, які впливають на формування </a:t>
                      </a: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</a:rPr>
                        <a:t>підготовки </a:t>
                      </a: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комплексних програм відбору перспективних спортсменів відповідно до виду спорту в олімпійському циклі підготовки</a:t>
                      </a:r>
                      <a:endParaRPr lang="ru-RU" sz="1400" dirty="0"/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dirty="0" smtClean="0"/>
                        <a:t>5</a:t>
                      </a:r>
                      <a:endParaRPr lang="ru-RU" dirty="0"/>
                    </a:p>
                  </a:txBody>
                  <a:tcPr marL="22075" marR="2207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63688" y="75982"/>
            <a:ext cx="655272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ВИДИ КОНТРОЛЮ І СИСТЕМА НАКОПИЧЕННЯ </a:t>
            </a: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БАЛІВ</a:t>
            </a:r>
          </a:p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(продовження)</a:t>
            </a:r>
            <a:endParaRPr lang="ru-RU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8347611"/>
              </p:ext>
            </p:extLst>
          </p:nvPr>
        </p:nvGraphicFramePr>
        <p:xfrm>
          <a:off x="107504" y="1147120"/>
          <a:ext cx="8928992" cy="51622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33353"/>
                <a:gridCol w="6711832"/>
                <a:gridCol w="583807"/>
              </a:tblGrid>
              <a:tr h="60208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змістового моду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ля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Вид контролю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Кіл-ть балів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</a:tr>
              <a:tr h="264908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ПОТОЧНИЙ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316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6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Експрес-контроль. Есе по результатам наукових досліджень і даних практичного досвіду матеріалу з обраного виду спорту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10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b="1" i="1" dirty="0">
                          <a:solidFill>
                            <a:srgbClr val="00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Разом: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b="1" dirty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60</a:t>
                      </a:r>
                      <a:endParaRPr lang="ru-RU" sz="1100" b="1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76064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ПІДСУМКОВИЙ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 hMerge="1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647017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b="1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Залік</a:t>
                      </a: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, у  тому числі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40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482057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/>
                          <a:ea typeface="Calibri"/>
                        </a:rPr>
                        <a:t>Міні-кейси стосовно відбору та орієнтації спортсменів у системі багаторічної підготовки (на прикладі обраного виду спорту)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 smtClean="0">
                          <a:effectLst/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784096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r>
                        <a:rPr lang="uk-UA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Calibri"/>
                        </a:rPr>
                        <a:t>Презентація наукової доповіді з однієї із тем курсу </a:t>
                      </a:r>
                      <a:endParaRPr lang="ru-RU" sz="1400" dirty="0"/>
                    </a:p>
                  </a:txBody>
                  <a:tcPr marL="22075" marR="22075" marT="0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</a:tr>
              <a:tr h="3600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Разом:</a:t>
                      </a:r>
                      <a:endParaRPr lang="ru-RU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40</a:t>
                      </a:r>
                      <a:endParaRPr lang="ru-RU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3204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2075" marR="22075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b="1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Усього</a:t>
                      </a:r>
                      <a:endParaRPr lang="ru-RU" sz="1100" b="1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b="1" dirty="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/>
                          <a:ea typeface="Calibri"/>
                          <a:cs typeface="Times New Roman"/>
                        </a:rPr>
                        <a:t>100</a:t>
                      </a:r>
                      <a:endParaRPr lang="ru-RU" sz="1100" b="1" dirty="0"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195736" y="188640"/>
            <a:ext cx="463806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Шкала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оцінювання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b="1" dirty="0" err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національна</a:t>
            </a:r>
            <a:r>
              <a:rPr lang="ru-RU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та ECTS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4460492"/>
              </p:ext>
            </p:extLst>
          </p:nvPr>
        </p:nvGraphicFramePr>
        <p:xfrm>
          <a:off x="611560" y="1168248"/>
          <a:ext cx="8064895" cy="45659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27959"/>
                <a:gridCol w="3962385"/>
                <a:gridCol w="1874551"/>
              </a:tblGrid>
              <a:tr h="6325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cap="all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 шкалою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ECTS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шкалою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  університету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/>
                </a:tc>
                <a:tc>
                  <a:txBody>
                    <a:bodyPr/>
                    <a:lstStyle/>
                    <a:p>
                      <a:pPr marL="0" lvl="2" indent="0" algn="ctr">
                        <a:lnSpc>
                          <a:spcPct val="150000"/>
                        </a:lnSpc>
                        <a:spcAft>
                          <a:spcPts val="0"/>
                        </a:spcAft>
                        <a:buFont typeface="Arial"/>
                        <a:buNone/>
                        <a:tabLst>
                          <a:tab pos="450215" algn="l"/>
                          <a:tab pos="2706370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 національною шкалою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90 – 100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(відмінно)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 (відмінно)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B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85 – 89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(дуже добре)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 (добре)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75 – 84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(добре)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70 – 74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(задовільно) 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 (задовільно)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</a:tr>
              <a:tr h="237743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60 – 69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(достатньо)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6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FX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 – 59</a:t>
                      </a:r>
                      <a:endParaRPr lang="ru-RU" sz="140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(незадовільно – з можливістю повторного складання)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 (незадовільно)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</a:tr>
              <a:tr h="35661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</a:t>
                      </a:r>
                      <a:endParaRPr lang="ru-RU" sz="140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>
                  <a:txBody>
                    <a:bodyPr/>
                    <a:lstStyle/>
                    <a:p>
                      <a:pPr marR="14160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 – 34</a:t>
                      </a:r>
                      <a:endParaRPr lang="ru-RU" sz="14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R="141605" indent="45021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400" spc="-1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(незадовільно – з обов’язковим повторним курсом)</a:t>
                      </a:r>
                      <a:endParaRPr lang="ru-RU" sz="1400" dirty="0">
                        <a:effectLst/>
                        <a:latin typeface="Times New Roman" pitchFamily="18" charset="0"/>
                        <a:ea typeface="Calibri"/>
                        <a:cs typeface="Times New Roman" pitchFamily="18" charset="0"/>
                      </a:endParaRPr>
                    </a:p>
                  </a:txBody>
                  <a:tcPr marL="21731" marR="21731" marT="0" marB="0" anchor="ctr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7051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47664" y="0"/>
            <a:ext cx="7596336" cy="2204864"/>
          </a:xfrm>
        </p:spPr>
        <p:txBody>
          <a:bodyPr>
            <a:normAutofit fontScale="85000" lnSpcReduction="20000"/>
          </a:bodyPr>
          <a:lstStyle/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ОПИС НАВЧАЛЬНОЇ ДИСЦИПЛІНИ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8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3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Arial"/>
              </a:rPr>
              <a:t>НАУКОВІ ЗАСАДИ СПОРТИВНОЇ ПІДГОТОВКИ У СИСТЕМІ БАГАТОРІЧНОГО СПОРТИВНОГО ВДОСКОНАЛЕННЯ</a:t>
            </a:r>
            <a:r>
              <a:rPr lang="uk-UA" sz="1800" b="1" dirty="0" smtClean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1800" b="1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ru-RU" sz="18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підготовки</a:t>
            </a:r>
            <a:r>
              <a:rPr lang="ru-RU" sz="1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 </a:t>
            </a:r>
            <a:r>
              <a:rPr lang="uk-UA" sz="1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здобувачів третього (</a:t>
            </a:r>
            <a:r>
              <a:rPr lang="uk-UA" sz="1800" b="1" dirty="0" err="1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освітньо-наукового</a:t>
            </a:r>
            <a:r>
              <a:rPr lang="uk-UA" sz="1800" b="1" dirty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) рівня вищої освіти кваліфікація: доктор </a:t>
            </a:r>
            <a:r>
              <a:rPr lang="uk-UA" sz="1800" b="1" dirty="0" smtClean="0">
                <a:solidFill>
                  <a:srgbClr val="FF0000"/>
                </a:solidFill>
                <a:latin typeface="Times New Roman"/>
                <a:ea typeface="Calibri"/>
                <a:cs typeface="Times New Roman"/>
              </a:rPr>
              <a:t>філософії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uk-UA" sz="1800" b="1" dirty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uk-UA" sz="1800" b="1" dirty="0" smtClean="0">
              <a:solidFill>
                <a:srgbClr val="FF0000"/>
              </a:solidFill>
              <a:latin typeface="Times New Roman"/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1600" b="1" dirty="0" smtClean="0">
              <a:solidFill>
                <a:srgbClr val="FF0000"/>
              </a:solidFill>
              <a:latin typeface="Calibri"/>
              <a:ea typeface="Calibri"/>
              <a:cs typeface="Times New Roman"/>
            </a:endParaRP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endParaRPr lang="ru-RU" sz="1800" b="1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endParaRPr lang="ru-RU" sz="1400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05037546"/>
              </p:ext>
            </p:extLst>
          </p:nvPr>
        </p:nvGraphicFramePr>
        <p:xfrm>
          <a:off x="1" y="2242256"/>
          <a:ext cx="9144000" cy="48591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2676127"/>
                <a:gridCol w="3419873"/>
              </a:tblGrid>
              <a:tr h="861464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Найменування показників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Галузь знань,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indent="21590" algn="ctr">
                        <a:lnSpc>
                          <a:spcPct val="100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напрям підготовки,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 рівень вищої освіти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Характеристика навчальної дисципліни</a:t>
                      </a:r>
                      <a:endParaRPr lang="ru-RU" dirty="0"/>
                    </a:p>
                  </a:txBody>
                  <a:tcPr/>
                </a:tc>
              </a:tr>
              <a:tr h="453751"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</a:rPr>
                        <a:t>Кількість кредитів – 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</a:rPr>
                        <a:t>4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01 Освіта/Педагогіка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</a:rPr>
                        <a:t>Денна, заочна форми навчання</a:t>
                      </a:r>
                      <a:endParaRPr lang="ru-RU" dirty="0"/>
                    </a:p>
                  </a:txBody>
                  <a:tcPr/>
                </a:tc>
              </a:tr>
              <a:tr h="8614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Змістових модулів – 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6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Спеціальність: 017 Фізична культура і спорт 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Кваліфікація: доктор філософії у галузі «Освіта/Педагогіка» 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 спеціальністю «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Arial"/>
                        </a:rPr>
                        <a:t>Фізична культура і спорт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» </a:t>
                      </a:r>
                      <a:endParaRPr lang="ru-RU" sz="1800" dirty="0" smtClean="0">
                        <a:effectLst/>
                        <a:latin typeface="Times New Roman"/>
                        <a:ea typeface="Calibri"/>
                        <a:cs typeface="Arial"/>
                      </a:endParaRP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tabLst/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Цикл професійної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</a:rPr>
                        <a:t>підготовки</a:t>
                      </a:r>
                      <a:endParaRPr lang="uk-UA" sz="1800" dirty="0" smtClean="0">
                        <a:effectLst/>
                        <a:latin typeface="Times New Roman"/>
                        <a:ea typeface="Calibri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Рік підготовки: 2-й</a:t>
                      </a:r>
                      <a:endParaRPr lang="ru-RU" dirty="0"/>
                    </a:p>
                  </a:txBody>
                  <a:tcPr/>
                </a:tc>
              </a:tr>
              <a:tr h="918390">
                <a:tc rowSpan="4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dirty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Загальна кількість годин – 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120</a:t>
                      </a:r>
                      <a:endParaRPr lang="ru-RU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endParaRPr lang="uk-UA" sz="1800" b="1" dirty="0" smtClean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Лекції : 3</a:t>
                      </a: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2 </a:t>
                      </a: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</a:rPr>
                        <a:t>годин</a:t>
                      </a:r>
                      <a:endParaRPr lang="ru-RU" b="1" dirty="0"/>
                    </a:p>
                  </a:txBody>
                  <a:tcPr/>
                </a:tc>
              </a:tr>
              <a:tr h="459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uk-UA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Самостійна</a:t>
                      </a:r>
                      <a:r>
                        <a:rPr lang="uk-UA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робота: </a:t>
                      </a:r>
                      <a:r>
                        <a:rPr lang="uk-UA" b="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88 годин</a:t>
                      </a:r>
                      <a:endParaRPr lang="ru-RU" b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59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0215" algn="l"/>
                        </a:tabLst>
                      </a:pPr>
                      <a:r>
                        <a:rPr lang="uk-UA" sz="1800" b="1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Вид підсумкового контролю</a:t>
                      </a:r>
                      <a:r>
                        <a:rPr lang="uk-UA" sz="1800" dirty="0" smtClean="0">
                          <a:effectLst/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ru-RU" sz="1400" dirty="0" smtClean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l"/>
                      <a:r>
                        <a:rPr lang="uk-UA" sz="1800" i="1" dirty="0" smtClean="0">
                          <a:effectLst/>
                          <a:latin typeface="Times New Roman"/>
                        </a:rPr>
                        <a:t>залік</a:t>
                      </a:r>
                      <a:endParaRPr lang="ru-RU" dirty="0"/>
                    </a:p>
                  </a:txBody>
                  <a:tcPr/>
                </a:tc>
              </a:tr>
              <a:tr h="51778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3120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Объект 5"/>
          <p:cNvSpPr>
            <a:spLocks noGrp="1"/>
          </p:cNvSpPr>
          <p:nvPr>
            <p:ph sz="quarter" idx="13"/>
          </p:nvPr>
        </p:nvSpPr>
        <p:spPr>
          <a:xfrm>
            <a:off x="1403648" y="-27384"/>
            <a:ext cx="7516416" cy="1800200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r>
              <a:rPr lang="uk-UA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МЕТА </a:t>
            </a:r>
            <a:r>
              <a:rPr lang="uk-UA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НАВЧАЛЬНОЇ ДИСЦИПЛІНИ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500" b="1" dirty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Arial"/>
              </a:rPr>
              <a:t>НАУКОВІ ЗАСАДИ СПОРТИВНОЇ ПІДГОТОВКИ У СИСТЕМІ БАГАТОРІЧНОГО СПОРТИВНОГО ВДОСКОНАЛЕННЯ</a:t>
            </a:r>
            <a:r>
              <a:rPr lang="uk-UA" sz="1500" b="1" dirty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»</a:t>
            </a:r>
            <a:endParaRPr lang="uk-UA" sz="1500" b="1" dirty="0">
              <a:solidFill>
                <a:srgbClr val="B4DCFA">
                  <a:lumMod val="2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9512" y="2060848"/>
            <a:ext cx="8712968" cy="4524315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indent="457200" algn="just">
              <a:lnSpc>
                <a:spcPct val="150000"/>
              </a:lnSpc>
            </a:pPr>
            <a:r>
              <a:rPr lang="uk-UA" sz="24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Метою</a:t>
            </a:r>
            <a:r>
              <a:rPr lang="uk-UA" sz="24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викладання навчальної дисципліни є забезпечення аспірантів знаннями про основні поняття і категорії, концептуальні наукові засади теорії періодизації у процесі підготовки спортсменів у різних видах спорту в системі багаторічного спортивного вдосконалення, системи забезпечення спортивної орієнтації та відбору в процесі багаторічної спортивної підготовки як багатоаспектного об'єкту наукового </a:t>
            </a:r>
            <a:r>
              <a:rPr lang="uk-UA" sz="24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дослідження </a:t>
            </a:r>
            <a:endParaRPr lang="ru-RU" sz="24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1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516433" y="0"/>
            <a:ext cx="6400800" cy="1988840"/>
          </a:xfrm>
        </p:spPr>
        <p:txBody>
          <a:bodyPr/>
          <a:lstStyle/>
          <a:p>
            <a:pPr marL="0" lvl="0" indent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  <a:tabLst>
                <a:tab pos="450215" algn="l"/>
              </a:tabLst>
            </a:pPr>
            <a:r>
              <a:rPr lang="uk-UA" sz="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ЗАВДАННЯ НАВЧАЛЬНОЇ </a:t>
            </a:r>
            <a:r>
              <a:rPr lang="uk-UA" sz="15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Calibri"/>
                <a:cs typeface="Times New Roman" pitchFamily="18" charset="0"/>
              </a:rPr>
              <a:t>ДИСЦИПЛІНИ </a:t>
            </a:r>
          </a:p>
          <a:p>
            <a:pPr marL="0" lvl="0" indent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500" b="1" dirty="0">
                <a:solidFill>
                  <a:srgbClr val="B4DCFA">
                    <a:lumMod val="25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Arial"/>
              </a:rPr>
              <a:t>НАУКОВІ ЗАСАДИ СПОРТИВНОЇ </a:t>
            </a:r>
            <a:r>
              <a:rPr lang="uk-UA" sz="2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Arial"/>
              </a:rPr>
              <a:t>ПІДГОТОВКИ У СИСТЕМІ </a:t>
            </a:r>
            <a:r>
              <a:rPr lang="uk-UA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  <a:cs typeface="Arial"/>
              </a:rPr>
              <a:t>БАГАТОРІЧНОГО СПОРТИВНОГО ВДОСКОНАЛЕННЯ</a:t>
            </a:r>
            <a:endParaRPr lang="ru-R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539552" y="2274838"/>
            <a:ext cx="8280920" cy="3600986"/>
          </a:xfrm>
          <a:prstGeom prst="rect">
            <a:avLst/>
          </a:prstGeom>
          <a:ln>
            <a:solidFill>
              <a:srgbClr val="002060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формування у здобувачів третього (</a:t>
            </a:r>
            <a:r>
              <a:rPr lang="uk-UA" sz="2000" dirty="0" err="1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освітньо-наукового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) рівня вищої освіти цілісної системи знань про</a:t>
            </a:r>
            <a:r>
              <a:rPr lang="uk-UA" sz="2000" b="1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теоретико-методологічні основи системи багаторічної підготовки спортсменів; </a:t>
            </a:r>
            <a:endParaRPr lang="uk-UA" sz="2000" dirty="0" smtClean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  <a:tabLst>
                <a:tab pos="450215" algn="l"/>
              </a:tabLst>
            </a:pPr>
            <a:r>
              <a:rPr lang="uk-UA" sz="2000" dirty="0" smtClean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закріплення </a:t>
            </a:r>
            <a:r>
              <a:rPr lang="uk-UA" sz="2000" dirty="0">
                <a:solidFill>
                  <a:srgbClr val="002060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та розширення професійно-необхідних умінь і навичок щодо механізмів реалізації ресурсного забезпечення підготовки спортсменів; основні функції та пріоритети системи забезпечення багаторічної підготовки спортсменів.</a:t>
            </a:r>
            <a:endParaRPr lang="ru-RU" sz="2000" dirty="0">
              <a:solidFill>
                <a:srgbClr val="002060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61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1699592" y="260648"/>
            <a:ext cx="6400800" cy="969288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Програмні компетентності, </a:t>
            </a: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які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повинні досягти аспіранти   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611560" y="1485939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Здатність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пошуку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оброблення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аналізу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наукової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інформації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з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різних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джерел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використання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інформаційно-комунікаційних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технологій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у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дослідницькій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викладацькій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діяльності</a:t>
            </a:r>
            <a:r>
              <a:rPr lang="ru-RU" dirty="0" smtClean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endParaRPr lang="ru-RU" dirty="0">
              <a:solidFill>
                <a:prstClr val="black"/>
              </a:solidFill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Здатність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організації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проведення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навчальних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занять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зі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здобувачами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вищої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освіти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зі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застосуванням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сучасних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освітніх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технологій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інноваційних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методів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навчання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об’єктивного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оцінювання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здобутих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результатів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навчання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Здатність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міжособистісної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взаємодії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комунікації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володіння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технікою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публічних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виступів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, риторики та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аргументації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Здатність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працювати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автономно;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планувати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управляти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своїм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часом;</a:t>
            </a:r>
          </a:p>
          <a:p>
            <a:pPr marL="285750" lvl="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Здатність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до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особистісного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професійного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розвитку</a:t>
            </a:r>
            <a:r>
              <a:rPr lang="ru-RU" dirty="0">
                <a:solidFill>
                  <a:prstClr val="black"/>
                </a:solidFill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3145839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1699592" y="260648"/>
            <a:ext cx="6400800" cy="969288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Програмні компетентності, </a:t>
            </a: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які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повинні досягти аспіранти   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1557947"/>
            <a:ext cx="835292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Здатність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засвоєння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та/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або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формулювання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основних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концепцій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технологій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розуміння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теоретичних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практичних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проблем,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історії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сучасного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стану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наукових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знань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за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спеціальністю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фізична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культура і спорт,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оволодіння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термінологією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досліджуваного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наукового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напряму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ea typeface="Calibri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Здатність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застосовувати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знання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фундаментальних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основ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сучасних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досліджень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проблем і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тенденцій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спорту,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фізичного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виховання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оздоровчо-рекреаційної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рухової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активності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верств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населення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у комплексному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аналізі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явищ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процесів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що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виникають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сфері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фізичної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культури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і спорту в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Україні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інших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країнах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світу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-27384"/>
            <a:ext cx="1512168" cy="15121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Объект 2"/>
          <p:cNvSpPr>
            <a:spLocks noGrp="1"/>
          </p:cNvSpPr>
          <p:nvPr>
            <p:ph sz="quarter" idx="13"/>
          </p:nvPr>
        </p:nvSpPr>
        <p:spPr>
          <a:xfrm>
            <a:off x="1699592" y="260648"/>
            <a:ext cx="6400800" cy="969288"/>
          </a:xfrm>
        </p:spPr>
        <p:txBody>
          <a:bodyPr/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Програмні компетентності, </a:t>
            </a:r>
            <a:r>
              <a:rPr lang="uk-UA" sz="1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 які </a:t>
            </a:r>
            <a:r>
              <a:rPr lang="uk-UA" sz="1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повинні досягти аспіранти   </a:t>
            </a:r>
            <a:endParaRPr lang="ru-RU" sz="18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03648" y="1052736"/>
            <a:ext cx="756084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Здатність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виконувати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оригінальні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дослідження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досягати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наукових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результатів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створюють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нові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знання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які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можуть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бути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інтегровані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цілісну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систему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знань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у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фізичній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культурі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і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спорті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дотичних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неї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ea typeface="Calibri"/>
                <a:cs typeface="Times New Roman" pitchFamily="18" charset="0"/>
              </a:rPr>
              <a:t>міждисциплінарних</a:t>
            </a:r>
            <a:r>
              <a:rPr lang="ru-RU" dirty="0">
                <a:latin typeface="Times New Roman" pitchFamily="18" charset="0"/>
                <a:ea typeface="Calibri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ea typeface="Calibri"/>
                <a:cs typeface="Times New Roman" pitchFamily="18" charset="0"/>
              </a:rPr>
              <a:t>напрямах</a:t>
            </a:r>
            <a:r>
              <a:rPr lang="ru-RU" dirty="0" smtClean="0">
                <a:latin typeface="Times New Roman" pitchFamily="18" charset="0"/>
                <a:ea typeface="Calibri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виконання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щодо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й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оцінки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власної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освітньо-дослідницької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діяльності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рівня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сформованості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професійної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компетентності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навчально-тренувальний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етапах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багаторічної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спортсменів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використанням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методології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наукових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досліджень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планувати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процес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спортсменів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етапах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багаторічної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підготовки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включаючи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чотирьохлітні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олімпійські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цикли,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підготовку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в макро-, мезо-,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мікроциклах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окремих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>
                <a:latin typeface="Times New Roman" pitchFamily="18" charset="0"/>
                <a:cs typeface="Times New Roman" pitchFamily="18" charset="0"/>
              </a:rPr>
              <a:t>тренувальних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заняттях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285750" indent="-285750" algn="just">
              <a:lnSpc>
                <a:spcPct val="150000"/>
              </a:lnSpc>
              <a:buFont typeface="Wingdings" pitchFamily="2" charset="2"/>
              <a:buChar char="Ø"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617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67744" y="179348"/>
            <a:ext cx="60486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ПРОГРАМА НАВЧАЛЬНОЇ ДИСЦИПЛІНИ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4395661"/>
              </p:ext>
            </p:extLst>
          </p:nvPr>
        </p:nvGraphicFramePr>
        <p:xfrm>
          <a:off x="179512" y="692696"/>
          <a:ext cx="8784976" cy="603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8421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baseline="0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модуль 1. 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Теоретико-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методологічні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основи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системи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підготовки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спортсменів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й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змагальної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діяльності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спорті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0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1.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Методологія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побудови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теорії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спортсменів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сучасна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система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знань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як теоретична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складова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спортсменів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2</a:t>
                      </a: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b="0" i="0" dirty="0" smtClean="0">
                          <a:effectLst/>
                          <a:latin typeface="Times New Roman"/>
                          <a:ea typeface="Calibri"/>
                        </a:rPr>
                        <a:t>Закономірності, принципи та основні методичні положення в підготовці спортсменів</a:t>
                      </a:r>
                      <a:r>
                        <a:rPr lang="uk-UA" sz="1400" b="0" i="0" noProof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lang="uk-UA" sz="1400" b="0" i="0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33324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модуль</a:t>
                      </a:r>
                      <a:r>
                        <a:rPr lang="ru-RU" sz="1400" b="1" i="1" baseline="0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2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.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Управління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багаторічною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підготовкою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спортсменів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провідних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країнах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світу</a:t>
                      </a:r>
                      <a:endParaRPr lang="uk-UA" sz="1400" b="1" i="1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0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3.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Особливості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багаторічної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підготовки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та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відбору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у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провідних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спортивних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країнах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світу</a:t>
                      </a:r>
                      <a:endParaRPr lang="ru-RU" sz="14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4.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Узагальнення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закордонного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досвіду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організації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відбору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в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системі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багаторічного</a:t>
                      </a:r>
                      <a:r>
                        <a:rPr lang="ru-RU" sz="1400" b="0" noProof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спортивного </a:t>
                      </a:r>
                      <a:r>
                        <a:rPr lang="ru-RU" sz="1400" b="0" noProof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вдосконалення</a:t>
                      </a:r>
                      <a:endParaRPr lang="uk-UA" sz="1400" b="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6913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модуль 3.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Сучасна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система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періодизації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багаторічної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endParaRPr lang="ru-RU" i="1" dirty="0">
                        <a:effectLst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000099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5.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Загальна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характеристика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стадій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багаторічної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6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Особливості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у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першій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другій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стадіях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процесу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багаторічного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спортивного </a:t>
                      </a:r>
                      <a:r>
                        <a:rPr lang="ru-RU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вдосконалення</a:t>
                      </a:r>
                      <a:r>
                        <a:rPr lang="ru-RU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84219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модуль 4.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Особливості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побудови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річної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підготовки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на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різних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етапах</a:t>
                      </a:r>
                      <a:endParaRPr lang="ru-RU" sz="1400" b="1" i="1" noProof="0" dirty="0" smtClean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багаторічного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вдосконалення</a:t>
                      </a:r>
                      <a:endParaRPr lang="uk-UA" sz="1400" b="1" i="1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5467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7.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Основи періодизації річної підготовки.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8.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uk-UA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Мікро-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uk-UA" sz="1400" noProof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мезоструктура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процесу підготовки</a:t>
                      </a:r>
                      <a:endParaRPr lang="uk-UA" sz="1400" noProof="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788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691680" y="179348"/>
            <a:ext cx="60486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ПРОГРАМА НАВЧАЛЬНОЇ </a:t>
            </a:r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ea typeface="Calibri"/>
              </a:rPr>
              <a:t>ДИСЦИПЛІНИ</a:t>
            </a:r>
          </a:p>
          <a:p>
            <a:pPr algn="ctr"/>
            <a:r>
              <a:rPr lang="uk-UA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</a:rPr>
              <a:t>(продовження)</a:t>
            </a:r>
            <a:endParaRPr lang="ru-RU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6134555"/>
              </p:ext>
            </p:extLst>
          </p:nvPr>
        </p:nvGraphicFramePr>
        <p:xfrm>
          <a:off x="179512" y="1163790"/>
          <a:ext cx="8784976" cy="37053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92488"/>
                <a:gridCol w="4392488"/>
              </a:tblGrid>
              <a:tr h="675498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модуль 5.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Особливості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відбору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орієнтації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спортсменів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у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системі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багаторічної</a:t>
                      </a:r>
                      <a:r>
                        <a:rPr lang="ru-RU" sz="1400" b="1" i="1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dirty="0" err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ea typeface="Calibri"/>
                          <a:cs typeface="Times New Roman" pitchFamily="18" charset="0"/>
                        </a:rPr>
                        <a:t>підготовки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9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9. 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Підготовка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відбір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орієнтація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віддаленого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та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найближнього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резервів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 </a:t>
                      </a:r>
                      <a:endParaRPr lang="uk-UA" sz="1400" b="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uk-UA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</a:t>
                      </a:r>
                      <a:r>
                        <a:rPr lang="uk-UA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r>
                        <a:rPr lang="uk-UA" sz="1400" b="1" noProof="0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r>
                        <a:rPr lang="uk-UA" sz="1400" noProof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Підготовка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спортсменів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,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відбір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у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національні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збірні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</a:t>
                      </a:r>
                      <a:r>
                        <a:rPr lang="ru-RU" sz="1400" b="0" i="0" dirty="0" err="1" smtClean="0">
                          <a:effectLst/>
                          <a:latin typeface="Times New Roman"/>
                          <a:ea typeface="Calibri"/>
                        </a:rPr>
                        <a:t>команди</a:t>
                      </a:r>
                      <a:r>
                        <a:rPr lang="ru-RU" sz="1400" b="0" i="0" dirty="0" smtClean="0">
                          <a:effectLst/>
                          <a:latin typeface="Times New Roman"/>
                          <a:ea typeface="Calibri"/>
                        </a:rPr>
                        <a:t> за видами спорту. </a:t>
                      </a:r>
                      <a:endParaRPr lang="uk-UA" sz="1400" b="0" i="0" noProof="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11362">
                <a:tc gridSpan="2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</a:pP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Змістовий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модуль</a:t>
                      </a:r>
                      <a:r>
                        <a:rPr lang="ru-RU" sz="1400" b="1" i="1" baseline="0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6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. Медико-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біологічні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аспекти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спортивної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орієнтації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відбору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спортсменів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різної</a:t>
                      </a:r>
                      <a:r>
                        <a:rPr lang="ru-RU" sz="1400" b="1" i="1" noProof="0" dirty="0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1" i="1" noProof="0" dirty="0" err="1" smtClean="0">
                          <a:solidFill>
                            <a:schemeClr val="bg1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спеціалізації</a:t>
                      </a:r>
                      <a:endParaRPr lang="uk-UA" sz="1400" b="1" i="1" noProof="0" dirty="0">
                        <a:solidFill>
                          <a:schemeClr val="bg1"/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1109255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11.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Теоретичні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основи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спортивної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орієнтації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і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відбору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спортсменів</a:t>
                      </a:r>
                      <a:r>
                        <a:rPr lang="ru-RU" sz="1400" b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</a:pP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Тема </a:t>
                      </a:r>
                      <a:r>
                        <a:rPr lang="ru-RU" sz="1400" b="1" dirty="0" smtClean="0">
                          <a:solidFill>
                            <a:srgbClr val="FF000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Times New Roman" pitchFamily="18" charset="0"/>
                          <a:cs typeface="Times New Roman" pitchFamily="18" charset="0"/>
                        </a:rPr>
                        <a:t>12. </a:t>
                      </a:r>
                      <a:r>
                        <a:rPr lang="uk-UA" sz="1400" b="0" i="0" dirty="0" smtClean="0">
                          <a:effectLst/>
                          <a:latin typeface="Times New Roman"/>
                          <a:ea typeface="Calibri"/>
                        </a:rPr>
                        <a:t>Критерії спортивної орієнтації і відбору спортсменів різної спеціалізації.</a:t>
                      </a:r>
                      <a:endParaRPr lang="uk-UA" sz="1400" b="0" i="0" noProof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5146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157</TotalTime>
  <Words>1143</Words>
  <Application>Microsoft Office PowerPoint</Application>
  <PresentationFormat>Экран (4:3)</PresentationFormat>
  <Paragraphs>163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Karaulova Svetlana</dc:creator>
  <cp:lastModifiedBy>Karaulova Svetlana</cp:lastModifiedBy>
  <cp:revision>14</cp:revision>
  <dcterms:created xsi:type="dcterms:W3CDTF">2021-11-08T16:08:37Z</dcterms:created>
  <dcterms:modified xsi:type="dcterms:W3CDTF">2021-11-08T19:02:49Z</dcterms:modified>
</cp:coreProperties>
</file>