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326" r:id="rId3"/>
    <p:sldId id="279" r:id="rId4"/>
    <p:sldId id="280" r:id="rId5"/>
    <p:sldId id="281" r:id="rId6"/>
    <p:sldId id="282" r:id="rId7"/>
    <p:sldId id="325" r:id="rId8"/>
    <p:sldId id="283" r:id="rId9"/>
    <p:sldId id="327" r:id="rId10"/>
    <p:sldId id="312" r:id="rId11"/>
    <p:sldId id="313" r:id="rId12"/>
    <p:sldId id="320" r:id="rId13"/>
    <p:sldId id="321" r:id="rId14"/>
    <p:sldId id="322" r:id="rId15"/>
    <p:sldId id="314" r:id="rId16"/>
    <p:sldId id="323" r:id="rId17"/>
    <p:sldId id="315" r:id="rId18"/>
    <p:sldId id="266" r:id="rId19"/>
    <p:sldId id="267" r:id="rId20"/>
    <p:sldId id="332" r:id="rId21"/>
    <p:sldId id="328" r:id="rId22"/>
    <p:sldId id="286" r:id="rId23"/>
    <p:sldId id="337" r:id="rId24"/>
    <p:sldId id="338" r:id="rId25"/>
    <p:sldId id="340" r:id="rId26"/>
    <p:sldId id="341" r:id="rId27"/>
    <p:sldId id="347" r:id="rId28"/>
    <p:sldId id="333" r:id="rId29"/>
    <p:sldId id="334" r:id="rId30"/>
    <p:sldId id="335" r:id="rId31"/>
    <p:sldId id="346" r:id="rId32"/>
    <p:sldId id="336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9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83291" autoAdjust="0"/>
  </p:normalViewPr>
  <p:slideViewPr>
    <p:cSldViewPr>
      <p:cViewPr varScale="1">
        <p:scale>
          <a:sx n="72" d="100"/>
          <a:sy n="72" d="100"/>
        </p:scale>
        <p:origin x="955" y="58"/>
      </p:cViewPr>
      <p:guideLst>
        <p:guide orient="horz" pos="17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FE81D-D2DD-46E1-8A40-73D3CA4F60F7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F0629D-F371-400F-981D-2326356F8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70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F0629D-F371-400F-981D-2326356F834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274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0629D-F371-400F-981D-2326356F834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981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0629D-F371-400F-981D-2326356F834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849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F0629D-F371-400F-981D-2326356F834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635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0629D-F371-400F-981D-2326356F834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044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60854-4158-4A84-A6EB-FFD5F1613E80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BAC96-5DD9-475C-8A1F-B5FB839D9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037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60854-4158-4A84-A6EB-FFD5F1613E80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BAC96-5DD9-475C-8A1F-B5FB839D9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095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60854-4158-4A84-A6EB-FFD5F1613E80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BAC96-5DD9-475C-8A1F-B5FB839D9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939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4930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12775" y="1633537"/>
            <a:ext cx="3255645" cy="419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26E11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33925" y="1560512"/>
            <a:ext cx="4049395" cy="44443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9611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60854-4158-4A84-A6EB-FFD5F1613E80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BAC96-5DD9-475C-8A1F-B5FB839D9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768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60854-4158-4A84-A6EB-FFD5F1613E80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BAC96-5DD9-475C-8A1F-B5FB839D9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974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60854-4158-4A84-A6EB-FFD5F1613E80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BAC96-5DD9-475C-8A1F-B5FB839D9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841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60854-4158-4A84-A6EB-FFD5F1613E80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BAC96-5DD9-475C-8A1F-B5FB839D9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230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60854-4158-4A84-A6EB-FFD5F1613E80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BAC96-5DD9-475C-8A1F-B5FB839D9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727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60854-4158-4A84-A6EB-FFD5F1613E80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BAC96-5DD9-475C-8A1F-B5FB839D9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280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60854-4158-4A84-A6EB-FFD5F1613E80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BAC96-5DD9-475C-8A1F-B5FB839D9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25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60854-4158-4A84-A6EB-FFD5F1613E80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BAC96-5DD9-475C-8A1F-B5FB839D9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87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60854-4158-4A84-A6EB-FFD5F1613E80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BAC96-5DD9-475C-8A1F-B5FB839D9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65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7" Type="http://schemas.openxmlformats.org/officeDocument/2006/relationships/image" Target="../media/image44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s://ru.wikipedia.org/wiki/%D0%94%D0%9D%D0%9A-%D0%BF%D0%BE%D0%BB%D0%B8%D0%BC%D0%B5%D1%80%D0%B0%D0%B7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g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1861" y="971955"/>
            <a:ext cx="8314184" cy="1552575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Вивчення ДНК</a:t>
            </a:r>
            <a:br>
              <a:rPr lang="uk-UA" b="1" dirty="0"/>
            </a:br>
            <a:r>
              <a:rPr lang="uk-UA" dirty="0"/>
              <a:t> (</a:t>
            </a:r>
            <a:r>
              <a:rPr lang="uk-UA" dirty="0" err="1"/>
              <a:t>секвенування</a:t>
            </a:r>
            <a:r>
              <a:rPr lang="uk-UA" dirty="0"/>
              <a:t>, </a:t>
            </a:r>
            <a:br>
              <a:rPr lang="uk-UA" dirty="0"/>
            </a:br>
            <a:r>
              <a:rPr lang="uk-UA" dirty="0" err="1"/>
              <a:t>біоінформатичний</a:t>
            </a:r>
            <a:r>
              <a:rPr lang="uk-UA" dirty="0"/>
              <a:t> аналіз)</a:t>
            </a:r>
            <a:br>
              <a:rPr lang="uk-UA" dirty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65104"/>
            <a:ext cx="29527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215265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ject 2"/>
          <p:cNvSpPr/>
          <p:nvPr/>
        </p:nvSpPr>
        <p:spPr>
          <a:xfrm>
            <a:off x="5220072" y="3091821"/>
            <a:ext cx="2123728" cy="3429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6933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0"/>
            <a:ext cx="8435280" cy="65253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 </a:t>
            </a:r>
            <a:r>
              <a:rPr lang="ru-RU" u="sng" dirty="0" err="1">
                <a:solidFill>
                  <a:srgbClr val="7030A0"/>
                </a:solidFill>
              </a:rPr>
              <a:t>Методи</a:t>
            </a:r>
            <a:r>
              <a:rPr lang="ru-RU" u="sng" dirty="0">
                <a:solidFill>
                  <a:srgbClr val="7030A0"/>
                </a:solidFill>
              </a:rPr>
              <a:t> </a:t>
            </a:r>
            <a:r>
              <a:rPr lang="ru-RU" u="sng" dirty="0" err="1">
                <a:solidFill>
                  <a:srgbClr val="7030A0"/>
                </a:solidFill>
              </a:rPr>
              <a:t>секвенування</a:t>
            </a:r>
            <a:r>
              <a:rPr lang="ru-RU" u="sng" dirty="0">
                <a:solidFill>
                  <a:srgbClr val="7030A0"/>
                </a:solidFill>
              </a:rPr>
              <a:t> другого </a:t>
            </a:r>
            <a:r>
              <a:rPr lang="ru-RU" u="sng" dirty="0" err="1">
                <a:solidFill>
                  <a:srgbClr val="7030A0"/>
                </a:solidFill>
              </a:rPr>
              <a:t>покоління</a:t>
            </a:r>
            <a:endParaRPr lang="ru-RU" u="sng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ru-RU" b="1" dirty="0"/>
              <a:t>(</a:t>
            </a:r>
            <a:r>
              <a:rPr lang="en-US" b="1" dirty="0"/>
              <a:t>next generation sequencing</a:t>
            </a:r>
            <a:r>
              <a:rPr lang="en-US" dirty="0"/>
              <a:t>, </a:t>
            </a:r>
            <a:r>
              <a:rPr lang="en-US" b="1" dirty="0"/>
              <a:t>NGS</a:t>
            </a:r>
            <a:r>
              <a:rPr lang="ru-RU" b="1" dirty="0"/>
              <a:t>)</a:t>
            </a:r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необхідності</a:t>
            </a:r>
            <a:r>
              <a:rPr lang="ru-RU" dirty="0"/>
              <a:t> </a:t>
            </a:r>
            <a:r>
              <a:rPr lang="ru-RU" dirty="0" err="1"/>
              <a:t>створювати</a:t>
            </a:r>
            <a:r>
              <a:rPr lang="ru-RU" dirty="0"/>
              <a:t> </a:t>
            </a:r>
            <a:r>
              <a:rPr lang="ru-RU" dirty="0" err="1"/>
              <a:t>бібліотеку</a:t>
            </a:r>
            <a:r>
              <a:rPr lang="ru-RU" dirty="0"/>
              <a:t> ДНК в </a:t>
            </a:r>
            <a:r>
              <a:rPr lang="ru-RU" dirty="0" err="1"/>
              <a:t>клітинах</a:t>
            </a:r>
            <a:r>
              <a:rPr lang="ru-RU" dirty="0"/>
              <a:t> </a:t>
            </a:r>
            <a:r>
              <a:rPr lang="ru-RU" i="1" dirty="0"/>
              <a:t>Е. </a:t>
            </a:r>
            <a:r>
              <a:rPr lang="ru-RU" i="1" dirty="0" err="1"/>
              <a:t>соli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/>
              <a:t>- </a:t>
            </a:r>
            <a:r>
              <a:rPr lang="ru-RU" dirty="0" err="1"/>
              <a:t>вартість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методів</a:t>
            </a:r>
            <a:r>
              <a:rPr lang="ru-RU" dirty="0"/>
              <a:t> у </a:t>
            </a:r>
            <a:r>
              <a:rPr lang="ru-RU" dirty="0" err="1"/>
              <a:t>декілька</a:t>
            </a:r>
            <a:r>
              <a:rPr lang="ru-RU" dirty="0"/>
              <a:t> </a:t>
            </a:r>
            <a:r>
              <a:rPr lang="ru-RU" dirty="0" err="1"/>
              <a:t>разів</a:t>
            </a:r>
            <a:r>
              <a:rPr lang="ru-RU" dirty="0"/>
              <a:t> </a:t>
            </a:r>
            <a:r>
              <a:rPr lang="ru-RU" dirty="0" err="1"/>
              <a:t>нижче</a:t>
            </a:r>
            <a:r>
              <a:rPr lang="ru-RU" dirty="0"/>
              <a:t> </a:t>
            </a:r>
            <a:r>
              <a:rPr lang="ru-RU" dirty="0" err="1"/>
              <a:t>вартості</a:t>
            </a:r>
            <a:r>
              <a:rPr lang="ru-RU" dirty="0"/>
              <a:t> </a:t>
            </a:r>
            <a:r>
              <a:rPr lang="ru-RU" dirty="0" err="1"/>
              <a:t>традиційного</a:t>
            </a:r>
            <a:r>
              <a:rPr lang="ru-RU" dirty="0"/>
              <a:t> методу автоматичного секвенування, а </a:t>
            </a:r>
            <a:r>
              <a:rPr lang="ru-RU" dirty="0" err="1"/>
              <a:t>продуктивність</a:t>
            </a:r>
            <a:r>
              <a:rPr lang="ru-RU" dirty="0"/>
              <a:t> </a:t>
            </a:r>
            <a:r>
              <a:rPr lang="ru-RU" dirty="0" err="1"/>
              <a:t>набагато</a:t>
            </a:r>
            <a:r>
              <a:rPr lang="ru-RU" dirty="0"/>
              <a:t> </a:t>
            </a:r>
            <a:r>
              <a:rPr lang="ru-RU" dirty="0" err="1"/>
              <a:t>вища</a:t>
            </a:r>
            <a:r>
              <a:rPr lang="ru-RU" dirty="0"/>
              <a:t>.</a:t>
            </a:r>
          </a:p>
          <a:p>
            <a:endParaRPr lang="ru-RU" dirty="0"/>
          </a:p>
          <a:p>
            <a:pPr algn="just"/>
            <a:r>
              <a:rPr lang="ru-RU" dirty="0"/>
              <a:t> </a:t>
            </a:r>
            <a:r>
              <a:rPr lang="ru-RU" dirty="0" err="1"/>
              <a:t>Сьогодні</a:t>
            </a:r>
            <a:r>
              <a:rPr lang="ru-RU" dirty="0"/>
              <a:t> на ринку </a:t>
            </a:r>
            <a:r>
              <a:rPr lang="ru-RU" dirty="0" err="1"/>
              <a:t>існують</a:t>
            </a:r>
            <a:r>
              <a:rPr lang="ru-RU" dirty="0"/>
              <a:t> три </a:t>
            </a:r>
            <a:r>
              <a:rPr lang="ru-RU" dirty="0" err="1"/>
              <a:t>комерційні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другого </a:t>
            </a:r>
            <a:r>
              <a:rPr lang="ru-RU" dirty="0" err="1"/>
              <a:t>покоління</a:t>
            </a:r>
            <a:r>
              <a:rPr lang="ru-RU" dirty="0"/>
              <a:t> для секвенування ДНК : 454 (</a:t>
            </a:r>
            <a:r>
              <a:rPr lang="ru-RU" dirty="0" err="1"/>
              <a:t>Roche</a:t>
            </a:r>
            <a:r>
              <a:rPr lang="ru-RU" dirty="0"/>
              <a:t> </a:t>
            </a:r>
            <a:r>
              <a:rPr lang="ru-RU" dirty="0" err="1"/>
              <a:t>Applied</a:t>
            </a:r>
            <a:r>
              <a:rPr lang="ru-RU" dirty="0"/>
              <a:t> </a:t>
            </a:r>
            <a:r>
              <a:rPr lang="ru-RU" dirty="0" err="1"/>
              <a:t>Sciences</a:t>
            </a:r>
            <a:r>
              <a:rPr lang="ru-RU" dirty="0"/>
              <a:t>), </a:t>
            </a:r>
            <a:r>
              <a:rPr lang="ru-RU" dirty="0" err="1"/>
              <a:t>Solexa</a:t>
            </a:r>
            <a:r>
              <a:rPr lang="ru-RU" dirty="0"/>
              <a:t> (</a:t>
            </a:r>
            <a:r>
              <a:rPr lang="ru-RU" dirty="0" err="1"/>
              <a:t>Illumina</a:t>
            </a:r>
            <a:r>
              <a:rPr lang="ru-RU" dirty="0"/>
              <a:t>) і </a:t>
            </a:r>
            <a:r>
              <a:rPr lang="ru-RU" dirty="0" err="1"/>
              <a:t>SOLiD</a:t>
            </a:r>
            <a:r>
              <a:rPr lang="ru-RU" dirty="0"/>
              <a:t> (</a:t>
            </a:r>
            <a:r>
              <a:rPr lang="ru-RU" dirty="0" err="1"/>
              <a:t>Applied</a:t>
            </a:r>
            <a:r>
              <a:rPr lang="ru-RU" dirty="0"/>
              <a:t> </a:t>
            </a:r>
            <a:r>
              <a:rPr lang="ru-RU" dirty="0" err="1"/>
              <a:t>Biosystems</a:t>
            </a:r>
            <a:r>
              <a:rPr lang="ru-RU" dirty="0"/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62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77550" y="137571"/>
            <a:ext cx="8229600" cy="202034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dirty="0" err="1"/>
              <a:t>Секвенування</a:t>
            </a:r>
            <a:r>
              <a:rPr lang="ru-RU" dirty="0"/>
              <a:t> «454 </a:t>
            </a:r>
            <a:r>
              <a:rPr lang="ru-RU" dirty="0" err="1"/>
              <a:t>Life</a:t>
            </a:r>
            <a:r>
              <a:rPr lang="ru-RU" dirty="0"/>
              <a:t> </a:t>
            </a:r>
            <a:r>
              <a:rPr lang="ru-RU" dirty="0" err="1"/>
              <a:t>Sciences</a:t>
            </a:r>
            <a:r>
              <a:rPr lang="ru-RU" dirty="0"/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20689"/>
            <a:ext cx="8856984" cy="3168351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Метод масштабного </a:t>
            </a:r>
            <a:r>
              <a:rPr lang="ru-RU" dirty="0" err="1"/>
              <a:t>піросеквенування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 </a:t>
            </a:r>
            <a:r>
              <a:rPr lang="ru-RU" dirty="0" err="1"/>
              <a:t>прочитати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4 млн. </a:t>
            </a:r>
            <a:r>
              <a:rPr lang="ru-RU" dirty="0" err="1"/>
              <a:t>п.н</a:t>
            </a:r>
            <a:r>
              <a:rPr lang="ru-RU" dirty="0"/>
              <a:t>. ДНК за 10 годин.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83281"/>
            <a:ext cx="6939882" cy="3754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ject 5">
            <a:extLst>
              <a:ext uri="{FF2B5EF4-FFF2-40B4-BE49-F238E27FC236}">
                <a16:creationId xmlns:a16="http://schemas.microsoft.com/office/drawing/2014/main" id="{C0855989-4F09-4017-B842-01E8903D9E75}"/>
              </a:ext>
            </a:extLst>
          </p:cNvPr>
          <p:cNvSpPr/>
          <p:nvPr/>
        </p:nvSpPr>
        <p:spPr>
          <a:xfrm>
            <a:off x="7740352" y="173711"/>
            <a:ext cx="666750" cy="3317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4705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410224" y="317691"/>
            <a:ext cx="8229600" cy="641521"/>
          </a:xfrm>
          <a:prstGeom prst="rect">
            <a:avLst/>
          </a:prstGeom>
        </p:spPr>
        <p:txBody>
          <a:bodyPr vert="horz" wrap="square" lIns="0" tIns="147637" rIns="0" bIns="0" rtlCol="0">
            <a:spAutoFit/>
          </a:bodyPr>
          <a:lstStyle/>
          <a:p>
            <a:pPr marL="2403475">
              <a:lnSpc>
                <a:spcPct val="100000"/>
              </a:lnSpc>
            </a:pPr>
            <a:r>
              <a:rPr sz="3200" spc="-5" dirty="0">
                <a:solidFill>
                  <a:srgbClr val="7030A0"/>
                </a:solidFill>
              </a:rPr>
              <a:t>454 – принцип</a:t>
            </a:r>
            <a:r>
              <a:rPr sz="3200" spc="-40" dirty="0">
                <a:solidFill>
                  <a:srgbClr val="7030A0"/>
                </a:solidFill>
              </a:rPr>
              <a:t> </a:t>
            </a:r>
            <a:r>
              <a:rPr sz="3200" spc="-5" dirty="0">
                <a:solidFill>
                  <a:srgbClr val="7030A0"/>
                </a:solidFill>
              </a:rPr>
              <a:t>метода</a:t>
            </a:r>
          </a:p>
        </p:txBody>
      </p:sp>
      <p:sp>
        <p:nvSpPr>
          <p:cNvPr id="3" name="object 3"/>
          <p:cNvSpPr/>
          <p:nvPr/>
        </p:nvSpPr>
        <p:spPr>
          <a:xfrm>
            <a:off x="228600" y="1676400"/>
            <a:ext cx="2895600" cy="25098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1775" y="4532312"/>
            <a:ext cx="2566035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ДНК </a:t>
            </a:r>
            <a:r>
              <a:rPr sz="1800" spc="-5" dirty="0" err="1">
                <a:latin typeface="Arial"/>
                <a:cs typeface="Arial"/>
              </a:rPr>
              <a:t>фрагмент</a:t>
            </a:r>
            <a:r>
              <a:rPr lang="ru-RU" sz="1800" spc="-5" dirty="0" err="1">
                <a:latin typeface="Arial"/>
                <a:cs typeface="Arial"/>
              </a:rPr>
              <a:t>ують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lang="ru-RU" sz="1800" spc="-5" dirty="0">
                <a:latin typeface="Arial"/>
                <a:cs typeface="Arial"/>
              </a:rPr>
              <a:t> на 300-800 </a:t>
            </a:r>
            <a:r>
              <a:rPr lang="ru-RU" sz="1800" spc="-5" dirty="0" err="1">
                <a:latin typeface="Arial"/>
                <a:cs typeface="Arial"/>
              </a:rPr>
              <a:t>п.н</a:t>
            </a:r>
            <a:r>
              <a:rPr lang="ru-RU" sz="1800" spc="-5" dirty="0">
                <a:latin typeface="Arial"/>
                <a:cs typeface="Arial"/>
              </a:rPr>
              <a:t>. та</a:t>
            </a:r>
            <a:r>
              <a:rPr sz="1800" spc="-5" dirty="0">
                <a:latin typeface="Arial"/>
                <a:cs typeface="Arial"/>
              </a:rPr>
              <a:t>  л</a:t>
            </a:r>
            <a:r>
              <a:rPr lang="ru-RU" spc="-5" dirty="0">
                <a:latin typeface="Arial"/>
                <a:cs typeface="Arial"/>
              </a:rPr>
              <a:t>і</a:t>
            </a:r>
            <a:r>
              <a:rPr sz="1800" spc="-5" dirty="0">
                <a:latin typeface="Arial"/>
                <a:cs typeface="Arial"/>
              </a:rPr>
              <a:t>г</a:t>
            </a:r>
            <a:r>
              <a:rPr lang="uk-UA" sz="1800" spc="-5" dirty="0">
                <a:latin typeface="Arial"/>
                <a:cs typeface="Arial"/>
              </a:rPr>
              <a:t>і</a:t>
            </a:r>
            <a:r>
              <a:rPr sz="1800" spc="-5" dirty="0" err="1">
                <a:latin typeface="Arial"/>
                <a:cs typeface="Arial"/>
              </a:rPr>
              <a:t>руют</a:t>
            </a:r>
            <a:r>
              <a:rPr lang="uk-UA" sz="1800" spc="-5" dirty="0">
                <a:latin typeface="Arial"/>
                <a:cs typeface="Arial"/>
              </a:rPr>
              <a:t>ь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lang="uk-UA" sz="1800" spc="-5" dirty="0">
                <a:latin typeface="Arial"/>
                <a:cs typeface="Arial"/>
              </a:rPr>
              <a:t>до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 err="1">
                <a:latin typeface="Arial"/>
                <a:cs typeface="Arial"/>
              </a:rPr>
              <a:t>фрагмент</a:t>
            </a:r>
            <a:r>
              <a:rPr lang="uk-UA" sz="1800" spc="-5" dirty="0" err="1">
                <a:latin typeface="Arial"/>
                <a:cs typeface="Arial"/>
              </a:rPr>
              <a:t>ів</a:t>
            </a:r>
            <a:r>
              <a:rPr lang="uk-UA" sz="1800" spc="-5" dirty="0">
                <a:latin typeface="Arial"/>
                <a:cs typeface="Arial"/>
              </a:rPr>
              <a:t> </a:t>
            </a:r>
            <a:r>
              <a:rPr lang="uk-UA" sz="1800" spc="-5" dirty="0" err="1">
                <a:latin typeface="Arial"/>
                <a:cs typeface="Arial"/>
              </a:rPr>
              <a:t>адаптори</a:t>
            </a:r>
            <a:endParaRPr lang="uk-UA" sz="1800" spc="-5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  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52800" y="1531937"/>
            <a:ext cx="2819400" cy="25098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660775" y="4186237"/>
            <a:ext cx="2685417" cy="1661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-5" dirty="0" err="1">
                <a:latin typeface="Arial"/>
                <a:cs typeface="Arial"/>
              </a:rPr>
              <a:t>Фрагмент</a:t>
            </a:r>
            <a:r>
              <a:rPr sz="1800" spc="-5" dirty="0">
                <a:latin typeface="Arial"/>
                <a:cs typeface="Arial"/>
              </a:rPr>
              <a:t>  </a:t>
            </a:r>
            <a:r>
              <a:rPr sz="1800" spc="-5" dirty="0" err="1">
                <a:latin typeface="Arial"/>
                <a:cs typeface="Arial"/>
              </a:rPr>
              <a:t>закр</a:t>
            </a:r>
            <a:r>
              <a:rPr lang="uk-UA" sz="1800" spc="-5" dirty="0" err="1">
                <a:latin typeface="Arial"/>
                <a:cs typeface="Arial"/>
              </a:rPr>
              <a:t>іплюєтьс</a:t>
            </a:r>
            <a:r>
              <a:rPr sz="1800" spc="-5" dirty="0">
                <a:latin typeface="Arial"/>
                <a:cs typeface="Arial"/>
              </a:rPr>
              <a:t>я </a:t>
            </a:r>
            <a:r>
              <a:rPr sz="1800" spc="-5" dirty="0" err="1">
                <a:latin typeface="Arial"/>
                <a:cs typeface="Arial"/>
              </a:rPr>
              <a:t>на</a:t>
            </a:r>
            <a:r>
              <a:rPr sz="1800" spc="-5" dirty="0">
                <a:latin typeface="Arial"/>
                <a:cs typeface="Arial"/>
              </a:rPr>
              <a:t>  м</a:t>
            </a:r>
            <a:r>
              <a:rPr lang="uk-UA" sz="1800" spc="-5" dirty="0">
                <a:latin typeface="Arial"/>
                <a:cs typeface="Arial"/>
              </a:rPr>
              <a:t>і</a:t>
            </a:r>
            <a:r>
              <a:rPr sz="1800" spc="-5" dirty="0" err="1">
                <a:latin typeface="Arial"/>
                <a:cs typeface="Arial"/>
              </a:rPr>
              <a:t>кро</a:t>
            </a:r>
            <a:r>
              <a:rPr lang="uk-UA" sz="1800" spc="-5" dirty="0">
                <a:latin typeface="Arial"/>
                <a:cs typeface="Arial"/>
              </a:rPr>
              <a:t>кульці</a:t>
            </a:r>
            <a:r>
              <a:rPr sz="1800" spc="-5" dirty="0">
                <a:latin typeface="Arial"/>
                <a:cs typeface="Arial"/>
              </a:rPr>
              <a:t>,  </a:t>
            </a:r>
            <a:r>
              <a:rPr lang="uk-UA" sz="1800" spc="-5" dirty="0">
                <a:latin typeface="Arial"/>
                <a:cs typeface="Arial"/>
              </a:rPr>
              <a:t>яка вкрита</a:t>
            </a:r>
            <a:r>
              <a:rPr sz="1800" spc="-5" dirty="0">
                <a:latin typeface="Arial"/>
                <a:cs typeface="Arial"/>
              </a:rPr>
              <a:t>  </a:t>
            </a:r>
            <a:r>
              <a:rPr sz="1800" spc="-5" dirty="0" err="1">
                <a:latin typeface="Arial"/>
                <a:cs typeface="Arial"/>
              </a:rPr>
              <a:t>ол</a:t>
            </a:r>
            <a:r>
              <a:rPr lang="uk-UA" sz="1800" spc="-5" dirty="0">
                <a:latin typeface="Arial"/>
                <a:cs typeface="Arial"/>
              </a:rPr>
              <a:t>і</a:t>
            </a:r>
            <a:r>
              <a:rPr sz="1800" spc="-5" dirty="0" err="1">
                <a:latin typeface="Arial"/>
                <a:cs typeface="Arial"/>
              </a:rPr>
              <a:t>гонуклеотидами</a:t>
            </a:r>
            <a:r>
              <a:rPr sz="1800" spc="-5" dirty="0">
                <a:latin typeface="Arial"/>
                <a:cs typeface="Arial"/>
              </a:rPr>
              <a:t>,  </a:t>
            </a:r>
            <a:r>
              <a:rPr sz="1800" spc="-5" dirty="0" err="1">
                <a:latin typeface="Arial"/>
                <a:cs typeface="Arial"/>
              </a:rPr>
              <a:t>комплементарн</a:t>
            </a:r>
            <a:r>
              <a:rPr lang="uk-UA" sz="1800" spc="-5" dirty="0">
                <a:latin typeface="Arial"/>
                <a:cs typeface="Arial"/>
              </a:rPr>
              <a:t>и</a:t>
            </a:r>
            <a:r>
              <a:rPr sz="1800" spc="-5" dirty="0" err="1">
                <a:latin typeface="Arial"/>
                <a:cs typeface="Arial"/>
              </a:rPr>
              <a:t>ми</a:t>
            </a:r>
            <a:r>
              <a:rPr lang="ru-RU" sz="1800" spc="-5" dirty="0">
                <a:latin typeface="Arial"/>
                <a:cs typeface="Arial"/>
              </a:rPr>
              <a:t> </a:t>
            </a:r>
            <a:r>
              <a:rPr lang="uk-UA" sz="1800" spc="-5" dirty="0">
                <a:latin typeface="Arial"/>
                <a:cs typeface="Arial"/>
              </a:rPr>
              <a:t>до</a:t>
            </a:r>
            <a:r>
              <a:rPr sz="1800" spc="-5" dirty="0">
                <a:latin typeface="Arial"/>
                <a:cs typeface="Arial"/>
              </a:rPr>
              <a:t>  к</a:t>
            </a:r>
            <a:r>
              <a:rPr lang="uk-UA" sz="1800" spc="-5" dirty="0">
                <a:latin typeface="Arial"/>
                <a:cs typeface="Arial"/>
              </a:rPr>
              <a:t>і</a:t>
            </a:r>
            <a:r>
              <a:rPr sz="1800" spc="-5" dirty="0" err="1">
                <a:latin typeface="Arial"/>
                <a:cs typeface="Arial"/>
              </a:rPr>
              <a:t>нц</a:t>
            </a:r>
            <a:r>
              <a:rPr lang="uk-UA" sz="1800" spc="-5" dirty="0" err="1">
                <a:latin typeface="Arial"/>
                <a:cs typeface="Arial"/>
              </a:rPr>
              <a:t>ів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адаптера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00800" y="1524000"/>
            <a:ext cx="2743200" cy="24685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732241" y="4041774"/>
            <a:ext cx="2174270" cy="1661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uk-UA" sz="1800" spc="-5" dirty="0">
                <a:latin typeface="Arial"/>
                <a:cs typeface="Arial"/>
              </a:rPr>
              <a:t>Кульки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lang="uk-UA" sz="1800" dirty="0">
                <a:latin typeface="Arial"/>
                <a:cs typeface="Arial"/>
              </a:rPr>
              <a:t>з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ДНК  </a:t>
            </a:r>
            <a:r>
              <a:rPr lang="uk-UA" sz="1800" spc="-5" dirty="0">
                <a:latin typeface="Arial"/>
                <a:cs typeface="Arial"/>
              </a:rPr>
              <a:t>змішують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lang="uk-UA" sz="1800" dirty="0">
                <a:latin typeface="Arial"/>
                <a:cs typeface="Arial"/>
              </a:rPr>
              <a:t>з</a:t>
            </a:r>
            <a:r>
              <a:rPr sz="1800" dirty="0">
                <a:latin typeface="Arial"/>
                <a:cs typeface="Arial"/>
              </a:rPr>
              <a:t>  </a:t>
            </a:r>
            <a:r>
              <a:rPr lang="uk-UA" sz="1800" spc="-5" dirty="0">
                <a:latin typeface="Arial"/>
                <a:cs typeface="Arial"/>
              </a:rPr>
              <a:t>е</a:t>
            </a:r>
            <a:r>
              <a:rPr sz="1800" spc="-5" dirty="0" err="1">
                <a:latin typeface="Arial"/>
                <a:cs typeface="Arial"/>
              </a:rPr>
              <a:t>мульс</a:t>
            </a:r>
            <a:r>
              <a:rPr lang="uk-UA" sz="1800" spc="-5" dirty="0" err="1">
                <a:latin typeface="Arial"/>
                <a:cs typeface="Arial"/>
              </a:rPr>
              <a:t>ією</a:t>
            </a:r>
            <a:r>
              <a:rPr sz="1800" spc="-5" dirty="0">
                <a:latin typeface="Arial"/>
                <a:cs typeface="Arial"/>
              </a:rPr>
              <a:t>,  </a:t>
            </a:r>
            <a:r>
              <a:rPr lang="uk-UA" sz="1800" spc="-5" dirty="0">
                <a:latin typeface="Arial"/>
                <a:cs typeface="Arial"/>
              </a:rPr>
              <a:t>яка містить </a:t>
            </a:r>
            <a:r>
              <a:rPr sz="1800" spc="-5" dirty="0">
                <a:latin typeface="Arial"/>
                <a:cs typeface="Arial"/>
              </a:rPr>
              <a:t>ДНК-  </a:t>
            </a:r>
            <a:r>
              <a:rPr sz="1800" spc="-5" dirty="0" err="1">
                <a:latin typeface="Arial"/>
                <a:cs typeface="Arial"/>
              </a:rPr>
              <a:t>пол</a:t>
            </a:r>
            <a:r>
              <a:rPr lang="uk-UA" sz="1800" spc="-5" dirty="0">
                <a:latin typeface="Arial"/>
                <a:cs typeface="Arial"/>
              </a:rPr>
              <a:t>і</a:t>
            </a:r>
            <a:r>
              <a:rPr sz="1800" spc="-5" dirty="0" err="1">
                <a:latin typeface="Arial"/>
                <a:cs typeface="Arial"/>
              </a:rPr>
              <a:t>меразу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lang="uk-UA" sz="1800" spc="-5" dirty="0">
                <a:latin typeface="Arial"/>
                <a:cs typeface="Arial"/>
              </a:rPr>
              <a:t>і</a:t>
            </a:r>
            <a:r>
              <a:rPr sz="1800" spc="-5" dirty="0">
                <a:latin typeface="Arial"/>
                <a:cs typeface="Arial"/>
              </a:rPr>
              <a:t>  </a:t>
            </a:r>
            <a:r>
              <a:rPr sz="1800" spc="-5" dirty="0" err="1">
                <a:latin typeface="Arial"/>
                <a:cs typeface="Arial"/>
              </a:rPr>
              <a:t>dNTP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lang="uk-UA" spc="-5" dirty="0">
                <a:latin typeface="Arial"/>
                <a:cs typeface="Arial"/>
              </a:rPr>
              <a:t>т</a:t>
            </a:r>
            <a:r>
              <a:rPr lang="uk-UA" sz="1800" spc="-5" dirty="0">
                <a:latin typeface="Arial"/>
                <a:cs typeface="Arial"/>
              </a:rPr>
              <a:t>а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5" dirty="0" err="1">
                <a:latin typeface="Arial"/>
                <a:cs typeface="Arial"/>
              </a:rPr>
              <a:t>проводят</a:t>
            </a:r>
            <a:r>
              <a:rPr lang="uk-UA" sz="1800" spc="-5" dirty="0">
                <a:latin typeface="Arial"/>
                <a:cs typeface="Arial"/>
              </a:rPr>
              <a:t>ь</a:t>
            </a:r>
            <a:r>
              <a:rPr sz="1800" spc="-5" dirty="0">
                <a:latin typeface="Arial"/>
                <a:cs typeface="Arial"/>
              </a:rPr>
              <a:t>  П</a:t>
            </a:r>
            <a:r>
              <a:rPr lang="uk-UA" sz="1800" spc="-5" dirty="0">
                <a:latin typeface="Arial"/>
                <a:cs typeface="Arial"/>
              </a:rPr>
              <a:t>Л</a:t>
            </a:r>
            <a:r>
              <a:rPr sz="1800" spc="-5" dirty="0">
                <a:latin typeface="Arial"/>
                <a:cs typeface="Arial"/>
              </a:rPr>
              <a:t>Р</a:t>
            </a:r>
            <a:endParaRPr sz="1800" dirty="0">
              <a:latin typeface="Arial"/>
              <a:cs typeface="Arial"/>
            </a:endParaRP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E68BF33F-1080-4003-A462-16E9E1161373}"/>
              </a:ext>
            </a:extLst>
          </p:cNvPr>
          <p:cNvCxnSpPr/>
          <p:nvPr/>
        </p:nvCxnSpPr>
        <p:spPr>
          <a:xfrm>
            <a:off x="8748464" y="6583362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568CC589-613B-4EA5-8096-C87EC4B77D48}"/>
              </a:ext>
            </a:extLst>
          </p:cNvPr>
          <p:cNvCxnSpPr/>
          <p:nvPr/>
        </p:nvCxnSpPr>
        <p:spPr>
          <a:xfrm>
            <a:off x="8028384" y="6021288"/>
            <a:ext cx="720080" cy="576064"/>
          </a:xfrm>
          <a:prstGeom prst="straightConnector1">
            <a:avLst/>
          </a:prstGeom>
          <a:ln w="476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459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052445" y="1373040"/>
            <a:ext cx="2933700" cy="2152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5631" y="1477557"/>
            <a:ext cx="2743200" cy="20304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2486" y="3613866"/>
            <a:ext cx="2269490" cy="834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-5" dirty="0" err="1">
                <a:latin typeface="Arial"/>
                <a:cs typeface="Arial"/>
              </a:rPr>
              <a:t>Нос</a:t>
            </a:r>
            <a:r>
              <a:rPr lang="uk-UA" sz="1800" spc="-5" dirty="0" err="1">
                <a:latin typeface="Arial"/>
                <a:cs typeface="Arial"/>
              </a:rPr>
              <a:t>ій</a:t>
            </a:r>
            <a:r>
              <a:rPr sz="1800" spc="-5" dirty="0">
                <a:latin typeface="Arial"/>
                <a:cs typeface="Arial"/>
              </a:rPr>
              <a:t> – плашка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  </a:t>
            </a:r>
            <a:r>
              <a:rPr sz="1800" spc="-5" dirty="0" err="1">
                <a:latin typeface="Arial"/>
                <a:cs typeface="Arial"/>
              </a:rPr>
              <a:t>множ</a:t>
            </a:r>
            <a:r>
              <a:rPr lang="uk-UA" sz="1800" spc="-5" dirty="0" err="1">
                <a:latin typeface="Arial"/>
                <a:cs typeface="Arial"/>
              </a:rPr>
              <a:t>иною</a:t>
            </a:r>
            <a:r>
              <a:rPr sz="1800" spc="-5" dirty="0">
                <a:latin typeface="Arial"/>
                <a:cs typeface="Arial"/>
              </a:rPr>
              <a:t> (&gt; 1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000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000)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лунок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53080" y="1394305"/>
            <a:ext cx="2743200" cy="20240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428802" y="3585239"/>
            <a:ext cx="2553970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В </a:t>
            </a:r>
            <a:r>
              <a:rPr sz="1800" spc="-5" dirty="0" err="1">
                <a:latin typeface="Arial"/>
                <a:cs typeface="Arial"/>
              </a:rPr>
              <a:t>лунки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lang="uk-UA" sz="1800" spc="-5" dirty="0">
                <a:latin typeface="Arial"/>
                <a:cs typeface="Arial"/>
              </a:rPr>
              <a:t>завантажують</a:t>
            </a:r>
            <a:r>
              <a:rPr sz="1800" spc="-5" dirty="0" err="1">
                <a:latin typeface="Arial"/>
                <a:cs typeface="Arial"/>
              </a:rPr>
              <a:t>ся</a:t>
            </a:r>
            <a:r>
              <a:rPr sz="1800" spc="-5" dirty="0">
                <a:latin typeface="Arial"/>
                <a:cs typeface="Arial"/>
              </a:rPr>
              <a:t>  </a:t>
            </a:r>
            <a:r>
              <a:rPr lang="uk-UA" sz="1800" spc="-5" dirty="0">
                <a:latin typeface="Arial"/>
                <a:cs typeface="Arial"/>
              </a:rPr>
              <a:t>кульки</a:t>
            </a:r>
            <a:r>
              <a:rPr sz="1800" spc="-5" dirty="0">
                <a:latin typeface="Arial"/>
                <a:cs typeface="Arial"/>
              </a:rPr>
              <a:t>, </a:t>
            </a:r>
            <a:r>
              <a:rPr sz="1800" spc="-5" dirty="0" err="1">
                <a:latin typeface="Arial"/>
                <a:cs typeface="Arial"/>
              </a:rPr>
              <a:t>на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lang="uk-UA" sz="1800" spc="-5" dirty="0" err="1">
                <a:latin typeface="Arial"/>
                <a:cs typeface="Arial"/>
              </a:rPr>
              <a:t>яки</a:t>
            </a:r>
            <a:r>
              <a:rPr sz="1800" spc="-5" dirty="0">
                <a:latin typeface="Arial"/>
                <a:cs typeface="Arial"/>
              </a:rPr>
              <a:t>х  </a:t>
            </a:r>
            <a:r>
              <a:rPr sz="1800" spc="-5" dirty="0" err="1">
                <a:latin typeface="Arial"/>
                <a:cs typeface="Arial"/>
              </a:rPr>
              <a:t>закр</a:t>
            </a:r>
            <a:r>
              <a:rPr lang="uk-UA" sz="1800" spc="-5" dirty="0">
                <a:latin typeface="Arial"/>
                <a:cs typeface="Arial"/>
              </a:rPr>
              <a:t>і</a:t>
            </a:r>
            <a:r>
              <a:rPr sz="1800" spc="-5" dirty="0" err="1">
                <a:latin typeface="Arial"/>
                <a:cs typeface="Arial"/>
              </a:rPr>
              <a:t>плен</a:t>
            </a:r>
            <a:r>
              <a:rPr lang="uk-UA" sz="1800" spc="-5" dirty="0">
                <a:latin typeface="Arial"/>
                <a:cs typeface="Arial"/>
              </a:rPr>
              <a:t>і 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 err="1">
                <a:latin typeface="Arial"/>
                <a:cs typeface="Arial"/>
              </a:rPr>
              <a:t>фрагмент</a:t>
            </a:r>
            <a:r>
              <a:rPr lang="uk-UA" sz="1800" spc="-5" dirty="0">
                <a:latin typeface="Arial"/>
                <a:cs typeface="Arial"/>
              </a:rPr>
              <a:t>и</a:t>
            </a:r>
            <a:r>
              <a:rPr sz="1800" spc="-5" dirty="0">
                <a:latin typeface="Arial"/>
                <a:cs typeface="Arial"/>
              </a:rPr>
              <a:t>  ДНК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92623" y="3585239"/>
            <a:ext cx="2518410" cy="1661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-5" dirty="0" err="1">
                <a:latin typeface="Arial"/>
                <a:cs typeface="Arial"/>
              </a:rPr>
              <a:t>Так</a:t>
            </a:r>
            <a:r>
              <a:rPr lang="uk-UA" sz="1800" spc="-5" dirty="0" err="1">
                <a:latin typeface="Arial"/>
                <a:cs typeface="Arial"/>
              </a:rPr>
              <a:t>ож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lang="uk-UA" sz="1800" spc="-5" dirty="0">
                <a:latin typeface="Arial"/>
                <a:cs typeface="Arial"/>
              </a:rPr>
              <a:t>у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5" dirty="0" err="1">
                <a:latin typeface="Arial"/>
                <a:cs typeface="Arial"/>
              </a:rPr>
              <a:t>лунки</a:t>
            </a:r>
            <a:r>
              <a:rPr sz="1800" spc="-5" dirty="0">
                <a:latin typeface="Arial"/>
                <a:cs typeface="Arial"/>
              </a:rPr>
              <a:t>  </a:t>
            </a:r>
            <a:r>
              <a:rPr sz="1800" spc="-5" dirty="0" err="1">
                <a:latin typeface="Arial"/>
                <a:cs typeface="Arial"/>
              </a:rPr>
              <a:t>пом</a:t>
            </a:r>
            <a:r>
              <a:rPr lang="uk-UA" sz="1800" spc="-5" dirty="0">
                <a:latin typeface="Arial"/>
                <a:cs typeface="Arial"/>
              </a:rPr>
              <a:t>і</a:t>
            </a:r>
            <a:r>
              <a:rPr sz="1800" spc="-5" dirty="0">
                <a:latin typeface="Arial"/>
                <a:cs typeface="Arial"/>
              </a:rPr>
              <a:t>щ</a:t>
            </a:r>
            <a:r>
              <a:rPr lang="uk-UA" sz="1800" spc="-5" dirty="0">
                <a:latin typeface="Arial"/>
                <a:cs typeface="Arial"/>
              </a:rPr>
              <a:t>у</a:t>
            </a:r>
            <a:r>
              <a:rPr sz="1800" spc="-5" dirty="0" err="1">
                <a:latin typeface="Arial"/>
                <a:cs typeface="Arial"/>
              </a:rPr>
              <a:t>ют</a:t>
            </a:r>
            <a:r>
              <a:rPr lang="uk-UA" sz="1800" spc="-5" dirty="0">
                <a:latin typeface="Arial"/>
                <a:cs typeface="Arial"/>
              </a:rPr>
              <a:t>ь</a:t>
            </a:r>
            <a:r>
              <a:rPr sz="1800" spc="-5" dirty="0" err="1">
                <a:latin typeface="Arial"/>
                <a:cs typeface="Arial"/>
              </a:rPr>
              <a:t>ся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5" dirty="0" err="1">
                <a:latin typeface="Arial"/>
                <a:cs typeface="Arial"/>
              </a:rPr>
              <a:t>части</a:t>
            </a:r>
            <a:r>
              <a:rPr lang="uk-UA" sz="1800" spc="-5" dirty="0" err="1">
                <a:latin typeface="Arial"/>
                <a:cs typeface="Arial"/>
              </a:rPr>
              <a:t>нки</a:t>
            </a:r>
            <a:r>
              <a:rPr lang="uk-UA" sz="1800" spc="-5" dirty="0">
                <a:latin typeface="Arial"/>
                <a:cs typeface="Arial"/>
              </a:rPr>
              <a:t> з</a:t>
            </a:r>
            <a:r>
              <a:rPr sz="1800" dirty="0">
                <a:latin typeface="Arial"/>
                <a:cs typeface="Arial"/>
              </a:rPr>
              <a:t>  </a:t>
            </a:r>
            <a:r>
              <a:rPr sz="1800" spc="-5" dirty="0" err="1">
                <a:latin typeface="Arial"/>
                <a:cs typeface="Arial"/>
              </a:rPr>
              <a:t>закр</a:t>
            </a:r>
            <a:r>
              <a:rPr lang="uk-UA" sz="1800" spc="-5" dirty="0">
                <a:latin typeface="Arial"/>
                <a:cs typeface="Arial"/>
              </a:rPr>
              <a:t>і</a:t>
            </a:r>
            <a:r>
              <a:rPr sz="1800" spc="-5" dirty="0" err="1">
                <a:latin typeface="Arial"/>
                <a:cs typeface="Arial"/>
              </a:rPr>
              <a:t>плен</a:t>
            </a:r>
            <a:r>
              <a:rPr lang="uk-UA" sz="1800" spc="-5" dirty="0">
                <a:latin typeface="Arial"/>
                <a:cs typeface="Arial"/>
              </a:rPr>
              <a:t>и</a:t>
            </a:r>
            <a:r>
              <a:rPr sz="1800" spc="-5" dirty="0" err="1">
                <a:latin typeface="Arial"/>
                <a:cs typeface="Arial"/>
              </a:rPr>
              <a:t>ми</a:t>
            </a:r>
            <a:r>
              <a:rPr sz="1800" spc="-5" dirty="0">
                <a:latin typeface="Arial"/>
                <a:cs typeface="Arial"/>
              </a:rPr>
              <a:t> на них  ферментами – АТФ-  </a:t>
            </a:r>
            <a:r>
              <a:rPr sz="1800" spc="-5" dirty="0" err="1">
                <a:latin typeface="Arial"/>
                <a:cs typeface="Arial"/>
              </a:rPr>
              <a:t>сульфурилазо</a:t>
            </a:r>
            <a:r>
              <a:rPr lang="uk-UA" sz="1800" spc="-5" dirty="0">
                <a:latin typeface="Arial"/>
                <a:cs typeface="Arial"/>
              </a:rPr>
              <a:t>ю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lang="uk-UA" sz="1800" spc="-5" dirty="0">
                <a:latin typeface="Arial"/>
                <a:cs typeface="Arial"/>
              </a:rPr>
              <a:t>та</a:t>
            </a:r>
            <a:r>
              <a:rPr sz="1800" spc="-5" dirty="0">
                <a:latin typeface="Arial"/>
                <a:cs typeface="Arial"/>
              </a:rPr>
              <a:t>  </a:t>
            </a:r>
            <a:r>
              <a:rPr sz="1800" spc="-5" dirty="0" err="1">
                <a:latin typeface="Arial"/>
                <a:cs typeface="Arial"/>
              </a:rPr>
              <a:t>люциферазо</a:t>
            </a:r>
            <a:r>
              <a:rPr lang="uk-UA" sz="1800" spc="-5" dirty="0">
                <a:latin typeface="Arial"/>
                <a:cs typeface="Arial"/>
              </a:rPr>
              <a:t>ю</a:t>
            </a:r>
            <a:endParaRPr sz="1800" dirty="0">
              <a:latin typeface="Arial"/>
              <a:cs typeface="Arial"/>
            </a:endParaRP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97CCCE17-7F0F-442F-9791-915E1A5C87B4}"/>
              </a:ext>
            </a:extLst>
          </p:cNvPr>
          <p:cNvCxnSpPr/>
          <p:nvPr/>
        </p:nvCxnSpPr>
        <p:spPr>
          <a:xfrm>
            <a:off x="107504" y="274638"/>
            <a:ext cx="1728192" cy="1143000"/>
          </a:xfrm>
          <a:prstGeom prst="straightConnector1">
            <a:avLst/>
          </a:prstGeom>
          <a:ln w="539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F3EDF9C-A7CA-4728-A6F6-E21F6C5D61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1970" y="5364937"/>
            <a:ext cx="1914310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232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52440" y="1200150"/>
            <a:ext cx="3446462" cy="445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66058" y="980728"/>
            <a:ext cx="4229100" cy="2857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07975" y="5753100"/>
            <a:ext cx="1754505" cy="499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839469" algn="l"/>
                <a:tab pos="1633220" algn="l"/>
              </a:tabLst>
            </a:pPr>
            <a:r>
              <a:rPr sz="1600" spc="-5" dirty="0">
                <a:latin typeface="Arial"/>
                <a:cs typeface="Arial"/>
              </a:rPr>
              <a:t>Через	лунки	в  </a:t>
            </a:r>
            <a:r>
              <a:rPr sz="1600" spc="-5" dirty="0" err="1">
                <a:latin typeface="Arial"/>
                <a:cs typeface="Arial"/>
              </a:rPr>
              <a:t>пропускают</a:t>
            </a:r>
            <a:r>
              <a:rPr lang="uk-UA" sz="1600" spc="-5" dirty="0">
                <a:latin typeface="Arial"/>
                <a:cs typeface="Arial"/>
              </a:rPr>
              <a:t>ь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62810" y="5753100"/>
            <a:ext cx="1174115" cy="499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33679">
              <a:lnSpc>
                <a:spcPct val="100000"/>
              </a:lnSpc>
            </a:pPr>
            <a:r>
              <a:rPr sz="1600" spc="-5" dirty="0" err="1">
                <a:latin typeface="Arial"/>
                <a:cs typeface="Arial"/>
              </a:rPr>
              <a:t>заданом</a:t>
            </a:r>
            <a:r>
              <a:rPr lang="uk-UA" sz="1600" spc="-5" dirty="0">
                <a:latin typeface="Arial"/>
                <a:cs typeface="Arial"/>
              </a:rPr>
              <a:t>у</a:t>
            </a:r>
            <a:r>
              <a:rPr sz="1600" spc="-5" dirty="0">
                <a:latin typeface="Arial"/>
                <a:cs typeface="Arial"/>
              </a:rPr>
              <a:t>  </a:t>
            </a:r>
            <a:r>
              <a:rPr sz="1600" spc="-5" dirty="0" err="1">
                <a:latin typeface="Arial"/>
                <a:cs typeface="Arial"/>
              </a:rPr>
              <a:t>реагент</a:t>
            </a:r>
            <a:r>
              <a:rPr lang="uk-UA" sz="1600" spc="-5" dirty="0">
                <a:latin typeface="Arial"/>
                <a:cs typeface="Arial"/>
              </a:rPr>
              <a:t>и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70783" y="5753100"/>
            <a:ext cx="796290" cy="499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0" marR="5080" indent="-127635">
              <a:lnSpc>
                <a:spcPct val="100000"/>
              </a:lnSpc>
            </a:pPr>
            <a:r>
              <a:rPr sz="1600" spc="-5" dirty="0" err="1">
                <a:latin typeface="Arial"/>
                <a:cs typeface="Arial"/>
              </a:rPr>
              <a:t>порядк</a:t>
            </a:r>
            <a:r>
              <a:rPr lang="uk-UA" sz="1600" spc="-5" dirty="0">
                <a:latin typeface="Arial"/>
                <a:cs typeface="Arial"/>
              </a:rPr>
              <a:t>у</a:t>
            </a:r>
            <a:r>
              <a:rPr sz="1600" spc="-5" dirty="0">
                <a:latin typeface="Arial"/>
                <a:cs typeface="Arial"/>
              </a:rPr>
              <a:t>  (dNTP,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7975" y="6242050"/>
            <a:ext cx="3675379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люциферин,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аденозинфосфосульфат)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12491" y="4085842"/>
            <a:ext cx="4507230" cy="1938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800" spc="-5" dirty="0" err="1">
                <a:latin typeface="Arial"/>
                <a:cs typeface="Arial"/>
              </a:rPr>
              <a:t>При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5" dirty="0" err="1">
                <a:latin typeface="Arial"/>
                <a:cs typeface="Arial"/>
              </a:rPr>
              <a:t>при</a:t>
            </a:r>
            <a:r>
              <a:rPr lang="uk-UA" sz="1800" spc="-5" dirty="0">
                <a:latin typeface="Arial"/>
                <a:cs typeface="Arial"/>
              </a:rPr>
              <a:t>єднанні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5" dirty="0" err="1">
                <a:latin typeface="Arial"/>
                <a:cs typeface="Arial"/>
              </a:rPr>
              <a:t>dNTP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lang="uk-UA" sz="1800" spc="-5" dirty="0">
                <a:latin typeface="Arial"/>
                <a:cs typeface="Arial"/>
              </a:rPr>
              <a:t>виділяється </a:t>
            </a:r>
            <a:r>
              <a:rPr sz="1800" spc="-5" dirty="0">
                <a:latin typeface="Arial"/>
                <a:cs typeface="Arial"/>
              </a:rPr>
              <a:t>п</a:t>
            </a:r>
            <a:r>
              <a:rPr lang="uk-UA" sz="1800" spc="-5" dirty="0">
                <a:latin typeface="Arial"/>
                <a:cs typeface="Arial"/>
              </a:rPr>
              <a:t>і</a:t>
            </a:r>
            <a:r>
              <a:rPr sz="1800" spc="-5" dirty="0" err="1">
                <a:latin typeface="Arial"/>
                <a:cs typeface="Arial"/>
              </a:rPr>
              <a:t>рофосфат</a:t>
            </a:r>
            <a:r>
              <a:rPr sz="1800" spc="-5" dirty="0">
                <a:latin typeface="Arial"/>
                <a:cs typeface="Arial"/>
              </a:rPr>
              <a:t>. </a:t>
            </a:r>
            <a:r>
              <a:rPr sz="1800" spc="-5" dirty="0" err="1">
                <a:latin typeface="Arial"/>
                <a:cs typeface="Arial"/>
              </a:rPr>
              <a:t>Сульфурилаза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lang="uk-UA" sz="1800" spc="-5" dirty="0">
                <a:latin typeface="Arial"/>
                <a:cs typeface="Arial"/>
              </a:rPr>
              <a:t>перетворює </a:t>
            </a:r>
            <a:r>
              <a:rPr sz="1800" spc="-5" dirty="0">
                <a:latin typeface="Arial"/>
                <a:cs typeface="Arial"/>
              </a:rPr>
              <a:t>п</a:t>
            </a:r>
            <a:r>
              <a:rPr lang="uk-UA" sz="1800" spc="-5" dirty="0">
                <a:latin typeface="Arial"/>
                <a:cs typeface="Arial"/>
              </a:rPr>
              <a:t>і</a:t>
            </a:r>
            <a:r>
              <a:rPr sz="1800" spc="-5" dirty="0" err="1">
                <a:latin typeface="Arial"/>
                <a:cs typeface="Arial"/>
              </a:rPr>
              <a:t>рофосфат</a:t>
            </a:r>
            <a:r>
              <a:rPr sz="1800" spc="-5" dirty="0">
                <a:latin typeface="Arial"/>
                <a:cs typeface="Arial"/>
              </a:rPr>
              <a:t> + аденозинфосфосульфат в  АТФ. АТФ </a:t>
            </a:r>
            <a:r>
              <a:rPr lang="uk-UA" sz="1800" spc="-5" dirty="0">
                <a:latin typeface="Arial"/>
                <a:cs typeface="Arial"/>
              </a:rPr>
              <a:t>використовується </a:t>
            </a:r>
            <a:r>
              <a:rPr sz="1800" spc="-5" dirty="0" err="1">
                <a:latin typeface="Arial"/>
                <a:cs typeface="Arial"/>
              </a:rPr>
              <a:t>для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5" dirty="0" err="1">
                <a:latin typeface="Arial"/>
                <a:cs typeface="Arial"/>
              </a:rPr>
              <a:t>окислен</a:t>
            </a:r>
            <a:r>
              <a:rPr lang="uk-UA" sz="1800" spc="-5" dirty="0">
                <a:latin typeface="Arial"/>
                <a:cs typeface="Arial"/>
              </a:rPr>
              <a:t>н</a:t>
            </a:r>
            <a:r>
              <a:rPr sz="1800" spc="-5" dirty="0">
                <a:latin typeface="Arial"/>
                <a:cs typeface="Arial"/>
              </a:rPr>
              <a:t>я  </a:t>
            </a:r>
            <a:r>
              <a:rPr sz="1800" spc="-5" dirty="0" err="1">
                <a:latin typeface="Arial"/>
                <a:cs typeface="Arial"/>
              </a:rPr>
              <a:t>люциферина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5" dirty="0" err="1">
                <a:latin typeface="Arial"/>
                <a:cs typeface="Arial"/>
              </a:rPr>
              <a:t>люциферазо</a:t>
            </a:r>
            <a:r>
              <a:rPr lang="uk-UA" sz="1800" spc="-5" dirty="0">
                <a:latin typeface="Arial"/>
                <a:cs typeface="Arial"/>
              </a:rPr>
              <a:t>ю</a:t>
            </a:r>
            <a:r>
              <a:rPr sz="1800" spc="-5" dirty="0">
                <a:latin typeface="Arial"/>
                <a:cs typeface="Arial"/>
              </a:rPr>
              <a:t>. </a:t>
            </a:r>
            <a:r>
              <a:rPr lang="uk-UA" sz="1800" spc="-5" dirty="0">
                <a:latin typeface="Arial"/>
                <a:cs typeface="Arial"/>
              </a:rPr>
              <a:t>Світловий </a:t>
            </a:r>
            <a:r>
              <a:rPr sz="1800" spc="-5" dirty="0" err="1">
                <a:latin typeface="Arial"/>
                <a:cs typeface="Arial"/>
              </a:rPr>
              <a:t>сигнал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lang="uk-UA" sz="1800" spc="-5" dirty="0">
                <a:latin typeface="Arial"/>
                <a:cs typeface="Arial"/>
              </a:rPr>
              <a:t>реєструється </a:t>
            </a:r>
            <a:r>
              <a:rPr sz="1800" spc="-5" dirty="0" err="1">
                <a:latin typeface="Arial"/>
                <a:cs typeface="Arial"/>
              </a:rPr>
              <a:t>фотокамеро</a:t>
            </a:r>
            <a:r>
              <a:rPr lang="uk-UA" sz="1800" spc="-5" dirty="0">
                <a:latin typeface="Arial"/>
                <a:cs typeface="Arial"/>
              </a:rPr>
              <a:t>ю</a:t>
            </a:r>
            <a:r>
              <a:rPr sz="1800" spc="-5" dirty="0"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471C387-7380-4C89-869E-1367313FCA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49" y="0"/>
            <a:ext cx="1914310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37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80628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uk-UA" dirty="0" err="1"/>
              <a:t>Секвенування</a:t>
            </a:r>
            <a:r>
              <a:rPr lang="uk-UA" dirty="0"/>
              <a:t> «</a:t>
            </a:r>
            <a:r>
              <a:rPr lang="uk-UA" dirty="0" err="1"/>
              <a:t>SOLiD</a:t>
            </a:r>
            <a:r>
              <a:rPr lang="uk-UA" dirty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8856984" cy="5433467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uk-UA" dirty="0"/>
              <a:t>У приладі </a:t>
            </a:r>
            <a:r>
              <a:rPr lang="uk-UA" dirty="0" err="1"/>
              <a:t>SOLiD</a:t>
            </a:r>
            <a:r>
              <a:rPr lang="uk-UA" dirty="0"/>
              <a:t> реалізована технологія паралельного секвенування на основі </a:t>
            </a:r>
            <a:r>
              <a:rPr lang="uk-UA" dirty="0" err="1"/>
              <a:t>лігазної</a:t>
            </a:r>
            <a:r>
              <a:rPr lang="uk-UA" dirty="0"/>
              <a:t> ланцюгової реакції. При цьому підготовку фрагментів ДНК для  секвенування здійснюють принципово так само, як в методі 454, але на останньому етапі замість </a:t>
            </a:r>
            <a:r>
              <a:rPr lang="uk-UA" dirty="0" err="1"/>
              <a:t>піросеквенування</a:t>
            </a:r>
            <a:r>
              <a:rPr lang="uk-UA" dirty="0"/>
              <a:t> застосовують </a:t>
            </a:r>
            <a:r>
              <a:rPr lang="uk-UA" dirty="0" err="1"/>
              <a:t>лігірування</a:t>
            </a:r>
            <a:r>
              <a:rPr lang="uk-UA" dirty="0"/>
              <a:t>. Для </a:t>
            </a:r>
            <a:r>
              <a:rPr lang="uk-UA" dirty="0" err="1"/>
              <a:t>лігування</a:t>
            </a:r>
            <a:r>
              <a:rPr lang="uk-UA" dirty="0"/>
              <a:t> використовують набір з шістнадцяти зондів. Кожен зонд складається з восьми </a:t>
            </a:r>
            <a:r>
              <a:rPr lang="uk-UA" dirty="0" err="1"/>
              <a:t>нуклеотидів</a:t>
            </a:r>
            <a:r>
              <a:rPr lang="uk-UA" dirty="0"/>
              <a:t>:  на 3-конце знаходиться комбінація з 2-х </a:t>
            </a:r>
            <a:r>
              <a:rPr lang="uk-UA" dirty="0" err="1"/>
              <a:t>нуклеотидів</a:t>
            </a:r>
            <a:r>
              <a:rPr lang="uk-UA" dirty="0"/>
              <a:t> (2</a:t>
            </a:r>
            <a:r>
              <a:rPr lang="uk-UA" baseline="30000" dirty="0"/>
              <a:t>4</a:t>
            </a:r>
            <a:r>
              <a:rPr lang="uk-UA" dirty="0"/>
              <a:t> = 16), наступні 6 </a:t>
            </a:r>
            <a:r>
              <a:rPr lang="uk-UA" dirty="0" err="1"/>
              <a:t>нуклеотидів</a:t>
            </a:r>
            <a:r>
              <a:rPr lang="uk-UA" dirty="0"/>
              <a:t> вироджені (тобто можуть злучатися з будь-якими </a:t>
            </a:r>
            <a:r>
              <a:rPr lang="uk-UA" dirty="0" err="1"/>
              <a:t>нуклеотидами</a:t>
            </a:r>
            <a:r>
              <a:rPr lang="uk-UA" dirty="0"/>
              <a:t>), між 5-м і 6-м </a:t>
            </a:r>
            <a:r>
              <a:rPr lang="uk-UA" dirty="0" err="1"/>
              <a:t>нуклеотидами</a:t>
            </a:r>
            <a:r>
              <a:rPr lang="uk-UA" dirty="0"/>
              <a:t> знаходиться сайт, по якому відщепляється 5-конець з пришитим до нього </a:t>
            </a:r>
            <a:r>
              <a:rPr lang="uk-UA" dirty="0" err="1"/>
              <a:t>флуорофором</a:t>
            </a:r>
            <a:r>
              <a:rPr lang="uk-UA" dirty="0"/>
              <a:t>.</a:t>
            </a:r>
            <a:endParaRPr lang="ru-RU" dirty="0"/>
          </a:p>
          <a:p>
            <a:pPr algn="just"/>
            <a:r>
              <a:rPr lang="uk-UA" dirty="0" err="1"/>
              <a:t>Флуорофор</a:t>
            </a:r>
            <a:r>
              <a:rPr lang="uk-UA" dirty="0"/>
              <a:t> відщепляється тільки у тому випадку, якщо сталося </a:t>
            </a:r>
            <a:r>
              <a:rPr lang="uk-UA" dirty="0" err="1"/>
              <a:t>лігірування</a:t>
            </a:r>
            <a:r>
              <a:rPr lang="uk-UA" dirty="0"/>
              <a:t>. Для мічення використовується 4 </a:t>
            </a:r>
            <a:r>
              <a:rPr lang="uk-UA" dirty="0" err="1"/>
              <a:t>флуорофори</a:t>
            </a:r>
            <a:r>
              <a:rPr lang="uk-UA" dirty="0"/>
              <a:t> і система флуоресцентного кодування </a:t>
            </a:r>
            <a:r>
              <a:rPr lang="uk-UA" dirty="0" err="1"/>
              <a:t>динуклеотидів</a:t>
            </a:r>
            <a:r>
              <a:rPr lang="uk-UA" dirty="0"/>
              <a:t> : один </a:t>
            </a:r>
            <a:r>
              <a:rPr lang="uk-UA" dirty="0" err="1"/>
              <a:t>флуорофор</a:t>
            </a:r>
            <a:r>
              <a:rPr lang="uk-UA" dirty="0"/>
              <a:t> відповідає 4 </a:t>
            </a:r>
            <a:r>
              <a:rPr lang="uk-UA" dirty="0" err="1"/>
              <a:t>динуклеотидам</a:t>
            </a:r>
            <a:r>
              <a:rPr lang="uk-UA" dirty="0"/>
              <a:t>.</a:t>
            </a:r>
            <a:endParaRPr lang="ru-RU" dirty="0"/>
          </a:p>
          <a:p>
            <a:r>
              <a:rPr lang="uk-UA" dirty="0"/>
              <a:t>У кожному циклі секвенування читаються два через три </a:t>
            </a:r>
            <a:r>
              <a:rPr lang="uk-UA" dirty="0" err="1"/>
              <a:t>нуклеотиди</a:t>
            </a:r>
            <a:r>
              <a:rPr lang="uk-UA" dirty="0"/>
              <a:t>. У кожному наступному раунді використовується зонд, який </a:t>
            </a:r>
            <a:r>
              <a:rPr lang="uk-UA" dirty="0" err="1"/>
              <a:t>віджигається</a:t>
            </a:r>
            <a:r>
              <a:rPr lang="uk-UA" dirty="0"/>
              <a:t> на 1 </a:t>
            </a:r>
            <a:r>
              <a:rPr lang="uk-UA" dirty="0" err="1"/>
              <a:t>нуклеотид</a:t>
            </a:r>
            <a:r>
              <a:rPr lang="uk-UA" dirty="0"/>
              <a:t> ближче до </a:t>
            </a:r>
            <a:r>
              <a:rPr lang="uk-UA" dirty="0" err="1"/>
              <a:t>мікронамистини</a:t>
            </a:r>
            <a:r>
              <a:rPr lang="uk-UA" dirty="0"/>
              <a:t>. Після п'яти раундів </a:t>
            </a:r>
            <a:r>
              <a:rPr lang="uk-UA" dirty="0" err="1"/>
              <a:t>лігірування</a:t>
            </a:r>
            <a:r>
              <a:rPr lang="uk-UA" dirty="0"/>
              <a:t> видається результат секвенування.</a:t>
            </a:r>
            <a:endParaRPr lang="ru-RU" dirty="0"/>
          </a:p>
          <a:p>
            <a:endParaRPr lang="ru-RU" dirty="0"/>
          </a:p>
        </p:txBody>
      </p:sp>
      <p:sp>
        <p:nvSpPr>
          <p:cNvPr id="5" name="object 12">
            <a:extLst>
              <a:ext uri="{FF2B5EF4-FFF2-40B4-BE49-F238E27FC236}">
                <a16:creationId xmlns:a16="http://schemas.microsoft.com/office/drawing/2014/main" id="{A1896745-F97C-46AA-8640-DA8955706E3D}"/>
              </a:ext>
            </a:extLst>
          </p:cNvPr>
          <p:cNvSpPr/>
          <p:nvPr/>
        </p:nvSpPr>
        <p:spPr>
          <a:xfrm>
            <a:off x="8102600" y="5638735"/>
            <a:ext cx="1041400" cy="1219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62086397-E4BC-412A-8A79-B6351C8F9D19}"/>
              </a:ext>
            </a:extLst>
          </p:cNvPr>
          <p:cNvSpPr/>
          <p:nvPr/>
        </p:nvSpPr>
        <p:spPr>
          <a:xfrm>
            <a:off x="7164288" y="227007"/>
            <a:ext cx="1385887" cy="4478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0113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07288" cy="41764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5" name="object 3"/>
          <p:cNvSpPr>
            <a:spLocks noGrp="1"/>
          </p:cNvSpPr>
          <p:nvPr>
            <p:ph idx="1"/>
          </p:nvPr>
        </p:nvSpPr>
        <p:spPr>
          <a:xfrm>
            <a:off x="354360" y="4409728"/>
            <a:ext cx="8435280" cy="24482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8468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uk-UA" dirty="0"/>
              <a:t> </a:t>
            </a:r>
            <a:r>
              <a:rPr lang="uk-UA" dirty="0" err="1"/>
              <a:t>Секвенування</a:t>
            </a:r>
            <a:r>
              <a:rPr lang="uk-UA" dirty="0"/>
              <a:t> методом «</a:t>
            </a:r>
            <a:r>
              <a:rPr lang="uk-UA" dirty="0" err="1"/>
              <a:t>Solexa</a:t>
            </a:r>
            <a:r>
              <a:rPr lang="uk-UA" dirty="0"/>
              <a:t>»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2372" y="1052736"/>
            <a:ext cx="8219256" cy="5145435"/>
          </a:xfrm>
        </p:spPr>
        <p:txBody>
          <a:bodyPr>
            <a:normAutofit fontScale="92500" lnSpcReduction="10000"/>
          </a:bodyPr>
          <a:lstStyle/>
          <a:p>
            <a:pPr algn="just"/>
            <a:endParaRPr lang="uk-UA" dirty="0"/>
          </a:p>
          <a:p>
            <a:pPr algn="just"/>
            <a:r>
              <a:rPr lang="uk-UA" dirty="0"/>
              <a:t>У відмінність від методів 454 і </a:t>
            </a:r>
            <a:r>
              <a:rPr lang="uk-UA" dirty="0" err="1"/>
              <a:t>SOLiD</a:t>
            </a:r>
            <a:r>
              <a:rPr lang="uk-UA" dirty="0"/>
              <a:t>, в методі </a:t>
            </a:r>
            <a:r>
              <a:rPr lang="uk-UA" dirty="0" err="1"/>
              <a:t>Solexa</a:t>
            </a:r>
            <a:r>
              <a:rPr lang="uk-UA" dirty="0"/>
              <a:t> ПЛР проходить безпосередньо на носії, покритому </a:t>
            </a:r>
            <a:r>
              <a:rPr lang="uk-UA" dirty="0" err="1"/>
              <a:t>олігонуклеотидами</a:t>
            </a:r>
            <a:r>
              <a:rPr lang="uk-UA" dirty="0"/>
              <a:t>, комплементарними послідовностям </a:t>
            </a:r>
            <a:r>
              <a:rPr lang="uk-UA" dirty="0" err="1"/>
              <a:t>адаптерних</a:t>
            </a:r>
            <a:r>
              <a:rPr lang="uk-UA" dirty="0"/>
              <a:t> </a:t>
            </a:r>
            <a:r>
              <a:rPr lang="uk-UA" dirty="0" err="1"/>
              <a:t>праймерів</a:t>
            </a:r>
            <a:r>
              <a:rPr lang="uk-UA" dirty="0"/>
              <a:t>. Для секвенування додають усі чотири </a:t>
            </a:r>
            <a:r>
              <a:rPr lang="uk-UA" dirty="0" err="1"/>
              <a:t>дНТФ</a:t>
            </a:r>
            <a:r>
              <a:rPr lang="uk-UA" dirty="0"/>
              <a:t>, що мітяться різними флуоресцентними мітками. Від </a:t>
            </a:r>
            <a:r>
              <a:rPr lang="uk-UA" dirty="0" err="1"/>
              <a:t>нуклеотиду</a:t>
            </a:r>
            <a:r>
              <a:rPr lang="uk-UA" dirty="0"/>
              <a:t>, що включився, поступає флуоресцентний сигнал, який і уловлюється детектором.</a:t>
            </a:r>
            <a:endParaRPr lang="ru-RU" dirty="0"/>
          </a:p>
          <a:p>
            <a:pPr marL="0" indent="0" algn="just">
              <a:buNone/>
            </a:pPr>
            <a:r>
              <a:rPr lang="uk-UA" dirty="0"/>
              <a:t> </a:t>
            </a:r>
            <a:endParaRPr lang="ru-RU" dirty="0"/>
          </a:p>
          <a:p>
            <a:pPr algn="just"/>
            <a:endParaRPr lang="en-US" dirty="0">
              <a:latin typeface="Arial"/>
              <a:cs typeface="Arial"/>
            </a:endParaRPr>
          </a:p>
          <a:p>
            <a:pPr algn="just"/>
            <a:endParaRPr lang="en-US" dirty="0">
              <a:latin typeface="Arial"/>
              <a:cs typeface="Arial"/>
            </a:endParaRPr>
          </a:p>
          <a:p>
            <a:pPr algn="just"/>
            <a:endParaRPr lang="ru-RU" dirty="0"/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7F26A31B-9558-40A9-BC5A-CEA3C8AAACE9}"/>
              </a:ext>
            </a:extLst>
          </p:cNvPr>
          <p:cNvSpPr/>
          <p:nvPr/>
        </p:nvSpPr>
        <p:spPr>
          <a:xfrm>
            <a:off x="7308304" y="685094"/>
            <a:ext cx="1012825" cy="4841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166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5661" y="98426"/>
            <a:ext cx="82296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4670">
              <a:lnSpc>
                <a:spcPct val="100000"/>
              </a:lnSpc>
            </a:pPr>
            <a:r>
              <a:rPr sz="2800" spc="-5" dirty="0" err="1"/>
              <a:t>Секвен</a:t>
            </a:r>
            <a:r>
              <a:rPr lang="uk-UA" sz="2800" spc="-5" dirty="0" err="1"/>
              <a:t>ування</a:t>
            </a:r>
            <a:r>
              <a:rPr lang="uk-UA" sz="2800" spc="-5" dirty="0"/>
              <a:t> </a:t>
            </a:r>
            <a:r>
              <a:rPr lang="uk-UA" sz="2800" dirty="0" err="1"/>
              <a:t>Solexa</a:t>
            </a:r>
            <a:endParaRPr sz="2800" spc="-5" dirty="0">
              <a:solidFill>
                <a:srgbClr val="FF0000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5797" y="1143000"/>
            <a:ext cx="1344612" cy="23622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1000" y="4114800"/>
            <a:ext cx="665162" cy="1905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19198" y="3886200"/>
            <a:ext cx="1212854" cy="2133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84175" y="495300"/>
            <a:ext cx="2311400" cy="213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77495" algn="l"/>
                <a:tab pos="762000" algn="l"/>
              </a:tabLst>
            </a:pPr>
            <a:r>
              <a:rPr sz="1400" dirty="0">
                <a:latin typeface="Times New Roman"/>
                <a:cs typeface="Times New Roman"/>
              </a:rPr>
              <a:t>1.	</a:t>
            </a:r>
            <a:r>
              <a:rPr sz="1400" spc="-5" dirty="0">
                <a:latin typeface="Arial"/>
                <a:cs typeface="Arial"/>
              </a:rPr>
              <a:t>ДНК	</a:t>
            </a:r>
            <a:r>
              <a:rPr sz="1400" spc="-5" dirty="0" err="1">
                <a:latin typeface="Arial"/>
                <a:cs typeface="Arial"/>
              </a:rPr>
              <a:t>фрагментуют</a:t>
            </a:r>
            <a:r>
              <a:rPr lang="uk-UA" sz="1400" spc="-5" dirty="0">
                <a:latin typeface="Arial"/>
                <a:cs typeface="Arial"/>
              </a:rPr>
              <a:t>ь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180" dirty="0">
                <a:latin typeface="Arial"/>
                <a:cs typeface="Arial"/>
              </a:rPr>
              <a:t> </a:t>
            </a:r>
            <a:r>
              <a:rPr lang="uk-UA" sz="1400" spc="-5" dirty="0">
                <a:latin typeface="Arial"/>
                <a:cs typeface="Arial"/>
              </a:rPr>
              <a:t>та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4175" y="708025"/>
            <a:ext cx="235458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1005205" algn="l"/>
                <a:tab pos="1311275" algn="l"/>
              </a:tabLst>
            </a:pPr>
            <a:r>
              <a:rPr sz="1400" spc="-5" dirty="0">
                <a:latin typeface="Arial"/>
                <a:cs typeface="Arial"/>
              </a:rPr>
              <a:t>л</a:t>
            </a:r>
            <a:r>
              <a:rPr lang="uk-UA" sz="1400" spc="-5" dirty="0">
                <a:latin typeface="Arial"/>
                <a:cs typeface="Arial"/>
              </a:rPr>
              <a:t>і</a:t>
            </a:r>
            <a:r>
              <a:rPr sz="1400" spc="-5" dirty="0">
                <a:latin typeface="Arial"/>
                <a:cs typeface="Arial"/>
              </a:rPr>
              <a:t>г</a:t>
            </a:r>
            <a:r>
              <a:rPr lang="uk-UA" sz="1400" spc="-5" dirty="0">
                <a:latin typeface="Arial"/>
                <a:cs typeface="Arial"/>
              </a:rPr>
              <a:t>і</a:t>
            </a:r>
            <a:r>
              <a:rPr sz="1400" spc="-5" dirty="0" err="1">
                <a:latin typeface="Arial"/>
                <a:cs typeface="Arial"/>
              </a:rPr>
              <a:t>руют</a:t>
            </a:r>
            <a:r>
              <a:rPr lang="uk-UA" sz="1400" spc="-5" dirty="0">
                <a:latin typeface="Arial"/>
                <a:cs typeface="Arial"/>
              </a:rPr>
              <a:t>ь</a:t>
            </a:r>
            <a:r>
              <a:rPr sz="1400" spc="-5" dirty="0">
                <a:latin typeface="Arial"/>
                <a:cs typeface="Arial"/>
              </a:rPr>
              <a:t>	</a:t>
            </a:r>
            <a:r>
              <a:rPr lang="uk-UA" sz="1400" spc="-5" dirty="0">
                <a:latin typeface="Arial"/>
                <a:cs typeface="Arial"/>
              </a:rPr>
              <a:t>до</a:t>
            </a:r>
            <a:r>
              <a:rPr sz="1400" spc="-5" dirty="0">
                <a:latin typeface="Arial"/>
                <a:cs typeface="Arial"/>
              </a:rPr>
              <a:t>	</a:t>
            </a:r>
            <a:r>
              <a:rPr sz="1400" spc="-5" dirty="0" err="1">
                <a:latin typeface="Arial"/>
                <a:cs typeface="Arial"/>
              </a:rPr>
              <a:t>фрагме</a:t>
            </a:r>
            <a:r>
              <a:rPr lang="uk-UA" sz="1400" spc="-5" dirty="0" err="1">
                <a:latin typeface="Arial"/>
                <a:cs typeface="Arial"/>
              </a:rPr>
              <a:t>нтів</a:t>
            </a:r>
            <a:r>
              <a:rPr sz="1400" spc="-5" dirty="0">
                <a:latin typeface="Arial"/>
                <a:cs typeface="Arial"/>
              </a:rPr>
              <a:t>  </a:t>
            </a:r>
            <a:r>
              <a:rPr sz="1400" spc="-5" dirty="0" err="1">
                <a:latin typeface="Arial"/>
                <a:cs typeface="Arial"/>
              </a:rPr>
              <a:t>адаптер</a:t>
            </a:r>
            <a:r>
              <a:rPr lang="uk-UA" sz="1400" spc="-5" dirty="0">
                <a:latin typeface="Arial"/>
                <a:cs typeface="Arial"/>
              </a:rPr>
              <a:t>и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375" y="6165850"/>
            <a:ext cx="695960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330200" algn="l"/>
              </a:tabLst>
            </a:pPr>
            <a:r>
              <a:rPr sz="1400" dirty="0">
                <a:latin typeface="Times New Roman"/>
                <a:cs typeface="Times New Roman"/>
              </a:rPr>
              <a:t>2.	</a:t>
            </a:r>
            <a:r>
              <a:rPr sz="1200" spc="-5" dirty="0">
                <a:latin typeface="Arial"/>
                <a:cs typeface="Arial"/>
              </a:rPr>
              <a:t>ДНК  ячейки</a:t>
            </a:r>
            <a:r>
              <a:rPr sz="1200" spc="-5" dirty="0">
                <a:latin typeface="Times New Roman"/>
                <a:cs typeface="Times New Roman"/>
              </a:rPr>
              <a:t>,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34154" y="6165850"/>
            <a:ext cx="98488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1605" marR="5080" indent="-129539">
              <a:lnSpc>
                <a:spcPct val="100000"/>
              </a:lnSpc>
            </a:pPr>
            <a:r>
              <a:rPr sz="1200" spc="-5" dirty="0" err="1">
                <a:latin typeface="Arial"/>
                <a:cs typeface="Arial"/>
              </a:rPr>
              <a:t>пропускают</a:t>
            </a:r>
            <a:r>
              <a:rPr lang="uk-UA" sz="1200" spc="-5" dirty="0">
                <a:latin typeface="Arial"/>
                <a:cs typeface="Arial"/>
              </a:rPr>
              <a:t>ь</a:t>
            </a:r>
            <a:r>
              <a:rPr sz="1200" spc="-5" dirty="0">
                <a:latin typeface="Arial"/>
                <a:cs typeface="Arial"/>
              </a:rPr>
              <a:t>  </a:t>
            </a:r>
            <a:r>
              <a:rPr lang="uk-UA" sz="1200" spc="-5" dirty="0">
                <a:latin typeface="Arial"/>
                <a:cs typeface="Arial"/>
              </a:rPr>
              <a:t>що в</a:t>
            </a:r>
            <a:r>
              <a:rPr sz="1200" spc="-5" dirty="0" err="1">
                <a:latin typeface="Arial"/>
                <a:cs typeface="Arial"/>
              </a:rPr>
              <a:t>кр</a:t>
            </a:r>
            <a:r>
              <a:rPr lang="uk-UA" sz="1200" spc="-5" dirty="0">
                <a:latin typeface="Arial"/>
                <a:cs typeface="Arial"/>
              </a:rPr>
              <a:t>и</a:t>
            </a:r>
            <a:r>
              <a:rPr sz="1200" spc="-5" dirty="0">
                <a:latin typeface="Arial"/>
                <a:cs typeface="Arial"/>
              </a:rPr>
              <a:t>т</a:t>
            </a:r>
            <a:r>
              <a:rPr lang="uk-UA" sz="1200" spc="-5" dirty="0">
                <a:latin typeface="Arial"/>
                <a:cs typeface="Arial"/>
              </a:rPr>
              <a:t>і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72751" y="6165850"/>
            <a:ext cx="1283335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6055" marR="5080" indent="-173990">
              <a:lnSpc>
                <a:spcPct val="100000"/>
              </a:lnSpc>
              <a:tabLst>
                <a:tab pos="664845" algn="l"/>
              </a:tabLst>
            </a:pPr>
            <a:r>
              <a:rPr sz="1200" spc="-5" dirty="0">
                <a:latin typeface="Arial"/>
                <a:cs typeface="Arial"/>
              </a:rPr>
              <a:t>через	</a:t>
            </a:r>
            <a:r>
              <a:rPr sz="1200" spc="-5" dirty="0" err="1">
                <a:latin typeface="Arial"/>
                <a:cs typeface="Arial"/>
              </a:rPr>
              <a:t>канал</a:t>
            </a:r>
            <a:r>
              <a:rPr lang="uk-UA" sz="1200" spc="-5" dirty="0">
                <a:latin typeface="Arial"/>
                <a:cs typeface="Arial"/>
              </a:rPr>
              <a:t>и</a:t>
            </a:r>
            <a:r>
              <a:rPr sz="1200" spc="-5" dirty="0">
                <a:latin typeface="Arial"/>
                <a:cs typeface="Arial"/>
              </a:rPr>
              <a:t>  праймерами</a:t>
            </a:r>
            <a:r>
              <a:rPr sz="1400" spc="-5" dirty="0">
                <a:latin typeface="Times New Roman"/>
                <a:cs typeface="Times New Roman"/>
              </a:rPr>
              <a:t>,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375" y="6591300"/>
            <a:ext cx="322453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uk-UA" sz="1200" spc="-5" dirty="0">
                <a:latin typeface="Arial"/>
                <a:cs typeface="Arial"/>
              </a:rPr>
              <a:t> які к</a:t>
            </a:r>
            <a:r>
              <a:rPr sz="1200" spc="-5" dirty="0" err="1">
                <a:latin typeface="Arial"/>
                <a:cs typeface="Arial"/>
              </a:rPr>
              <a:t>омплементарн</a:t>
            </a:r>
            <a:r>
              <a:rPr lang="uk-UA" sz="1200" spc="-5" dirty="0">
                <a:latin typeface="Arial"/>
                <a:cs typeface="Arial"/>
              </a:rPr>
              <a:t>і до</a:t>
            </a:r>
            <a:r>
              <a:rPr sz="1200" spc="-5" dirty="0">
                <a:latin typeface="Arial"/>
                <a:cs typeface="Arial"/>
              </a:rPr>
              <a:t> к</a:t>
            </a:r>
            <a:r>
              <a:rPr lang="ru-RU" sz="1200" spc="-5" dirty="0">
                <a:latin typeface="Arial"/>
                <a:cs typeface="Arial"/>
              </a:rPr>
              <a:t>і</a:t>
            </a:r>
            <a:r>
              <a:rPr sz="1200" spc="-5" dirty="0" err="1">
                <a:latin typeface="Arial"/>
                <a:cs typeface="Arial"/>
              </a:rPr>
              <a:t>нц</a:t>
            </a:r>
            <a:r>
              <a:rPr lang="uk-UA" sz="1200" spc="-5" dirty="0" err="1">
                <a:latin typeface="Arial"/>
                <a:cs typeface="Arial"/>
              </a:rPr>
              <a:t>ів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5" dirty="0" err="1">
                <a:latin typeface="Arial"/>
                <a:cs typeface="Arial"/>
              </a:rPr>
              <a:t>адаптер</a:t>
            </a:r>
            <a:r>
              <a:rPr lang="uk-UA" sz="1200" spc="-5" dirty="0">
                <a:latin typeface="Arial"/>
                <a:cs typeface="Arial"/>
              </a:rPr>
              <a:t>і</a:t>
            </a:r>
            <a:r>
              <a:rPr sz="1200" spc="-5" dirty="0">
                <a:latin typeface="Arial"/>
                <a:cs typeface="Arial"/>
              </a:rPr>
              <a:t>в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723276" y="1143005"/>
            <a:ext cx="1396995" cy="22859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203575" y="571500"/>
            <a:ext cx="2341245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3. </a:t>
            </a:r>
            <a:r>
              <a:rPr sz="1400" spc="-5" dirty="0">
                <a:latin typeface="Arial"/>
                <a:cs typeface="Arial"/>
              </a:rPr>
              <a:t>Через </a:t>
            </a:r>
            <a:r>
              <a:rPr sz="1400" spc="-5" dirty="0" err="1">
                <a:latin typeface="Arial"/>
                <a:cs typeface="Arial"/>
              </a:rPr>
              <a:t>ячейку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5" dirty="0" err="1">
                <a:latin typeface="Arial"/>
                <a:cs typeface="Arial"/>
              </a:rPr>
              <a:t>пропускают</a:t>
            </a:r>
            <a:r>
              <a:rPr lang="uk-UA" sz="1400" spc="-5" dirty="0">
                <a:latin typeface="Arial"/>
                <a:cs typeface="Arial"/>
              </a:rPr>
              <a:t>ь</a:t>
            </a:r>
            <a:r>
              <a:rPr sz="1400" spc="-5" dirty="0">
                <a:latin typeface="Arial"/>
                <a:cs typeface="Arial"/>
              </a:rPr>
              <a:t>  </a:t>
            </a:r>
            <a:r>
              <a:rPr sz="1400" spc="-5" dirty="0" err="1">
                <a:latin typeface="Arial"/>
                <a:cs typeface="Arial"/>
              </a:rPr>
              <a:t>реагент</a:t>
            </a:r>
            <a:r>
              <a:rPr lang="uk-UA" sz="1400" spc="-5" dirty="0">
                <a:latin typeface="Arial"/>
                <a:cs typeface="Arial"/>
              </a:rPr>
              <a:t>и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5" dirty="0" err="1">
                <a:latin typeface="Arial"/>
                <a:cs typeface="Arial"/>
              </a:rPr>
              <a:t>для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lang="uk-UA" sz="1400" spc="-5" dirty="0">
                <a:latin typeface="Arial"/>
                <a:cs typeface="Arial"/>
              </a:rPr>
              <a:t>добудування</a:t>
            </a:r>
            <a:r>
              <a:rPr sz="1400" spc="-5" dirty="0">
                <a:latin typeface="Arial"/>
                <a:cs typeface="Arial"/>
              </a:rPr>
              <a:t>  </a:t>
            </a:r>
            <a:r>
              <a:rPr lang="uk-UA" sz="1400" spc="-5" dirty="0">
                <a:latin typeface="Arial"/>
                <a:cs typeface="Arial"/>
              </a:rPr>
              <a:t>другого ланцюга</a:t>
            </a:r>
            <a:r>
              <a:rPr sz="1400" spc="-114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ДНК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114800" y="3810008"/>
            <a:ext cx="1649412" cy="24384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95400" y="3505200"/>
            <a:ext cx="152400" cy="457200"/>
          </a:xfrm>
          <a:custGeom>
            <a:avLst/>
            <a:gdLst/>
            <a:ahLst/>
            <a:cxnLst/>
            <a:rect l="l" t="t" r="r" b="b"/>
            <a:pathLst>
              <a:path w="152400" h="457200">
                <a:moveTo>
                  <a:pt x="101600" y="304800"/>
                </a:moveTo>
                <a:lnTo>
                  <a:pt x="50800" y="304800"/>
                </a:lnTo>
                <a:lnTo>
                  <a:pt x="50800" y="0"/>
                </a:lnTo>
                <a:lnTo>
                  <a:pt x="101600" y="0"/>
                </a:lnTo>
                <a:lnTo>
                  <a:pt x="101600" y="304800"/>
                </a:lnTo>
                <a:close/>
              </a:path>
              <a:path w="152400" h="457200">
                <a:moveTo>
                  <a:pt x="76200" y="457200"/>
                </a:moveTo>
                <a:lnTo>
                  <a:pt x="0" y="304800"/>
                </a:lnTo>
                <a:lnTo>
                  <a:pt x="152400" y="304800"/>
                </a:lnTo>
                <a:lnTo>
                  <a:pt x="76200" y="45720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813175" y="6378575"/>
            <a:ext cx="173799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16559" algn="l"/>
              </a:tabLst>
            </a:pPr>
            <a:r>
              <a:rPr sz="1400" dirty="0">
                <a:latin typeface="Times New Roman"/>
                <a:cs typeface="Times New Roman"/>
              </a:rPr>
              <a:t>4.	</a:t>
            </a:r>
            <a:r>
              <a:rPr sz="1400" spc="-5" dirty="0" err="1">
                <a:latin typeface="Arial"/>
                <a:cs typeface="Arial"/>
              </a:rPr>
              <a:t>Дв</a:t>
            </a:r>
            <a:r>
              <a:rPr lang="uk-UA" sz="1400" spc="-5" dirty="0" err="1">
                <a:latin typeface="Arial"/>
                <a:cs typeface="Arial"/>
              </a:rPr>
              <a:t>оланцюгові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792152" y="6378575"/>
            <a:ext cx="96266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 err="1">
                <a:latin typeface="Arial"/>
                <a:cs typeface="Arial"/>
              </a:rPr>
              <a:t>фрагмент</a:t>
            </a:r>
            <a:r>
              <a:rPr lang="uk-UA" sz="1400" spc="-5" dirty="0">
                <a:latin typeface="Arial"/>
                <a:cs typeface="Arial"/>
              </a:rPr>
              <a:t>и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13175" y="6591300"/>
            <a:ext cx="119634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 err="1">
                <a:latin typeface="Arial"/>
                <a:cs typeface="Arial"/>
              </a:rPr>
              <a:t>денатур</a:t>
            </a:r>
            <a:r>
              <a:rPr lang="uk-UA" sz="1400" spc="-5" dirty="0">
                <a:latin typeface="Arial"/>
                <a:cs typeface="Arial"/>
              </a:rPr>
              <a:t>у</a:t>
            </a:r>
            <a:r>
              <a:rPr sz="1400" spc="-5" dirty="0" err="1">
                <a:latin typeface="Arial"/>
                <a:cs typeface="Arial"/>
              </a:rPr>
              <a:t>ют</a:t>
            </a:r>
            <a:r>
              <a:rPr lang="uk-UA" sz="1400" spc="-5" dirty="0">
                <a:latin typeface="Arial"/>
                <a:cs typeface="Arial"/>
              </a:rPr>
              <a:t>ь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162808" y="914397"/>
            <a:ext cx="1719264" cy="27431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257348" y="2937520"/>
            <a:ext cx="3322137" cy="17004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233295">
              <a:lnSpc>
                <a:spcPct val="100000"/>
              </a:lnSpc>
            </a:pPr>
            <a:r>
              <a:rPr sz="1200" spc="-5" dirty="0" err="1">
                <a:latin typeface="Arial"/>
                <a:cs typeface="Arial"/>
              </a:rPr>
              <a:t>Стад</a:t>
            </a:r>
            <a:r>
              <a:rPr lang="uk-UA" sz="1200" spc="-5" dirty="0" err="1">
                <a:latin typeface="Arial"/>
                <a:cs typeface="Arial"/>
              </a:rPr>
              <a:t>ії</a:t>
            </a:r>
            <a:r>
              <a:rPr sz="1200" spc="-5" dirty="0">
                <a:latin typeface="Arial"/>
                <a:cs typeface="Arial"/>
              </a:rPr>
              <a:t> 3-4  </a:t>
            </a:r>
            <a:r>
              <a:rPr sz="1200" spc="-5" dirty="0" err="1">
                <a:latin typeface="Arial"/>
                <a:cs typeface="Arial"/>
              </a:rPr>
              <a:t>повтор</a:t>
            </a:r>
            <a:r>
              <a:rPr lang="uk-UA" sz="1200" spc="-5" dirty="0" err="1">
                <a:latin typeface="Arial"/>
                <a:cs typeface="Arial"/>
              </a:rPr>
              <a:t>юються</a:t>
            </a:r>
            <a:r>
              <a:rPr sz="1200" spc="-5" dirty="0">
                <a:latin typeface="Arial"/>
                <a:cs typeface="Arial"/>
              </a:rPr>
              <a:t>  30-35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-5" dirty="0" err="1">
                <a:latin typeface="Arial"/>
                <a:cs typeface="Arial"/>
              </a:rPr>
              <a:t>раз</a:t>
            </a:r>
            <a:r>
              <a:rPr lang="uk-UA" sz="1200" spc="-5" dirty="0" err="1">
                <a:latin typeface="Arial"/>
                <a:cs typeface="Arial"/>
              </a:rPr>
              <a:t>ів</a:t>
            </a:r>
            <a:endParaRPr lang="ru-RU"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lang="ru-RU" sz="1850" dirty="0">
              <a:latin typeface="Times New Roman"/>
              <a:cs typeface="Times New Roman"/>
            </a:endParaRPr>
          </a:p>
          <a:p>
            <a:pPr marL="1460500" marR="5080">
              <a:lnSpc>
                <a:spcPct val="100000"/>
              </a:lnSpc>
            </a:pPr>
            <a:r>
              <a:rPr lang="ru-RU" sz="1400" dirty="0">
                <a:latin typeface="Times New Roman"/>
                <a:cs typeface="Times New Roman"/>
              </a:rPr>
              <a:t>6. </a:t>
            </a:r>
            <a:r>
              <a:rPr lang="ru-RU" sz="1400" spc="-5" dirty="0" err="1">
                <a:latin typeface="Arial"/>
                <a:cs typeface="Arial"/>
              </a:rPr>
              <a:t>Кожен</a:t>
            </a:r>
            <a:r>
              <a:rPr lang="ru-RU" sz="1400" spc="-5" dirty="0">
                <a:latin typeface="Arial"/>
                <a:cs typeface="Arial"/>
              </a:rPr>
              <a:t> фрагмент  </a:t>
            </a:r>
            <a:r>
              <a:rPr lang="ru-RU" sz="1400" spc="-5" dirty="0" err="1">
                <a:latin typeface="Arial"/>
                <a:cs typeface="Arial"/>
              </a:rPr>
              <a:t>виявляється</a:t>
            </a:r>
            <a:r>
              <a:rPr lang="ru-RU" sz="1400" spc="-5" dirty="0">
                <a:latin typeface="Arial"/>
                <a:cs typeface="Arial"/>
              </a:rPr>
              <a:t> </a:t>
            </a:r>
            <a:r>
              <a:rPr lang="ru-RU" sz="1400" spc="-5" dirty="0" err="1">
                <a:latin typeface="Arial"/>
                <a:cs typeface="Arial"/>
              </a:rPr>
              <a:t>оточеним</a:t>
            </a:r>
            <a:r>
              <a:rPr lang="ru-RU" sz="1400" spc="-5" dirty="0">
                <a:latin typeface="Arial"/>
                <a:cs typeface="Arial"/>
              </a:rPr>
              <a:t>  </a:t>
            </a:r>
            <a:r>
              <a:rPr lang="ru-RU" sz="1400" spc="-5" dirty="0" err="1">
                <a:latin typeface="Arial"/>
                <a:cs typeface="Arial"/>
              </a:rPr>
              <a:t>групой</a:t>
            </a:r>
            <a:r>
              <a:rPr lang="ru-RU" sz="1400" spc="-5" dirty="0">
                <a:latin typeface="Arial"/>
                <a:cs typeface="Arial"/>
              </a:rPr>
              <a:t> </a:t>
            </a:r>
            <a:r>
              <a:rPr lang="ru-RU" sz="1400" spc="-5" dirty="0" err="1">
                <a:latin typeface="Arial"/>
                <a:cs typeface="Arial"/>
              </a:rPr>
              <a:t>ідентичних</a:t>
            </a:r>
            <a:r>
              <a:rPr lang="ru-RU" sz="1400" spc="-5" dirty="0">
                <a:latin typeface="Arial"/>
                <a:cs typeface="Arial"/>
              </a:rPr>
              <a:t>  молекул</a:t>
            </a:r>
            <a:r>
              <a:rPr lang="ru-RU" sz="1400" spc="-130" dirty="0">
                <a:latin typeface="Arial"/>
                <a:cs typeface="Arial"/>
              </a:rPr>
              <a:t> </a:t>
            </a:r>
            <a:r>
              <a:rPr lang="ru-RU" sz="1400" spc="-5" dirty="0">
                <a:latin typeface="Times New Roman"/>
                <a:cs typeface="Times New Roman"/>
              </a:rPr>
              <a:t>(«</a:t>
            </a:r>
            <a:r>
              <a:rPr lang="ru-RU" sz="1400" spc="-5" dirty="0" err="1">
                <a:latin typeface="Arial"/>
                <a:cs typeface="Arial"/>
              </a:rPr>
              <a:t>кластери</a:t>
            </a:r>
            <a:r>
              <a:rPr lang="ru-RU" sz="1400" spc="-5" dirty="0">
                <a:latin typeface="Times New Roman"/>
                <a:cs typeface="Times New Roman"/>
              </a:rPr>
              <a:t>»).</a:t>
            </a:r>
            <a:endParaRPr lang="ru-RU" sz="1400" dirty="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648200" y="3124200"/>
            <a:ext cx="152400" cy="609600"/>
          </a:xfrm>
          <a:custGeom>
            <a:avLst/>
            <a:gdLst/>
            <a:ahLst/>
            <a:cxnLst/>
            <a:rect l="l" t="t" r="r" b="b"/>
            <a:pathLst>
              <a:path w="152400" h="609600">
                <a:moveTo>
                  <a:pt x="101600" y="457200"/>
                </a:moveTo>
                <a:lnTo>
                  <a:pt x="50800" y="457200"/>
                </a:lnTo>
                <a:lnTo>
                  <a:pt x="50800" y="0"/>
                </a:lnTo>
                <a:lnTo>
                  <a:pt x="101600" y="0"/>
                </a:lnTo>
                <a:lnTo>
                  <a:pt x="101600" y="457200"/>
                </a:lnTo>
                <a:close/>
              </a:path>
              <a:path w="152400" h="609600">
                <a:moveTo>
                  <a:pt x="76200" y="609600"/>
                </a:moveTo>
                <a:lnTo>
                  <a:pt x="0" y="457200"/>
                </a:lnTo>
                <a:lnTo>
                  <a:pt x="152400" y="457200"/>
                </a:lnTo>
                <a:lnTo>
                  <a:pt x="76200" y="60960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572845" y="3048000"/>
            <a:ext cx="856615" cy="856615"/>
          </a:xfrm>
          <a:custGeom>
            <a:avLst/>
            <a:gdLst/>
            <a:ahLst/>
            <a:cxnLst/>
            <a:rect l="l" t="t" r="r" b="b"/>
            <a:pathLst>
              <a:path w="856614" h="856614">
                <a:moveTo>
                  <a:pt x="35909" y="856154"/>
                </a:moveTo>
                <a:lnTo>
                  <a:pt x="0" y="820245"/>
                </a:lnTo>
                <a:lnTo>
                  <a:pt x="730424" y="89804"/>
                </a:lnTo>
                <a:lnTo>
                  <a:pt x="694515" y="53879"/>
                </a:lnTo>
                <a:lnTo>
                  <a:pt x="856154" y="0"/>
                </a:lnTo>
                <a:lnTo>
                  <a:pt x="814244" y="125730"/>
                </a:lnTo>
                <a:lnTo>
                  <a:pt x="766349" y="125730"/>
                </a:lnTo>
                <a:lnTo>
                  <a:pt x="35909" y="856154"/>
                </a:lnTo>
                <a:close/>
              </a:path>
              <a:path w="856614" h="856614">
                <a:moveTo>
                  <a:pt x="802274" y="161639"/>
                </a:moveTo>
                <a:lnTo>
                  <a:pt x="766349" y="125730"/>
                </a:lnTo>
                <a:lnTo>
                  <a:pt x="814244" y="125730"/>
                </a:lnTo>
                <a:lnTo>
                  <a:pt x="802274" y="161639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953000" y="2971800"/>
            <a:ext cx="152400" cy="762000"/>
          </a:xfrm>
          <a:custGeom>
            <a:avLst/>
            <a:gdLst/>
            <a:ahLst/>
            <a:cxnLst/>
            <a:rect l="l" t="t" r="r" b="b"/>
            <a:pathLst>
              <a:path w="152400" h="762000">
                <a:moveTo>
                  <a:pt x="152400" y="152400"/>
                </a:moveTo>
                <a:lnTo>
                  <a:pt x="0" y="152400"/>
                </a:lnTo>
                <a:lnTo>
                  <a:pt x="76200" y="0"/>
                </a:lnTo>
                <a:lnTo>
                  <a:pt x="152400" y="152400"/>
                </a:lnTo>
                <a:close/>
              </a:path>
              <a:path w="152400" h="762000">
                <a:moveTo>
                  <a:pt x="101600" y="762000"/>
                </a:moveTo>
                <a:lnTo>
                  <a:pt x="50800" y="762000"/>
                </a:lnTo>
                <a:lnTo>
                  <a:pt x="50800" y="152400"/>
                </a:lnTo>
                <a:lnTo>
                  <a:pt x="101600" y="152400"/>
                </a:lnTo>
                <a:lnTo>
                  <a:pt x="101600" y="76200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611445" y="2971800"/>
            <a:ext cx="399415" cy="399415"/>
          </a:xfrm>
          <a:custGeom>
            <a:avLst/>
            <a:gdLst/>
            <a:ahLst/>
            <a:cxnLst/>
            <a:rect l="l" t="t" r="r" b="b"/>
            <a:pathLst>
              <a:path w="399415" h="399414">
                <a:moveTo>
                  <a:pt x="35909" y="398954"/>
                </a:moveTo>
                <a:lnTo>
                  <a:pt x="0" y="363045"/>
                </a:lnTo>
                <a:lnTo>
                  <a:pt x="273224" y="89804"/>
                </a:lnTo>
                <a:lnTo>
                  <a:pt x="237315" y="53879"/>
                </a:lnTo>
                <a:lnTo>
                  <a:pt x="398954" y="0"/>
                </a:lnTo>
                <a:lnTo>
                  <a:pt x="357044" y="125730"/>
                </a:lnTo>
                <a:lnTo>
                  <a:pt x="309149" y="125730"/>
                </a:lnTo>
                <a:lnTo>
                  <a:pt x="35909" y="398954"/>
                </a:lnTo>
                <a:close/>
              </a:path>
              <a:path w="399415" h="399414">
                <a:moveTo>
                  <a:pt x="345074" y="161639"/>
                </a:moveTo>
                <a:lnTo>
                  <a:pt x="309149" y="125730"/>
                </a:lnTo>
                <a:lnTo>
                  <a:pt x="357044" y="125730"/>
                </a:lnTo>
                <a:lnTo>
                  <a:pt x="345074" y="161639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912751" y="5006831"/>
            <a:ext cx="1002665" cy="556260"/>
          </a:xfrm>
          <a:custGeom>
            <a:avLst/>
            <a:gdLst/>
            <a:ahLst/>
            <a:cxnLst/>
            <a:rect l="l" t="t" r="r" b="b"/>
            <a:pathLst>
              <a:path w="1002665" h="556260">
                <a:moveTo>
                  <a:pt x="1002649" y="555767"/>
                </a:moveTo>
                <a:lnTo>
                  <a:pt x="832342" y="550608"/>
                </a:lnTo>
                <a:lnTo>
                  <a:pt x="856424" y="505872"/>
                </a:lnTo>
                <a:lnTo>
                  <a:pt x="0" y="44735"/>
                </a:lnTo>
                <a:lnTo>
                  <a:pt x="24098" y="0"/>
                </a:lnTo>
                <a:lnTo>
                  <a:pt x="880506" y="461152"/>
                </a:lnTo>
                <a:lnTo>
                  <a:pt x="936069" y="461152"/>
                </a:lnTo>
                <a:lnTo>
                  <a:pt x="1002649" y="555767"/>
                </a:lnTo>
                <a:close/>
              </a:path>
              <a:path w="1002665" h="556260">
                <a:moveTo>
                  <a:pt x="936069" y="461152"/>
                </a:moveTo>
                <a:lnTo>
                  <a:pt x="880506" y="461152"/>
                </a:lnTo>
                <a:lnTo>
                  <a:pt x="904589" y="416417"/>
                </a:lnTo>
                <a:lnTo>
                  <a:pt x="936069" y="461152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81002" y="838200"/>
            <a:ext cx="1803408" cy="31686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1775" y="4229100"/>
            <a:ext cx="2660015" cy="988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7. </a:t>
            </a:r>
            <a:r>
              <a:rPr lang="uk-UA" sz="1600" spc="-5" dirty="0">
                <a:latin typeface="Arial"/>
                <a:cs typeface="Arial"/>
              </a:rPr>
              <a:t>Крізь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5" dirty="0" err="1">
                <a:latin typeface="Arial"/>
                <a:cs typeface="Arial"/>
              </a:rPr>
              <a:t>ячейку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5" dirty="0" err="1">
                <a:latin typeface="Arial"/>
                <a:cs typeface="Arial"/>
              </a:rPr>
              <a:t>пропускают</a:t>
            </a:r>
            <a:r>
              <a:rPr lang="uk-UA" sz="1600" spc="-5" dirty="0">
                <a:latin typeface="Arial"/>
                <a:cs typeface="Arial"/>
              </a:rPr>
              <a:t>ь</a:t>
            </a:r>
            <a:r>
              <a:rPr sz="1600" spc="-5" dirty="0">
                <a:latin typeface="Arial"/>
                <a:cs typeface="Arial"/>
              </a:rPr>
              <a:t>  </a:t>
            </a:r>
            <a:r>
              <a:rPr sz="1600" spc="-5" dirty="0" err="1">
                <a:latin typeface="Arial"/>
                <a:cs typeface="Arial"/>
              </a:rPr>
              <a:t>реагент</a:t>
            </a:r>
            <a:r>
              <a:rPr lang="uk-UA" sz="1600" spc="-5" dirty="0">
                <a:latin typeface="Arial"/>
                <a:cs typeface="Arial"/>
              </a:rPr>
              <a:t>и</a:t>
            </a:r>
            <a:r>
              <a:rPr sz="1600" spc="-5" dirty="0">
                <a:latin typeface="Arial"/>
                <a:cs typeface="Arial"/>
              </a:rPr>
              <a:t> (</a:t>
            </a:r>
            <a:r>
              <a:rPr sz="1600" spc="-5" dirty="0" err="1">
                <a:latin typeface="Arial"/>
                <a:cs typeface="Arial"/>
              </a:rPr>
              <a:t>флуоресцентно</a:t>
            </a:r>
            <a:r>
              <a:rPr sz="1600" spc="-5" dirty="0">
                <a:latin typeface="Arial"/>
                <a:cs typeface="Arial"/>
              </a:rPr>
              <a:t>  м</a:t>
            </a:r>
            <a:r>
              <a:rPr lang="uk-UA" sz="1600" spc="-5" dirty="0">
                <a:latin typeface="Arial"/>
                <a:cs typeface="Arial"/>
              </a:rPr>
              <a:t>і</a:t>
            </a:r>
            <a:r>
              <a:rPr sz="1600" spc="-5" dirty="0" err="1">
                <a:latin typeface="Arial"/>
                <a:cs typeface="Arial"/>
              </a:rPr>
              <a:t>чен</a:t>
            </a:r>
            <a:r>
              <a:rPr lang="uk-UA" sz="1600" spc="-5" dirty="0">
                <a:latin typeface="Arial"/>
                <a:cs typeface="Arial"/>
              </a:rPr>
              <a:t>і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5" dirty="0" err="1">
                <a:latin typeface="Arial"/>
                <a:cs typeface="Arial"/>
              </a:rPr>
              <a:t>терм</a:t>
            </a:r>
            <a:r>
              <a:rPr lang="uk-UA" sz="1600" spc="-5" dirty="0">
                <a:latin typeface="Arial"/>
                <a:cs typeface="Arial"/>
              </a:rPr>
              <a:t>і</a:t>
            </a:r>
            <a:r>
              <a:rPr sz="1600" spc="-5" dirty="0">
                <a:latin typeface="Arial"/>
                <a:cs typeface="Arial"/>
              </a:rPr>
              <a:t>н</a:t>
            </a:r>
            <a:r>
              <a:rPr lang="uk-UA" sz="1600" spc="-5" dirty="0" err="1">
                <a:latin typeface="Arial"/>
                <a:cs typeface="Arial"/>
              </a:rPr>
              <a:t>овані</a:t>
            </a:r>
            <a:r>
              <a:rPr sz="1600" spc="-5" dirty="0">
                <a:latin typeface="Arial"/>
                <a:cs typeface="Arial"/>
              </a:rPr>
              <a:t>  dNTP </a:t>
            </a:r>
            <a:r>
              <a:rPr lang="uk-UA" sz="1600" spc="-5" dirty="0">
                <a:latin typeface="Arial"/>
                <a:cs typeface="Arial"/>
              </a:rPr>
              <a:t>та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5" dirty="0" err="1">
                <a:latin typeface="Arial"/>
                <a:cs typeface="Arial"/>
              </a:rPr>
              <a:t>пол</a:t>
            </a:r>
            <a:r>
              <a:rPr lang="uk-UA" sz="1600" spc="-5" dirty="0">
                <a:latin typeface="Arial"/>
                <a:cs typeface="Arial"/>
              </a:rPr>
              <a:t>і</a:t>
            </a:r>
            <a:r>
              <a:rPr sz="1600" spc="-5" dirty="0" err="1">
                <a:latin typeface="Arial"/>
                <a:cs typeface="Arial"/>
              </a:rPr>
              <a:t>меразу</a:t>
            </a:r>
            <a:r>
              <a:rPr sz="1600" spc="-5" dirty="0">
                <a:latin typeface="Arial"/>
                <a:cs typeface="Arial"/>
              </a:rPr>
              <a:t>)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94375" y="4381500"/>
            <a:ext cx="273367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8. На </a:t>
            </a:r>
            <a:r>
              <a:rPr sz="1600" spc="-5" dirty="0" err="1">
                <a:latin typeface="Arial"/>
                <a:cs typeface="Arial"/>
              </a:rPr>
              <a:t>ячейку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5" dirty="0" err="1">
                <a:latin typeface="Arial"/>
                <a:cs typeface="Arial"/>
              </a:rPr>
              <a:t>св</a:t>
            </a:r>
            <a:r>
              <a:rPr lang="uk-UA" sz="1600" spc="-5" dirty="0">
                <a:latin typeface="Arial"/>
                <a:cs typeface="Arial"/>
              </a:rPr>
              <a:t>і</a:t>
            </a:r>
            <a:r>
              <a:rPr sz="1600" spc="-5" dirty="0" err="1">
                <a:latin typeface="Arial"/>
                <a:cs typeface="Arial"/>
              </a:rPr>
              <a:t>тят</a:t>
            </a:r>
            <a:r>
              <a:rPr lang="uk-UA" sz="1600" spc="-5" dirty="0">
                <a:latin typeface="Arial"/>
                <a:cs typeface="Arial"/>
              </a:rPr>
              <a:t>ь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5" dirty="0" err="1">
                <a:latin typeface="Arial"/>
                <a:cs typeface="Arial"/>
              </a:rPr>
              <a:t>лазером</a:t>
            </a:r>
            <a:r>
              <a:rPr sz="1600" spc="-5" dirty="0">
                <a:latin typeface="Arial"/>
                <a:cs typeface="Arial"/>
              </a:rPr>
              <a:t>  </a:t>
            </a:r>
            <a:r>
              <a:rPr lang="uk-UA" sz="1600" spc="-5" dirty="0">
                <a:latin typeface="Arial"/>
                <a:cs typeface="Arial"/>
              </a:rPr>
              <a:t>та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5" dirty="0" err="1">
                <a:latin typeface="Arial"/>
                <a:cs typeface="Arial"/>
              </a:rPr>
              <a:t>проводят</a:t>
            </a:r>
            <a:r>
              <a:rPr lang="uk-UA" sz="1600" spc="-5" dirty="0">
                <a:latin typeface="Arial"/>
                <a:cs typeface="Arial"/>
              </a:rPr>
              <a:t>ь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lang="uk-UA" sz="1600" spc="-5" dirty="0">
                <a:latin typeface="Arial"/>
                <a:cs typeface="Arial"/>
              </a:rPr>
              <a:t>зйомку</a:t>
            </a:r>
            <a:r>
              <a:rPr sz="1600" spc="-5" dirty="0"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98775" y="5981700"/>
            <a:ext cx="266001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9. </a:t>
            </a:r>
            <a:r>
              <a:rPr lang="uk-UA" sz="1600" spc="-5" dirty="0">
                <a:latin typeface="Arial"/>
                <a:cs typeface="Arial"/>
              </a:rPr>
              <a:t>Крізь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5" dirty="0" err="1">
                <a:latin typeface="Arial"/>
                <a:cs typeface="Arial"/>
              </a:rPr>
              <a:t>ячейку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5" dirty="0" err="1">
                <a:latin typeface="Arial"/>
                <a:cs typeface="Arial"/>
              </a:rPr>
              <a:t>пропускают</a:t>
            </a:r>
            <a:r>
              <a:rPr lang="uk-UA" sz="1600" spc="-5" dirty="0">
                <a:latin typeface="Arial"/>
                <a:cs typeface="Arial"/>
              </a:rPr>
              <a:t>ь</a:t>
            </a:r>
            <a:r>
              <a:rPr sz="1600" spc="-5" dirty="0">
                <a:latin typeface="Arial"/>
                <a:cs typeface="Arial"/>
              </a:rPr>
              <a:t>  </a:t>
            </a:r>
            <a:r>
              <a:rPr sz="1600" spc="-5" dirty="0" err="1">
                <a:latin typeface="Arial"/>
                <a:cs typeface="Arial"/>
              </a:rPr>
              <a:t>реагент</a:t>
            </a:r>
            <a:r>
              <a:rPr lang="uk-UA" sz="1600" spc="-5" dirty="0">
                <a:latin typeface="Arial"/>
                <a:cs typeface="Arial"/>
              </a:rPr>
              <a:t>и</a:t>
            </a:r>
            <a:r>
              <a:rPr sz="1600" spc="-5" dirty="0">
                <a:latin typeface="Arial"/>
                <a:cs typeface="Arial"/>
              </a:rPr>
              <a:t>, </a:t>
            </a:r>
            <a:r>
              <a:rPr lang="uk-UA" sz="1600" spc="-5" dirty="0">
                <a:latin typeface="Arial"/>
                <a:cs typeface="Arial"/>
              </a:rPr>
              <a:t> що від</a:t>
            </a:r>
            <a:r>
              <a:rPr sz="1600" spc="-5" dirty="0" err="1">
                <a:latin typeface="Arial"/>
                <a:cs typeface="Arial"/>
              </a:rPr>
              <a:t>щепл</a:t>
            </a:r>
            <a:r>
              <a:rPr lang="uk-UA" sz="1600" spc="-5" dirty="0" err="1">
                <a:latin typeface="Arial"/>
                <a:cs typeface="Arial"/>
              </a:rPr>
              <a:t>юють</a:t>
            </a:r>
            <a:r>
              <a:rPr sz="1600" spc="-5" dirty="0">
                <a:latin typeface="Arial"/>
                <a:cs typeface="Arial"/>
              </a:rPr>
              <a:t>  </a:t>
            </a:r>
            <a:r>
              <a:rPr sz="1600" spc="-5" dirty="0" err="1">
                <a:latin typeface="Arial"/>
                <a:cs typeface="Arial"/>
              </a:rPr>
              <a:t>флуорофор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lang="uk-UA" sz="1600" spc="-5" dirty="0">
                <a:latin typeface="Arial"/>
                <a:cs typeface="Arial"/>
              </a:rPr>
              <a:t>і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 err="1">
                <a:latin typeface="Arial"/>
                <a:cs typeface="Arial"/>
              </a:rPr>
              <a:t>терм</a:t>
            </a:r>
            <a:r>
              <a:rPr lang="uk-UA" sz="1600" spc="-5" dirty="0">
                <a:latin typeface="Arial"/>
                <a:cs typeface="Arial"/>
              </a:rPr>
              <a:t>і</a:t>
            </a:r>
            <a:r>
              <a:rPr sz="1600" spc="-5" dirty="0" err="1">
                <a:latin typeface="Arial"/>
                <a:cs typeface="Arial"/>
              </a:rPr>
              <a:t>натор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81200" y="609600"/>
            <a:ext cx="3838575" cy="1250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91189" y="1219200"/>
            <a:ext cx="3047993" cy="30146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48000" y="2209800"/>
            <a:ext cx="2514600" cy="152400"/>
          </a:xfrm>
          <a:custGeom>
            <a:avLst/>
            <a:gdLst/>
            <a:ahLst/>
            <a:cxnLst/>
            <a:rect l="l" t="t" r="r" b="b"/>
            <a:pathLst>
              <a:path w="2514600" h="152400">
                <a:moveTo>
                  <a:pt x="2362200" y="152400"/>
                </a:moveTo>
                <a:lnTo>
                  <a:pt x="2362200" y="101600"/>
                </a:lnTo>
                <a:lnTo>
                  <a:pt x="0" y="101600"/>
                </a:lnTo>
                <a:lnTo>
                  <a:pt x="0" y="50800"/>
                </a:lnTo>
                <a:lnTo>
                  <a:pt x="2362200" y="50800"/>
                </a:lnTo>
                <a:lnTo>
                  <a:pt x="2362200" y="0"/>
                </a:lnTo>
                <a:lnTo>
                  <a:pt x="2514600" y="76200"/>
                </a:lnTo>
                <a:lnTo>
                  <a:pt x="2362200" y="15240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62600" y="5009689"/>
            <a:ext cx="930910" cy="781685"/>
          </a:xfrm>
          <a:custGeom>
            <a:avLst/>
            <a:gdLst/>
            <a:ahLst/>
            <a:cxnLst/>
            <a:rect l="l" t="t" r="r" b="b"/>
            <a:pathLst>
              <a:path w="930910" h="781685">
                <a:moveTo>
                  <a:pt x="180159" y="664432"/>
                </a:moveTo>
                <a:lnTo>
                  <a:pt x="100822" y="664432"/>
                </a:lnTo>
                <a:lnTo>
                  <a:pt x="898144" y="0"/>
                </a:lnTo>
                <a:lnTo>
                  <a:pt x="930655" y="39020"/>
                </a:lnTo>
                <a:lnTo>
                  <a:pt x="180159" y="664432"/>
                </a:lnTo>
                <a:close/>
              </a:path>
              <a:path w="930910" h="781685">
                <a:moveTo>
                  <a:pt x="0" y="781510"/>
                </a:moveTo>
                <a:lnTo>
                  <a:pt x="68294" y="625411"/>
                </a:lnTo>
                <a:lnTo>
                  <a:pt x="100822" y="664432"/>
                </a:lnTo>
                <a:lnTo>
                  <a:pt x="180159" y="664432"/>
                </a:lnTo>
                <a:lnTo>
                  <a:pt x="133334" y="703452"/>
                </a:lnTo>
                <a:lnTo>
                  <a:pt x="165862" y="742489"/>
                </a:lnTo>
                <a:lnTo>
                  <a:pt x="0" y="78151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76400" y="5410200"/>
            <a:ext cx="1009015" cy="1009015"/>
          </a:xfrm>
          <a:custGeom>
            <a:avLst/>
            <a:gdLst/>
            <a:ahLst/>
            <a:cxnLst/>
            <a:rect l="l" t="t" r="r" b="b"/>
            <a:pathLst>
              <a:path w="1009014" h="1009014">
                <a:moveTo>
                  <a:pt x="53879" y="161639"/>
                </a:moveTo>
                <a:lnTo>
                  <a:pt x="0" y="0"/>
                </a:lnTo>
                <a:lnTo>
                  <a:pt x="161639" y="53879"/>
                </a:lnTo>
                <a:lnTo>
                  <a:pt x="125730" y="89804"/>
                </a:lnTo>
                <a:lnTo>
                  <a:pt x="161654" y="125729"/>
                </a:lnTo>
                <a:lnTo>
                  <a:pt x="89804" y="125729"/>
                </a:lnTo>
                <a:lnTo>
                  <a:pt x="53879" y="161639"/>
                </a:lnTo>
                <a:close/>
              </a:path>
              <a:path w="1009014" h="1009014">
                <a:moveTo>
                  <a:pt x="972645" y="1008554"/>
                </a:moveTo>
                <a:lnTo>
                  <a:pt x="89804" y="125729"/>
                </a:lnTo>
                <a:lnTo>
                  <a:pt x="161654" y="125729"/>
                </a:lnTo>
                <a:lnTo>
                  <a:pt x="1008554" y="972645"/>
                </a:lnTo>
                <a:lnTo>
                  <a:pt x="972645" y="1008554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1755" y="662738"/>
            <a:ext cx="506095" cy="257175"/>
          </a:xfrm>
          <a:custGeom>
            <a:avLst/>
            <a:gdLst/>
            <a:ahLst/>
            <a:cxnLst/>
            <a:rect l="l" t="t" r="r" b="b"/>
            <a:pathLst>
              <a:path w="506095" h="257175">
                <a:moveTo>
                  <a:pt x="335638" y="256982"/>
                </a:moveTo>
                <a:lnTo>
                  <a:pt x="356926" y="210859"/>
                </a:lnTo>
                <a:lnTo>
                  <a:pt x="0" y="46123"/>
                </a:lnTo>
                <a:lnTo>
                  <a:pt x="21288" y="0"/>
                </a:lnTo>
                <a:lnTo>
                  <a:pt x="378215" y="164734"/>
                </a:lnTo>
                <a:lnTo>
                  <a:pt x="436403" y="164734"/>
                </a:lnTo>
                <a:lnTo>
                  <a:pt x="505944" y="251661"/>
                </a:lnTo>
                <a:lnTo>
                  <a:pt x="335638" y="256982"/>
                </a:lnTo>
                <a:close/>
              </a:path>
              <a:path w="506095" h="257175">
                <a:moveTo>
                  <a:pt x="436403" y="164734"/>
                </a:moveTo>
                <a:lnTo>
                  <a:pt x="378215" y="164734"/>
                </a:lnTo>
                <a:lnTo>
                  <a:pt x="399503" y="118610"/>
                </a:lnTo>
                <a:lnTo>
                  <a:pt x="436403" y="164734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308508" y="3460512"/>
            <a:ext cx="1853564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6995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10. </a:t>
            </a:r>
            <a:r>
              <a:rPr sz="1400" spc="-5" dirty="0" err="1">
                <a:latin typeface="Arial"/>
                <a:cs typeface="Arial"/>
              </a:rPr>
              <a:t>Повторе</a:t>
            </a:r>
            <a:r>
              <a:rPr lang="uk-UA" sz="1400" spc="-5" dirty="0" err="1">
                <a:latin typeface="Arial"/>
                <a:cs typeface="Arial"/>
              </a:rPr>
              <a:t>ння</a:t>
            </a:r>
            <a:r>
              <a:rPr sz="1400" spc="-5" dirty="0">
                <a:latin typeface="Arial"/>
                <a:cs typeface="Arial"/>
              </a:rPr>
              <a:t> 7-9 50-  300</a:t>
            </a:r>
            <a:r>
              <a:rPr lang="uk-UA" sz="1400" spc="-5" dirty="0">
                <a:latin typeface="Arial"/>
                <a:cs typeface="Arial"/>
              </a:rPr>
              <a:t> разів</a:t>
            </a:r>
            <a:r>
              <a:rPr sz="1400" spc="-5" dirty="0">
                <a:latin typeface="Arial"/>
                <a:cs typeface="Arial"/>
              </a:rPr>
              <a:t>. </a:t>
            </a:r>
            <a:r>
              <a:rPr lang="uk-UA" sz="1400" spc="-5" dirty="0">
                <a:latin typeface="Arial"/>
                <a:cs typeface="Arial"/>
              </a:rPr>
              <a:t>Кількість циклів відповідає довжині читання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226303" y="3229022"/>
            <a:ext cx="403225" cy="702310"/>
          </a:xfrm>
          <a:custGeom>
            <a:avLst/>
            <a:gdLst/>
            <a:ahLst/>
            <a:cxnLst/>
            <a:rect l="l" t="t" r="r" b="b"/>
            <a:pathLst>
              <a:path w="403225" h="702310">
                <a:moveTo>
                  <a:pt x="305211" y="576230"/>
                </a:moveTo>
                <a:lnTo>
                  <a:pt x="157273" y="576230"/>
                </a:lnTo>
                <a:lnTo>
                  <a:pt x="151247" y="523560"/>
                </a:lnTo>
                <a:lnTo>
                  <a:pt x="143005" y="471313"/>
                </a:lnTo>
                <a:lnTo>
                  <a:pt x="132568" y="419564"/>
                </a:lnTo>
                <a:lnTo>
                  <a:pt x="119961" y="368384"/>
                </a:lnTo>
                <a:lnTo>
                  <a:pt x="105205" y="317845"/>
                </a:lnTo>
                <a:lnTo>
                  <a:pt x="88324" y="268019"/>
                </a:lnTo>
                <a:lnTo>
                  <a:pt x="69340" y="218979"/>
                </a:lnTo>
                <a:lnTo>
                  <a:pt x="48276" y="170797"/>
                </a:lnTo>
                <a:lnTo>
                  <a:pt x="25155" y="123545"/>
                </a:lnTo>
                <a:lnTo>
                  <a:pt x="0" y="77295"/>
                </a:lnTo>
                <a:lnTo>
                  <a:pt x="126904" y="0"/>
                </a:lnTo>
                <a:lnTo>
                  <a:pt x="151281" y="44482"/>
                </a:lnTo>
                <a:lnTo>
                  <a:pt x="173982" y="89797"/>
                </a:lnTo>
                <a:lnTo>
                  <a:pt x="194991" y="135894"/>
                </a:lnTo>
                <a:lnTo>
                  <a:pt x="214292" y="182721"/>
                </a:lnTo>
                <a:lnTo>
                  <a:pt x="231870" y="230228"/>
                </a:lnTo>
                <a:lnTo>
                  <a:pt x="247709" y="278364"/>
                </a:lnTo>
                <a:lnTo>
                  <a:pt x="261793" y="327077"/>
                </a:lnTo>
                <a:lnTo>
                  <a:pt x="274107" y="376316"/>
                </a:lnTo>
                <a:lnTo>
                  <a:pt x="284634" y="426030"/>
                </a:lnTo>
                <a:lnTo>
                  <a:pt x="293359" y="476169"/>
                </a:lnTo>
                <a:lnTo>
                  <a:pt x="300266" y="526682"/>
                </a:lnTo>
                <a:lnTo>
                  <a:pt x="305211" y="576230"/>
                </a:lnTo>
                <a:close/>
              </a:path>
              <a:path w="403225" h="702310">
                <a:moveTo>
                  <a:pt x="236251" y="702230"/>
                </a:moveTo>
                <a:lnTo>
                  <a:pt x="59420" y="575389"/>
                </a:lnTo>
                <a:lnTo>
                  <a:pt x="305211" y="576230"/>
                </a:lnTo>
                <a:lnTo>
                  <a:pt x="305339" y="577516"/>
                </a:lnTo>
                <a:lnTo>
                  <a:pt x="403225" y="578358"/>
                </a:lnTo>
                <a:lnTo>
                  <a:pt x="236251" y="702230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26303" y="3229022"/>
            <a:ext cx="403225" cy="702310"/>
          </a:xfrm>
          <a:custGeom>
            <a:avLst/>
            <a:gdLst/>
            <a:ahLst/>
            <a:cxnLst/>
            <a:rect l="l" t="t" r="r" b="b"/>
            <a:pathLst>
              <a:path w="403225" h="702310">
                <a:moveTo>
                  <a:pt x="126904" y="0"/>
                </a:moveTo>
                <a:lnTo>
                  <a:pt x="151281" y="44482"/>
                </a:lnTo>
                <a:lnTo>
                  <a:pt x="173982" y="89797"/>
                </a:lnTo>
                <a:lnTo>
                  <a:pt x="194991" y="135894"/>
                </a:lnTo>
                <a:lnTo>
                  <a:pt x="214292" y="182721"/>
                </a:lnTo>
                <a:lnTo>
                  <a:pt x="231870" y="230228"/>
                </a:lnTo>
                <a:lnTo>
                  <a:pt x="247709" y="278364"/>
                </a:lnTo>
                <a:lnTo>
                  <a:pt x="261793" y="327077"/>
                </a:lnTo>
                <a:lnTo>
                  <a:pt x="274107" y="376316"/>
                </a:lnTo>
                <a:lnTo>
                  <a:pt x="284634" y="426030"/>
                </a:lnTo>
                <a:lnTo>
                  <a:pt x="293359" y="476169"/>
                </a:lnTo>
                <a:lnTo>
                  <a:pt x="300266" y="526682"/>
                </a:lnTo>
                <a:lnTo>
                  <a:pt x="305339" y="577516"/>
                </a:lnTo>
                <a:lnTo>
                  <a:pt x="403225" y="578358"/>
                </a:lnTo>
                <a:lnTo>
                  <a:pt x="236251" y="702230"/>
                </a:lnTo>
                <a:lnTo>
                  <a:pt x="59420" y="575389"/>
                </a:lnTo>
                <a:lnTo>
                  <a:pt x="157273" y="576230"/>
                </a:lnTo>
                <a:lnTo>
                  <a:pt x="151247" y="523560"/>
                </a:lnTo>
                <a:lnTo>
                  <a:pt x="143005" y="471313"/>
                </a:lnTo>
                <a:lnTo>
                  <a:pt x="132568" y="419564"/>
                </a:lnTo>
                <a:lnTo>
                  <a:pt x="119961" y="368384"/>
                </a:lnTo>
                <a:lnTo>
                  <a:pt x="105205" y="317845"/>
                </a:lnTo>
                <a:lnTo>
                  <a:pt x="88324" y="268019"/>
                </a:lnTo>
                <a:lnTo>
                  <a:pt x="69340" y="218979"/>
                </a:lnTo>
                <a:lnTo>
                  <a:pt x="48276" y="170797"/>
                </a:lnTo>
                <a:lnTo>
                  <a:pt x="25155" y="123545"/>
                </a:lnTo>
                <a:lnTo>
                  <a:pt x="0" y="77295"/>
                </a:lnTo>
                <a:lnTo>
                  <a:pt x="126904" y="0"/>
                </a:lnTo>
                <a:close/>
              </a:path>
            </a:pathLst>
          </a:custGeom>
          <a:ln w="12700">
            <a:solidFill>
              <a:srgbClr val="33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92145" y="4656963"/>
            <a:ext cx="671195" cy="614045"/>
          </a:xfrm>
          <a:custGeom>
            <a:avLst/>
            <a:gdLst/>
            <a:ahLst/>
            <a:cxnLst/>
            <a:rect l="l" t="t" r="r" b="b"/>
            <a:pathLst>
              <a:path w="671195" h="614045">
                <a:moveTo>
                  <a:pt x="389960" y="371808"/>
                </a:moveTo>
                <a:lnTo>
                  <a:pt x="91789" y="371808"/>
                </a:lnTo>
                <a:lnTo>
                  <a:pt x="136833" y="350468"/>
                </a:lnTo>
                <a:lnTo>
                  <a:pt x="180863" y="327236"/>
                </a:lnTo>
                <a:lnTo>
                  <a:pt x="223828" y="302153"/>
                </a:lnTo>
                <a:lnTo>
                  <a:pt x="265675" y="275261"/>
                </a:lnTo>
                <a:lnTo>
                  <a:pt x="306353" y="246602"/>
                </a:lnTo>
                <a:lnTo>
                  <a:pt x="345811" y="216217"/>
                </a:lnTo>
                <a:lnTo>
                  <a:pt x="383995" y="184148"/>
                </a:lnTo>
                <a:lnTo>
                  <a:pt x="420854" y="150436"/>
                </a:lnTo>
                <a:lnTo>
                  <a:pt x="456337" y="115124"/>
                </a:lnTo>
                <a:lnTo>
                  <a:pt x="490391" y="78253"/>
                </a:lnTo>
                <a:lnTo>
                  <a:pt x="522964" y="39864"/>
                </a:lnTo>
                <a:lnTo>
                  <a:pt x="554005" y="0"/>
                </a:lnTo>
                <a:lnTo>
                  <a:pt x="670829" y="92694"/>
                </a:lnTo>
                <a:lnTo>
                  <a:pt x="640270" y="132149"/>
                </a:lnTo>
                <a:lnTo>
                  <a:pt x="608380" y="170329"/>
                </a:lnTo>
                <a:lnTo>
                  <a:pt x="575199" y="207201"/>
                </a:lnTo>
                <a:lnTo>
                  <a:pt x="540766" y="242735"/>
                </a:lnTo>
                <a:lnTo>
                  <a:pt x="505122" y="276898"/>
                </a:lnTo>
                <a:lnTo>
                  <a:pt x="468306" y="309659"/>
                </a:lnTo>
                <a:lnTo>
                  <a:pt x="430357" y="340987"/>
                </a:lnTo>
                <a:lnTo>
                  <a:pt x="391315" y="370850"/>
                </a:lnTo>
                <a:lnTo>
                  <a:pt x="389960" y="371808"/>
                </a:lnTo>
                <a:close/>
              </a:path>
              <a:path w="671195" h="614045">
                <a:moveTo>
                  <a:pt x="165735" y="613838"/>
                </a:moveTo>
                <a:lnTo>
                  <a:pt x="0" y="488203"/>
                </a:lnTo>
                <a:lnTo>
                  <a:pt x="62372" y="275526"/>
                </a:lnTo>
                <a:lnTo>
                  <a:pt x="91789" y="371808"/>
                </a:lnTo>
                <a:lnTo>
                  <a:pt x="389960" y="371808"/>
                </a:lnTo>
                <a:lnTo>
                  <a:pt x="351219" y="399217"/>
                </a:lnTo>
                <a:lnTo>
                  <a:pt x="310109" y="426056"/>
                </a:lnTo>
                <a:lnTo>
                  <a:pt x="268024" y="451336"/>
                </a:lnTo>
                <a:lnTo>
                  <a:pt x="225004" y="475026"/>
                </a:lnTo>
                <a:lnTo>
                  <a:pt x="181089" y="497094"/>
                </a:lnTo>
                <a:lnTo>
                  <a:pt x="136318" y="517509"/>
                </a:lnTo>
                <a:lnTo>
                  <a:pt x="165735" y="613838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92145" y="4656963"/>
            <a:ext cx="671195" cy="614045"/>
          </a:xfrm>
          <a:custGeom>
            <a:avLst/>
            <a:gdLst/>
            <a:ahLst/>
            <a:cxnLst/>
            <a:rect l="l" t="t" r="r" b="b"/>
            <a:pathLst>
              <a:path w="671195" h="614045">
                <a:moveTo>
                  <a:pt x="670829" y="92694"/>
                </a:moveTo>
                <a:lnTo>
                  <a:pt x="640270" y="132149"/>
                </a:lnTo>
                <a:lnTo>
                  <a:pt x="608380" y="170329"/>
                </a:lnTo>
                <a:lnTo>
                  <a:pt x="575199" y="207201"/>
                </a:lnTo>
                <a:lnTo>
                  <a:pt x="540766" y="242735"/>
                </a:lnTo>
                <a:lnTo>
                  <a:pt x="505122" y="276898"/>
                </a:lnTo>
                <a:lnTo>
                  <a:pt x="468306" y="309659"/>
                </a:lnTo>
                <a:lnTo>
                  <a:pt x="430357" y="340987"/>
                </a:lnTo>
                <a:lnTo>
                  <a:pt x="391315" y="370850"/>
                </a:lnTo>
                <a:lnTo>
                  <a:pt x="351219" y="399217"/>
                </a:lnTo>
                <a:lnTo>
                  <a:pt x="310109" y="426056"/>
                </a:lnTo>
                <a:lnTo>
                  <a:pt x="268024" y="451336"/>
                </a:lnTo>
                <a:lnTo>
                  <a:pt x="225004" y="475026"/>
                </a:lnTo>
                <a:lnTo>
                  <a:pt x="181089" y="497094"/>
                </a:lnTo>
                <a:lnTo>
                  <a:pt x="136318" y="517509"/>
                </a:lnTo>
                <a:lnTo>
                  <a:pt x="165735" y="613838"/>
                </a:lnTo>
                <a:lnTo>
                  <a:pt x="0" y="488203"/>
                </a:lnTo>
                <a:lnTo>
                  <a:pt x="62372" y="275526"/>
                </a:lnTo>
                <a:lnTo>
                  <a:pt x="91789" y="371808"/>
                </a:lnTo>
                <a:lnTo>
                  <a:pt x="136833" y="350468"/>
                </a:lnTo>
                <a:lnTo>
                  <a:pt x="180863" y="327236"/>
                </a:lnTo>
                <a:lnTo>
                  <a:pt x="223828" y="302153"/>
                </a:lnTo>
                <a:lnTo>
                  <a:pt x="265675" y="275261"/>
                </a:lnTo>
                <a:lnTo>
                  <a:pt x="306353" y="246602"/>
                </a:lnTo>
                <a:lnTo>
                  <a:pt x="345811" y="216217"/>
                </a:lnTo>
                <a:lnTo>
                  <a:pt x="383995" y="184148"/>
                </a:lnTo>
                <a:lnTo>
                  <a:pt x="420854" y="150436"/>
                </a:lnTo>
                <a:lnTo>
                  <a:pt x="456337" y="115124"/>
                </a:lnTo>
                <a:lnTo>
                  <a:pt x="490391" y="78253"/>
                </a:lnTo>
                <a:lnTo>
                  <a:pt x="522964" y="39864"/>
                </a:lnTo>
                <a:lnTo>
                  <a:pt x="554005" y="0"/>
                </a:lnTo>
                <a:lnTo>
                  <a:pt x="670829" y="92694"/>
                </a:lnTo>
                <a:close/>
              </a:path>
            </a:pathLst>
          </a:custGeom>
          <a:ln w="12700">
            <a:solidFill>
              <a:srgbClr val="33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73904" y="4690776"/>
            <a:ext cx="692150" cy="527050"/>
          </a:xfrm>
          <a:custGeom>
            <a:avLst/>
            <a:gdLst/>
            <a:ahLst/>
            <a:cxnLst/>
            <a:rect l="l" t="t" r="r" b="b"/>
            <a:pathLst>
              <a:path w="692150" h="527050">
                <a:moveTo>
                  <a:pt x="0" y="216249"/>
                </a:moveTo>
                <a:lnTo>
                  <a:pt x="57515" y="12541"/>
                </a:lnTo>
                <a:lnTo>
                  <a:pt x="272541" y="0"/>
                </a:lnTo>
                <a:lnTo>
                  <a:pt x="194976" y="61547"/>
                </a:lnTo>
                <a:lnTo>
                  <a:pt x="229858" y="97874"/>
                </a:lnTo>
                <a:lnTo>
                  <a:pt x="266114" y="132570"/>
                </a:lnTo>
                <a:lnTo>
                  <a:pt x="291276" y="154686"/>
                </a:lnTo>
                <a:lnTo>
                  <a:pt x="77597" y="154686"/>
                </a:lnTo>
                <a:lnTo>
                  <a:pt x="0" y="216249"/>
                </a:lnTo>
                <a:close/>
              </a:path>
              <a:path w="692150" h="527050">
                <a:moveTo>
                  <a:pt x="647763" y="526891"/>
                </a:moveTo>
                <a:lnTo>
                  <a:pt x="601358" y="510815"/>
                </a:lnTo>
                <a:lnTo>
                  <a:pt x="555657" y="493013"/>
                </a:lnTo>
                <a:lnTo>
                  <a:pt x="510704" y="473510"/>
                </a:lnTo>
                <a:lnTo>
                  <a:pt x="466540" y="452336"/>
                </a:lnTo>
                <a:lnTo>
                  <a:pt x="423208" y="429517"/>
                </a:lnTo>
                <a:lnTo>
                  <a:pt x="380749" y="405080"/>
                </a:lnTo>
                <a:lnTo>
                  <a:pt x="339207" y="379055"/>
                </a:lnTo>
                <a:lnTo>
                  <a:pt x="298622" y="351467"/>
                </a:lnTo>
                <a:lnTo>
                  <a:pt x="259038" y="322345"/>
                </a:lnTo>
                <a:lnTo>
                  <a:pt x="220496" y="291717"/>
                </a:lnTo>
                <a:lnTo>
                  <a:pt x="183039" y="259609"/>
                </a:lnTo>
                <a:lnTo>
                  <a:pt x="146708" y="226049"/>
                </a:lnTo>
                <a:lnTo>
                  <a:pt x="111547" y="191066"/>
                </a:lnTo>
                <a:lnTo>
                  <a:pt x="77597" y="154686"/>
                </a:lnTo>
                <a:lnTo>
                  <a:pt x="291276" y="154686"/>
                </a:lnTo>
                <a:lnTo>
                  <a:pt x="303691" y="165598"/>
                </a:lnTo>
                <a:lnTo>
                  <a:pt x="342532" y="196922"/>
                </a:lnTo>
                <a:lnTo>
                  <a:pt x="382581" y="226506"/>
                </a:lnTo>
                <a:lnTo>
                  <a:pt x="423783" y="254315"/>
                </a:lnTo>
                <a:lnTo>
                  <a:pt x="466081" y="280312"/>
                </a:lnTo>
                <a:lnTo>
                  <a:pt x="509420" y="304463"/>
                </a:lnTo>
                <a:lnTo>
                  <a:pt x="553744" y="326730"/>
                </a:lnTo>
                <a:lnTo>
                  <a:pt x="598998" y="347077"/>
                </a:lnTo>
                <a:lnTo>
                  <a:pt x="645125" y="365470"/>
                </a:lnTo>
                <a:lnTo>
                  <a:pt x="692070" y="381873"/>
                </a:lnTo>
                <a:lnTo>
                  <a:pt x="647763" y="526891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73904" y="4690776"/>
            <a:ext cx="692150" cy="527050"/>
          </a:xfrm>
          <a:custGeom>
            <a:avLst/>
            <a:gdLst/>
            <a:ahLst/>
            <a:cxnLst/>
            <a:rect l="l" t="t" r="r" b="b"/>
            <a:pathLst>
              <a:path w="692150" h="527050">
                <a:moveTo>
                  <a:pt x="647763" y="526891"/>
                </a:moveTo>
                <a:lnTo>
                  <a:pt x="601358" y="510815"/>
                </a:lnTo>
                <a:lnTo>
                  <a:pt x="555657" y="493013"/>
                </a:lnTo>
                <a:lnTo>
                  <a:pt x="510704" y="473510"/>
                </a:lnTo>
                <a:lnTo>
                  <a:pt x="466540" y="452336"/>
                </a:lnTo>
                <a:lnTo>
                  <a:pt x="423208" y="429517"/>
                </a:lnTo>
                <a:lnTo>
                  <a:pt x="380749" y="405080"/>
                </a:lnTo>
                <a:lnTo>
                  <a:pt x="339207" y="379055"/>
                </a:lnTo>
                <a:lnTo>
                  <a:pt x="298622" y="351467"/>
                </a:lnTo>
                <a:lnTo>
                  <a:pt x="259038" y="322345"/>
                </a:lnTo>
                <a:lnTo>
                  <a:pt x="220496" y="291717"/>
                </a:lnTo>
                <a:lnTo>
                  <a:pt x="183039" y="259609"/>
                </a:lnTo>
                <a:lnTo>
                  <a:pt x="146708" y="226049"/>
                </a:lnTo>
                <a:lnTo>
                  <a:pt x="111547" y="191066"/>
                </a:lnTo>
                <a:lnTo>
                  <a:pt x="77597" y="154686"/>
                </a:lnTo>
                <a:lnTo>
                  <a:pt x="0" y="216249"/>
                </a:lnTo>
                <a:lnTo>
                  <a:pt x="57515" y="12541"/>
                </a:lnTo>
                <a:lnTo>
                  <a:pt x="272541" y="0"/>
                </a:lnTo>
                <a:lnTo>
                  <a:pt x="194976" y="61547"/>
                </a:lnTo>
                <a:lnTo>
                  <a:pt x="229858" y="97874"/>
                </a:lnTo>
                <a:lnTo>
                  <a:pt x="266114" y="132570"/>
                </a:lnTo>
                <a:lnTo>
                  <a:pt x="303691" y="165598"/>
                </a:lnTo>
                <a:lnTo>
                  <a:pt x="342532" y="196922"/>
                </a:lnTo>
                <a:lnTo>
                  <a:pt x="382581" y="226506"/>
                </a:lnTo>
                <a:lnTo>
                  <a:pt x="423783" y="254315"/>
                </a:lnTo>
                <a:lnTo>
                  <a:pt x="466081" y="280312"/>
                </a:lnTo>
                <a:lnTo>
                  <a:pt x="509420" y="304463"/>
                </a:lnTo>
                <a:lnTo>
                  <a:pt x="553744" y="326730"/>
                </a:lnTo>
                <a:lnTo>
                  <a:pt x="598998" y="347077"/>
                </a:lnTo>
                <a:lnTo>
                  <a:pt x="645125" y="365470"/>
                </a:lnTo>
                <a:lnTo>
                  <a:pt x="692070" y="381873"/>
                </a:lnTo>
                <a:lnTo>
                  <a:pt x="647763" y="526891"/>
                </a:lnTo>
                <a:close/>
              </a:path>
            </a:pathLst>
          </a:custGeom>
          <a:ln w="12700">
            <a:solidFill>
              <a:srgbClr val="33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99743" y="3267662"/>
            <a:ext cx="338455" cy="664845"/>
          </a:xfrm>
          <a:custGeom>
            <a:avLst/>
            <a:gdLst/>
            <a:ahLst/>
            <a:cxnLst/>
            <a:rect l="l" t="t" r="r" b="b"/>
            <a:pathLst>
              <a:path w="338455" h="664845">
                <a:moveTo>
                  <a:pt x="0" y="664225"/>
                </a:moveTo>
                <a:lnTo>
                  <a:pt x="514" y="613128"/>
                </a:lnTo>
                <a:lnTo>
                  <a:pt x="2882" y="562175"/>
                </a:lnTo>
                <a:lnTo>
                  <a:pt x="7093" y="511421"/>
                </a:lnTo>
                <a:lnTo>
                  <a:pt x="13136" y="460918"/>
                </a:lnTo>
                <a:lnTo>
                  <a:pt x="21000" y="410717"/>
                </a:lnTo>
                <a:lnTo>
                  <a:pt x="30674" y="360872"/>
                </a:lnTo>
                <a:lnTo>
                  <a:pt x="42146" y="311435"/>
                </a:lnTo>
                <a:lnTo>
                  <a:pt x="55406" y="262457"/>
                </a:lnTo>
                <a:lnTo>
                  <a:pt x="70441" y="213993"/>
                </a:lnTo>
                <a:lnTo>
                  <a:pt x="87242" y="166093"/>
                </a:lnTo>
                <a:lnTo>
                  <a:pt x="105797" y="118811"/>
                </a:lnTo>
                <a:lnTo>
                  <a:pt x="126095" y="72199"/>
                </a:lnTo>
                <a:lnTo>
                  <a:pt x="41814" y="20859"/>
                </a:lnTo>
                <a:lnTo>
                  <a:pt x="246475" y="0"/>
                </a:lnTo>
                <a:lnTo>
                  <a:pt x="314566" y="149875"/>
                </a:lnTo>
                <a:lnTo>
                  <a:pt x="253619" y="149875"/>
                </a:lnTo>
                <a:lnTo>
                  <a:pt x="233249" y="198568"/>
                </a:lnTo>
                <a:lnTo>
                  <a:pt x="215004" y="248040"/>
                </a:lnTo>
                <a:lnTo>
                  <a:pt x="198898" y="298217"/>
                </a:lnTo>
                <a:lnTo>
                  <a:pt x="184948" y="349026"/>
                </a:lnTo>
                <a:lnTo>
                  <a:pt x="173168" y="400391"/>
                </a:lnTo>
                <a:lnTo>
                  <a:pt x="163574" y="452238"/>
                </a:lnTo>
                <a:lnTo>
                  <a:pt x="156182" y="504492"/>
                </a:lnTo>
                <a:lnTo>
                  <a:pt x="151006" y="557080"/>
                </a:lnTo>
                <a:lnTo>
                  <a:pt x="148063" y="609925"/>
                </a:lnTo>
                <a:lnTo>
                  <a:pt x="147367" y="662955"/>
                </a:lnTo>
                <a:lnTo>
                  <a:pt x="0" y="664225"/>
                </a:lnTo>
                <a:close/>
              </a:path>
              <a:path w="338455" h="664845">
                <a:moveTo>
                  <a:pt x="337883" y="201199"/>
                </a:moveTo>
                <a:lnTo>
                  <a:pt x="253619" y="149875"/>
                </a:lnTo>
                <a:lnTo>
                  <a:pt x="314566" y="149875"/>
                </a:lnTo>
                <a:lnTo>
                  <a:pt x="337883" y="201199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99743" y="3267662"/>
            <a:ext cx="338455" cy="664845"/>
          </a:xfrm>
          <a:custGeom>
            <a:avLst/>
            <a:gdLst/>
            <a:ahLst/>
            <a:cxnLst/>
            <a:rect l="l" t="t" r="r" b="b"/>
            <a:pathLst>
              <a:path w="338455" h="664845">
                <a:moveTo>
                  <a:pt x="0" y="664225"/>
                </a:moveTo>
                <a:lnTo>
                  <a:pt x="514" y="613128"/>
                </a:lnTo>
                <a:lnTo>
                  <a:pt x="2882" y="562175"/>
                </a:lnTo>
                <a:lnTo>
                  <a:pt x="7093" y="511421"/>
                </a:lnTo>
                <a:lnTo>
                  <a:pt x="13136" y="460918"/>
                </a:lnTo>
                <a:lnTo>
                  <a:pt x="21000" y="410717"/>
                </a:lnTo>
                <a:lnTo>
                  <a:pt x="30674" y="360872"/>
                </a:lnTo>
                <a:lnTo>
                  <a:pt x="42146" y="311435"/>
                </a:lnTo>
                <a:lnTo>
                  <a:pt x="55406" y="262457"/>
                </a:lnTo>
                <a:lnTo>
                  <a:pt x="70441" y="213993"/>
                </a:lnTo>
                <a:lnTo>
                  <a:pt x="87242" y="166093"/>
                </a:lnTo>
                <a:lnTo>
                  <a:pt x="105797" y="118811"/>
                </a:lnTo>
                <a:lnTo>
                  <a:pt x="126095" y="72199"/>
                </a:lnTo>
                <a:lnTo>
                  <a:pt x="41814" y="20859"/>
                </a:lnTo>
                <a:lnTo>
                  <a:pt x="246475" y="0"/>
                </a:lnTo>
                <a:lnTo>
                  <a:pt x="337883" y="201199"/>
                </a:lnTo>
                <a:lnTo>
                  <a:pt x="253619" y="149875"/>
                </a:lnTo>
                <a:lnTo>
                  <a:pt x="233249" y="198568"/>
                </a:lnTo>
                <a:lnTo>
                  <a:pt x="215004" y="248040"/>
                </a:lnTo>
                <a:lnTo>
                  <a:pt x="198898" y="298217"/>
                </a:lnTo>
                <a:lnTo>
                  <a:pt x="184948" y="349026"/>
                </a:lnTo>
                <a:lnTo>
                  <a:pt x="173168" y="400391"/>
                </a:lnTo>
                <a:lnTo>
                  <a:pt x="163574" y="452238"/>
                </a:lnTo>
                <a:lnTo>
                  <a:pt x="156182" y="504492"/>
                </a:lnTo>
                <a:lnTo>
                  <a:pt x="151006" y="557080"/>
                </a:lnTo>
                <a:lnTo>
                  <a:pt x="148063" y="609925"/>
                </a:lnTo>
                <a:lnTo>
                  <a:pt x="147367" y="662955"/>
                </a:lnTo>
                <a:lnTo>
                  <a:pt x="0" y="664225"/>
                </a:lnTo>
                <a:close/>
              </a:path>
            </a:pathLst>
          </a:custGeom>
          <a:ln w="12700">
            <a:solidFill>
              <a:srgbClr val="33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839432" y="2490470"/>
            <a:ext cx="735965" cy="340360"/>
          </a:xfrm>
          <a:custGeom>
            <a:avLst/>
            <a:gdLst/>
            <a:ahLst/>
            <a:cxnLst/>
            <a:rect l="l" t="t" r="r" b="b"/>
            <a:pathLst>
              <a:path w="735964" h="340360">
                <a:moveTo>
                  <a:pt x="700491" y="96742"/>
                </a:moveTo>
                <a:lnTo>
                  <a:pt x="639159" y="96742"/>
                </a:lnTo>
                <a:lnTo>
                  <a:pt x="667273" y="0"/>
                </a:lnTo>
                <a:lnTo>
                  <a:pt x="700491" y="96742"/>
                </a:lnTo>
                <a:close/>
              </a:path>
              <a:path w="735964" h="340360">
                <a:moveTo>
                  <a:pt x="42322" y="272827"/>
                </a:moveTo>
                <a:lnTo>
                  <a:pt x="0" y="127190"/>
                </a:lnTo>
                <a:lnTo>
                  <a:pt x="48065" y="113339"/>
                </a:lnTo>
                <a:lnTo>
                  <a:pt x="96509" y="101398"/>
                </a:lnTo>
                <a:lnTo>
                  <a:pt x="145277" y="91367"/>
                </a:lnTo>
                <a:lnTo>
                  <a:pt x="194317" y="83250"/>
                </a:lnTo>
                <a:lnTo>
                  <a:pt x="243576" y="77050"/>
                </a:lnTo>
                <a:lnTo>
                  <a:pt x="293000" y="72768"/>
                </a:lnTo>
                <a:lnTo>
                  <a:pt x="342537" y="70408"/>
                </a:lnTo>
                <a:lnTo>
                  <a:pt x="392133" y="69972"/>
                </a:lnTo>
                <a:lnTo>
                  <a:pt x="441737" y="71463"/>
                </a:lnTo>
                <a:lnTo>
                  <a:pt x="491294" y="74882"/>
                </a:lnTo>
                <a:lnTo>
                  <a:pt x="540752" y="80234"/>
                </a:lnTo>
                <a:lnTo>
                  <a:pt x="590058" y="87519"/>
                </a:lnTo>
                <a:lnTo>
                  <a:pt x="639159" y="96742"/>
                </a:lnTo>
                <a:lnTo>
                  <a:pt x="700491" y="96742"/>
                </a:lnTo>
                <a:lnTo>
                  <a:pt x="735949" y="200009"/>
                </a:lnTo>
                <a:lnTo>
                  <a:pt x="709543" y="222057"/>
                </a:lnTo>
                <a:lnTo>
                  <a:pt x="393966" y="222057"/>
                </a:lnTo>
                <a:lnTo>
                  <a:pt x="343135" y="222504"/>
                </a:lnTo>
                <a:lnTo>
                  <a:pt x="292381" y="225226"/>
                </a:lnTo>
                <a:lnTo>
                  <a:pt x="241779" y="230219"/>
                </a:lnTo>
                <a:lnTo>
                  <a:pt x="191399" y="237480"/>
                </a:lnTo>
                <a:lnTo>
                  <a:pt x="141315" y="247004"/>
                </a:lnTo>
                <a:lnTo>
                  <a:pt x="91599" y="258788"/>
                </a:lnTo>
                <a:lnTo>
                  <a:pt x="42322" y="272827"/>
                </a:lnTo>
                <a:close/>
              </a:path>
              <a:path w="735964" h="340360">
                <a:moveTo>
                  <a:pt x="568547" y="339788"/>
                </a:moveTo>
                <a:lnTo>
                  <a:pt x="596630" y="243093"/>
                </a:lnTo>
                <a:lnTo>
                  <a:pt x="546208" y="234403"/>
                </a:lnTo>
                <a:lnTo>
                  <a:pt x="495575" y="228003"/>
                </a:lnTo>
                <a:lnTo>
                  <a:pt x="444804" y="223889"/>
                </a:lnTo>
                <a:lnTo>
                  <a:pt x="393966" y="222057"/>
                </a:lnTo>
                <a:lnTo>
                  <a:pt x="709543" y="222057"/>
                </a:lnTo>
                <a:lnTo>
                  <a:pt x="568547" y="339788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39432" y="2490470"/>
            <a:ext cx="735965" cy="340360"/>
          </a:xfrm>
          <a:custGeom>
            <a:avLst/>
            <a:gdLst/>
            <a:ahLst/>
            <a:cxnLst/>
            <a:rect l="l" t="t" r="r" b="b"/>
            <a:pathLst>
              <a:path w="735964" h="340360">
                <a:moveTo>
                  <a:pt x="0" y="127190"/>
                </a:moveTo>
                <a:lnTo>
                  <a:pt x="48065" y="113339"/>
                </a:lnTo>
                <a:lnTo>
                  <a:pt x="96509" y="101398"/>
                </a:lnTo>
                <a:lnTo>
                  <a:pt x="145277" y="91367"/>
                </a:lnTo>
                <a:lnTo>
                  <a:pt x="194317" y="83250"/>
                </a:lnTo>
                <a:lnTo>
                  <a:pt x="243576" y="77050"/>
                </a:lnTo>
                <a:lnTo>
                  <a:pt x="293000" y="72768"/>
                </a:lnTo>
                <a:lnTo>
                  <a:pt x="342537" y="70408"/>
                </a:lnTo>
                <a:lnTo>
                  <a:pt x="392133" y="69972"/>
                </a:lnTo>
                <a:lnTo>
                  <a:pt x="441737" y="71463"/>
                </a:lnTo>
                <a:lnTo>
                  <a:pt x="491294" y="74882"/>
                </a:lnTo>
                <a:lnTo>
                  <a:pt x="540752" y="80234"/>
                </a:lnTo>
                <a:lnTo>
                  <a:pt x="590058" y="87519"/>
                </a:lnTo>
                <a:lnTo>
                  <a:pt x="639159" y="96742"/>
                </a:lnTo>
                <a:lnTo>
                  <a:pt x="667273" y="0"/>
                </a:lnTo>
                <a:lnTo>
                  <a:pt x="735949" y="200009"/>
                </a:lnTo>
                <a:lnTo>
                  <a:pt x="568547" y="339788"/>
                </a:lnTo>
                <a:lnTo>
                  <a:pt x="596630" y="243093"/>
                </a:lnTo>
                <a:lnTo>
                  <a:pt x="546208" y="234403"/>
                </a:lnTo>
                <a:lnTo>
                  <a:pt x="495575" y="228003"/>
                </a:lnTo>
                <a:lnTo>
                  <a:pt x="444804" y="223889"/>
                </a:lnTo>
                <a:lnTo>
                  <a:pt x="393966" y="222057"/>
                </a:lnTo>
                <a:lnTo>
                  <a:pt x="343135" y="222504"/>
                </a:lnTo>
                <a:lnTo>
                  <a:pt x="292381" y="225226"/>
                </a:lnTo>
                <a:lnTo>
                  <a:pt x="241779" y="230219"/>
                </a:lnTo>
                <a:lnTo>
                  <a:pt x="191399" y="237480"/>
                </a:lnTo>
                <a:lnTo>
                  <a:pt x="141315" y="247004"/>
                </a:lnTo>
                <a:lnTo>
                  <a:pt x="91599" y="258788"/>
                </a:lnTo>
                <a:lnTo>
                  <a:pt x="42322" y="272827"/>
                </a:lnTo>
                <a:lnTo>
                  <a:pt x="0" y="127190"/>
                </a:lnTo>
                <a:close/>
              </a:path>
            </a:pathLst>
          </a:custGeom>
          <a:ln w="12700">
            <a:solidFill>
              <a:srgbClr val="33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Ð ÐµÐ·ÑÐ»ÑÑÐ°Ñ Ð¿Ð¾ÑÑÐºÑ Ð·Ð¾Ð±ÑÐ°Ð¶ÐµÐ½Ñ Ð·Ð° Ð·Ð°Ð¿Ð¸ÑÐ¾Ð¼ &quot;Ð±ÑÐ´Ð¾Ð²Ð° ÐÐÐ&quot;">
            <a:extLst>
              <a:ext uri="{FF2B5EF4-FFF2-40B4-BE49-F238E27FC236}">
                <a16:creationId xmlns:a16="http://schemas.microsoft.com/office/drawing/2014/main" id="{0E5ED7D0-A990-4C31-8FA0-532443675C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" r="42529"/>
          <a:stretch/>
        </p:blipFill>
        <p:spPr bwMode="auto">
          <a:xfrm>
            <a:off x="827584" y="332656"/>
            <a:ext cx="3600399" cy="588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0A00751-7E4A-4C41-9187-E25A393B494A}"/>
              </a:ext>
            </a:extLst>
          </p:cNvPr>
          <p:cNvSpPr/>
          <p:nvPr/>
        </p:nvSpPr>
        <p:spPr>
          <a:xfrm>
            <a:off x="4139002" y="764704"/>
            <a:ext cx="576064" cy="1656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5BC76A-D84D-4031-8921-B7DBFB0CD9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60" t="6800" r="5721" b="19761"/>
          <a:stretch/>
        </p:blipFill>
        <p:spPr>
          <a:xfrm>
            <a:off x="4355976" y="237503"/>
            <a:ext cx="4464495" cy="271058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54DFBE7-C4EE-4EFF-930E-0033F4E287D5}"/>
              </a:ext>
            </a:extLst>
          </p:cNvPr>
          <p:cNvSpPr/>
          <p:nvPr/>
        </p:nvSpPr>
        <p:spPr>
          <a:xfrm>
            <a:off x="4932040" y="3246440"/>
            <a:ext cx="3600399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Ця лінійна послідовність дорівнює кількості букв у   </a:t>
            </a:r>
          </a:p>
          <a:p>
            <a:pPr algn="ctr"/>
            <a:endParaRPr lang="uk-UA" dirty="0"/>
          </a:p>
          <a:p>
            <a:pPr algn="ctr"/>
            <a:endParaRPr lang="uk-UA" dirty="0"/>
          </a:p>
          <a:p>
            <a:pPr algn="ctr"/>
            <a:r>
              <a:rPr lang="uk-UA" dirty="0"/>
              <a:t>                                          х  3000</a:t>
            </a:r>
          </a:p>
          <a:p>
            <a:pPr algn="ctr"/>
            <a:endParaRPr lang="uk-UA" dirty="0"/>
          </a:p>
          <a:p>
            <a:pPr algn="ctr"/>
            <a:endParaRPr lang="ru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30030B1-B94C-43E3-9BFE-CD2E9C9325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2120" y="4149080"/>
            <a:ext cx="1440160" cy="1399835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22B9DDD-B87D-4BF7-A013-27B11C2AE9E0}"/>
              </a:ext>
            </a:extLst>
          </p:cNvPr>
          <p:cNvSpPr/>
          <p:nvPr/>
        </p:nvSpPr>
        <p:spPr>
          <a:xfrm>
            <a:off x="323528" y="6213620"/>
            <a:ext cx="8640960" cy="5272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rgbClr val="FF0000"/>
                </a:solidFill>
              </a:rPr>
              <a:t>1 питання – Як це прочитати?</a:t>
            </a:r>
            <a:endParaRPr lang="ru-UA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858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775" y="31750"/>
            <a:ext cx="868045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>
              <a:lnSpc>
                <a:spcPct val="100000"/>
              </a:lnSpc>
            </a:pPr>
            <a:r>
              <a:rPr lang="en-US" sz="2400" spc="-5" dirty="0">
                <a:solidFill>
                  <a:srgbClr val="7030A0"/>
                </a:solidFill>
              </a:rPr>
              <a:t>What can next generation sequencing do for</a:t>
            </a:r>
            <a:r>
              <a:rPr lang="en-US" sz="2400" spc="45" dirty="0">
                <a:solidFill>
                  <a:srgbClr val="7030A0"/>
                </a:solidFill>
              </a:rPr>
              <a:t> </a:t>
            </a:r>
            <a:r>
              <a:rPr lang="en-US" sz="2400" spc="-5" dirty="0">
                <a:solidFill>
                  <a:srgbClr val="7030A0"/>
                </a:solidFill>
              </a:rPr>
              <a:t>you?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09650" y="2557462"/>
            <a:ext cx="1595755" cy="500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92075">
              <a:lnSpc>
                <a:spcPct val="100000"/>
              </a:lnSpc>
            </a:pPr>
            <a:r>
              <a:rPr sz="1600" spc="-5" dirty="0" err="1">
                <a:latin typeface="Times New Roman"/>
                <a:cs typeface="Times New Roman"/>
              </a:rPr>
              <a:t>полногеномне</a:t>
            </a:r>
            <a:r>
              <a:rPr sz="1600" spc="-5" dirty="0">
                <a:latin typeface="Times New Roman"/>
                <a:cs typeface="Times New Roman"/>
              </a:rPr>
              <a:t>  </a:t>
            </a:r>
            <a:r>
              <a:rPr sz="1600" spc="-5" dirty="0" err="1">
                <a:latin typeface="Times New Roman"/>
                <a:cs typeface="Times New Roman"/>
              </a:rPr>
              <a:t>ресеквен</a:t>
            </a:r>
            <a:r>
              <a:rPr lang="uk-UA" sz="1600" spc="-5" dirty="0" err="1">
                <a:latin typeface="Times New Roman"/>
                <a:cs typeface="Times New Roman"/>
              </a:rPr>
              <a:t>ування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11537" y="2679700"/>
            <a:ext cx="9334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latin typeface="Times New Roman"/>
                <a:cs typeface="Times New Roman"/>
              </a:rPr>
              <a:t>-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37100" y="2679700"/>
            <a:ext cx="36893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+++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45187" y="2466975"/>
            <a:ext cx="1174750" cy="682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++</a:t>
            </a:r>
            <a:endParaRPr sz="1600" dirty="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1400" spc="-5" dirty="0" err="1">
                <a:latin typeface="Times New Roman"/>
                <a:cs typeface="Times New Roman"/>
              </a:rPr>
              <a:t>для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5" dirty="0" err="1">
                <a:latin typeface="Times New Roman"/>
                <a:cs typeface="Times New Roman"/>
              </a:rPr>
              <a:t>не</a:t>
            </a:r>
            <a:r>
              <a:rPr lang="uk-UA" sz="1400" spc="-5" dirty="0" err="1">
                <a:latin typeface="Times New Roman"/>
                <a:cs typeface="Times New Roman"/>
              </a:rPr>
              <a:t>велики</a:t>
            </a:r>
            <a:r>
              <a:rPr sz="1400" spc="-5" dirty="0">
                <a:latin typeface="Times New Roman"/>
                <a:cs typeface="Times New Roman"/>
              </a:rPr>
              <a:t>х  </a:t>
            </a:r>
            <a:r>
              <a:rPr sz="1400" spc="-5" dirty="0" err="1">
                <a:latin typeface="Times New Roman"/>
                <a:cs typeface="Times New Roman"/>
              </a:rPr>
              <a:t>геном</a:t>
            </a:r>
            <a:r>
              <a:rPr lang="uk-UA" sz="1400" spc="-5" dirty="0">
                <a:latin typeface="Times New Roman"/>
                <a:cs typeface="Times New Roman"/>
              </a:rPr>
              <a:t>і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05737" y="2679700"/>
            <a:ext cx="25463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++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2000" y="3211512"/>
            <a:ext cx="2094230" cy="595630"/>
          </a:xfrm>
          <a:custGeom>
            <a:avLst/>
            <a:gdLst/>
            <a:ahLst/>
            <a:cxnLst/>
            <a:rect l="l" t="t" r="r" b="b"/>
            <a:pathLst>
              <a:path w="2094230" h="595629">
                <a:moveTo>
                  <a:pt x="0" y="0"/>
                </a:moveTo>
                <a:lnTo>
                  <a:pt x="2093912" y="0"/>
                </a:lnTo>
                <a:lnTo>
                  <a:pt x="2093912" y="595312"/>
                </a:lnTo>
                <a:lnTo>
                  <a:pt x="0" y="595312"/>
                </a:lnTo>
                <a:lnTo>
                  <a:pt x="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22350" y="3257550"/>
            <a:ext cx="1570355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indent="161925">
              <a:lnSpc>
                <a:spcPct val="100000"/>
              </a:lnSpc>
            </a:pPr>
            <a:r>
              <a:rPr sz="1600" spc="-5" dirty="0" err="1">
                <a:latin typeface="Times New Roman"/>
                <a:cs typeface="Times New Roman"/>
              </a:rPr>
              <a:t>направлене</a:t>
            </a:r>
            <a:r>
              <a:rPr sz="1600" spc="-5" dirty="0">
                <a:latin typeface="Times New Roman"/>
                <a:cs typeface="Times New Roman"/>
              </a:rPr>
              <a:t>  </a:t>
            </a:r>
            <a:r>
              <a:rPr sz="1600" spc="-5" dirty="0" err="1">
                <a:latin typeface="Times New Roman"/>
                <a:cs typeface="Times New Roman"/>
              </a:rPr>
              <a:t>ресеквен</a:t>
            </a:r>
            <a:r>
              <a:rPr lang="uk-UA" sz="1600" spc="-5" dirty="0" err="1">
                <a:latin typeface="Times New Roman"/>
                <a:cs typeface="Times New Roman"/>
              </a:rPr>
              <a:t>ування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855912" y="3211512"/>
            <a:ext cx="1205230" cy="595630"/>
          </a:xfrm>
          <a:custGeom>
            <a:avLst/>
            <a:gdLst/>
            <a:ahLst/>
            <a:cxnLst/>
            <a:rect l="l" t="t" r="r" b="b"/>
            <a:pathLst>
              <a:path w="1205229" h="595629">
                <a:moveTo>
                  <a:pt x="0" y="0"/>
                </a:moveTo>
                <a:lnTo>
                  <a:pt x="1204912" y="0"/>
                </a:lnTo>
                <a:lnTo>
                  <a:pt x="1204912" y="595312"/>
                </a:lnTo>
                <a:lnTo>
                  <a:pt x="0" y="595312"/>
                </a:lnTo>
                <a:lnTo>
                  <a:pt x="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965450" y="3257550"/>
            <a:ext cx="982980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8100" algn="ctr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+</a:t>
            </a:r>
            <a:endParaRPr sz="1600" dirty="0">
              <a:latin typeface="Times New Roman"/>
              <a:cs typeface="Times New Roman"/>
            </a:endParaRPr>
          </a:p>
          <a:p>
            <a:pPr algn="ctr">
              <a:lnSpc>
                <a:spcPts val="1914"/>
              </a:lnSpc>
              <a:spcBef>
                <a:spcPts val="5"/>
              </a:spcBef>
            </a:pPr>
            <a:r>
              <a:rPr sz="1600" spc="-5" dirty="0" err="1">
                <a:latin typeface="Times New Roman"/>
                <a:cs typeface="Times New Roman"/>
              </a:rPr>
              <a:t>ампл</a:t>
            </a:r>
            <a:r>
              <a:rPr lang="uk-UA" sz="1600" spc="-5" dirty="0">
                <a:latin typeface="Times New Roman"/>
                <a:cs typeface="Times New Roman"/>
              </a:rPr>
              <a:t>і</a:t>
            </a:r>
            <a:r>
              <a:rPr sz="1600" spc="-5" dirty="0" err="1">
                <a:latin typeface="Times New Roman"/>
                <a:cs typeface="Times New Roman"/>
              </a:rPr>
              <a:t>кон</a:t>
            </a:r>
            <a:r>
              <a:rPr lang="uk-UA" sz="1600" spc="-5" dirty="0">
                <a:latin typeface="Times New Roman"/>
                <a:cs typeface="Times New Roman"/>
              </a:rPr>
              <a:t>и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060825" y="3211512"/>
            <a:ext cx="1720850" cy="595630"/>
          </a:xfrm>
          <a:custGeom>
            <a:avLst/>
            <a:gdLst/>
            <a:ahLst/>
            <a:cxnLst/>
            <a:rect l="l" t="t" r="r" b="b"/>
            <a:pathLst>
              <a:path w="1720850" h="595629">
                <a:moveTo>
                  <a:pt x="0" y="0"/>
                </a:moveTo>
                <a:lnTo>
                  <a:pt x="1720850" y="0"/>
                </a:lnTo>
                <a:lnTo>
                  <a:pt x="1720850" y="595312"/>
                </a:lnTo>
                <a:lnTo>
                  <a:pt x="0" y="595312"/>
                </a:lnTo>
                <a:lnTo>
                  <a:pt x="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749800" y="3379787"/>
            <a:ext cx="343535" cy="2432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14"/>
              </a:lnSpc>
            </a:pPr>
            <a:r>
              <a:rPr sz="1600" spc="-5" dirty="0">
                <a:latin typeface="Times New Roman"/>
                <a:cs typeface="Times New Roman"/>
              </a:rPr>
              <a:t>+++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781675" y="3211512"/>
            <a:ext cx="1548130" cy="595630"/>
          </a:xfrm>
          <a:custGeom>
            <a:avLst/>
            <a:gdLst/>
            <a:ahLst/>
            <a:cxnLst/>
            <a:rect l="l" t="t" r="r" b="b"/>
            <a:pathLst>
              <a:path w="1548129" h="595629">
                <a:moveTo>
                  <a:pt x="0" y="0"/>
                </a:moveTo>
                <a:lnTo>
                  <a:pt x="1547812" y="0"/>
                </a:lnTo>
                <a:lnTo>
                  <a:pt x="1547812" y="595312"/>
                </a:lnTo>
                <a:lnTo>
                  <a:pt x="0" y="595312"/>
                </a:lnTo>
                <a:lnTo>
                  <a:pt x="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384925" y="3379787"/>
            <a:ext cx="343535" cy="2432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14"/>
              </a:lnSpc>
            </a:pPr>
            <a:r>
              <a:rPr sz="1600" spc="-5" dirty="0">
                <a:latin typeface="Times New Roman"/>
                <a:cs typeface="Times New Roman"/>
              </a:rPr>
              <a:t>+++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329487" y="3211512"/>
            <a:ext cx="1205230" cy="595630"/>
          </a:xfrm>
          <a:custGeom>
            <a:avLst/>
            <a:gdLst/>
            <a:ahLst/>
            <a:cxnLst/>
            <a:rect l="l" t="t" r="r" b="b"/>
            <a:pathLst>
              <a:path w="1205229" h="595629">
                <a:moveTo>
                  <a:pt x="0" y="0"/>
                </a:moveTo>
                <a:lnTo>
                  <a:pt x="1204912" y="0"/>
                </a:lnTo>
                <a:lnTo>
                  <a:pt x="1204912" y="595312"/>
                </a:lnTo>
                <a:lnTo>
                  <a:pt x="0" y="595312"/>
                </a:lnTo>
                <a:lnTo>
                  <a:pt x="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818437" y="3379787"/>
            <a:ext cx="229235" cy="2432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14"/>
              </a:lnSpc>
            </a:pPr>
            <a:r>
              <a:rPr sz="1600" spc="-5" dirty="0">
                <a:latin typeface="Times New Roman"/>
                <a:cs typeface="Times New Roman"/>
              </a:rPr>
              <a:t>++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90600" y="4078287"/>
            <a:ext cx="162941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 err="1">
                <a:latin typeface="Times New Roman"/>
                <a:cs typeface="Times New Roman"/>
              </a:rPr>
              <a:t>анал</a:t>
            </a:r>
            <a:r>
              <a:rPr lang="uk-UA" sz="1600" spc="-5" dirty="0">
                <a:latin typeface="Times New Roman"/>
                <a:cs typeface="Times New Roman"/>
              </a:rPr>
              <a:t>і</a:t>
            </a:r>
            <a:r>
              <a:rPr sz="1600" spc="-5" dirty="0">
                <a:latin typeface="Times New Roman"/>
                <a:cs typeface="Times New Roman"/>
              </a:rPr>
              <a:t>з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lang="uk-UA" sz="1600" spc="-5" dirty="0">
                <a:latin typeface="Times New Roman"/>
                <a:cs typeface="Times New Roman"/>
              </a:rPr>
              <a:t>е</a:t>
            </a:r>
            <a:r>
              <a:rPr sz="1600" spc="-5" dirty="0" err="1">
                <a:latin typeface="Times New Roman"/>
                <a:cs typeface="Times New Roman"/>
              </a:rPr>
              <a:t>кспрес</a:t>
            </a:r>
            <a:r>
              <a:rPr lang="uk-UA" sz="1600" spc="-5" dirty="0" err="1">
                <a:latin typeface="Times New Roman"/>
                <a:cs typeface="Times New Roman"/>
              </a:rPr>
              <a:t>ії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411537" y="4078287"/>
            <a:ext cx="9334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latin typeface="Times New Roman"/>
                <a:cs typeface="Times New Roman"/>
              </a:rPr>
              <a:t>-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737100" y="4078287"/>
            <a:ext cx="36893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+++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945187" y="3865562"/>
            <a:ext cx="1174750" cy="8925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++</a:t>
            </a:r>
            <a:endParaRPr sz="1600" dirty="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1400" spc="-5" dirty="0" err="1">
                <a:latin typeface="Times New Roman"/>
                <a:cs typeface="Times New Roman"/>
              </a:rPr>
              <a:t>для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lang="uk-UA" sz="1400" spc="-5" dirty="0">
                <a:latin typeface="Times New Roman"/>
                <a:cs typeface="Times New Roman"/>
              </a:rPr>
              <a:t>конкретних </a:t>
            </a:r>
            <a:r>
              <a:rPr sz="1400" spc="-5" dirty="0">
                <a:latin typeface="Times New Roman"/>
                <a:cs typeface="Times New Roman"/>
              </a:rPr>
              <a:t>  </a:t>
            </a:r>
            <a:r>
              <a:rPr lang="uk-UA" sz="1400" spc="-5" dirty="0" err="1">
                <a:latin typeface="Times New Roman"/>
                <a:cs typeface="Times New Roman"/>
              </a:rPr>
              <a:t>зз</a:t>
            </a:r>
            <a:r>
              <a:rPr sz="1400" spc="-5" dirty="0" err="1">
                <a:latin typeface="Times New Roman"/>
                <a:cs typeface="Times New Roman"/>
              </a:rPr>
              <a:t>задач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805737" y="4078287"/>
            <a:ext cx="25463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++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61683" y="4638269"/>
            <a:ext cx="2094230" cy="822325"/>
          </a:xfrm>
          <a:custGeom>
            <a:avLst/>
            <a:gdLst/>
            <a:ahLst/>
            <a:cxnLst/>
            <a:rect l="l" t="t" r="r" b="b"/>
            <a:pathLst>
              <a:path w="2094230" h="822325">
                <a:moveTo>
                  <a:pt x="0" y="0"/>
                </a:moveTo>
                <a:lnTo>
                  <a:pt x="2093912" y="0"/>
                </a:lnTo>
                <a:lnTo>
                  <a:pt x="2093912" y="822325"/>
                </a:lnTo>
                <a:lnTo>
                  <a:pt x="0" y="822325"/>
                </a:lnTo>
                <a:lnTo>
                  <a:pt x="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090612" y="4646612"/>
            <a:ext cx="1414780" cy="732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indent="41275" algn="just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ДНК-б</a:t>
            </a:r>
            <a:r>
              <a:rPr lang="uk-UA" sz="1600" spc="-5" dirty="0">
                <a:latin typeface="Times New Roman"/>
                <a:cs typeface="Times New Roman"/>
              </a:rPr>
              <a:t>і</a:t>
            </a:r>
            <a:r>
              <a:rPr sz="1600" spc="-5" dirty="0" err="1">
                <a:latin typeface="Times New Roman"/>
                <a:cs typeface="Times New Roman"/>
              </a:rPr>
              <a:t>лков</a:t>
            </a:r>
            <a:r>
              <a:rPr lang="uk-UA" sz="1600" spc="-5" dirty="0">
                <a:latin typeface="Times New Roman"/>
                <a:cs typeface="Times New Roman"/>
              </a:rPr>
              <a:t>і</a:t>
            </a:r>
            <a:r>
              <a:rPr sz="1600" spc="-5" dirty="0">
                <a:latin typeface="Times New Roman"/>
                <a:cs typeface="Times New Roman"/>
              </a:rPr>
              <a:t>  </a:t>
            </a:r>
            <a:r>
              <a:rPr sz="1600" spc="-5" dirty="0" err="1">
                <a:latin typeface="Times New Roman"/>
                <a:cs typeface="Times New Roman"/>
              </a:rPr>
              <a:t>вза</a:t>
            </a:r>
            <a:r>
              <a:rPr lang="uk-UA" sz="1600" spc="-5" dirty="0">
                <a:latin typeface="Times New Roman"/>
                <a:cs typeface="Times New Roman"/>
              </a:rPr>
              <a:t>є</a:t>
            </a:r>
            <a:r>
              <a:rPr sz="1600" spc="-5" dirty="0" err="1">
                <a:latin typeface="Times New Roman"/>
                <a:cs typeface="Times New Roman"/>
              </a:rPr>
              <a:t>мод</a:t>
            </a:r>
            <a:r>
              <a:rPr lang="uk-UA" sz="1600" spc="-5" dirty="0" err="1">
                <a:latin typeface="Times New Roman"/>
                <a:cs typeface="Times New Roman"/>
              </a:rPr>
              <a:t>ії</a:t>
            </a:r>
            <a:r>
              <a:rPr sz="1600" spc="-5" dirty="0">
                <a:latin typeface="Times New Roman"/>
                <a:cs typeface="Times New Roman"/>
              </a:rPr>
              <a:t>  (</a:t>
            </a:r>
            <a:r>
              <a:rPr sz="1600" spc="-5" dirty="0" err="1">
                <a:latin typeface="Times New Roman"/>
                <a:cs typeface="Times New Roman"/>
              </a:rPr>
              <a:t>ChIP</a:t>
            </a:r>
            <a:r>
              <a:rPr sz="1600" spc="-5" dirty="0">
                <a:latin typeface="Times New Roman"/>
                <a:cs typeface="Times New Roman"/>
              </a:rPr>
              <a:t>-seq)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855912" y="4610100"/>
            <a:ext cx="1205230" cy="822325"/>
          </a:xfrm>
          <a:custGeom>
            <a:avLst/>
            <a:gdLst/>
            <a:ahLst/>
            <a:cxnLst/>
            <a:rect l="l" t="t" r="r" b="b"/>
            <a:pathLst>
              <a:path w="1205229" h="822325">
                <a:moveTo>
                  <a:pt x="0" y="0"/>
                </a:moveTo>
                <a:lnTo>
                  <a:pt x="1204912" y="0"/>
                </a:lnTo>
                <a:lnTo>
                  <a:pt x="1204912" y="822325"/>
                </a:lnTo>
                <a:lnTo>
                  <a:pt x="0" y="822325"/>
                </a:lnTo>
                <a:lnTo>
                  <a:pt x="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424237" y="4891087"/>
            <a:ext cx="67945" cy="2432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14"/>
              </a:lnSpc>
            </a:pPr>
            <a:r>
              <a:rPr sz="1600" dirty="0">
                <a:latin typeface="Times New Roman"/>
                <a:cs typeface="Times New Roman"/>
              </a:rPr>
              <a:t>-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060825" y="4610100"/>
            <a:ext cx="1720850" cy="822325"/>
          </a:xfrm>
          <a:custGeom>
            <a:avLst/>
            <a:gdLst/>
            <a:ahLst/>
            <a:cxnLst/>
            <a:rect l="l" t="t" r="r" b="b"/>
            <a:pathLst>
              <a:path w="1720850" h="822325">
                <a:moveTo>
                  <a:pt x="0" y="0"/>
                </a:moveTo>
                <a:lnTo>
                  <a:pt x="1720850" y="0"/>
                </a:lnTo>
                <a:lnTo>
                  <a:pt x="1720850" y="822325"/>
                </a:lnTo>
                <a:lnTo>
                  <a:pt x="0" y="822325"/>
                </a:lnTo>
                <a:lnTo>
                  <a:pt x="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749800" y="4891087"/>
            <a:ext cx="343535" cy="2432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14"/>
              </a:lnSpc>
            </a:pPr>
            <a:r>
              <a:rPr sz="1600" spc="-5" dirty="0">
                <a:latin typeface="Times New Roman"/>
                <a:cs typeface="Times New Roman"/>
              </a:rPr>
              <a:t>+++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781675" y="4610100"/>
            <a:ext cx="1548130" cy="822325"/>
          </a:xfrm>
          <a:custGeom>
            <a:avLst/>
            <a:gdLst/>
            <a:ahLst/>
            <a:cxnLst/>
            <a:rect l="l" t="t" r="r" b="b"/>
            <a:pathLst>
              <a:path w="1548129" h="822325">
                <a:moveTo>
                  <a:pt x="0" y="0"/>
                </a:moveTo>
                <a:lnTo>
                  <a:pt x="1547812" y="0"/>
                </a:lnTo>
                <a:lnTo>
                  <a:pt x="1547812" y="822325"/>
                </a:lnTo>
                <a:lnTo>
                  <a:pt x="0" y="822325"/>
                </a:lnTo>
                <a:lnTo>
                  <a:pt x="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957887" y="4678362"/>
            <a:ext cx="1149350" cy="8925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++</a:t>
            </a:r>
            <a:endParaRPr sz="16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400" spc="-5" dirty="0" err="1">
                <a:latin typeface="Times New Roman"/>
                <a:cs typeface="Times New Roman"/>
              </a:rPr>
              <a:t>для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lang="uk-UA" sz="1400" spc="-5" dirty="0">
                <a:latin typeface="Times New Roman"/>
                <a:cs typeface="Times New Roman"/>
              </a:rPr>
              <a:t>конкретних</a:t>
            </a:r>
            <a:r>
              <a:rPr sz="1400" spc="-5" dirty="0">
                <a:latin typeface="Times New Roman"/>
                <a:cs typeface="Times New Roman"/>
              </a:rPr>
              <a:t>  задач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329487" y="4610100"/>
            <a:ext cx="1205230" cy="822325"/>
          </a:xfrm>
          <a:custGeom>
            <a:avLst/>
            <a:gdLst/>
            <a:ahLst/>
            <a:cxnLst/>
            <a:rect l="l" t="t" r="r" b="b"/>
            <a:pathLst>
              <a:path w="1205229" h="822325">
                <a:moveTo>
                  <a:pt x="0" y="0"/>
                </a:moveTo>
                <a:lnTo>
                  <a:pt x="1204912" y="0"/>
                </a:lnTo>
                <a:lnTo>
                  <a:pt x="1204912" y="822325"/>
                </a:lnTo>
                <a:lnTo>
                  <a:pt x="0" y="822325"/>
                </a:lnTo>
                <a:lnTo>
                  <a:pt x="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7818437" y="4891087"/>
            <a:ext cx="229235" cy="2432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14"/>
              </a:lnSpc>
            </a:pPr>
            <a:r>
              <a:rPr sz="1600" spc="-5" dirty="0">
                <a:latin typeface="Times New Roman"/>
                <a:cs typeface="Times New Roman"/>
              </a:rPr>
              <a:t>++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39800" y="5622925"/>
            <a:ext cx="1737995" cy="682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25425">
              <a:lnSpc>
                <a:spcPct val="100000"/>
              </a:lnSpc>
            </a:pPr>
            <a:r>
              <a:rPr sz="1600" spc="-5" dirty="0" err="1">
                <a:latin typeface="Times New Roman"/>
                <a:cs typeface="Times New Roman"/>
              </a:rPr>
              <a:t>метагеном</a:t>
            </a:r>
            <a:r>
              <a:rPr lang="uk-UA" sz="1600" spc="-5" dirty="0">
                <a:latin typeface="Times New Roman"/>
                <a:cs typeface="Times New Roman"/>
              </a:rPr>
              <a:t>і</a:t>
            </a:r>
            <a:r>
              <a:rPr sz="1600" spc="-5" dirty="0" err="1">
                <a:latin typeface="Times New Roman"/>
                <a:cs typeface="Times New Roman"/>
              </a:rPr>
              <a:t>ка</a:t>
            </a:r>
            <a:r>
              <a:rPr sz="1600" spc="-5" dirty="0">
                <a:latin typeface="Times New Roman"/>
                <a:cs typeface="Times New Roman"/>
              </a:rPr>
              <a:t>  </a:t>
            </a:r>
            <a:r>
              <a:rPr sz="1400" spc="-5" dirty="0" err="1">
                <a:latin typeface="Times New Roman"/>
                <a:cs typeface="Times New Roman"/>
              </a:rPr>
              <a:t>анал</a:t>
            </a:r>
            <a:r>
              <a:rPr lang="uk-UA" sz="1400" spc="-5" dirty="0">
                <a:latin typeface="Times New Roman"/>
                <a:cs typeface="Times New Roman"/>
              </a:rPr>
              <a:t>і</a:t>
            </a:r>
            <a:r>
              <a:rPr sz="1400" spc="-5" dirty="0">
                <a:latin typeface="Times New Roman"/>
                <a:cs typeface="Times New Roman"/>
              </a:rPr>
              <a:t>з </a:t>
            </a:r>
            <a:r>
              <a:rPr lang="uk-UA" sz="1400" spc="-5" dirty="0">
                <a:latin typeface="Times New Roman"/>
                <a:cs typeface="Times New Roman"/>
              </a:rPr>
              <a:t>різноманіття</a:t>
            </a:r>
            <a:r>
              <a:rPr sz="1400" spc="-5" dirty="0">
                <a:latin typeface="Times New Roman"/>
                <a:cs typeface="Times New Roman"/>
              </a:rPr>
              <a:t>  м</a:t>
            </a:r>
            <a:r>
              <a:rPr lang="uk-UA" sz="1400" spc="-5" dirty="0">
                <a:latin typeface="Times New Roman"/>
                <a:cs typeface="Times New Roman"/>
              </a:rPr>
              <a:t>і</a:t>
            </a:r>
            <a:r>
              <a:rPr sz="1400" spc="-5" dirty="0" err="1">
                <a:latin typeface="Times New Roman"/>
                <a:cs typeface="Times New Roman"/>
              </a:rPr>
              <a:t>кробн</a:t>
            </a:r>
            <a:r>
              <a:rPr lang="uk-UA" sz="1400" spc="-5" dirty="0">
                <a:latin typeface="Times New Roman"/>
                <a:cs typeface="Times New Roman"/>
              </a:rPr>
              <a:t>и</a:t>
            </a:r>
            <a:r>
              <a:rPr sz="1400" spc="-5" dirty="0">
                <a:latin typeface="Times New Roman"/>
                <a:cs typeface="Times New Roman"/>
              </a:rPr>
              <a:t>х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lang="uk-UA" sz="1400" spc="-5" dirty="0">
                <a:latin typeface="Times New Roman"/>
                <a:cs typeface="Times New Roman"/>
              </a:rPr>
              <a:t>угруповань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016250" y="5591175"/>
            <a:ext cx="831215" cy="744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" algn="ctr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+++</a:t>
            </a:r>
            <a:endParaRPr sz="1600" dirty="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1600" spc="-5" dirty="0" err="1">
                <a:latin typeface="Times New Roman"/>
                <a:cs typeface="Times New Roman"/>
              </a:rPr>
              <a:t>особ</a:t>
            </a:r>
            <a:r>
              <a:rPr lang="uk-UA" sz="1600" spc="-5" dirty="0">
                <a:latin typeface="Times New Roman"/>
                <a:cs typeface="Times New Roman"/>
              </a:rPr>
              <a:t>лив</a:t>
            </a:r>
            <a:r>
              <a:rPr sz="1600" spc="-5" dirty="0">
                <a:latin typeface="Times New Roman"/>
                <a:cs typeface="Times New Roman"/>
              </a:rPr>
              <a:t>о  16S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238625" y="5468937"/>
            <a:ext cx="1360170" cy="989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6830" algn="ctr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+++</a:t>
            </a:r>
            <a:endParaRPr sz="1600" dirty="0">
              <a:latin typeface="Times New Roman"/>
              <a:cs typeface="Times New Roman"/>
            </a:endParaRPr>
          </a:p>
          <a:p>
            <a:pPr marL="12700" marR="5080" indent="-47625" algn="ctr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Times New Roman"/>
                <a:cs typeface="Times New Roman"/>
              </a:rPr>
              <a:t>Miseq </a:t>
            </a:r>
            <a:r>
              <a:rPr sz="1600" dirty="0">
                <a:latin typeface="Times New Roman"/>
                <a:cs typeface="Times New Roman"/>
              </a:rPr>
              <a:t>– 16S,  </a:t>
            </a:r>
            <a:r>
              <a:rPr sz="1600" spc="-5" dirty="0">
                <a:latin typeface="Times New Roman"/>
                <a:cs typeface="Times New Roman"/>
              </a:rPr>
              <a:t>Hiseq </a:t>
            </a:r>
            <a:r>
              <a:rPr sz="1600" dirty="0">
                <a:latin typeface="Times New Roman"/>
                <a:cs typeface="Times New Roman"/>
              </a:rPr>
              <a:t>-  </a:t>
            </a:r>
            <a:r>
              <a:rPr sz="1600" spc="-5" dirty="0" err="1">
                <a:latin typeface="Times New Roman"/>
                <a:cs typeface="Times New Roman"/>
              </a:rPr>
              <a:t>полногеномне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486525" y="5835650"/>
            <a:ext cx="14033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+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885112" y="5835650"/>
            <a:ext cx="9334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latin typeface="Times New Roman"/>
                <a:cs typeface="Times New Roman"/>
              </a:rPr>
              <a:t>-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62000" y="3211512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62000" y="3806825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62000" y="46101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62000" y="5432425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2" name="object 42"/>
          <p:cNvGraphicFramePr>
            <a:graphicFrameLocks noGrp="1"/>
          </p:cNvGraphicFramePr>
          <p:nvPr/>
        </p:nvGraphicFramePr>
        <p:xfrm>
          <a:off x="749300" y="1054100"/>
          <a:ext cx="7772397" cy="13414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8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3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33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9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76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9437">
                <a:tc>
                  <a:txBody>
                    <a:bodyPr/>
                    <a:lstStyle/>
                    <a:p>
                      <a:pPr marL="267970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1600" spc="-5" dirty="0" err="1">
                          <a:latin typeface="Times New Roman"/>
                          <a:cs typeface="Times New Roman"/>
                        </a:rPr>
                        <a:t>задача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54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366395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454</a:t>
                      </a:r>
                    </a:p>
                  </a:txBody>
                  <a:tcPr marL="0" marR="0" marT="0" marB="0">
                    <a:lnT w="254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129539" algn="ctr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Illumina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54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342265" marR="272415" indent="44450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Ion  Torrent/Proton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54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R="100965" algn="ctr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Solid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54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844550" marR="339725" indent="-635000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600" spc="-5" dirty="0" err="1">
                          <a:latin typeface="Times New Roman"/>
                          <a:cs typeface="Times New Roman"/>
                        </a:rPr>
                        <a:t>секвен</a:t>
                      </a:r>
                      <a:r>
                        <a:rPr lang="uk-UA" sz="1600" spc="-5" dirty="0" err="1">
                          <a:latin typeface="Times New Roman"/>
                          <a:cs typeface="Times New Roman"/>
                        </a:rPr>
                        <a:t>ування</a:t>
                      </a:r>
                      <a:r>
                        <a:rPr sz="16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de 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novo</a:t>
                      </a: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 marL="34734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+++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13144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+++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++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350520" marR="32194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 err="1">
                          <a:latin typeface="Times New Roman"/>
                          <a:cs typeface="Times New Roman"/>
                        </a:rPr>
                        <a:t>для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 err="1"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lang="uk-UA" sz="1400" spc="-5" dirty="0">
                          <a:latin typeface="Times New Roman"/>
                          <a:cs typeface="Times New Roman"/>
                        </a:rPr>
                        <a:t>великих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 err="1">
                          <a:latin typeface="Times New Roman"/>
                          <a:cs typeface="Times New Roman"/>
                        </a:rPr>
                        <a:t>геном</a:t>
                      </a:r>
                      <a:r>
                        <a:rPr lang="uk-UA" sz="1400" spc="-5" dirty="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в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 marR="9969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-</a:t>
                      </a: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3" name="object 43"/>
          <p:cNvSpPr/>
          <p:nvPr/>
        </p:nvSpPr>
        <p:spPr>
          <a:xfrm>
            <a:off x="762000" y="6499225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5C71AE-1AAE-487B-BE1A-22CB1C59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16632"/>
            <a:ext cx="8579296" cy="615205"/>
          </a:xfrm>
        </p:spPr>
        <p:txBody>
          <a:bodyPr>
            <a:normAutofit fontScale="90000"/>
          </a:bodyPr>
          <a:lstStyle/>
          <a:p>
            <a:r>
              <a:rPr lang="uk-UA" sz="3200" b="1" u="sng" dirty="0">
                <a:solidFill>
                  <a:srgbClr val="7030A0"/>
                </a:solidFill>
              </a:rPr>
              <a:t>Методи </a:t>
            </a:r>
            <a:r>
              <a:rPr lang="uk-UA" sz="3200" b="1" u="sng" dirty="0" err="1">
                <a:solidFill>
                  <a:srgbClr val="7030A0"/>
                </a:solidFill>
              </a:rPr>
              <a:t>секвенування</a:t>
            </a:r>
            <a:r>
              <a:rPr lang="uk-UA" sz="3200" b="1" u="sng" dirty="0">
                <a:solidFill>
                  <a:srgbClr val="7030A0"/>
                </a:solidFill>
              </a:rPr>
              <a:t> третього покоління – </a:t>
            </a:r>
            <a:r>
              <a:rPr lang="uk-UA" sz="3200" b="1" u="sng" dirty="0" err="1">
                <a:solidFill>
                  <a:srgbClr val="7030A0"/>
                </a:solidFill>
              </a:rPr>
              <a:t>секвенування</a:t>
            </a:r>
            <a:r>
              <a:rPr lang="uk-UA" sz="3200" b="1" u="sng" dirty="0">
                <a:solidFill>
                  <a:srgbClr val="7030A0"/>
                </a:solidFill>
              </a:rPr>
              <a:t> одиничних молекул</a:t>
            </a:r>
            <a:endParaRPr lang="ru-UA" sz="3200" b="1" u="sng" dirty="0">
              <a:solidFill>
                <a:srgbClr val="7030A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48CC96-A1CE-48E0-BF99-FDF719631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073" y="992485"/>
            <a:ext cx="7247567" cy="5865515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spcBef>
                <a:spcPts val="0"/>
              </a:spcBef>
            </a:pPr>
            <a:r>
              <a:rPr lang="en-US" sz="2000" b="1" spc="-5" dirty="0" err="1">
                <a:latin typeface="Arial"/>
                <a:cs typeface="Arial"/>
              </a:rPr>
              <a:t>Helicos</a:t>
            </a:r>
            <a:r>
              <a:rPr lang="uk-UA" sz="2600" b="1" spc="-5" dirty="0">
                <a:latin typeface="Arial"/>
                <a:cs typeface="Arial"/>
              </a:rPr>
              <a:t> </a:t>
            </a:r>
            <a:r>
              <a:rPr lang="uk-UA" sz="2200" b="1" spc="-5" dirty="0">
                <a:latin typeface="Arial"/>
                <a:cs typeface="Arial"/>
              </a:rPr>
              <a:t>(</a:t>
            </a:r>
            <a:r>
              <a:rPr lang="ru-RU" altLang="ru-RU" sz="2200" dirty="0">
                <a:solidFill>
                  <a:srgbClr val="000000"/>
                </a:solidFill>
              </a:rPr>
              <a:t>до 2900 </a:t>
            </a:r>
            <a:r>
              <a:rPr lang="ru-RU" altLang="ru-RU" sz="2200" dirty="0" err="1">
                <a:solidFill>
                  <a:srgbClr val="000000"/>
                </a:solidFill>
              </a:rPr>
              <a:t>п.о</a:t>
            </a:r>
            <a:r>
              <a:rPr lang="ru-RU" altLang="ru-RU" sz="2200" dirty="0">
                <a:solidFill>
                  <a:srgbClr val="000000"/>
                </a:solidFill>
              </a:rPr>
              <a:t>., </a:t>
            </a:r>
            <a:r>
              <a:rPr lang="ru-RU" altLang="ru-RU" sz="2200" dirty="0" err="1">
                <a:solidFill>
                  <a:srgbClr val="000000"/>
                </a:solidFill>
              </a:rPr>
              <a:t>пряме</a:t>
            </a:r>
            <a:r>
              <a:rPr lang="ru-RU" altLang="ru-RU" sz="2200" dirty="0">
                <a:solidFill>
                  <a:srgbClr val="000000"/>
                </a:solidFill>
              </a:rPr>
              <a:t> </a:t>
            </a:r>
            <a:r>
              <a:rPr lang="ru-RU" altLang="ru-RU" sz="2200" dirty="0" err="1">
                <a:solidFill>
                  <a:srgbClr val="000000"/>
                </a:solidFill>
              </a:rPr>
              <a:t>секвенування</a:t>
            </a:r>
            <a:r>
              <a:rPr lang="ru-RU" altLang="ru-RU" sz="2200" dirty="0">
                <a:solidFill>
                  <a:srgbClr val="000000"/>
                </a:solidFill>
              </a:rPr>
              <a:t> РНК, без ПЛР)</a:t>
            </a:r>
          </a:p>
          <a:p>
            <a:pPr marL="0" indent="0" algn="just">
              <a:spcBef>
                <a:spcPts val="0"/>
              </a:spcBef>
            </a:pPr>
            <a:endParaRPr lang="ru-RU" altLang="ru-RU" sz="2200" dirty="0">
              <a:solidFill>
                <a:srgbClr val="000000"/>
              </a:solidFill>
            </a:endParaRPr>
          </a:p>
          <a:p>
            <a:pPr marL="0" indent="0" algn="just">
              <a:spcBef>
                <a:spcPts val="0"/>
              </a:spcBef>
            </a:pPr>
            <a:endParaRPr lang="ru-RU" altLang="ru-RU" sz="2200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uk-UA" sz="2600" b="1" spc="-5" dirty="0">
              <a:latin typeface="Arial"/>
              <a:cs typeface="Arial"/>
            </a:endParaRPr>
          </a:p>
          <a:p>
            <a:pPr marL="0" indent="0" algn="just">
              <a:spcBef>
                <a:spcPts val="0"/>
              </a:spcBef>
              <a:buSzPct val="100000"/>
            </a:pPr>
            <a:r>
              <a:rPr lang="en-US" sz="2000" b="1" spc="-5" dirty="0">
                <a:latin typeface="Arial"/>
                <a:cs typeface="Arial"/>
              </a:rPr>
              <a:t>Pacific</a:t>
            </a:r>
            <a:r>
              <a:rPr lang="en-US" sz="2000" b="1" spc="-30" dirty="0">
                <a:latin typeface="Arial"/>
                <a:cs typeface="Arial"/>
              </a:rPr>
              <a:t> </a:t>
            </a:r>
            <a:r>
              <a:rPr lang="en-US" sz="2000" b="1" spc="-5" dirty="0">
                <a:latin typeface="Arial"/>
                <a:cs typeface="Arial"/>
              </a:rPr>
              <a:t>Biosciences</a:t>
            </a:r>
            <a:r>
              <a:rPr lang="uk-UA" sz="2000" b="1" spc="-5" dirty="0">
                <a:latin typeface="Arial"/>
                <a:cs typeface="Arial"/>
              </a:rPr>
              <a:t> </a:t>
            </a:r>
            <a:r>
              <a:rPr lang="uk-UA" sz="2200" spc="-5" dirty="0">
                <a:latin typeface="Arial"/>
                <a:cs typeface="Arial"/>
              </a:rPr>
              <a:t>(до 60000 </a:t>
            </a:r>
            <a:r>
              <a:rPr lang="uk-UA" sz="2200" spc="-5" dirty="0" err="1">
                <a:latin typeface="Arial"/>
                <a:cs typeface="Arial"/>
              </a:rPr>
              <a:t>п.о</a:t>
            </a:r>
            <a:r>
              <a:rPr lang="uk-UA" sz="2200" spc="-5" dirty="0">
                <a:latin typeface="Arial"/>
                <a:cs typeface="Arial"/>
              </a:rPr>
              <a:t>., </a:t>
            </a:r>
            <a:r>
              <a:rPr lang="ru-RU" sz="2200" dirty="0" err="1"/>
              <a:t>одномолекулярне</a:t>
            </a:r>
            <a:r>
              <a:rPr lang="ru-RU" sz="2200" dirty="0"/>
              <a:t> </a:t>
            </a:r>
            <a:r>
              <a:rPr lang="ru-RU" sz="2200" dirty="0" err="1"/>
              <a:t>секвенування</a:t>
            </a:r>
            <a:r>
              <a:rPr lang="ru-RU" sz="2200" dirty="0"/>
              <a:t> в реальному </a:t>
            </a:r>
            <a:r>
              <a:rPr lang="ru-RU" sz="2200" dirty="0" err="1"/>
              <a:t>часі</a:t>
            </a:r>
            <a:r>
              <a:rPr lang="ru-RU" sz="2200" dirty="0"/>
              <a:t>, </a:t>
            </a:r>
            <a:r>
              <a:rPr lang="ru-RU" sz="2200" dirty="0" err="1"/>
              <a:t>основане</a:t>
            </a:r>
            <a:r>
              <a:rPr lang="ru-RU" sz="2200" dirty="0"/>
              <a:t> на </a:t>
            </a:r>
            <a:r>
              <a:rPr lang="ru-RU" sz="2200" dirty="0" err="1"/>
              <a:t>спостереженні</a:t>
            </a:r>
            <a:r>
              <a:rPr lang="ru-RU" sz="2200" dirty="0"/>
              <a:t>  за работою </a:t>
            </a:r>
            <a:r>
              <a:rPr lang="ru-RU" sz="2200" dirty="0" err="1"/>
              <a:t>однієї</a:t>
            </a:r>
            <a:r>
              <a:rPr lang="ru-RU" sz="2200" dirty="0"/>
              <a:t> </a:t>
            </a:r>
            <a:r>
              <a:rPr lang="ru-RU" sz="2200" dirty="0" err="1"/>
              <a:t>молекули</a:t>
            </a:r>
            <a:r>
              <a:rPr lang="ru-RU" sz="2200" dirty="0"/>
              <a:t> </a:t>
            </a:r>
            <a:r>
              <a:rPr lang="ru-RU" sz="2200" u="sng" dirty="0">
                <a:hlinkClick r:id="rId2" tooltip="ДНК-полимераз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ДНК-</a:t>
            </a:r>
            <a:r>
              <a:rPr lang="ru-RU" sz="2200" u="sng" dirty="0" err="1">
                <a:hlinkClick r:id="rId2" tooltip="ДНК-полимераз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полімераз</a:t>
            </a:r>
            <a:r>
              <a:rPr lang="ru-RU" sz="2200" u="sng" dirty="0" err="1"/>
              <a:t>и</a:t>
            </a:r>
            <a:r>
              <a:rPr lang="ru-RU" sz="2200" dirty="0"/>
              <a:t>)</a:t>
            </a:r>
          </a:p>
          <a:p>
            <a:pPr marL="0" indent="0" algn="just">
              <a:spcBef>
                <a:spcPts val="0"/>
              </a:spcBef>
              <a:buSzPct val="100000"/>
              <a:buNone/>
            </a:pPr>
            <a:endParaRPr lang="ru-RU" sz="2000" dirty="0"/>
          </a:p>
          <a:p>
            <a:pPr marL="0" indent="0" algn="just">
              <a:spcBef>
                <a:spcPts val="0"/>
              </a:spcBef>
              <a:buSzPct val="100000"/>
              <a:buNone/>
            </a:pPr>
            <a:endParaRPr lang="ru-RU" sz="2000" dirty="0"/>
          </a:p>
          <a:p>
            <a:pPr marL="0" indent="0" algn="just">
              <a:spcBef>
                <a:spcPts val="0"/>
              </a:spcBef>
              <a:buSzPct val="100000"/>
              <a:buNone/>
            </a:pPr>
            <a:endParaRPr lang="ru-RU" sz="2000" dirty="0"/>
          </a:p>
          <a:p>
            <a:pPr marL="0" indent="0" algn="just">
              <a:spcBef>
                <a:spcPts val="0"/>
              </a:spcBef>
              <a:buSzPct val="100000"/>
              <a:buNone/>
            </a:pPr>
            <a:endParaRPr lang="ru-RU" sz="2000" dirty="0"/>
          </a:p>
          <a:p>
            <a:pPr marL="0" indent="0" algn="just">
              <a:spcBef>
                <a:spcPts val="0"/>
              </a:spcBef>
            </a:pPr>
            <a:r>
              <a:rPr lang="en-US" sz="2000" b="1" spc="-5" dirty="0">
                <a:latin typeface="Arial"/>
                <a:cs typeface="Arial"/>
              </a:rPr>
              <a:t>Oxford</a:t>
            </a:r>
            <a:r>
              <a:rPr lang="en-US" sz="2000" b="1" spc="-50" dirty="0">
                <a:latin typeface="Arial"/>
                <a:cs typeface="Arial"/>
              </a:rPr>
              <a:t> </a:t>
            </a:r>
            <a:r>
              <a:rPr lang="en-US" sz="2000" b="1" spc="-5" dirty="0">
                <a:latin typeface="Arial"/>
                <a:cs typeface="Arial"/>
              </a:rPr>
              <a:t>Nanopore</a:t>
            </a:r>
            <a:r>
              <a:rPr lang="uk-UA" sz="2000" b="1" spc="-5" dirty="0">
                <a:latin typeface="Arial"/>
                <a:cs typeface="Arial"/>
              </a:rPr>
              <a:t> </a:t>
            </a:r>
            <a:r>
              <a:rPr lang="uk-UA" sz="2000" spc="-5" dirty="0">
                <a:latin typeface="Arial"/>
                <a:cs typeface="Arial"/>
              </a:rPr>
              <a:t>(вимір струму іонів через </a:t>
            </a:r>
            <a:r>
              <a:rPr lang="uk-UA" sz="2000" spc="-5" dirty="0" err="1">
                <a:latin typeface="Arial"/>
                <a:cs typeface="Arial"/>
              </a:rPr>
              <a:t>нанопору</a:t>
            </a:r>
            <a:r>
              <a:rPr lang="uk-UA" sz="2000" spc="-5" dirty="0">
                <a:latin typeface="Arial"/>
                <a:cs typeface="Arial"/>
              </a:rPr>
              <a:t> в непровідній мембрані. При проходженні через цю пору нуклеотидів струм падає. Час, на який змінюється струм іонів, і величина цього падіння залежать від того, який нуклеотид в даний момент знаходиться усередині пори.)</a:t>
            </a:r>
          </a:p>
          <a:p>
            <a:pPr marL="0" indent="0" algn="just">
              <a:spcBef>
                <a:spcPts val="0"/>
              </a:spcBef>
              <a:buNone/>
            </a:pPr>
            <a:endParaRPr lang="uk-UA" sz="2200" spc="-5" dirty="0">
              <a:latin typeface="Arial"/>
              <a:cs typeface="Arial"/>
            </a:endParaRPr>
          </a:p>
          <a:p>
            <a:pPr marL="0" indent="0" algn="just">
              <a:spcBef>
                <a:spcPts val="0"/>
              </a:spcBef>
              <a:buNone/>
            </a:pPr>
            <a:br>
              <a:rPr lang="uk-UA" sz="2200" spc="-5" dirty="0">
                <a:latin typeface="Arial"/>
                <a:cs typeface="Arial"/>
              </a:rPr>
            </a:br>
            <a:endParaRPr lang="uk-UA" sz="2200" spc="-5" dirty="0">
              <a:latin typeface="Arial"/>
              <a:cs typeface="Arial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uk-UA" sz="2200" b="1" spc="-5" dirty="0">
              <a:latin typeface="Arial"/>
              <a:cs typeface="Arial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uk-UA" sz="2200" b="1" spc="-5" dirty="0">
              <a:latin typeface="Arial"/>
              <a:cs typeface="Arial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uk-UA" sz="2200" b="1" spc="-5" dirty="0">
              <a:latin typeface="Arial"/>
              <a:cs typeface="Arial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2200" b="1" spc="-5" dirty="0">
                <a:latin typeface="Arial"/>
                <a:cs typeface="Arial"/>
              </a:rPr>
              <a:t>I</a:t>
            </a:r>
            <a:r>
              <a:rPr lang="en-US" sz="2200" b="1" dirty="0"/>
              <a:t>on Torrent Sequencing</a:t>
            </a:r>
            <a:r>
              <a:rPr lang="uk-UA" sz="2200" b="1" dirty="0"/>
              <a:t>*</a:t>
            </a:r>
            <a:r>
              <a:rPr lang="en-US" sz="2200" b="1" dirty="0"/>
              <a:t> </a:t>
            </a:r>
            <a:r>
              <a:rPr lang="en-US" sz="2200" dirty="0"/>
              <a:t>(</a:t>
            </a:r>
            <a:r>
              <a:rPr lang="ru-RU" sz="2200" dirty="0"/>
              <a:t>рН-</a:t>
            </a:r>
            <a:r>
              <a:rPr lang="uk-UA" sz="2200" dirty="0"/>
              <a:t>і</a:t>
            </a:r>
            <a:r>
              <a:rPr lang="ru-RU" sz="2200" dirty="0" err="1"/>
              <a:t>ндуковане</a:t>
            </a:r>
            <a:r>
              <a:rPr lang="ru-RU" sz="2200" dirty="0"/>
              <a:t> </a:t>
            </a:r>
            <a:r>
              <a:rPr lang="ru-RU" sz="2200" dirty="0" err="1"/>
              <a:t>секвенування</a:t>
            </a:r>
            <a:r>
              <a:rPr lang="ru-RU" sz="2200" dirty="0"/>
              <a:t>, </a:t>
            </a:r>
            <a:r>
              <a:rPr lang="ru-RU" sz="2200" dirty="0" err="1"/>
              <a:t>грунтується</a:t>
            </a:r>
            <a:r>
              <a:rPr lang="ru-RU" sz="2200" dirty="0"/>
              <a:t> на </a:t>
            </a:r>
            <a:r>
              <a:rPr lang="ru-RU" sz="2200" dirty="0" err="1"/>
              <a:t>детекції</a:t>
            </a:r>
            <a:r>
              <a:rPr lang="ru-RU" sz="2200" dirty="0"/>
              <a:t> </a:t>
            </a:r>
            <a:r>
              <a:rPr lang="ru-RU" sz="2200" dirty="0" err="1"/>
              <a:t>протонів</a:t>
            </a:r>
            <a:r>
              <a:rPr lang="ru-RU" sz="2200" dirty="0"/>
              <a:t>, </a:t>
            </a:r>
            <a:r>
              <a:rPr lang="ru-RU" sz="2200" dirty="0" err="1"/>
              <a:t>які</a:t>
            </a:r>
            <a:r>
              <a:rPr lang="ru-RU" sz="2200" dirty="0"/>
              <a:t> </a:t>
            </a:r>
            <a:r>
              <a:rPr lang="ru-RU" sz="2200" dirty="0" err="1"/>
              <a:t>виходять</a:t>
            </a:r>
            <a:r>
              <a:rPr lang="ru-RU" sz="2200" dirty="0"/>
              <a:t> при </a:t>
            </a:r>
            <a:r>
              <a:rPr lang="ru-RU" sz="2200" dirty="0" err="1"/>
              <a:t>синтезі</a:t>
            </a:r>
            <a:r>
              <a:rPr lang="ru-RU" sz="2200" dirty="0"/>
              <a:t> </a:t>
            </a:r>
            <a:r>
              <a:rPr lang="ru-RU" sz="2200" dirty="0" err="1"/>
              <a:t>ланцюга</a:t>
            </a:r>
            <a:r>
              <a:rPr lang="ru-RU" sz="2200" dirty="0"/>
              <a:t> ДНК як </a:t>
            </a:r>
            <a:r>
              <a:rPr lang="ru-RU" sz="2200" dirty="0" err="1"/>
              <a:t>побічний</a:t>
            </a:r>
            <a:r>
              <a:rPr lang="ru-RU" sz="2200" dirty="0"/>
              <a:t> продукт. Як </a:t>
            </a:r>
            <a:r>
              <a:rPr lang="ru-RU" sz="2200" dirty="0" err="1"/>
              <a:t>наслідок</a:t>
            </a:r>
            <a:r>
              <a:rPr lang="ru-RU" sz="2200" dirty="0"/>
              <a:t>, рН </a:t>
            </a:r>
            <a:r>
              <a:rPr lang="ru-RU" sz="2200" dirty="0" err="1"/>
              <a:t>розчину</a:t>
            </a:r>
            <a:r>
              <a:rPr lang="ru-RU" sz="2200" dirty="0"/>
              <a:t> </a:t>
            </a:r>
            <a:r>
              <a:rPr lang="ru-RU" sz="2200" dirty="0" err="1"/>
              <a:t>міняється</a:t>
            </a:r>
            <a:r>
              <a:rPr lang="en-US" sz="2200" dirty="0"/>
              <a:t>)</a:t>
            </a:r>
            <a:r>
              <a:rPr lang="uk-UA" sz="2200" dirty="0"/>
              <a:t> </a:t>
            </a:r>
            <a:endParaRPr lang="en-US" sz="2200" dirty="0"/>
          </a:p>
          <a:p>
            <a:endParaRPr lang="ru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89DD9C-CB2D-4E67-B7A0-DF1A1CCB95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1681" y="4483120"/>
            <a:ext cx="3215119" cy="1113597"/>
          </a:xfrm>
          <a:prstGeom prst="rect">
            <a:avLst/>
          </a:prstGeom>
        </p:spPr>
      </p:pic>
      <p:sp>
        <p:nvSpPr>
          <p:cNvPr id="6" name="object 15">
            <a:extLst>
              <a:ext uri="{FF2B5EF4-FFF2-40B4-BE49-F238E27FC236}">
                <a16:creationId xmlns:a16="http://schemas.microsoft.com/office/drawing/2014/main" id="{22665FF2-F6B2-4FA9-B3D1-D650835B9C84}"/>
              </a:ext>
            </a:extLst>
          </p:cNvPr>
          <p:cNvSpPr/>
          <p:nvPr/>
        </p:nvSpPr>
        <p:spPr>
          <a:xfrm>
            <a:off x="7622640" y="5579269"/>
            <a:ext cx="1458912" cy="10937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7">
            <a:extLst>
              <a:ext uri="{FF2B5EF4-FFF2-40B4-BE49-F238E27FC236}">
                <a16:creationId xmlns:a16="http://schemas.microsoft.com/office/drawing/2014/main" id="{9D3D63BA-5A6A-4BCD-A6E1-7ED322A08CB1}"/>
              </a:ext>
            </a:extLst>
          </p:cNvPr>
          <p:cNvSpPr/>
          <p:nvPr/>
        </p:nvSpPr>
        <p:spPr>
          <a:xfrm>
            <a:off x="7494165" y="2562177"/>
            <a:ext cx="1274762" cy="9080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3">
            <a:extLst>
              <a:ext uri="{FF2B5EF4-FFF2-40B4-BE49-F238E27FC236}">
                <a16:creationId xmlns:a16="http://schemas.microsoft.com/office/drawing/2014/main" id="{9AE20768-6B00-41DD-A745-F3BC90A2C3C6}"/>
              </a:ext>
            </a:extLst>
          </p:cNvPr>
          <p:cNvSpPr/>
          <p:nvPr/>
        </p:nvSpPr>
        <p:spPr>
          <a:xfrm>
            <a:off x="7677409" y="831328"/>
            <a:ext cx="674687" cy="10223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07591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4482"/>
            <a:ext cx="8229600" cy="802230"/>
          </a:xfrm>
        </p:spPr>
        <p:txBody>
          <a:bodyPr>
            <a:normAutofit/>
          </a:bodyPr>
          <a:lstStyle/>
          <a:p>
            <a:r>
              <a:rPr lang="uk-UA" sz="3200" b="1" dirty="0" err="1"/>
              <a:t>Секвенування</a:t>
            </a:r>
            <a:r>
              <a:rPr lang="uk-UA" sz="3200" b="1" dirty="0"/>
              <a:t> геномів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8856984" cy="5976664"/>
          </a:xfrm>
        </p:spPr>
        <p:txBody>
          <a:bodyPr>
            <a:normAutofit fontScale="77500" lnSpcReduction="20000"/>
          </a:bodyPr>
          <a:lstStyle/>
          <a:p>
            <a:r>
              <a:rPr lang="uk-UA" dirty="0"/>
              <a:t>В 1978 г. </a:t>
            </a:r>
            <a:r>
              <a:rPr lang="uk-UA" dirty="0" err="1"/>
              <a:t>Сэнгер</a:t>
            </a:r>
            <a:r>
              <a:rPr lang="uk-UA" dirty="0"/>
              <a:t> з </a:t>
            </a:r>
            <a:r>
              <a:rPr lang="uk-UA" dirty="0" err="1"/>
              <a:t>співавт</a:t>
            </a:r>
            <a:r>
              <a:rPr lang="uk-UA" dirty="0"/>
              <a:t>. </a:t>
            </a:r>
            <a:r>
              <a:rPr lang="uk-UA" dirty="0" err="1"/>
              <a:t>секвенував</a:t>
            </a:r>
            <a:r>
              <a:rPr lang="uk-UA" dirty="0"/>
              <a:t>  послідовність генома бактеріофага φХ174(5 </a:t>
            </a:r>
            <a:r>
              <a:rPr lang="uk-UA" dirty="0" err="1"/>
              <a:t>т.п.н</a:t>
            </a:r>
            <a:r>
              <a:rPr lang="uk-UA" dirty="0"/>
              <a:t>.) Потім розшифровували геноми інших </a:t>
            </a:r>
            <a:r>
              <a:rPr lang="uk-UA" dirty="0" err="1"/>
              <a:t>вирусів</a:t>
            </a:r>
            <a:r>
              <a:rPr lang="uk-UA" dirty="0"/>
              <a:t>, </a:t>
            </a:r>
            <a:r>
              <a:rPr lang="uk-UA" dirty="0" err="1"/>
              <a:t>мітохондріальні</a:t>
            </a:r>
            <a:r>
              <a:rPr lang="uk-UA" dirty="0"/>
              <a:t> геноми, </a:t>
            </a:r>
            <a:r>
              <a:rPr lang="uk-UA" dirty="0" err="1"/>
              <a:t>геноми</a:t>
            </a:r>
            <a:r>
              <a:rPr lang="uk-UA" dirty="0"/>
              <a:t> хлоропластів. </a:t>
            </a:r>
          </a:p>
          <a:p>
            <a:r>
              <a:rPr lang="uk-UA" dirty="0" err="1"/>
              <a:t>Розшифровка</a:t>
            </a:r>
            <a:r>
              <a:rPr lang="uk-UA" dirty="0"/>
              <a:t> геномів потребувала об'єднання зусиль різних лабораторій - </a:t>
            </a:r>
            <a:r>
              <a:rPr lang="uk-UA" dirty="0" err="1"/>
              <a:t>геномні</a:t>
            </a:r>
            <a:r>
              <a:rPr lang="uk-UA" dirty="0"/>
              <a:t> проекти. </a:t>
            </a:r>
          </a:p>
          <a:p>
            <a:r>
              <a:rPr lang="uk-UA" dirty="0"/>
              <a:t> </a:t>
            </a:r>
            <a:r>
              <a:rPr lang="uk-UA" i="1" dirty="0" err="1"/>
              <a:t>Hemophilus</a:t>
            </a:r>
            <a:r>
              <a:rPr lang="uk-UA" i="1" dirty="0"/>
              <a:t> </a:t>
            </a:r>
            <a:r>
              <a:rPr lang="uk-UA" i="1" dirty="0" err="1"/>
              <a:t>influenza</a:t>
            </a:r>
            <a:r>
              <a:rPr lang="uk-UA" i="1" dirty="0"/>
              <a:t> </a:t>
            </a:r>
            <a:r>
              <a:rPr lang="uk-UA" dirty="0"/>
              <a:t>(1,8 млн. </a:t>
            </a:r>
            <a:r>
              <a:rPr lang="uk-UA" dirty="0" err="1"/>
              <a:t>п.н</a:t>
            </a:r>
            <a:r>
              <a:rPr lang="uk-UA" dirty="0"/>
              <a:t>.)</a:t>
            </a:r>
            <a:r>
              <a:rPr lang="uk-UA" i="1" dirty="0"/>
              <a:t> - </a:t>
            </a:r>
            <a:r>
              <a:rPr lang="uk-UA" dirty="0"/>
              <a:t>1995 р., перший «</a:t>
            </a:r>
            <a:r>
              <a:rPr lang="uk-UA" dirty="0" err="1"/>
              <a:t>еукаріотичний</a:t>
            </a:r>
            <a:r>
              <a:rPr lang="uk-UA" dirty="0"/>
              <a:t>» геном дріжджів </a:t>
            </a:r>
            <a:r>
              <a:rPr lang="uk-UA" i="1" dirty="0"/>
              <a:t>S. </a:t>
            </a:r>
            <a:r>
              <a:rPr lang="uk-UA" i="1" dirty="0" err="1"/>
              <a:t>cerevesiae</a:t>
            </a:r>
            <a:r>
              <a:rPr lang="uk-UA" dirty="0"/>
              <a:t> (12 </a:t>
            </a:r>
            <a:r>
              <a:rPr lang="uk-UA" dirty="0" err="1"/>
              <a:t>млн.п.н</a:t>
            </a:r>
            <a:r>
              <a:rPr lang="uk-UA" dirty="0"/>
              <a:t>.)- 1996 р.</a:t>
            </a:r>
          </a:p>
          <a:p>
            <a:r>
              <a:rPr lang="uk-UA" dirty="0"/>
              <a:t>Натепер </a:t>
            </a:r>
            <a:r>
              <a:rPr lang="uk-UA" dirty="0" err="1"/>
              <a:t>геномні</a:t>
            </a:r>
            <a:r>
              <a:rPr lang="uk-UA" dirty="0"/>
              <a:t> проекти охоплюють більш ніж 2500 геномів вірусів, близько 1600 геномів бактерій и більше 300 геномів еукаріотів. </a:t>
            </a:r>
          </a:p>
          <a:p>
            <a:r>
              <a:rPr lang="uk-UA" dirty="0"/>
              <a:t>Повністю розшифровані геноми дрозофіли</a:t>
            </a:r>
            <a:r>
              <a:rPr lang="uk-UA" i="1" dirty="0"/>
              <a:t>,</a:t>
            </a:r>
            <a:r>
              <a:rPr lang="uk-UA" dirty="0"/>
              <a:t> нематоди </a:t>
            </a:r>
            <a:r>
              <a:rPr lang="uk-UA" i="1" dirty="0"/>
              <a:t>С. е</a:t>
            </a:r>
            <a:r>
              <a:rPr lang="en-US" i="1" dirty="0"/>
              <a:t>l</a:t>
            </a:r>
            <a:r>
              <a:rPr lang="uk-UA" i="1" dirty="0" err="1"/>
              <a:t>еgаns</a:t>
            </a:r>
            <a:r>
              <a:rPr lang="uk-UA" i="1" dirty="0"/>
              <a:t>,</a:t>
            </a:r>
            <a:r>
              <a:rPr lang="uk-UA" dirty="0"/>
              <a:t> людини, хатньої миші… </a:t>
            </a:r>
          </a:p>
          <a:p>
            <a:r>
              <a:rPr lang="uk-UA" dirty="0"/>
              <a:t>В світі існує  близько 700 центрів секвенування геномів (США, Великобританія, Германія, Франція, Італія, Японія, Китай</a:t>
            </a:r>
            <a:r>
              <a:rPr lang="ru-RU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4570396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D9A125-FD68-4AC2-8BFD-F7EFA3463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uk-UA" dirty="0"/>
              <a:t>В  ідеальному  світі…</a:t>
            </a:r>
            <a:endParaRPr lang="ru-UA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0B7A136-3B87-4E91-91A7-D73B99403B91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19882" t="28506" r="23164" b="18814"/>
          <a:stretch/>
        </p:blipFill>
        <p:spPr bwMode="auto">
          <a:xfrm>
            <a:off x="457200" y="1722299"/>
            <a:ext cx="8229600" cy="42817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37936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A9B051-0B85-4400-B933-A94E29B98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116632"/>
            <a:ext cx="7715200" cy="503098"/>
          </a:xfrm>
        </p:spPr>
        <p:txBody>
          <a:bodyPr>
            <a:normAutofit fontScale="90000"/>
          </a:bodyPr>
          <a:lstStyle/>
          <a:p>
            <a:r>
              <a:rPr lang="uk-UA" dirty="0"/>
              <a:t>Фактично….</a:t>
            </a:r>
            <a:endParaRPr lang="ru-UA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06D8F89-C5AB-433D-8202-BCDB9A4E3693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18471" t="34891" r="22010" b="8097"/>
          <a:stretch/>
        </p:blipFill>
        <p:spPr bwMode="auto">
          <a:xfrm>
            <a:off x="31534" y="619730"/>
            <a:ext cx="5058089" cy="32820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id="{9448DB85-6A67-4637-89E7-72713686DD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57" t="26427" r="24942" b="6751"/>
          <a:stretch/>
        </p:blipFill>
        <p:spPr>
          <a:xfrm>
            <a:off x="4895528" y="3573016"/>
            <a:ext cx="4248472" cy="302433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70A6259-2915-423E-BA8A-FBF52C3559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563" t="27600" r="13775" b="14445"/>
          <a:stretch/>
        </p:blipFill>
        <p:spPr>
          <a:xfrm>
            <a:off x="91957" y="4220072"/>
            <a:ext cx="4480043" cy="203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0359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B4EC6D6-158E-494F-8A39-F5BA81910B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25" t="24800" r="18501" b="12201"/>
          <a:stretch/>
        </p:blipFill>
        <p:spPr>
          <a:xfrm>
            <a:off x="179512" y="121434"/>
            <a:ext cx="3789221" cy="230425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244E924-A454-48E8-AE2C-70CEA9936D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01" t="37799" r="46337" b="31401"/>
          <a:stretch/>
        </p:blipFill>
        <p:spPr>
          <a:xfrm>
            <a:off x="4355976" y="547841"/>
            <a:ext cx="4081543" cy="208823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46D634-FD61-49A5-9926-D0531857A2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688" t="39199" r="40151" b="20201"/>
          <a:stretch/>
        </p:blipFill>
        <p:spPr>
          <a:xfrm>
            <a:off x="1547664" y="2934828"/>
            <a:ext cx="5328592" cy="3029984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8F0DDB8-4AFD-459E-99F3-959B6DBCA1C5}"/>
              </a:ext>
            </a:extLst>
          </p:cNvPr>
          <p:cNvSpPr/>
          <p:nvPr/>
        </p:nvSpPr>
        <p:spPr>
          <a:xfrm>
            <a:off x="328180" y="6140618"/>
            <a:ext cx="8487640" cy="36933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UA" dirty="0"/>
              <a:t>Консенсус:</a:t>
            </a:r>
            <a:r>
              <a:rPr lang="uk-UA" dirty="0"/>
              <a:t>   </a:t>
            </a:r>
            <a:r>
              <a:rPr lang="ru-UA" dirty="0"/>
              <a:t>У лукоморья дуб зеленый; Златая цепь на дубе том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A0F6CAB-5943-43CB-8E30-3AA5F8FEBAEA}"/>
              </a:ext>
            </a:extLst>
          </p:cNvPr>
          <p:cNvSpPr/>
          <p:nvPr/>
        </p:nvSpPr>
        <p:spPr>
          <a:xfrm>
            <a:off x="3347864" y="121434"/>
            <a:ext cx="620869" cy="283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1</a:t>
            </a:r>
            <a:endParaRPr lang="ru-UA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961E207-3075-4D16-A2F9-1DD9E827D263}"/>
              </a:ext>
            </a:extLst>
          </p:cNvPr>
          <p:cNvSpPr/>
          <p:nvPr/>
        </p:nvSpPr>
        <p:spPr>
          <a:xfrm>
            <a:off x="6086312" y="3003596"/>
            <a:ext cx="620869" cy="283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3</a:t>
            </a:r>
            <a:endParaRPr lang="ru-UA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681F152-B570-46DD-AD68-04F0C92156E3}"/>
              </a:ext>
            </a:extLst>
          </p:cNvPr>
          <p:cNvSpPr/>
          <p:nvPr/>
        </p:nvSpPr>
        <p:spPr>
          <a:xfrm>
            <a:off x="7816650" y="620688"/>
            <a:ext cx="620869" cy="283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2</a:t>
            </a:r>
            <a:endParaRPr lang="ru-UA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50272F6-0096-4AA1-A6CA-234A19A283C8}"/>
              </a:ext>
            </a:extLst>
          </p:cNvPr>
          <p:cNvSpPr/>
          <p:nvPr/>
        </p:nvSpPr>
        <p:spPr>
          <a:xfrm>
            <a:off x="8028384" y="6168544"/>
            <a:ext cx="620869" cy="283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4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9126304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239B05F-7568-4632-8ACC-EE3442139E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75" t="23400" r="20075" b="36000"/>
          <a:stretch/>
        </p:blipFill>
        <p:spPr>
          <a:xfrm>
            <a:off x="323528" y="332656"/>
            <a:ext cx="5472608" cy="208823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C2D6B2-A001-4CF6-9898-55136F41F7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00" t="27600" r="18889" b="16400"/>
          <a:stretch/>
        </p:blipFill>
        <p:spPr>
          <a:xfrm>
            <a:off x="3263756" y="3284984"/>
            <a:ext cx="5688632" cy="288032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856980D-8D09-432E-B7C9-D3478FE2844C}"/>
              </a:ext>
            </a:extLst>
          </p:cNvPr>
          <p:cNvSpPr/>
          <p:nvPr/>
        </p:nvSpPr>
        <p:spPr>
          <a:xfrm>
            <a:off x="6228184" y="908720"/>
            <a:ext cx="244827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reads</a:t>
            </a:r>
            <a:endParaRPr lang="ru-UA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2E0052A-B3D2-4E0F-9C74-33A99EDB559C}"/>
              </a:ext>
            </a:extLst>
          </p:cNvPr>
          <p:cNvSpPr/>
          <p:nvPr/>
        </p:nvSpPr>
        <p:spPr>
          <a:xfrm>
            <a:off x="179512" y="4365104"/>
            <a:ext cx="2808312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Contigs (</a:t>
            </a:r>
            <a:r>
              <a:rPr lang="uk-UA" sz="2400" b="1" dirty="0" err="1">
                <a:solidFill>
                  <a:srgbClr val="FFFF00"/>
                </a:solidFill>
              </a:rPr>
              <a:t>контігі</a:t>
            </a:r>
            <a:r>
              <a:rPr lang="en-US" sz="2400" b="1" dirty="0">
                <a:solidFill>
                  <a:srgbClr val="FFFF00"/>
                </a:solidFill>
              </a:rPr>
              <a:t>)</a:t>
            </a:r>
            <a:r>
              <a:rPr lang="en-US" dirty="0"/>
              <a:t> - </a:t>
            </a:r>
            <a:r>
              <a:rPr lang="ru-RU" dirty="0"/>
              <a:t> </a:t>
            </a:r>
            <a:r>
              <a:rPr lang="ru-RU" dirty="0" err="1"/>
              <a:t>безперервні</a:t>
            </a:r>
            <a:r>
              <a:rPr lang="ru-RU" dirty="0"/>
              <a:t> </a:t>
            </a:r>
            <a:r>
              <a:rPr lang="ru-RU" dirty="0" err="1"/>
              <a:t>фрагменти</a:t>
            </a:r>
            <a:r>
              <a:rPr lang="ru-RU" dirty="0"/>
              <a:t> ДНК,  </a:t>
            </a:r>
            <a:r>
              <a:rPr lang="ru-RU" dirty="0" err="1"/>
              <a:t>які</a:t>
            </a:r>
            <a:r>
              <a:rPr lang="ru-RU" dirty="0"/>
              <a:t> однозначно </a:t>
            </a:r>
            <a:r>
              <a:rPr lang="ru-RU" dirty="0" err="1"/>
              <a:t>читаються</a:t>
            </a:r>
            <a:r>
              <a:rPr lang="ru-RU" dirty="0"/>
              <a:t> </a:t>
            </a:r>
            <a:r>
              <a:rPr lang="en-US" dirty="0"/>
              <a:t> 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771351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>
            <a:extLst>
              <a:ext uri="{FF2B5EF4-FFF2-40B4-BE49-F238E27FC236}">
                <a16:creationId xmlns:a16="http://schemas.microsoft.com/office/drawing/2014/main" id="{ADF2E32D-D9A8-4601-A4AC-4A89220005AA}"/>
              </a:ext>
            </a:extLst>
          </p:cNvPr>
          <p:cNvSpPr txBox="1">
            <a:spLocks/>
          </p:cNvSpPr>
          <p:nvPr/>
        </p:nvSpPr>
        <p:spPr>
          <a:xfrm>
            <a:off x="251520" y="404664"/>
            <a:ext cx="5256584" cy="5832648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uk-UA" dirty="0"/>
              <a:t>Геном бактерії </a:t>
            </a:r>
            <a:r>
              <a:rPr lang="uk-UA" i="1" dirty="0" err="1"/>
              <a:t>Hemophilus</a:t>
            </a:r>
            <a:r>
              <a:rPr lang="uk-UA" i="1" dirty="0"/>
              <a:t> </a:t>
            </a:r>
            <a:r>
              <a:rPr lang="uk-UA" i="1" dirty="0" err="1"/>
              <a:t>influenza</a:t>
            </a:r>
            <a:r>
              <a:rPr lang="uk-UA" i="1" dirty="0"/>
              <a:t> </a:t>
            </a:r>
            <a:r>
              <a:rPr lang="uk-UA" dirty="0" err="1"/>
              <a:t>секвенували</a:t>
            </a:r>
            <a:r>
              <a:rPr lang="uk-UA" dirty="0"/>
              <a:t> методом </a:t>
            </a:r>
            <a:r>
              <a:rPr lang="uk-UA" b="1" dirty="0"/>
              <a:t>“</a:t>
            </a:r>
            <a:r>
              <a:rPr lang="uk-UA" b="1" dirty="0" err="1"/>
              <a:t>shotgun</a:t>
            </a:r>
            <a:r>
              <a:rPr lang="uk-UA" b="1" dirty="0"/>
              <a:t>” (метод дробовика):</a:t>
            </a:r>
            <a:r>
              <a:rPr lang="uk-UA" dirty="0"/>
              <a:t> </a:t>
            </a:r>
            <a:r>
              <a:rPr lang="uk-UA" dirty="0" err="1"/>
              <a:t>геномну</a:t>
            </a:r>
            <a:r>
              <a:rPr lang="uk-UA" dirty="0"/>
              <a:t> ДНК фрагментували ультразвуком; фрагменти 1,6-2 </a:t>
            </a:r>
            <a:r>
              <a:rPr lang="uk-UA" dirty="0" err="1"/>
              <a:t>т.п.н</a:t>
            </a:r>
            <a:r>
              <a:rPr lang="uk-UA" dirty="0"/>
              <a:t> розділили гель-електрофорезом; клонували в </a:t>
            </a:r>
            <a:r>
              <a:rPr lang="uk-UA" dirty="0" err="1"/>
              <a:t>плазмідних</a:t>
            </a:r>
            <a:r>
              <a:rPr lang="uk-UA" dirty="0"/>
              <a:t> векторах. Отримали 19687 клонів і виконали 28643 експерименти по </a:t>
            </a:r>
            <a:r>
              <a:rPr lang="uk-UA" dirty="0" err="1"/>
              <a:t>секвенуванню</a:t>
            </a:r>
            <a:r>
              <a:rPr lang="uk-UA" dirty="0"/>
              <a:t> клонованих фрагментів.</a:t>
            </a:r>
          </a:p>
          <a:p>
            <a:pPr algn="just"/>
            <a:endParaRPr lang="uk-UA" dirty="0"/>
          </a:p>
          <a:p>
            <a:pPr algn="just"/>
            <a:endParaRPr lang="uk-UA" dirty="0"/>
          </a:p>
          <a:p>
            <a:pPr marL="0" indent="0" algn="just">
              <a:buFont typeface="Arial" pitchFamily="34" charset="0"/>
              <a:buNone/>
            </a:pPr>
            <a:r>
              <a:rPr lang="uk-UA" dirty="0"/>
              <a:t> За допомогою </a:t>
            </a:r>
            <a:r>
              <a:rPr lang="uk-UA" dirty="0" err="1"/>
              <a:t>праймерів</a:t>
            </a:r>
            <a:r>
              <a:rPr lang="uk-UA" dirty="0"/>
              <a:t>, локалізованих усередині векторів, були </a:t>
            </a:r>
            <a:r>
              <a:rPr lang="uk-UA" dirty="0" err="1"/>
              <a:t>секвеновані</a:t>
            </a:r>
            <a:r>
              <a:rPr lang="uk-UA" dirty="0"/>
              <a:t> кінці </a:t>
            </a:r>
            <a:r>
              <a:rPr lang="uk-UA" dirty="0" err="1"/>
              <a:t>інсерцій</a:t>
            </a:r>
            <a:r>
              <a:rPr lang="uk-UA" dirty="0"/>
              <a:t>. Зіставлення фрагментів, що перекриваються, дозволило реконструювати 140 довгих фрагментів </a:t>
            </a:r>
            <a:r>
              <a:rPr lang="uk-UA" dirty="0" err="1"/>
              <a:t>генома</a:t>
            </a:r>
            <a:r>
              <a:rPr lang="uk-UA" dirty="0"/>
              <a:t>, що не перекриваються – </a:t>
            </a:r>
            <a:r>
              <a:rPr lang="uk-UA" b="1" dirty="0" err="1"/>
              <a:t>контигів</a:t>
            </a:r>
            <a:r>
              <a:rPr lang="uk-UA" b="1" dirty="0"/>
              <a:t>. </a:t>
            </a:r>
          </a:p>
          <a:p>
            <a:endParaRPr lang="uk-UA" dirty="0"/>
          </a:p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D50D0F5-DEBB-44D7-903E-1D49D763B4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61" t="33335" r="42852" b="7935"/>
          <a:stretch/>
        </p:blipFill>
        <p:spPr>
          <a:xfrm>
            <a:off x="5514197" y="1772816"/>
            <a:ext cx="3401893" cy="273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3129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F8F8FF2-C37D-4AEE-8437-FF66E422E192}"/>
              </a:ext>
            </a:extLst>
          </p:cNvPr>
          <p:cNvSpPr/>
          <p:nvPr/>
        </p:nvSpPr>
        <p:spPr>
          <a:xfrm>
            <a:off x="215516" y="3544204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Найбільш трудомісткий і останній етап проекту </a:t>
            </a:r>
            <a:r>
              <a:rPr lang="uk-UA" dirty="0" err="1"/>
              <a:t>секвенування</a:t>
            </a:r>
            <a:r>
              <a:rPr lang="uk-UA" dirty="0"/>
              <a:t> - об'єднання </a:t>
            </a:r>
            <a:r>
              <a:rPr lang="uk-UA" dirty="0" err="1"/>
              <a:t>контигів</a:t>
            </a:r>
            <a:r>
              <a:rPr lang="uk-UA" dirty="0"/>
              <a:t>, заповнення пропусків.</a:t>
            </a:r>
          </a:p>
          <a:p>
            <a:pPr algn="just"/>
            <a:r>
              <a:rPr lang="uk-UA" dirty="0"/>
              <a:t> </a:t>
            </a:r>
          </a:p>
          <a:p>
            <a:pPr algn="just"/>
            <a:r>
              <a:rPr lang="uk-UA" dirty="0"/>
              <a:t>Набір </a:t>
            </a:r>
            <a:r>
              <a:rPr lang="uk-UA" dirty="0" err="1"/>
              <a:t>контигів</a:t>
            </a:r>
            <a:r>
              <a:rPr lang="uk-UA" dirty="0"/>
              <a:t> об'єднується в </a:t>
            </a:r>
            <a:r>
              <a:rPr lang="uk-UA" b="1" dirty="0" err="1"/>
              <a:t>скаффолди</a:t>
            </a:r>
            <a:r>
              <a:rPr lang="uk-UA" dirty="0"/>
              <a:t>, пропуски між якими  важко заповнити, якщо </a:t>
            </a:r>
            <a:r>
              <a:rPr lang="uk-UA" dirty="0" err="1"/>
              <a:t>несеквеновані</a:t>
            </a:r>
            <a:r>
              <a:rPr lang="uk-UA" dirty="0"/>
              <a:t> послідовності не представлені у бібліотеці.</a:t>
            </a:r>
          </a:p>
        </p:txBody>
      </p:sp>
      <p:pic>
        <p:nvPicPr>
          <p:cNvPr id="4098" name="Picture 2" descr="https://habrastorage.org/files/04f/92f/589/04f92f589ca54f85a63c8ded77bf4038.png">
            <a:extLst>
              <a:ext uri="{FF2B5EF4-FFF2-40B4-BE49-F238E27FC236}">
                <a16:creationId xmlns:a16="http://schemas.microsoft.com/office/drawing/2014/main" id="{C301A1B3-C53F-4CF7-AEA4-C5DA75C6CA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12" y="5949280"/>
            <a:ext cx="38100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6ACAEC2-2BF8-4C39-B361-53D05F82C9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75" t="29001" r="25587" b="6600"/>
          <a:stretch/>
        </p:blipFill>
        <p:spPr>
          <a:xfrm>
            <a:off x="4750764" y="0"/>
            <a:ext cx="4069708" cy="306896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14D8DF8F-9568-41EA-8BF5-C2C667687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672"/>
            <a:ext cx="3538736" cy="940966"/>
          </a:xfrm>
        </p:spPr>
        <p:txBody>
          <a:bodyPr/>
          <a:lstStyle/>
          <a:p>
            <a:r>
              <a:rPr lang="uk-UA" dirty="0" err="1"/>
              <a:t>Скаффолдінг</a:t>
            </a:r>
            <a:endParaRPr lang="ru-UA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90B7B43-9F9F-48E7-809C-E15AF53C3F12}"/>
              </a:ext>
            </a:extLst>
          </p:cNvPr>
          <p:cNvSpPr/>
          <p:nvPr/>
        </p:nvSpPr>
        <p:spPr>
          <a:xfrm>
            <a:off x="215516" y="1970125"/>
            <a:ext cx="46998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>
                <a:solidFill>
                  <a:srgbClr val="31C972"/>
                </a:solidFill>
                <a:latin typeface="ProximaNova"/>
              </a:rPr>
              <a:t>(</a:t>
            </a:r>
            <a:r>
              <a:rPr lang="ru-RU" b="1" cap="all" dirty="0" err="1">
                <a:solidFill>
                  <a:srgbClr val="31C972"/>
                </a:solidFill>
                <a:latin typeface="ProximaNova"/>
              </a:rPr>
              <a:t>від</a:t>
            </a:r>
            <a:r>
              <a:rPr lang="ru-RU" b="1" cap="all" dirty="0">
                <a:solidFill>
                  <a:srgbClr val="31C972"/>
                </a:solidFill>
                <a:latin typeface="ProximaNova"/>
              </a:rPr>
              <a:t> АНГЛ. </a:t>
            </a:r>
            <a:r>
              <a:rPr lang="ru-RU" b="1" i="1" cap="all" dirty="0">
                <a:solidFill>
                  <a:srgbClr val="31C972"/>
                </a:solidFill>
                <a:latin typeface="ProximaNova"/>
              </a:rPr>
              <a:t>SCAFFOLD</a:t>
            </a:r>
            <a:r>
              <a:rPr lang="ru-RU" b="1" cap="all" dirty="0">
                <a:solidFill>
                  <a:srgbClr val="31C972"/>
                </a:solidFill>
                <a:latin typeface="ProximaNova"/>
              </a:rPr>
              <a:t>, «</a:t>
            </a:r>
            <a:r>
              <a:rPr lang="ru-RU" b="1" cap="all" dirty="0" err="1">
                <a:solidFill>
                  <a:srgbClr val="31C972"/>
                </a:solidFill>
                <a:latin typeface="ProximaNova"/>
              </a:rPr>
              <a:t>риштування</a:t>
            </a:r>
            <a:r>
              <a:rPr lang="ru-RU" b="1" cap="all" dirty="0">
                <a:solidFill>
                  <a:srgbClr val="31C972"/>
                </a:solidFill>
                <a:latin typeface="ProximaNova"/>
              </a:rPr>
              <a:t>»)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6439451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EA2513-ACDD-44FA-B74A-76020D566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25352" y="99277"/>
            <a:ext cx="8229600" cy="457199"/>
          </a:xfrm>
        </p:spPr>
        <p:txBody>
          <a:bodyPr>
            <a:noAutofit/>
          </a:bodyPr>
          <a:lstStyle/>
          <a:p>
            <a:r>
              <a:rPr lang="ru-RU" sz="3200" b="1" dirty="0" err="1">
                <a:solidFill>
                  <a:srgbClr val="7030A0"/>
                </a:solidFill>
              </a:rPr>
              <a:t>Збирання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геномів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>
                <a:solidFill>
                  <a:srgbClr val="7030A0"/>
                </a:solidFill>
              </a:rPr>
              <a:t>de novo</a:t>
            </a:r>
            <a:endParaRPr lang="ru-UA" sz="3200" b="1" dirty="0">
              <a:solidFill>
                <a:srgbClr val="7030A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5A1D96F-2228-4D59-BAF3-11114E0568CE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42074" t="39225" r="27397" b="26112"/>
          <a:stretch/>
        </p:blipFill>
        <p:spPr bwMode="auto">
          <a:xfrm>
            <a:off x="5199511" y="115376"/>
            <a:ext cx="3926960" cy="21549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FB723A-7A08-4033-B003-6E2D25BEE2EB}"/>
              </a:ext>
            </a:extLst>
          </p:cNvPr>
          <p:cNvPicPr/>
          <p:nvPr/>
        </p:nvPicPr>
        <p:blipFill rotWithShape="1">
          <a:blip r:embed="rId3"/>
          <a:srcRect l="24372" t="27822" r="26242" b="24059"/>
          <a:stretch/>
        </p:blipFill>
        <p:spPr bwMode="auto">
          <a:xfrm>
            <a:off x="457200" y="2996952"/>
            <a:ext cx="5122912" cy="33775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46890E6-390A-4EB0-980E-ABAF492510E8}"/>
              </a:ext>
            </a:extLst>
          </p:cNvPr>
          <p:cNvSpPr/>
          <p:nvPr/>
        </p:nvSpPr>
        <p:spPr>
          <a:xfrm>
            <a:off x="6012160" y="2564904"/>
            <a:ext cx="2952328" cy="3960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2. </a:t>
            </a:r>
            <a:r>
              <a:rPr lang="ru-RU" dirty="0" err="1"/>
              <a:t>Отримуємо</a:t>
            </a:r>
            <a:r>
              <a:rPr lang="ru-RU" dirty="0"/>
              <a:t>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бібліотекі</a:t>
            </a:r>
            <a:r>
              <a:rPr lang="ru-RU" dirty="0"/>
              <a:t> </a:t>
            </a:r>
            <a:r>
              <a:rPr lang="ru-RU" dirty="0" err="1"/>
              <a:t>фрагментів</a:t>
            </a:r>
            <a:r>
              <a:rPr lang="ru-RU" dirty="0"/>
              <a:t> </a:t>
            </a:r>
            <a:r>
              <a:rPr lang="ru-RU" dirty="0" err="1"/>
              <a:t>різної</a:t>
            </a:r>
            <a:r>
              <a:rPr lang="ru-RU" dirty="0"/>
              <a:t> </a:t>
            </a:r>
            <a:r>
              <a:rPr lang="ru-RU" dirty="0" err="1"/>
              <a:t>довжини</a:t>
            </a:r>
            <a:r>
              <a:rPr lang="ru-RU" dirty="0"/>
              <a:t>.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3. </a:t>
            </a:r>
            <a:r>
              <a:rPr lang="ru-RU" dirty="0" err="1"/>
              <a:t>Секвенуємо</a:t>
            </a:r>
            <a:r>
              <a:rPr lang="ru-RU" dirty="0"/>
              <a:t> </a:t>
            </a:r>
            <a:r>
              <a:rPr lang="ru-RU" dirty="0" err="1"/>
              <a:t>кінцеві</a:t>
            </a:r>
            <a:r>
              <a:rPr lang="ru-RU" dirty="0"/>
              <a:t> </a:t>
            </a:r>
            <a:r>
              <a:rPr lang="ru-RU" dirty="0" err="1"/>
              <a:t>послідовності</a:t>
            </a:r>
            <a:r>
              <a:rPr lang="ru-RU" dirty="0"/>
              <a:t> (</a:t>
            </a:r>
            <a:r>
              <a:rPr lang="ru-RU" b="1" dirty="0" err="1"/>
              <a:t>парнокінцеве</a:t>
            </a:r>
            <a:r>
              <a:rPr lang="ru-RU" b="1" dirty="0"/>
              <a:t> </a:t>
            </a:r>
            <a:r>
              <a:rPr lang="ru-RU" b="1" dirty="0" err="1"/>
              <a:t>читання</a:t>
            </a:r>
            <a:r>
              <a:rPr lang="ru-RU" dirty="0"/>
              <a:t>)</a:t>
            </a:r>
            <a:endParaRPr lang="ru-UA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658AAAD-613E-46B4-BB92-D05B4CE4BA15}"/>
              </a:ext>
            </a:extLst>
          </p:cNvPr>
          <p:cNvSpPr/>
          <p:nvPr/>
        </p:nvSpPr>
        <p:spPr>
          <a:xfrm>
            <a:off x="4572000" y="2996952"/>
            <a:ext cx="1368152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492B849-75BA-432D-9247-FA2386890044}"/>
              </a:ext>
            </a:extLst>
          </p:cNvPr>
          <p:cNvSpPr/>
          <p:nvPr/>
        </p:nvSpPr>
        <p:spPr>
          <a:xfrm>
            <a:off x="683568" y="980728"/>
            <a:ext cx="3260922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1. </a:t>
            </a:r>
            <a:r>
              <a:rPr lang="uk-UA" dirty="0" err="1"/>
              <a:t>Секвеновані</a:t>
            </a:r>
            <a:r>
              <a:rPr lang="uk-UA" dirty="0"/>
              <a:t> фрагменти ДНК – </a:t>
            </a:r>
            <a:r>
              <a:rPr lang="uk-UA" dirty="0" err="1"/>
              <a:t>ріди</a:t>
            </a:r>
            <a:r>
              <a:rPr lang="en-US" dirty="0"/>
              <a:t> (reads)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669438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761" y="1772816"/>
            <a:ext cx="3048000" cy="3581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00" y="949951"/>
            <a:ext cx="8926448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uk-UA" sz="2000" spc="-5" dirty="0">
                <a:solidFill>
                  <a:srgbClr val="000000"/>
                </a:solidFill>
              </a:rPr>
              <a:t>Нобелівська премія з хімії (1958 р.) - амінокислотна послідовність інсуліну </a:t>
            </a:r>
            <a:br>
              <a:rPr lang="uk-UA" sz="2000" spc="-5" dirty="0">
                <a:solidFill>
                  <a:srgbClr val="000000"/>
                </a:solidFill>
              </a:rPr>
            </a:br>
            <a:r>
              <a:rPr lang="uk-UA" sz="2000" spc="-5" dirty="0">
                <a:solidFill>
                  <a:srgbClr val="000000"/>
                </a:solidFill>
              </a:rPr>
              <a:t>Нобелівська премія з хімії (1980 р.) - метод розшифровки  послідовності ДНК</a:t>
            </a:r>
            <a:endParaRPr sz="2000" dirty="0"/>
          </a:p>
        </p:txBody>
      </p:sp>
      <p:sp>
        <p:nvSpPr>
          <p:cNvPr id="5" name="object 5"/>
          <p:cNvSpPr txBox="1"/>
          <p:nvPr/>
        </p:nvSpPr>
        <p:spPr>
          <a:xfrm>
            <a:off x="8915018" y="6431074"/>
            <a:ext cx="16383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64"/>
              </a:lnSpc>
            </a:pPr>
            <a:fld id="{81D60167-4931-47E6-BA6A-407CBD079E47}" type="slidenum">
              <a:rPr sz="1600" spc="-5" dirty="0">
                <a:latin typeface="Arial"/>
                <a:cs typeface="Arial"/>
              </a:rPr>
              <a:t>3</a:t>
            </a:fld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8245" y="5608846"/>
            <a:ext cx="8149032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244" algn="ctr">
              <a:lnSpc>
                <a:spcPct val="100000"/>
              </a:lnSpc>
              <a:spcBef>
                <a:spcPts val="100"/>
              </a:spcBef>
            </a:pPr>
            <a:r>
              <a:rPr lang="uk-UA" b="1" spc="-5" dirty="0">
                <a:latin typeface="Arial"/>
                <a:cs typeface="Arial"/>
              </a:rPr>
              <a:t>Фрідріх Сенгер </a:t>
            </a:r>
            <a:r>
              <a:rPr lang="uk-UA" spc="-5" dirty="0">
                <a:latin typeface="Arial"/>
                <a:cs typeface="Arial"/>
              </a:rPr>
              <a:t>(13. 8. 1918 р. - 19. 11. 2013 р.)</a:t>
            </a:r>
          </a:p>
          <a:p>
            <a:pPr marL="55244" algn="ctr">
              <a:lnSpc>
                <a:spcPct val="100000"/>
              </a:lnSpc>
              <a:spcBef>
                <a:spcPts val="100"/>
              </a:spcBef>
            </a:pPr>
            <a:endParaRPr lang="uk-UA" spc="-5" dirty="0">
              <a:latin typeface="Arial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75856" y="55657"/>
            <a:ext cx="3219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err="1"/>
              <a:t>Секвенування</a:t>
            </a:r>
            <a:r>
              <a:rPr lang="uk-UA" sz="2800" b="1" dirty="0"/>
              <a:t>  ДНК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5460206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2EFFAEE-97A6-4CF7-9920-F63CEF4B0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4785968"/>
            <a:ext cx="8856984" cy="18113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бібліотек</a:t>
            </a:r>
            <a:r>
              <a:rPr lang="ru-RU" dirty="0"/>
              <a:t> </a:t>
            </a:r>
            <a:r>
              <a:rPr lang="ru-RU" dirty="0" err="1"/>
              <a:t>різної</a:t>
            </a:r>
            <a:r>
              <a:rPr lang="ru-RU" dirty="0"/>
              <a:t> </a:t>
            </a:r>
            <a:r>
              <a:rPr lang="ru-RU" dirty="0" err="1"/>
              <a:t>довжини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поетапно</a:t>
            </a:r>
            <a:r>
              <a:rPr lang="ru-RU" dirty="0"/>
              <a:t> </a:t>
            </a:r>
            <a:r>
              <a:rPr lang="ru-RU" dirty="0" err="1"/>
              <a:t>збирати</a:t>
            </a:r>
            <a:r>
              <a:rPr lang="ru-RU" dirty="0"/>
              <a:t> геном –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рідів</a:t>
            </a:r>
            <a:r>
              <a:rPr lang="ru-RU" b="1" dirty="0"/>
              <a:t> до </a:t>
            </a:r>
            <a:r>
              <a:rPr lang="ru-RU" b="1" dirty="0" err="1"/>
              <a:t>контигів</a:t>
            </a:r>
            <a:r>
              <a:rPr lang="ru-RU" b="1" dirty="0"/>
              <a:t> та </a:t>
            </a:r>
            <a:r>
              <a:rPr lang="ru-RU" b="1" dirty="0" err="1"/>
              <a:t>скаффолдів</a:t>
            </a:r>
            <a:r>
              <a:rPr lang="ru-RU" b="1" dirty="0"/>
              <a:t>. </a:t>
            </a:r>
            <a:endParaRPr lang="ru-UA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7B6F10-D245-462E-A7FA-8CABBA0BF545}"/>
              </a:ext>
            </a:extLst>
          </p:cNvPr>
          <p:cNvPicPr/>
          <p:nvPr/>
        </p:nvPicPr>
        <p:blipFill rotWithShape="1">
          <a:blip r:embed="rId2"/>
          <a:srcRect l="25141" t="28539" r="26319" b="23216"/>
          <a:stretch/>
        </p:blipFill>
        <p:spPr bwMode="auto">
          <a:xfrm>
            <a:off x="1115616" y="116632"/>
            <a:ext cx="6624736" cy="46693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001874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578A040-2233-445E-9158-E9D0FAE61D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15" t="23400" r="21123" b="10801"/>
          <a:stretch/>
        </p:blipFill>
        <p:spPr>
          <a:xfrm>
            <a:off x="2483768" y="3887700"/>
            <a:ext cx="4392488" cy="2752626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B7DFDE0-B417-4F93-A171-63F63D0B0020}"/>
              </a:ext>
            </a:extLst>
          </p:cNvPr>
          <p:cNvSpPr/>
          <p:nvPr/>
        </p:nvSpPr>
        <p:spPr>
          <a:xfrm>
            <a:off x="251520" y="2276872"/>
            <a:ext cx="8788863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 </a:t>
            </a:r>
            <a:r>
              <a:rPr lang="uk-UA" sz="2800" b="1" dirty="0" err="1"/>
              <a:t>Скаффолд</a:t>
            </a:r>
            <a:r>
              <a:rPr lang="uk-UA" dirty="0"/>
              <a:t> - </a:t>
            </a:r>
            <a:r>
              <a:rPr lang="ru-UA" dirty="0" err="1"/>
              <a:t>проміжна</a:t>
            </a:r>
            <a:r>
              <a:rPr lang="ru-UA" dirty="0"/>
              <a:t> </a:t>
            </a:r>
            <a:r>
              <a:rPr lang="ru-UA" dirty="0" err="1"/>
              <a:t>неповна</a:t>
            </a:r>
            <a:r>
              <a:rPr lang="ru-UA" dirty="0"/>
              <a:t> структура </a:t>
            </a:r>
            <a:r>
              <a:rPr lang="ru-UA" dirty="0" err="1"/>
              <a:t>послідовності</a:t>
            </a:r>
            <a:r>
              <a:rPr lang="ru-UA" dirty="0"/>
              <a:t>,</a:t>
            </a:r>
            <a:r>
              <a:rPr lang="uk-UA" dirty="0"/>
              <a:t> що </a:t>
            </a:r>
            <a:r>
              <a:rPr lang="uk-UA" dirty="0" err="1"/>
              <a:t>секвенується</a:t>
            </a:r>
            <a:r>
              <a:rPr lang="uk-UA" dirty="0"/>
              <a:t>, яка</a:t>
            </a:r>
            <a:r>
              <a:rPr lang="ru-UA" dirty="0"/>
              <a:t> </a:t>
            </a:r>
            <a:r>
              <a:rPr lang="ru-UA" dirty="0" err="1"/>
              <a:t>допомагає</a:t>
            </a:r>
            <a:r>
              <a:rPr lang="ru-UA" dirty="0"/>
              <a:t> </a:t>
            </a:r>
            <a:r>
              <a:rPr lang="ru-UA" dirty="0" err="1"/>
              <a:t>складанню</a:t>
            </a:r>
            <a:r>
              <a:rPr lang="ru-UA" dirty="0"/>
              <a:t> </a:t>
            </a:r>
            <a:r>
              <a:rPr lang="ru-UA" dirty="0" err="1"/>
              <a:t>її</a:t>
            </a:r>
            <a:r>
              <a:rPr lang="ru-UA" dirty="0"/>
              <a:t> </a:t>
            </a:r>
            <a:r>
              <a:rPr lang="ru-UA" dirty="0" err="1"/>
              <a:t>повної</a:t>
            </a:r>
            <a:r>
              <a:rPr lang="ru-UA" dirty="0"/>
              <a:t> </a:t>
            </a:r>
            <a:r>
              <a:rPr lang="ru-UA" dirty="0" err="1"/>
              <a:t>версії</a:t>
            </a:r>
            <a:r>
              <a:rPr lang="ru-UA" dirty="0"/>
              <a:t>. </a:t>
            </a:r>
            <a:endParaRPr lang="uk-UA" dirty="0"/>
          </a:p>
          <a:p>
            <a:r>
              <a:rPr lang="ru-UA" dirty="0"/>
              <a:t>По </a:t>
            </a:r>
            <a:r>
              <a:rPr lang="ru-UA" dirty="0" err="1"/>
              <a:t>суті</a:t>
            </a:r>
            <a:r>
              <a:rPr lang="ru-UA" dirty="0"/>
              <a:t>, </a:t>
            </a:r>
            <a:r>
              <a:rPr lang="ru-UA" dirty="0" err="1"/>
              <a:t>це</a:t>
            </a:r>
            <a:r>
              <a:rPr lang="ru-UA" dirty="0"/>
              <a:t> </a:t>
            </a:r>
            <a:r>
              <a:rPr lang="ru-UA" dirty="0" err="1"/>
              <a:t>серія</a:t>
            </a:r>
            <a:r>
              <a:rPr lang="ru-UA" dirty="0"/>
              <a:t> </a:t>
            </a:r>
            <a:r>
              <a:rPr lang="ru-UA" dirty="0" err="1"/>
              <a:t>контиг</a:t>
            </a:r>
            <a:r>
              <a:rPr lang="uk-UA" dirty="0"/>
              <a:t>і</a:t>
            </a:r>
            <a:r>
              <a:rPr lang="ru-UA" dirty="0"/>
              <a:t>в, </a:t>
            </a:r>
            <a:r>
              <a:rPr lang="ru-UA" dirty="0" err="1"/>
              <a:t>розташованих</a:t>
            </a:r>
            <a:r>
              <a:rPr lang="ru-UA" dirty="0"/>
              <a:t> в правильному порядку, але </a:t>
            </a:r>
            <a:r>
              <a:rPr lang="ru-UA" dirty="0" err="1"/>
              <a:t>необов'язково</a:t>
            </a:r>
            <a:r>
              <a:rPr lang="ru-UA" dirty="0"/>
              <a:t> </a:t>
            </a:r>
            <a:r>
              <a:rPr lang="ru-UA" dirty="0" err="1"/>
              <a:t>сполучених</a:t>
            </a:r>
            <a:r>
              <a:rPr lang="ru-UA" dirty="0"/>
              <a:t> в одну </a:t>
            </a:r>
            <a:r>
              <a:rPr lang="ru-UA" dirty="0" err="1"/>
              <a:t>безперервну</a:t>
            </a:r>
            <a:r>
              <a:rPr lang="ru-UA" dirty="0"/>
              <a:t> </a:t>
            </a:r>
            <a:r>
              <a:rPr lang="ru-UA" dirty="0" err="1"/>
              <a:t>послідовність</a:t>
            </a:r>
            <a:r>
              <a:rPr lang="ru-UA" dirty="0"/>
              <a:t>.</a:t>
            </a:r>
          </a:p>
        </p:txBody>
      </p:sp>
      <p:pic>
        <p:nvPicPr>
          <p:cNvPr id="5122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640E3173-503D-486E-BC0C-E32BC13F9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65787"/>
            <a:ext cx="5440660" cy="155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1162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1631F3-798A-4859-B0D7-A622772C643D}"/>
              </a:ext>
            </a:extLst>
          </p:cNvPr>
          <p:cNvPicPr/>
          <p:nvPr/>
        </p:nvPicPr>
        <p:blipFill rotWithShape="1">
          <a:blip r:embed="rId2"/>
          <a:srcRect l="36447" t="35577" r="35919" b="25374"/>
          <a:stretch/>
        </p:blipFill>
        <p:spPr bwMode="auto">
          <a:xfrm>
            <a:off x="971600" y="344574"/>
            <a:ext cx="7560840" cy="43924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ED6DF4DE-6602-4502-9E31-0797FC008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1720" y="5157192"/>
            <a:ext cx="4536504" cy="864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/>
              <a:t>Вплив  розмірів фрагментів на якість отриманого збирання</a:t>
            </a:r>
            <a:endParaRPr lang="ru-UA" sz="2400" dirty="0"/>
          </a:p>
        </p:txBody>
      </p:sp>
    </p:spTree>
    <p:extLst>
      <p:ext uri="{BB962C8B-B14F-4D97-AF65-F5344CB8AC3E}">
        <p14:creationId xmlns:p14="http://schemas.microsoft.com/office/powerpoint/2010/main" val="2212430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" y="34482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b="1" dirty="0" err="1"/>
              <a:t>Секвенування</a:t>
            </a:r>
            <a:r>
              <a:rPr lang="uk-UA" sz="3200" b="1" dirty="0"/>
              <a:t> за Сенгером (</a:t>
            </a:r>
            <a:r>
              <a:rPr lang="ru-RU" sz="3200" b="1" dirty="0"/>
              <a:t>метод </a:t>
            </a:r>
            <a:r>
              <a:rPr lang="ru-RU" sz="3200" b="1" dirty="0" err="1"/>
              <a:t>секвенування</a:t>
            </a:r>
            <a:r>
              <a:rPr lang="ru-RU" sz="3200" b="1" dirty="0"/>
              <a:t> з </a:t>
            </a:r>
            <a:r>
              <a:rPr lang="ru-RU" sz="3200" b="1" dirty="0" err="1"/>
              <a:t>обривом</a:t>
            </a:r>
            <a:r>
              <a:rPr lang="ru-RU" sz="3200" b="1" dirty="0"/>
              <a:t> </a:t>
            </a:r>
            <a:r>
              <a:rPr lang="ru-RU" sz="3200" b="1" dirty="0" err="1"/>
              <a:t>ланцюга</a:t>
            </a:r>
            <a:r>
              <a:rPr lang="ru-RU" sz="3200" b="1" dirty="0"/>
              <a:t>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340768"/>
            <a:ext cx="29523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На коротких (до 1000 н) </a:t>
            </a:r>
            <a:r>
              <a:rPr lang="uk-UA" dirty="0" err="1"/>
              <a:t>одноланцюгових</a:t>
            </a:r>
            <a:r>
              <a:rPr lang="uk-UA" dirty="0"/>
              <a:t> ДНК здійснюється відпал коротких </a:t>
            </a:r>
            <a:r>
              <a:rPr lang="uk-UA" dirty="0" err="1"/>
              <a:t>олігонуклеотидів</a:t>
            </a:r>
            <a:r>
              <a:rPr lang="uk-UA" dirty="0"/>
              <a:t>. </a:t>
            </a:r>
          </a:p>
          <a:p>
            <a:pPr algn="just"/>
            <a:endParaRPr lang="uk-UA" dirty="0"/>
          </a:p>
          <a:p>
            <a:pPr algn="just"/>
            <a:r>
              <a:rPr lang="uk-UA" dirty="0"/>
              <a:t>1. В середовище додано окрім звичайних </a:t>
            </a:r>
            <a:r>
              <a:rPr lang="uk-UA" dirty="0" err="1"/>
              <a:t>дАТФ</a:t>
            </a:r>
            <a:r>
              <a:rPr lang="uk-UA" dirty="0"/>
              <a:t>, </a:t>
            </a:r>
            <a:r>
              <a:rPr lang="uk-UA" dirty="0" err="1"/>
              <a:t>дГТФ</a:t>
            </a:r>
            <a:r>
              <a:rPr lang="uk-UA" dirty="0"/>
              <a:t>, </a:t>
            </a:r>
            <a:r>
              <a:rPr lang="uk-UA" dirty="0" err="1"/>
              <a:t>дЦТФ</a:t>
            </a:r>
            <a:r>
              <a:rPr lang="uk-UA" dirty="0"/>
              <a:t> та </a:t>
            </a:r>
            <a:r>
              <a:rPr lang="uk-UA" dirty="0" err="1"/>
              <a:t>дТТФ</a:t>
            </a:r>
            <a:r>
              <a:rPr lang="uk-UA" dirty="0"/>
              <a:t>, невелика кількість </a:t>
            </a:r>
            <a:r>
              <a:rPr lang="uk-UA" dirty="0" err="1"/>
              <a:t>ддАТФ</a:t>
            </a:r>
            <a:r>
              <a:rPr lang="uk-UA" dirty="0"/>
              <a:t>, </a:t>
            </a:r>
            <a:r>
              <a:rPr lang="uk-UA" dirty="0" err="1"/>
              <a:t>ддГТФ</a:t>
            </a:r>
            <a:r>
              <a:rPr lang="uk-UA" dirty="0"/>
              <a:t>, </a:t>
            </a:r>
            <a:r>
              <a:rPr lang="uk-UA" dirty="0" err="1"/>
              <a:t>ддЦТФ</a:t>
            </a:r>
            <a:r>
              <a:rPr lang="uk-UA" dirty="0"/>
              <a:t> та </a:t>
            </a:r>
            <a:r>
              <a:rPr lang="uk-UA" dirty="0" err="1"/>
              <a:t>ддТТФ</a:t>
            </a:r>
            <a:r>
              <a:rPr lang="uk-UA" dirty="0"/>
              <a:t>, </a:t>
            </a:r>
            <a:r>
              <a:rPr lang="uk-UA" dirty="0" err="1"/>
              <a:t>відмічен</a:t>
            </a:r>
            <a:r>
              <a:rPr lang="ru-RU" dirty="0"/>
              <a:t>их</a:t>
            </a:r>
            <a:r>
              <a:rPr lang="uk-UA" dirty="0"/>
              <a:t> флуоресцентною міткою. </a:t>
            </a:r>
          </a:p>
          <a:p>
            <a:pPr algn="just"/>
            <a:r>
              <a:rPr lang="uk-UA" dirty="0"/>
              <a:t> </a:t>
            </a:r>
            <a:endParaRPr lang="uk-UA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484D282-BC1E-4E30-A7F9-A5FA810AA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1628800"/>
            <a:ext cx="5400600" cy="253528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98D92FA-7E2F-4CE2-9D88-F71967550260}"/>
              </a:ext>
            </a:extLst>
          </p:cNvPr>
          <p:cNvSpPr/>
          <p:nvPr/>
        </p:nvSpPr>
        <p:spPr>
          <a:xfrm>
            <a:off x="3394212" y="4546728"/>
            <a:ext cx="5256584" cy="221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dirty="0"/>
              <a:t>2. Фермент </a:t>
            </a:r>
            <a:r>
              <a:rPr lang="uk-UA" dirty="0" err="1"/>
              <a:t>полімераза</a:t>
            </a:r>
            <a:r>
              <a:rPr lang="uk-UA" dirty="0"/>
              <a:t> не вибирає </a:t>
            </a:r>
            <a:r>
              <a:rPr lang="uk-UA" dirty="0" err="1"/>
              <a:t>дНТФ</a:t>
            </a:r>
            <a:r>
              <a:rPr lang="uk-UA" dirty="0"/>
              <a:t> або </a:t>
            </a:r>
            <a:r>
              <a:rPr lang="uk-UA" dirty="0" err="1"/>
              <a:t>ддНТФ</a:t>
            </a:r>
            <a:r>
              <a:rPr lang="uk-UA" dirty="0"/>
              <a:t> приєднувати до ланцюга, тому обрив ланцюга трапляється випадково і в підсумку  -  набір </a:t>
            </a:r>
            <a:r>
              <a:rPr lang="uk-UA" u="sng" dirty="0" err="1"/>
              <a:t>олігонуклеотидів</a:t>
            </a:r>
            <a:r>
              <a:rPr lang="uk-UA" dirty="0"/>
              <a:t> різної довжини,  які завершуються або </a:t>
            </a:r>
            <a:r>
              <a:rPr lang="uk-UA" dirty="0" err="1"/>
              <a:t>ддАТФ</a:t>
            </a:r>
            <a:r>
              <a:rPr lang="uk-UA" dirty="0"/>
              <a:t>, або </a:t>
            </a:r>
            <a:r>
              <a:rPr lang="uk-UA" dirty="0" err="1"/>
              <a:t>ддГТФ</a:t>
            </a:r>
            <a:r>
              <a:rPr lang="uk-UA" dirty="0"/>
              <a:t>, або </a:t>
            </a:r>
            <a:r>
              <a:rPr lang="uk-UA" dirty="0" err="1"/>
              <a:t>ддЦТФ</a:t>
            </a:r>
            <a:r>
              <a:rPr lang="uk-UA" dirty="0"/>
              <a:t>, або </a:t>
            </a:r>
            <a:r>
              <a:rPr lang="uk-UA" dirty="0" err="1"/>
              <a:t>дТТФ</a:t>
            </a:r>
            <a:r>
              <a:rPr lang="uk-UA" dirty="0"/>
              <a:t>, які присутні в тій же позиції, що і в матричній ДНК.</a:t>
            </a:r>
            <a:endParaRPr lang="ru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B54A55-C890-4BFF-91F8-9CA2EE321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155" y="4673286"/>
            <a:ext cx="2125042" cy="212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361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6628853"/>
              </p:ext>
            </p:extLst>
          </p:nvPr>
        </p:nvGraphicFramePr>
        <p:xfrm>
          <a:off x="1151595" y="2224263"/>
          <a:ext cx="1800498" cy="314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" name="Image" r:id="rId3" imgW="376200" imgH="656639" progId="Photoshop.Image.8">
                  <p:embed/>
                </p:oleObj>
              </mc:Choice>
              <mc:Fallback>
                <p:oleObj name="Image" r:id="rId3" imgW="376200" imgH="656639" progId="Photoshop.Imag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1595" y="2224263"/>
                        <a:ext cx="1800498" cy="3145637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151595" y="5499164"/>
            <a:ext cx="2160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G</a:t>
            </a:r>
            <a:r>
              <a:rPr lang="en-US" sz="1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   </a:t>
            </a:r>
            <a:r>
              <a:rPr lang="en-US" sz="1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</a:t>
            </a:r>
            <a:r>
              <a:rPr lang="en-US" sz="1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  </a:t>
            </a:r>
            <a:r>
              <a:rPr lang="en-US" sz="1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sz="1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   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  <a:endParaRPr lang="ru-RU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4196539"/>
              </p:ext>
            </p:extLst>
          </p:nvPr>
        </p:nvGraphicFramePr>
        <p:xfrm>
          <a:off x="5908889" y="3588918"/>
          <a:ext cx="3002987" cy="294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" name="Image" r:id="rId5" imgW="475200" imgH="656639" progId="Photoshop.Image.8">
                  <p:embed/>
                </p:oleObj>
              </mc:Choice>
              <mc:Fallback>
                <p:oleObj name="Image" r:id="rId5" imgW="475200" imgH="656639" progId="Photoshop.Imag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8889" y="3588918"/>
                        <a:ext cx="3002987" cy="2949012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754561" y="5865877"/>
            <a:ext cx="26057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800" dirty="0" err="1">
                <a:cs typeface="Times New Roman" panose="02020603050405020304" pitchFamily="18" charset="0"/>
              </a:rPr>
              <a:t>нуклеотиди-термінатори</a:t>
            </a:r>
            <a:endParaRPr lang="ru-RU" altLang="ru-RU" sz="1800" dirty="0"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BEC21DD-9388-4099-844D-7D821D8D9EB2}"/>
              </a:ext>
            </a:extLst>
          </p:cNvPr>
          <p:cNvSpPr/>
          <p:nvPr/>
        </p:nvSpPr>
        <p:spPr>
          <a:xfrm>
            <a:off x="533400" y="477860"/>
            <a:ext cx="7999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dirty="0">
                <a:solidFill>
                  <a:prstClr val="black"/>
                </a:solidFill>
              </a:rPr>
              <a:t>3. Електрофорез  у ПАГ з метою розділення молекул за довжиною. </a:t>
            </a:r>
          </a:p>
          <a:p>
            <a:pPr lvl="0" algn="just"/>
            <a:r>
              <a:rPr lang="uk-UA" dirty="0">
                <a:solidFill>
                  <a:prstClr val="black"/>
                </a:solidFill>
              </a:rPr>
              <a:t>Датчик флюоресценції реєструє сигнал від останнього </a:t>
            </a:r>
            <a:r>
              <a:rPr lang="uk-UA" dirty="0" err="1">
                <a:solidFill>
                  <a:prstClr val="black"/>
                </a:solidFill>
              </a:rPr>
              <a:t>нуклеотида</a:t>
            </a:r>
            <a:r>
              <a:rPr lang="uk-UA" dirty="0">
                <a:solidFill>
                  <a:prstClr val="black"/>
                </a:solidFill>
              </a:rPr>
              <a:t>. </a:t>
            </a:r>
            <a:endParaRPr lang="uk-UA" b="1" dirty="0">
              <a:solidFill>
                <a:prstClr val="black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68D0008-6CC2-4E19-9A2D-513C09AC52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6538" y="1546488"/>
            <a:ext cx="2476500" cy="1533525"/>
          </a:xfrm>
          <a:prstGeom prst="rect">
            <a:avLst/>
          </a:prstGeom>
        </p:spPr>
      </p:pic>
      <p:pic>
        <p:nvPicPr>
          <p:cNvPr id="2118" name="Picture 70" descr="https://upload.wikimedia.org/wikipedia/commons/thumb/0/09/%D0%A4%D0%BB%D1%83%D0%BE%D1%80%D0%B5%D1%81%D1%86%D0%B5%D0%BD%D1%82%D0%BD%D1%8B%D0%B5_%D0%B4%D0%B8%D0%B4%D0%B5%D0%B7%D0%BE%D0%BA%D1%81%D0%B8%D1%82%D0%B5%D1%80%D0%BC%D0%B8%D0%BD%D0%B0%D1%82%D0%BE%D1%80%D1%8B_%D0%A1%D0%B0%D0%BD%D0%B3%D0%B5%D1%80.svg/620px-%D0%A4%D0%BB%D1%83%D0%BE%D1%80%D0%B5%D1%81%D1%86%D0%B5%D0%BD%D1%82%D0%BD%D1%8B%D0%B5_%D0%B4%D0%B8%D0%B4%D0%B5%D0%B7%D0%BE%D0%BA%D1%81%D0%B8%D1%82%D0%B5%D1%80%D0%BC%D0%B8%D0%BD%D0%B0%D1%82%D0%BE%D1%80%D1%8B_%D0%A1%D0%B0%D0%BD%D0%B3%D0%B5%D1%80.svg.png">
            <a:extLst>
              <a:ext uri="{FF2B5EF4-FFF2-40B4-BE49-F238E27FC236}">
                <a16:creationId xmlns:a16="http://schemas.microsoft.com/office/drawing/2014/main" id="{CBB991E3-9D45-4FE8-9576-5AC739C6A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149" y="3542958"/>
            <a:ext cx="2340774" cy="234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932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9045" y="80645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/>
              <a:t>Секвен</a:t>
            </a:r>
            <a:r>
              <a:rPr lang="uk-UA" sz="2400" b="1" dirty="0" err="1"/>
              <a:t>ування</a:t>
            </a:r>
            <a:r>
              <a:rPr lang="ru-RU" sz="2400" b="1" dirty="0"/>
              <a:t> ДНК </a:t>
            </a:r>
            <a:r>
              <a:rPr lang="uk-UA" sz="2400" b="1" dirty="0"/>
              <a:t>за </a:t>
            </a:r>
            <a:r>
              <a:rPr lang="ru-RU" sz="2400" b="1" dirty="0" err="1"/>
              <a:t>Максамом</a:t>
            </a:r>
            <a:r>
              <a:rPr lang="ru-RU" sz="2400" b="1" dirty="0"/>
              <a:t> -Г</a:t>
            </a:r>
            <a:r>
              <a:rPr lang="uk-UA" sz="2400" b="1" dirty="0"/>
              <a:t>і</a:t>
            </a:r>
            <a:r>
              <a:rPr lang="ru-RU" sz="2400" b="1" dirty="0" err="1"/>
              <a:t>лберт</a:t>
            </a:r>
            <a:r>
              <a:rPr lang="uk-UA" sz="2400" b="1" dirty="0"/>
              <a:t>ом</a:t>
            </a:r>
            <a:r>
              <a:rPr lang="ru-RU" sz="2400" b="1" dirty="0"/>
              <a:t> (х</a:t>
            </a:r>
            <a:r>
              <a:rPr lang="uk-UA" sz="2400" b="1" dirty="0"/>
              <a:t>і</a:t>
            </a:r>
            <a:r>
              <a:rPr lang="ru-RU" sz="2400" b="1" dirty="0"/>
              <a:t>м</a:t>
            </a:r>
            <a:r>
              <a:rPr lang="uk-UA" sz="2400" b="1" dirty="0"/>
              <a:t>і</a:t>
            </a:r>
            <a:r>
              <a:rPr lang="ru-RU" sz="2400" b="1" dirty="0"/>
              <a:t>ч</a:t>
            </a:r>
            <a:r>
              <a:rPr lang="uk-UA" sz="2400" b="1" dirty="0"/>
              <a:t>н</a:t>
            </a:r>
            <a:r>
              <a:rPr lang="ru-RU" sz="2400" b="1" dirty="0" err="1"/>
              <a:t>ий</a:t>
            </a:r>
            <a:r>
              <a:rPr lang="ru-RU" sz="2400" b="1" dirty="0"/>
              <a:t> метод)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A901F42-ED1A-4E5A-B16C-E470B509F36C}"/>
              </a:ext>
            </a:extLst>
          </p:cNvPr>
          <p:cNvSpPr/>
          <p:nvPr/>
        </p:nvSpPr>
        <p:spPr>
          <a:xfrm>
            <a:off x="263015" y="665545"/>
            <a:ext cx="88325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uk-UA" dirty="0"/>
              <a:t>Один з кінців фрагмента ДНК мітять за допомогою </a:t>
            </a:r>
            <a:r>
              <a:rPr lang="uk-UA" baseline="30000" dirty="0"/>
              <a:t>32</a:t>
            </a:r>
            <a:r>
              <a:rPr lang="uk-UA" dirty="0"/>
              <a:t>Р. </a:t>
            </a:r>
          </a:p>
          <a:p>
            <a:pPr algn="just"/>
            <a:endParaRPr lang="uk-UA" dirty="0"/>
          </a:p>
          <a:p>
            <a:pPr algn="just"/>
            <a:r>
              <a:rPr lang="uk-UA" dirty="0"/>
              <a:t>2. Препарат ДНК ділять на чотири порції  і кожну з них обробляють реагентом, який </a:t>
            </a:r>
            <a:r>
              <a:rPr lang="uk-UA" b="1" dirty="0" err="1"/>
              <a:t>специфічно</a:t>
            </a:r>
            <a:r>
              <a:rPr lang="uk-UA" b="1" dirty="0"/>
              <a:t>  модифікує одну з чотирьох основ ДНК</a:t>
            </a:r>
            <a:r>
              <a:rPr lang="uk-UA" dirty="0"/>
              <a:t> (</a:t>
            </a:r>
            <a:r>
              <a:rPr lang="uk-UA" dirty="0" err="1"/>
              <a:t>диметилсульфатом</a:t>
            </a:r>
            <a:r>
              <a:rPr lang="uk-UA" dirty="0"/>
              <a:t> чи </a:t>
            </a:r>
            <a:r>
              <a:rPr lang="uk-UA" dirty="0" err="1"/>
              <a:t>гідразином</a:t>
            </a:r>
            <a:r>
              <a:rPr lang="uk-UA" dirty="0"/>
              <a:t>).</a:t>
            </a:r>
          </a:p>
          <a:p>
            <a:pPr algn="just"/>
            <a:endParaRPr lang="uk-UA" dirty="0"/>
          </a:p>
          <a:p>
            <a:pPr algn="just"/>
            <a:r>
              <a:rPr lang="uk-UA" dirty="0"/>
              <a:t>3. Обробка певними речовинами  (піперидином) спричиняє гідроліз </a:t>
            </a:r>
            <a:r>
              <a:rPr lang="uk-UA" dirty="0" err="1"/>
              <a:t>сахарофосфатного</a:t>
            </a:r>
            <a:r>
              <a:rPr lang="uk-UA" dirty="0"/>
              <a:t> ланцюга по модифікованим основам.</a:t>
            </a:r>
          </a:p>
          <a:p>
            <a:pPr algn="just"/>
            <a:endParaRPr lang="uk-UA" dirty="0"/>
          </a:p>
          <a:p>
            <a:pPr algn="just"/>
            <a:r>
              <a:rPr lang="uk-UA" dirty="0"/>
              <a:t>4. Отримують набір мічених фрагментів, довжина яких визначається відстанню від зруйнованої основи до кінця молекули. </a:t>
            </a:r>
          </a:p>
          <a:p>
            <a:endParaRPr lang="uk-UA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31A3E3-2FCE-40AB-A7EF-827F17711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086" y="3793983"/>
            <a:ext cx="2737341" cy="2877561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B39D2C6-F46F-4321-9983-EF2E7D610647}"/>
              </a:ext>
            </a:extLst>
          </p:cNvPr>
          <p:cNvSpPr/>
          <p:nvPr/>
        </p:nvSpPr>
        <p:spPr>
          <a:xfrm>
            <a:off x="3900497" y="4034647"/>
            <a:ext cx="49804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залишки</a:t>
            </a:r>
            <a:r>
              <a:rPr lang="ru-RU" dirty="0"/>
              <a:t> </a:t>
            </a:r>
            <a:r>
              <a:rPr lang="en-US" dirty="0"/>
              <a:t>G </a:t>
            </a:r>
            <a:r>
              <a:rPr lang="ru-RU" dirty="0" err="1"/>
              <a:t>находяться</a:t>
            </a:r>
            <a:r>
              <a:rPr lang="ru-RU" dirty="0"/>
              <a:t> на </a:t>
            </a:r>
            <a:r>
              <a:rPr lang="ru-RU" dirty="0" err="1"/>
              <a:t>відстані</a:t>
            </a:r>
            <a:r>
              <a:rPr lang="ru-RU" dirty="0"/>
              <a:t> 2, 6, 11</a:t>
            </a:r>
            <a:r>
              <a:rPr lang="uk-UA" dirty="0"/>
              <a:t>,</a:t>
            </a:r>
            <a:r>
              <a:rPr lang="ru-RU" dirty="0"/>
              <a:t> 16 </a:t>
            </a:r>
            <a:r>
              <a:rPr lang="ru-RU" dirty="0" err="1"/>
              <a:t>нуклеотидів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міченого</a:t>
            </a:r>
            <a:r>
              <a:rPr lang="ru-RU" dirty="0"/>
              <a:t> </a:t>
            </a:r>
            <a:r>
              <a:rPr lang="ru-RU" dirty="0" err="1"/>
              <a:t>кінця</a:t>
            </a:r>
            <a:r>
              <a:rPr lang="ru-RU" dirty="0"/>
              <a:t>, то </a:t>
            </a:r>
            <a:r>
              <a:rPr lang="ru-RU" dirty="0" err="1"/>
              <a:t>обробка</a:t>
            </a:r>
            <a:r>
              <a:rPr lang="ru-RU" dirty="0"/>
              <a:t> </a:t>
            </a:r>
            <a:r>
              <a:rPr lang="ru-RU" dirty="0" err="1"/>
              <a:t>даного</a:t>
            </a:r>
            <a:r>
              <a:rPr lang="ru-RU" dirty="0"/>
              <a:t> </a:t>
            </a:r>
            <a:r>
              <a:rPr lang="ru-RU" dirty="0" err="1"/>
              <a:t>ланцюга</a:t>
            </a:r>
            <a:r>
              <a:rPr lang="ru-RU" dirty="0"/>
              <a:t>  реагентами,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руйнують</a:t>
            </a:r>
            <a:r>
              <a:rPr lang="en-US" dirty="0"/>
              <a:t> G</a:t>
            </a:r>
            <a:r>
              <a:rPr lang="ru-RU" dirty="0"/>
              <a:t>,  </a:t>
            </a:r>
            <a:r>
              <a:rPr lang="ru-RU" dirty="0" err="1"/>
              <a:t>призведе</a:t>
            </a:r>
            <a:r>
              <a:rPr lang="ru-RU" dirty="0"/>
              <a:t> до </a:t>
            </a:r>
            <a:r>
              <a:rPr lang="ru-RU" dirty="0" err="1"/>
              <a:t>утворення</a:t>
            </a:r>
            <a:r>
              <a:rPr lang="ru-RU" dirty="0"/>
              <a:t> </a:t>
            </a:r>
            <a:r>
              <a:rPr lang="ru-RU" dirty="0" err="1"/>
              <a:t>мічених</a:t>
            </a:r>
            <a:r>
              <a:rPr lang="ru-RU" dirty="0"/>
              <a:t> </a:t>
            </a:r>
            <a:r>
              <a:rPr lang="ru-RU" dirty="0" err="1"/>
              <a:t>фрагментів</a:t>
            </a:r>
            <a:r>
              <a:rPr lang="ru-RU" dirty="0"/>
              <a:t> </a:t>
            </a:r>
            <a:r>
              <a:rPr lang="ru-RU" dirty="0" err="1"/>
              <a:t>довжиною</a:t>
            </a:r>
            <a:r>
              <a:rPr lang="ru-RU" dirty="0"/>
              <a:t> 2, 6, 11 та 16 </a:t>
            </a:r>
            <a:r>
              <a:rPr lang="ru-RU" dirty="0" err="1"/>
              <a:t>нуклеотидів</a:t>
            </a:r>
            <a:r>
              <a:rPr lang="ru-RU" dirty="0"/>
              <a:t>. 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(</a:t>
            </a:r>
            <a:r>
              <a:rPr lang="ru-RU" sz="1400" dirty="0" err="1"/>
              <a:t>утворені</a:t>
            </a:r>
            <a:r>
              <a:rPr lang="ru-RU" sz="1400" dirty="0"/>
              <a:t> при </a:t>
            </a:r>
            <a:r>
              <a:rPr lang="ru-RU" sz="1400" dirty="0" err="1"/>
              <a:t>цьому</a:t>
            </a:r>
            <a:r>
              <a:rPr lang="ru-RU" sz="1400" dirty="0"/>
              <a:t> </a:t>
            </a:r>
            <a:r>
              <a:rPr lang="ru-RU" sz="1400" dirty="0" err="1"/>
              <a:t>фрагменти</a:t>
            </a:r>
            <a:r>
              <a:rPr lang="ru-RU" sz="1400" dirty="0"/>
              <a:t>, </a:t>
            </a:r>
            <a:r>
              <a:rPr lang="ru-RU" sz="1400" dirty="0" err="1"/>
              <a:t>довжиною</a:t>
            </a:r>
            <a:r>
              <a:rPr lang="ru-RU" sz="1400" dirty="0"/>
              <a:t> 3 та 4 нуклеотида не </a:t>
            </a:r>
            <a:r>
              <a:rPr lang="ru-RU" sz="1400" dirty="0" err="1"/>
              <a:t>будуть</a:t>
            </a:r>
            <a:r>
              <a:rPr lang="ru-RU" sz="1400" dirty="0"/>
              <a:t> </a:t>
            </a:r>
            <a:r>
              <a:rPr lang="ru-RU" sz="1400" dirty="0" err="1"/>
              <a:t>міченими</a:t>
            </a:r>
            <a:r>
              <a:rPr lang="ru-RU" sz="1400" dirty="0"/>
              <a:t>). </a:t>
            </a:r>
            <a:endParaRPr lang="ru-UA" sz="1400" dirty="0"/>
          </a:p>
        </p:txBody>
      </p:sp>
    </p:spTree>
    <p:extLst>
      <p:ext uri="{BB962C8B-B14F-4D97-AF65-F5344CB8AC3E}">
        <p14:creationId xmlns:p14="http://schemas.microsoft.com/office/powerpoint/2010/main" val="3234590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B7102C9C-CD22-46D4-B20E-BEB512BD4C96}"/>
              </a:ext>
            </a:extLst>
          </p:cNvPr>
          <p:cNvSpPr txBox="1">
            <a:spLocks/>
          </p:cNvSpPr>
          <p:nvPr/>
        </p:nvSpPr>
        <p:spPr>
          <a:xfrm>
            <a:off x="179512" y="404665"/>
            <a:ext cx="8964488" cy="194421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uk-UA" dirty="0"/>
              <a:t>Набори мічених фрагментів, що утворюються в кожній з чотирьох реакцій, піддають електрофорезу у сусідніх доріжках </a:t>
            </a:r>
            <a:r>
              <a:rPr lang="uk-UA"/>
              <a:t>ПАГ.</a:t>
            </a:r>
          </a:p>
          <a:p>
            <a:pPr marL="0" indent="0" algn="just">
              <a:buNone/>
            </a:pPr>
            <a:endParaRPr lang="uk-UA" dirty="0"/>
          </a:p>
          <a:p>
            <a:pPr marL="0" indent="0" algn="just">
              <a:buNone/>
            </a:pPr>
            <a:r>
              <a:rPr lang="uk-UA" dirty="0"/>
              <a:t>Набір полос, що реєструються на рентгенівській плівці, «читають», визначаючи таким чином </a:t>
            </a:r>
            <a:r>
              <a:rPr lang="uk-UA" dirty="0" err="1"/>
              <a:t>нуклеотидну</a:t>
            </a:r>
            <a:r>
              <a:rPr lang="uk-UA" dirty="0"/>
              <a:t> послідовність ДНК.</a:t>
            </a:r>
          </a:p>
          <a:p>
            <a:endParaRPr lang="uk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46EC53C-1215-472E-B91E-2FAFE56ED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2302143"/>
            <a:ext cx="2072820" cy="421270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ADF476C-D4AE-4749-80BF-88F93E30F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258" y="2987308"/>
            <a:ext cx="5044854" cy="296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803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4482"/>
            <a:ext cx="8229600" cy="874238"/>
          </a:xfrm>
        </p:spPr>
        <p:txBody>
          <a:bodyPr>
            <a:normAutofit/>
          </a:bodyPr>
          <a:lstStyle/>
          <a:p>
            <a:r>
              <a:rPr lang="ru-RU" sz="3200" b="1" dirty="0"/>
              <a:t>П</a:t>
            </a:r>
            <a:r>
              <a:rPr lang="uk-UA" sz="3200" b="1" dirty="0"/>
              <a:t>і</a:t>
            </a:r>
            <a:r>
              <a:rPr lang="ru-RU" sz="3200" b="1" dirty="0" err="1"/>
              <a:t>росеквен</a:t>
            </a:r>
            <a:r>
              <a:rPr lang="uk-UA" sz="3200" b="1" dirty="0" err="1"/>
              <a:t>ування</a:t>
            </a:r>
            <a:r>
              <a:rPr lang="ru-RU" sz="3200" dirty="0"/>
              <a:t> (</a:t>
            </a:r>
            <a:r>
              <a:rPr lang="ru-RU" sz="3200" dirty="0" err="1"/>
              <a:t>Ронаг</a:t>
            </a:r>
            <a:r>
              <a:rPr lang="uk-UA" sz="3200" dirty="0"/>
              <a:t>і,</a:t>
            </a:r>
            <a:r>
              <a:rPr lang="ru-RU" sz="3200" dirty="0"/>
              <a:t> сер.1990-х</a:t>
            </a:r>
            <a:r>
              <a:rPr lang="uk-UA" sz="3200" dirty="0"/>
              <a:t> років</a:t>
            </a:r>
            <a:r>
              <a:rPr lang="ru-RU" sz="3200" dirty="0"/>
              <a:t>.)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8820472" cy="223224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uk-UA" dirty="0" err="1"/>
              <a:t>Одноланцюгова</a:t>
            </a:r>
            <a:r>
              <a:rPr lang="uk-UA" dirty="0"/>
              <a:t> ДНК інкубується з праймером та з </a:t>
            </a:r>
            <a:r>
              <a:rPr lang="uk-UA" b="1" dirty="0"/>
              <a:t>ферментами</a:t>
            </a:r>
            <a:r>
              <a:rPr lang="uk-UA" dirty="0"/>
              <a:t>: ДНК-полімеразою, АТФ-</a:t>
            </a:r>
            <a:r>
              <a:rPr lang="uk-UA" dirty="0" err="1"/>
              <a:t>сульфурілазою</a:t>
            </a:r>
            <a:r>
              <a:rPr lang="uk-UA" dirty="0"/>
              <a:t>, </a:t>
            </a:r>
            <a:r>
              <a:rPr lang="uk-UA" dirty="0" err="1"/>
              <a:t>люциферазою</a:t>
            </a:r>
            <a:r>
              <a:rPr lang="uk-UA" dirty="0"/>
              <a:t> та </a:t>
            </a:r>
            <a:r>
              <a:rPr lang="uk-UA" dirty="0" err="1"/>
              <a:t>апіразою</a:t>
            </a:r>
            <a:r>
              <a:rPr lang="uk-UA" dirty="0"/>
              <a:t>. </a:t>
            </a:r>
          </a:p>
          <a:p>
            <a:pPr algn="just"/>
            <a:r>
              <a:rPr lang="uk-UA" dirty="0"/>
              <a:t>В якості </a:t>
            </a:r>
            <a:r>
              <a:rPr lang="uk-UA" b="1" dirty="0"/>
              <a:t>субстратів</a:t>
            </a:r>
            <a:r>
              <a:rPr lang="uk-UA" dirty="0"/>
              <a:t> в реакцію додають аденозин-5’-фосфосульфат (АФС) та люциферин. </a:t>
            </a:r>
          </a:p>
          <a:p>
            <a:pPr algn="just"/>
            <a:r>
              <a:rPr lang="uk-UA" dirty="0"/>
              <a:t>До суміші  вводять послідовно кожний </a:t>
            </a:r>
            <a:r>
              <a:rPr lang="uk-UA" b="1" dirty="0" err="1"/>
              <a:t>дНТФ</a:t>
            </a:r>
            <a:r>
              <a:rPr lang="uk-UA" dirty="0"/>
              <a:t>. </a:t>
            </a:r>
          </a:p>
          <a:p>
            <a:pPr algn="just"/>
            <a:r>
              <a:rPr lang="uk-UA" dirty="0"/>
              <a:t>Включення </a:t>
            </a:r>
            <a:r>
              <a:rPr lang="uk-UA" dirty="0" err="1"/>
              <a:t>дНТФ</a:t>
            </a:r>
            <a:r>
              <a:rPr lang="uk-UA" b="1" dirty="0"/>
              <a:t> </a:t>
            </a:r>
            <a:r>
              <a:rPr lang="uk-UA" dirty="0"/>
              <a:t>в ланцюг супроводжується виділенням  видимого світла, яке реєструється.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A6811EF-BD8C-47BB-ACFD-7D847D102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90" y="3284984"/>
            <a:ext cx="8215824" cy="303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160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B685D3AD-C5D0-4F29-9F3D-C87BA054E4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1923" t="18673" r="-561" b="24051"/>
          <a:stretch/>
        </p:blipFill>
        <p:spPr>
          <a:xfrm>
            <a:off x="6876256" y="208866"/>
            <a:ext cx="1927132" cy="289069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21A6ECB-B657-43E7-95F9-7A63008B35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83" t="11395" r="5873"/>
          <a:stretch/>
        </p:blipFill>
        <p:spPr>
          <a:xfrm>
            <a:off x="189518" y="116632"/>
            <a:ext cx="4968553" cy="3919364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7E3E88-E81B-4CFF-B409-B458C2C93A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1604" y="3888382"/>
            <a:ext cx="4340541" cy="2543286"/>
          </a:xfrm>
          <a:prstGeom prst="rect">
            <a:avLst/>
          </a:prstGeom>
        </p:spPr>
      </p:pic>
      <p:pic>
        <p:nvPicPr>
          <p:cNvPr id="7" name="Объект 5">
            <a:extLst>
              <a:ext uri="{FF2B5EF4-FFF2-40B4-BE49-F238E27FC236}">
                <a16:creationId xmlns:a16="http://schemas.microsoft.com/office/drawing/2014/main" id="{6CF31D30-EA78-441E-88AF-965B82B22F30}"/>
              </a:ext>
            </a:extLst>
          </p:cNvPr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5516" y="4149080"/>
            <a:ext cx="4140460" cy="243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11695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5927</TotalTime>
  <Words>1575</Words>
  <Application>Microsoft Office PowerPoint</Application>
  <PresentationFormat>Экран (4:3)</PresentationFormat>
  <Paragraphs>190</Paragraphs>
  <Slides>32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Arial</vt:lpstr>
      <vt:lpstr>Calibri</vt:lpstr>
      <vt:lpstr>ProximaNova</vt:lpstr>
      <vt:lpstr>Times New Roman</vt:lpstr>
      <vt:lpstr>Тема Office</vt:lpstr>
      <vt:lpstr>Image</vt:lpstr>
      <vt:lpstr>Вивчення ДНК  (секвенування,  біоінформатичний аналіз) </vt:lpstr>
      <vt:lpstr>Презентация PowerPoint</vt:lpstr>
      <vt:lpstr>Нобелівська премія з хімії (1958 р.) - амінокислотна послідовність інсуліну  Нобелівська премія з хімії (1980 р.) - метод розшифровки  послідовності ДНК</vt:lpstr>
      <vt:lpstr>Секвенування за Сенгером (метод секвенування з обривом ланцюга)</vt:lpstr>
      <vt:lpstr>Презентация PowerPoint</vt:lpstr>
      <vt:lpstr>Презентация PowerPoint</vt:lpstr>
      <vt:lpstr>Презентация PowerPoint</vt:lpstr>
      <vt:lpstr>Піросеквенування (Ронагі, сер.1990-х років.) </vt:lpstr>
      <vt:lpstr>Презентация PowerPoint</vt:lpstr>
      <vt:lpstr>Презентация PowerPoint</vt:lpstr>
      <vt:lpstr> Секвенування «454 Life Sciences»</vt:lpstr>
      <vt:lpstr>454 – принцип метода</vt:lpstr>
      <vt:lpstr>Презентация PowerPoint</vt:lpstr>
      <vt:lpstr>Презентация PowerPoint</vt:lpstr>
      <vt:lpstr>Секвенування «SOLiD»</vt:lpstr>
      <vt:lpstr>Презентация PowerPoint</vt:lpstr>
      <vt:lpstr> Секвенування методом «Solexa» </vt:lpstr>
      <vt:lpstr>Секвенування Solexa</vt:lpstr>
      <vt:lpstr>Презентация PowerPoint</vt:lpstr>
      <vt:lpstr>What can next generation sequencing do for you?</vt:lpstr>
      <vt:lpstr>Методи секвенування третього покоління – секвенування одиничних молекул</vt:lpstr>
      <vt:lpstr>Секвенування геномів</vt:lpstr>
      <vt:lpstr>В  ідеальному  світі…</vt:lpstr>
      <vt:lpstr>Фактично….</vt:lpstr>
      <vt:lpstr>Презентация PowerPoint</vt:lpstr>
      <vt:lpstr>Презентация PowerPoint</vt:lpstr>
      <vt:lpstr>Презентация PowerPoint</vt:lpstr>
      <vt:lpstr>Скаффолдінг</vt:lpstr>
      <vt:lpstr>Збирання геномів de novo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Вивчення ДНК (поліморфізм, секвенування, гібридизація)</dc:title>
  <dc:creator>Елена</dc:creator>
  <cp:lastModifiedBy>Елена</cp:lastModifiedBy>
  <cp:revision>200</cp:revision>
  <dcterms:created xsi:type="dcterms:W3CDTF">2018-02-26T23:02:03Z</dcterms:created>
  <dcterms:modified xsi:type="dcterms:W3CDTF">2019-04-03T01:42:50Z</dcterms:modified>
</cp:coreProperties>
</file>