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6" r:id="rId1"/>
  </p:sldMasterIdLst>
  <p:notesMasterIdLst>
    <p:notesMasterId r:id="rId158"/>
  </p:notesMasterIdLst>
  <p:sldIdLst>
    <p:sldId id="622" r:id="rId2"/>
    <p:sldId id="262" r:id="rId3"/>
    <p:sldId id="284" r:id="rId4"/>
    <p:sldId id="281" r:id="rId5"/>
    <p:sldId id="282" r:id="rId6"/>
    <p:sldId id="290" r:id="rId7"/>
    <p:sldId id="291" r:id="rId8"/>
    <p:sldId id="257" r:id="rId9"/>
    <p:sldId id="258" r:id="rId10"/>
    <p:sldId id="259" r:id="rId11"/>
    <p:sldId id="260" r:id="rId12"/>
    <p:sldId id="261" r:id="rId13"/>
    <p:sldId id="623" r:id="rId14"/>
    <p:sldId id="624"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625" r:id="rId30"/>
    <p:sldId id="626" r:id="rId31"/>
    <p:sldId id="627" r:id="rId32"/>
    <p:sldId id="298" r:id="rId33"/>
    <p:sldId id="299" r:id="rId34"/>
    <p:sldId id="300" r:id="rId35"/>
    <p:sldId id="628" r:id="rId36"/>
    <p:sldId id="629" r:id="rId37"/>
    <p:sldId id="283" r:id="rId38"/>
    <p:sldId id="630" r:id="rId39"/>
    <p:sldId id="631" r:id="rId40"/>
    <p:sldId id="285" r:id="rId41"/>
    <p:sldId id="632" r:id="rId42"/>
    <p:sldId id="289" r:id="rId43"/>
    <p:sldId id="633" r:id="rId44"/>
    <p:sldId id="416" r:id="rId45"/>
    <p:sldId id="417" r:id="rId46"/>
    <p:sldId id="418" r:id="rId47"/>
    <p:sldId id="615" r:id="rId48"/>
    <p:sldId id="616" r:id="rId49"/>
    <p:sldId id="617" r:id="rId50"/>
    <p:sldId id="618" r:id="rId51"/>
    <p:sldId id="619" r:id="rId52"/>
    <p:sldId id="620" r:id="rId53"/>
    <p:sldId id="621" r:id="rId54"/>
    <p:sldId id="556" r:id="rId55"/>
    <p:sldId id="557" r:id="rId56"/>
    <p:sldId id="558" r:id="rId57"/>
    <p:sldId id="559" r:id="rId58"/>
    <p:sldId id="560" r:id="rId59"/>
    <p:sldId id="561" r:id="rId60"/>
    <p:sldId id="562" r:id="rId61"/>
    <p:sldId id="563" r:id="rId62"/>
    <p:sldId id="564" r:id="rId63"/>
    <p:sldId id="554" r:id="rId64"/>
    <p:sldId id="565" r:id="rId65"/>
    <p:sldId id="566" r:id="rId66"/>
    <p:sldId id="567" r:id="rId67"/>
    <p:sldId id="568" r:id="rId68"/>
    <p:sldId id="292" r:id="rId69"/>
    <p:sldId id="725" r:id="rId70"/>
    <p:sldId id="726" r:id="rId71"/>
    <p:sldId id="727" r:id="rId72"/>
    <p:sldId id="728" r:id="rId73"/>
    <p:sldId id="729" r:id="rId74"/>
    <p:sldId id="576" r:id="rId75"/>
    <p:sldId id="577" r:id="rId76"/>
    <p:sldId id="578" r:id="rId77"/>
    <p:sldId id="579" r:id="rId78"/>
    <p:sldId id="580" r:id="rId79"/>
    <p:sldId id="581" r:id="rId80"/>
    <p:sldId id="582" r:id="rId81"/>
    <p:sldId id="583" r:id="rId82"/>
    <p:sldId id="584" r:id="rId83"/>
    <p:sldId id="585" r:id="rId84"/>
    <p:sldId id="586" r:id="rId85"/>
    <p:sldId id="587" r:id="rId86"/>
    <p:sldId id="588" r:id="rId87"/>
    <p:sldId id="589" r:id="rId88"/>
    <p:sldId id="590" r:id="rId89"/>
    <p:sldId id="591" r:id="rId90"/>
    <p:sldId id="592" r:id="rId91"/>
    <p:sldId id="593" r:id="rId92"/>
    <p:sldId id="594" r:id="rId93"/>
    <p:sldId id="595" r:id="rId94"/>
    <p:sldId id="596" r:id="rId95"/>
    <p:sldId id="597" r:id="rId96"/>
    <p:sldId id="598" r:id="rId97"/>
    <p:sldId id="599" r:id="rId98"/>
    <p:sldId id="600" r:id="rId99"/>
    <p:sldId id="601" r:id="rId100"/>
    <p:sldId id="602" r:id="rId101"/>
    <p:sldId id="517" r:id="rId102"/>
    <p:sldId id="518" r:id="rId103"/>
    <p:sldId id="519" r:id="rId104"/>
    <p:sldId id="520" r:id="rId105"/>
    <p:sldId id="521" r:id="rId106"/>
    <p:sldId id="522" r:id="rId107"/>
    <p:sldId id="523" r:id="rId108"/>
    <p:sldId id="524" r:id="rId109"/>
    <p:sldId id="525" r:id="rId110"/>
    <p:sldId id="526" r:id="rId111"/>
    <p:sldId id="527" r:id="rId112"/>
    <p:sldId id="529" r:id="rId113"/>
    <p:sldId id="530" r:id="rId114"/>
    <p:sldId id="531" r:id="rId115"/>
    <p:sldId id="528" r:id="rId116"/>
    <p:sldId id="532" r:id="rId117"/>
    <p:sldId id="603" r:id="rId118"/>
    <p:sldId id="604" r:id="rId119"/>
    <p:sldId id="605" r:id="rId120"/>
    <p:sldId id="606" r:id="rId121"/>
    <p:sldId id="607" r:id="rId122"/>
    <p:sldId id="608" r:id="rId123"/>
    <p:sldId id="609" r:id="rId124"/>
    <p:sldId id="610" r:id="rId125"/>
    <p:sldId id="611" r:id="rId126"/>
    <p:sldId id="612" r:id="rId127"/>
    <p:sldId id="613" r:id="rId128"/>
    <p:sldId id="543" r:id="rId129"/>
    <p:sldId id="544" r:id="rId130"/>
    <p:sldId id="533" r:id="rId131"/>
    <p:sldId id="534" r:id="rId132"/>
    <p:sldId id="535" r:id="rId133"/>
    <p:sldId id="536" r:id="rId134"/>
    <p:sldId id="537" r:id="rId135"/>
    <p:sldId id="538" r:id="rId136"/>
    <p:sldId id="539" r:id="rId137"/>
    <p:sldId id="540" r:id="rId138"/>
    <p:sldId id="541" r:id="rId139"/>
    <p:sldId id="542" r:id="rId140"/>
    <p:sldId id="730" r:id="rId141"/>
    <p:sldId id="731" r:id="rId142"/>
    <p:sldId id="732" r:id="rId143"/>
    <p:sldId id="733" r:id="rId144"/>
    <p:sldId id="734" r:id="rId145"/>
    <p:sldId id="735" r:id="rId146"/>
    <p:sldId id="736" r:id="rId147"/>
    <p:sldId id="737" r:id="rId148"/>
    <p:sldId id="738" r:id="rId149"/>
    <p:sldId id="739" r:id="rId150"/>
    <p:sldId id="360" r:id="rId151"/>
    <p:sldId id="361" r:id="rId152"/>
    <p:sldId id="362" r:id="rId153"/>
    <p:sldId id="363" r:id="rId154"/>
    <p:sldId id="324" r:id="rId155"/>
    <p:sldId id="325" r:id="rId156"/>
    <p:sldId id="359" r:id="rId1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45"/>
    <p:restoredTop sz="96018"/>
  </p:normalViewPr>
  <p:slideViewPr>
    <p:cSldViewPr snapToGrid="0" snapToObjects="1">
      <p:cViewPr varScale="1">
        <p:scale>
          <a:sx n="117" d="100"/>
          <a:sy n="117" d="100"/>
        </p:scale>
        <p:origin x="36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UA"/>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6CE73D-76EA-B043-86CF-236740FE6632}" type="datetimeFigureOut">
              <a:rPr lang="ru-UA" smtClean="0"/>
              <a:t>13.11.2022</a:t>
            </a:fld>
            <a:endParaRPr lang="ru-UA"/>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UA"/>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UA"/>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05D279-4C40-6343-BD6B-7B83F272AE08}" type="slidenum">
              <a:rPr lang="ru-UA" smtClean="0"/>
              <a:t>‹#›</a:t>
            </a:fld>
            <a:endParaRPr lang="ru-UA"/>
          </a:p>
        </p:txBody>
      </p:sp>
    </p:spTree>
    <p:extLst>
      <p:ext uri="{BB962C8B-B14F-4D97-AF65-F5344CB8AC3E}">
        <p14:creationId xmlns:p14="http://schemas.microsoft.com/office/powerpoint/2010/main" val="2822976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ru-RU"/>
              <a:t>Образец заголовка</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D4DB8174-5A60-814C-931A-D083EABFF39D}" type="datetime1">
              <a:rPr lang="ru-RU" smtClean="0"/>
              <a:t>13.11.2022</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D4CBF4CF-B119-4841-B505-2CAA97F19D28}" type="slidenum">
              <a:rPr lang="ru-UA" smtClean="0"/>
              <a:t>‹#›</a:t>
            </a:fld>
            <a:endParaRPr lang="ru-UA"/>
          </a:p>
        </p:txBody>
      </p:sp>
    </p:spTree>
    <p:extLst>
      <p:ext uri="{BB962C8B-B14F-4D97-AF65-F5344CB8AC3E}">
        <p14:creationId xmlns:p14="http://schemas.microsoft.com/office/powerpoint/2010/main" val="2829666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22D6E8F4-4989-A948-906D-A6D45EF8BC85}" type="datetime1">
              <a:rPr lang="ru-RU" smtClean="0"/>
              <a:t>13.11.2022</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D4CBF4CF-B119-4841-B505-2CAA97F19D28}" type="slidenum">
              <a:rPr lang="ru-UA" smtClean="0"/>
              <a:t>‹#›</a:t>
            </a:fld>
            <a:endParaRPr lang="ru-UA"/>
          </a:p>
        </p:txBody>
      </p:sp>
    </p:spTree>
    <p:extLst>
      <p:ext uri="{BB962C8B-B14F-4D97-AF65-F5344CB8AC3E}">
        <p14:creationId xmlns:p14="http://schemas.microsoft.com/office/powerpoint/2010/main" val="1690698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09269646-B276-984D-9D52-307C567F1516}" type="datetime1">
              <a:rPr lang="ru-RU" smtClean="0"/>
              <a:t>13.11.2022</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D4CBF4CF-B119-4841-B505-2CAA97F19D28}" type="slidenum">
              <a:rPr lang="ru-UA" smtClean="0"/>
              <a:t>‹#›</a:t>
            </a:fld>
            <a:endParaRPr lang="ru-UA"/>
          </a:p>
        </p:txBody>
      </p:sp>
    </p:spTree>
    <p:extLst>
      <p:ext uri="{BB962C8B-B14F-4D97-AF65-F5344CB8AC3E}">
        <p14:creationId xmlns:p14="http://schemas.microsoft.com/office/powerpoint/2010/main" val="2960985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ru-RU"/>
              <a:t>Образец заголовка</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AAD75FB2-095A-F842-B987-F5EB6F382F20}" type="datetime1">
              <a:rPr lang="ru-RU" smtClean="0"/>
              <a:t>13.11.2022</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D4CBF4CF-B119-4841-B505-2CAA97F19D28}" type="slidenum">
              <a:rPr lang="ru-UA" smtClean="0"/>
              <a:t>‹#›</a:t>
            </a:fld>
            <a:endParaRPr lang="ru-UA"/>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17789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A0DB3545-1FED-5D43-BE52-84403881336D}" type="datetime1">
              <a:rPr lang="ru-RU" smtClean="0"/>
              <a:t>13.11.2022</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D4CBF4CF-B119-4841-B505-2CAA97F19D28}" type="slidenum">
              <a:rPr lang="ru-UA" smtClean="0"/>
              <a:t>‹#›</a:t>
            </a:fld>
            <a:endParaRPr lang="ru-UA"/>
          </a:p>
        </p:txBody>
      </p:sp>
    </p:spTree>
    <p:extLst>
      <p:ext uri="{BB962C8B-B14F-4D97-AF65-F5344CB8AC3E}">
        <p14:creationId xmlns:p14="http://schemas.microsoft.com/office/powerpoint/2010/main" val="3062796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ru-RU"/>
              <a:t>Образец заголовка</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626EAEB4-DBBB-9D4D-BAB6-2C75E02B31D6}" type="datetime1">
              <a:rPr lang="ru-RU" smtClean="0"/>
              <a:t>13.11.2022</a:t>
            </a:fld>
            <a:endParaRPr lang="ru-UA"/>
          </a:p>
        </p:txBody>
      </p:sp>
      <p:sp>
        <p:nvSpPr>
          <p:cNvPr id="4" name="Footer Placeholder 3"/>
          <p:cNvSpPr>
            <a:spLocks noGrp="1"/>
          </p:cNvSpPr>
          <p:nvPr>
            <p:ph type="ftr" sz="quarter" idx="11"/>
          </p:nvPr>
        </p:nvSpPr>
        <p:spPr/>
        <p:txBody>
          <a:bodyPr/>
          <a:lstStyle/>
          <a:p>
            <a:endParaRPr lang="ru-UA"/>
          </a:p>
        </p:txBody>
      </p:sp>
      <p:sp>
        <p:nvSpPr>
          <p:cNvPr id="5" name="Slide Number Placeholder 4"/>
          <p:cNvSpPr>
            <a:spLocks noGrp="1"/>
          </p:cNvSpPr>
          <p:nvPr>
            <p:ph type="sldNum" sz="quarter" idx="12"/>
          </p:nvPr>
        </p:nvSpPr>
        <p:spPr/>
        <p:txBody>
          <a:bodyPr/>
          <a:lstStyle/>
          <a:p>
            <a:fld id="{D4CBF4CF-B119-4841-B505-2CAA97F19D28}" type="slidenum">
              <a:rPr lang="ru-UA" smtClean="0"/>
              <a:t>‹#›</a:t>
            </a:fld>
            <a:endParaRPr lang="ru-UA"/>
          </a:p>
        </p:txBody>
      </p:sp>
    </p:spTree>
    <p:extLst>
      <p:ext uri="{BB962C8B-B14F-4D97-AF65-F5344CB8AC3E}">
        <p14:creationId xmlns:p14="http://schemas.microsoft.com/office/powerpoint/2010/main" val="2403722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6851F978-C0E8-054B-A9F9-57524F981332}" type="datetime1">
              <a:rPr lang="ru-RU" smtClean="0"/>
              <a:t>13.11.2022</a:t>
            </a:fld>
            <a:endParaRPr lang="ru-UA"/>
          </a:p>
        </p:txBody>
      </p:sp>
      <p:sp>
        <p:nvSpPr>
          <p:cNvPr id="4" name="Footer Placeholder 3"/>
          <p:cNvSpPr>
            <a:spLocks noGrp="1"/>
          </p:cNvSpPr>
          <p:nvPr>
            <p:ph type="ftr" sz="quarter" idx="11"/>
          </p:nvPr>
        </p:nvSpPr>
        <p:spPr/>
        <p:txBody>
          <a:bodyPr/>
          <a:lstStyle/>
          <a:p>
            <a:endParaRPr lang="ru-UA"/>
          </a:p>
        </p:txBody>
      </p:sp>
      <p:sp>
        <p:nvSpPr>
          <p:cNvPr id="5" name="Slide Number Placeholder 4"/>
          <p:cNvSpPr>
            <a:spLocks noGrp="1"/>
          </p:cNvSpPr>
          <p:nvPr>
            <p:ph type="sldNum" sz="quarter" idx="12"/>
          </p:nvPr>
        </p:nvSpPr>
        <p:spPr/>
        <p:txBody>
          <a:bodyPr/>
          <a:lstStyle/>
          <a:p>
            <a:fld id="{D4CBF4CF-B119-4841-B505-2CAA97F19D28}" type="slidenum">
              <a:rPr lang="ru-UA" smtClean="0"/>
              <a:t>‹#›</a:t>
            </a:fld>
            <a:endParaRPr lang="ru-UA"/>
          </a:p>
        </p:txBody>
      </p:sp>
    </p:spTree>
    <p:extLst>
      <p:ext uri="{BB962C8B-B14F-4D97-AF65-F5344CB8AC3E}">
        <p14:creationId xmlns:p14="http://schemas.microsoft.com/office/powerpoint/2010/main" val="3035280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6B8CB80-C49E-C545-BB60-E73E97C18F96}" type="datetime1">
              <a:rPr lang="ru-RU" smtClean="0"/>
              <a:t>13.11.2022</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D4CBF4CF-B119-4841-B505-2CAA97F19D28}" type="slidenum">
              <a:rPr lang="ru-UA" smtClean="0"/>
              <a:t>‹#›</a:t>
            </a:fld>
            <a:endParaRPr lang="ru-UA"/>
          </a:p>
        </p:txBody>
      </p:sp>
    </p:spTree>
    <p:extLst>
      <p:ext uri="{BB962C8B-B14F-4D97-AF65-F5344CB8AC3E}">
        <p14:creationId xmlns:p14="http://schemas.microsoft.com/office/powerpoint/2010/main" val="3902639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ru-RU"/>
              <a:t>Образец заголовка</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4EF563E-7C40-8E49-BC86-BB90551249B7}" type="datetime1">
              <a:rPr lang="ru-RU" smtClean="0"/>
              <a:t>13.11.2022</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D4CBF4CF-B119-4841-B505-2CAA97F19D28}" type="slidenum">
              <a:rPr lang="ru-UA" smtClean="0"/>
              <a:t>‹#›</a:t>
            </a:fld>
            <a:endParaRPr lang="ru-UA"/>
          </a:p>
        </p:txBody>
      </p:sp>
    </p:spTree>
    <p:extLst>
      <p:ext uri="{BB962C8B-B14F-4D97-AF65-F5344CB8AC3E}">
        <p14:creationId xmlns:p14="http://schemas.microsoft.com/office/powerpoint/2010/main" val="3466929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69CDD35-A4F6-9848-A0C1-C23CFEA238A7}" type="datetime1">
              <a:rPr lang="ru-RU" smtClean="0"/>
              <a:t>13.11.2022</a:t>
            </a:fld>
            <a:endParaRPr lang="ru-UA"/>
          </a:p>
        </p:txBody>
      </p:sp>
      <p:sp>
        <p:nvSpPr>
          <p:cNvPr id="8" name="Footer Placeholder 7"/>
          <p:cNvSpPr>
            <a:spLocks noGrp="1"/>
          </p:cNvSpPr>
          <p:nvPr>
            <p:ph type="ftr" sz="quarter" idx="11"/>
          </p:nvPr>
        </p:nvSpPr>
        <p:spPr/>
        <p:txBody>
          <a:bodyPr/>
          <a:lstStyle/>
          <a:p>
            <a:endParaRPr lang="ru-UA"/>
          </a:p>
        </p:txBody>
      </p:sp>
      <p:sp>
        <p:nvSpPr>
          <p:cNvPr id="9" name="Slide Number Placeholder 8"/>
          <p:cNvSpPr>
            <a:spLocks noGrp="1"/>
          </p:cNvSpPr>
          <p:nvPr>
            <p:ph type="sldNum" sz="quarter" idx="12"/>
          </p:nvPr>
        </p:nvSpPr>
        <p:spPr/>
        <p:txBody>
          <a:bodyPr/>
          <a:lstStyle/>
          <a:p>
            <a:fld id="{D4CBF4CF-B119-4841-B505-2CAA97F19D28}" type="slidenum">
              <a:rPr lang="ru-UA" smtClean="0"/>
              <a:t>‹#›</a:t>
            </a:fld>
            <a:endParaRPr lang="ru-UA"/>
          </a:p>
        </p:txBody>
      </p:sp>
    </p:spTree>
    <p:extLst>
      <p:ext uri="{BB962C8B-B14F-4D97-AF65-F5344CB8AC3E}">
        <p14:creationId xmlns:p14="http://schemas.microsoft.com/office/powerpoint/2010/main" val="490926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d List ">
    <p:spTree>
      <p:nvGrpSpPr>
        <p:cNvPr id="1" name=""/>
        <p:cNvGrpSpPr/>
        <p:nvPr/>
      </p:nvGrpSpPr>
      <p:grpSpPr>
        <a:xfrm>
          <a:off x="0" y="0"/>
          <a:ext cx="0" cy="0"/>
          <a:chOff x="0" y="0"/>
          <a:chExt cx="0" cy="0"/>
        </a:xfrm>
      </p:grpSpPr>
      <p:pic>
        <p:nvPicPr>
          <p:cNvPr id="5" name="Picture 5" descr="D:\wr\presentation\ornamen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05152" y="476250"/>
            <a:ext cx="90678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816001" y="3212976"/>
            <a:ext cx="10560000" cy="3195024"/>
          </a:xfrm>
          <a:prstGeom prst="rect">
            <a:avLst/>
          </a:prstGeom>
          <a:noFill/>
        </p:spPr>
        <p:txBody>
          <a:bodyPr anchor="t" anchorCtr="0"/>
          <a:lstStyle>
            <a:lvl1pPr marL="342900" indent="-342900">
              <a:buSzPct val="100000"/>
              <a:buFont typeface="Calibri" pitchFamily="34" charset="0"/>
              <a:buChar char="—"/>
              <a:defRPr sz="4600">
                <a:solidFill>
                  <a:schemeClr val="bg1"/>
                </a:solidFill>
              </a:defRPr>
            </a:lvl1pPr>
            <a:lvl2pPr marL="742950" indent="-285750">
              <a:buFont typeface="Arial" pitchFamily="34" charset="0"/>
              <a:buChar char="•"/>
              <a:defRPr sz="3600">
                <a:solidFill>
                  <a:srgbClr val="FFFF00"/>
                </a:solidFill>
              </a:defRPr>
            </a:lvl2pPr>
            <a:lvl3pPr marL="1143000" indent="-228600">
              <a:buFont typeface="Calibri"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endParaRPr lang="uk-UA" dirty="0"/>
          </a:p>
        </p:txBody>
      </p:sp>
      <p:sp>
        <p:nvSpPr>
          <p:cNvPr id="4" name="Title 1"/>
          <p:cNvSpPr>
            <a:spLocks noGrp="1"/>
          </p:cNvSpPr>
          <p:nvPr>
            <p:ph type="ctrTitle"/>
          </p:nvPr>
        </p:nvSpPr>
        <p:spPr>
          <a:xfrm>
            <a:off x="816001" y="1368000"/>
            <a:ext cx="10560000" cy="1484936"/>
          </a:xfrm>
          <a:prstGeom prst="rect">
            <a:avLst/>
          </a:prstGeom>
        </p:spPr>
        <p:txBody>
          <a:bodyPr anchor="b" anchorCtr="0"/>
          <a:lstStyle>
            <a:lvl1pPr algn="l">
              <a:defRPr sz="4400" b="0">
                <a:solidFill>
                  <a:schemeClr val="tx2">
                    <a:lumMod val="60000"/>
                    <a:lumOff val="40000"/>
                  </a:schemeClr>
                </a:solidFill>
              </a:defRPr>
            </a:lvl1pPr>
          </a:lstStyle>
          <a:p>
            <a:r>
              <a:rPr lang="en-US" dirty="0"/>
              <a:t>Click to edit Master title style</a:t>
            </a:r>
            <a:endParaRPr lang="uk-UA" dirty="0"/>
          </a:p>
        </p:txBody>
      </p:sp>
    </p:spTree>
    <p:extLst>
      <p:ext uri="{BB962C8B-B14F-4D97-AF65-F5344CB8AC3E}">
        <p14:creationId xmlns:p14="http://schemas.microsoft.com/office/powerpoint/2010/main" val="2991953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6931FC3-C19D-5643-B104-260421535625}" type="datetime1">
              <a:rPr lang="ru-RU" smtClean="0"/>
              <a:t>13.11.2022</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D4CBF4CF-B119-4841-B505-2CAA97F19D28}" type="slidenum">
              <a:rPr lang="ru-UA" smtClean="0"/>
              <a:t>‹#›</a:t>
            </a:fld>
            <a:endParaRPr lang="ru-UA"/>
          </a:p>
        </p:txBody>
      </p:sp>
    </p:spTree>
    <p:extLst>
      <p:ext uri="{BB962C8B-B14F-4D97-AF65-F5344CB8AC3E}">
        <p14:creationId xmlns:p14="http://schemas.microsoft.com/office/powerpoint/2010/main" val="3330534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ru-RU"/>
              <a:t>Образец заголовка</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C25B714-5435-F143-B51D-A649FF9E9DA7}" type="datetime1">
              <a:rPr lang="ru-RU" smtClean="0"/>
              <a:t>13.11.2022</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D4CBF4CF-B119-4841-B505-2CAA97F19D28}" type="slidenum">
              <a:rPr lang="ru-UA" smtClean="0"/>
              <a:t>‹#›</a:t>
            </a:fld>
            <a:endParaRPr lang="ru-UA"/>
          </a:p>
        </p:txBody>
      </p:sp>
    </p:spTree>
    <p:extLst>
      <p:ext uri="{BB962C8B-B14F-4D97-AF65-F5344CB8AC3E}">
        <p14:creationId xmlns:p14="http://schemas.microsoft.com/office/powerpoint/2010/main" val="1839604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ru-RU"/>
              <a:t>Образец заголовка</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9E791EC0-45CB-9945-8210-227754F85E1A}" type="datetime1">
              <a:rPr lang="ru-RU" smtClean="0"/>
              <a:t>13.11.2022</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D4CBF4CF-B119-4841-B505-2CAA97F19D28}" type="slidenum">
              <a:rPr lang="ru-UA" smtClean="0"/>
              <a:t>‹#›</a:t>
            </a:fld>
            <a:endParaRPr lang="ru-UA"/>
          </a:p>
        </p:txBody>
      </p:sp>
    </p:spTree>
    <p:extLst>
      <p:ext uri="{BB962C8B-B14F-4D97-AF65-F5344CB8AC3E}">
        <p14:creationId xmlns:p14="http://schemas.microsoft.com/office/powerpoint/2010/main" val="2537055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Content Placeholder 3"/>
          <p:cNvSpPr>
            <a:spLocks noGrp="1"/>
          </p:cNvSpPr>
          <p:nvPr>
            <p:ph sz="quarter" idx="13"/>
          </p:nvPr>
        </p:nvSpPr>
        <p:spPr>
          <a:xfrm>
            <a:off x="913774" y="3051012"/>
            <a:ext cx="5106027" cy="27401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3" name="Content Placeholder 5"/>
          <p:cNvSpPr>
            <a:spLocks noGrp="1"/>
          </p:cNvSpPr>
          <p:nvPr>
            <p:ph sz="quarter" idx="14"/>
          </p:nvPr>
        </p:nvSpPr>
        <p:spPr>
          <a:xfrm>
            <a:off x="6172200" y="3051012"/>
            <a:ext cx="5105401" cy="27401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096FEDBB-F744-634D-B4B3-1252BB22FCD1}" type="datetime1">
              <a:rPr lang="ru-RU" smtClean="0"/>
              <a:t>13.11.2022</a:t>
            </a:fld>
            <a:endParaRPr lang="ru-UA"/>
          </a:p>
        </p:txBody>
      </p:sp>
      <p:sp>
        <p:nvSpPr>
          <p:cNvPr id="8" name="Footer Placeholder 7"/>
          <p:cNvSpPr>
            <a:spLocks noGrp="1"/>
          </p:cNvSpPr>
          <p:nvPr>
            <p:ph type="ftr" sz="quarter" idx="11"/>
          </p:nvPr>
        </p:nvSpPr>
        <p:spPr/>
        <p:txBody>
          <a:bodyPr/>
          <a:lstStyle/>
          <a:p>
            <a:endParaRPr lang="ru-UA"/>
          </a:p>
        </p:txBody>
      </p:sp>
      <p:sp>
        <p:nvSpPr>
          <p:cNvPr id="9" name="Slide Number Placeholder 8"/>
          <p:cNvSpPr>
            <a:spLocks noGrp="1"/>
          </p:cNvSpPr>
          <p:nvPr>
            <p:ph type="sldNum" sz="quarter" idx="12"/>
          </p:nvPr>
        </p:nvSpPr>
        <p:spPr/>
        <p:txBody>
          <a:bodyPr/>
          <a:lstStyle/>
          <a:p>
            <a:fld id="{D4CBF4CF-B119-4841-B505-2CAA97F19D28}" type="slidenum">
              <a:rPr lang="ru-UA" smtClean="0"/>
              <a:t>‹#›</a:t>
            </a:fld>
            <a:endParaRPr lang="ru-UA"/>
          </a:p>
        </p:txBody>
      </p:sp>
    </p:spTree>
    <p:extLst>
      <p:ext uri="{BB962C8B-B14F-4D97-AF65-F5344CB8AC3E}">
        <p14:creationId xmlns:p14="http://schemas.microsoft.com/office/powerpoint/2010/main" val="3762248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C8DA160F-63C5-8B4F-9097-014CD5FF37B9}" type="datetime1">
              <a:rPr lang="ru-RU" smtClean="0"/>
              <a:t>13.11.2022</a:t>
            </a:fld>
            <a:endParaRPr lang="ru-UA"/>
          </a:p>
        </p:txBody>
      </p:sp>
      <p:sp>
        <p:nvSpPr>
          <p:cNvPr id="4" name="Footer Placeholder 3"/>
          <p:cNvSpPr>
            <a:spLocks noGrp="1"/>
          </p:cNvSpPr>
          <p:nvPr>
            <p:ph type="ftr" sz="quarter" idx="11"/>
          </p:nvPr>
        </p:nvSpPr>
        <p:spPr/>
        <p:txBody>
          <a:bodyPr/>
          <a:lstStyle/>
          <a:p>
            <a:endParaRPr lang="ru-UA"/>
          </a:p>
        </p:txBody>
      </p:sp>
      <p:sp>
        <p:nvSpPr>
          <p:cNvPr id="5" name="Slide Number Placeholder 4"/>
          <p:cNvSpPr>
            <a:spLocks noGrp="1"/>
          </p:cNvSpPr>
          <p:nvPr>
            <p:ph type="sldNum" sz="quarter" idx="12"/>
          </p:nvPr>
        </p:nvSpPr>
        <p:spPr/>
        <p:txBody>
          <a:bodyPr/>
          <a:lstStyle/>
          <a:p>
            <a:fld id="{D4CBF4CF-B119-4841-B505-2CAA97F19D28}" type="slidenum">
              <a:rPr lang="ru-UA" smtClean="0"/>
              <a:t>‹#›</a:t>
            </a:fld>
            <a:endParaRPr lang="ru-UA"/>
          </a:p>
        </p:txBody>
      </p:sp>
    </p:spTree>
    <p:extLst>
      <p:ext uri="{BB962C8B-B14F-4D97-AF65-F5344CB8AC3E}">
        <p14:creationId xmlns:p14="http://schemas.microsoft.com/office/powerpoint/2010/main" val="1077129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BF77CAF2-31BF-5F4A-82D9-DF2079C66199}" type="datetime1">
              <a:rPr lang="ru-RU" smtClean="0"/>
              <a:t>13.11.2022</a:t>
            </a:fld>
            <a:endParaRPr lang="ru-UA"/>
          </a:p>
        </p:txBody>
      </p:sp>
      <p:sp>
        <p:nvSpPr>
          <p:cNvPr id="3" name="Footer Placeholder 2"/>
          <p:cNvSpPr>
            <a:spLocks noGrp="1"/>
          </p:cNvSpPr>
          <p:nvPr>
            <p:ph type="ftr" sz="quarter" idx="11"/>
          </p:nvPr>
        </p:nvSpPr>
        <p:spPr/>
        <p:txBody>
          <a:bodyPr/>
          <a:lstStyle/>
          <a:p>
            <a:endParaRPr lang="ru-UA"/>
          </a:p>
        </p:txBody>
      </p:sp>
      <p:sp>
        <p:nvSpPr>
          <p:cNvPr id="4" name="Slide Number Placeholder 3"/>
          <p:cNvSpPr>
            <a:spLocks noGrp="1"/>
          </p:cNvSpPr>
          <p:nvPr>
            <p:ph type="sldNum" sz="quarter" idx="12"/>
          </p:nvPr>
        </p:nvSpPr>
        <p:spPr/>
        <p:txBody>
          <a:bodyPr/>
          <a:lstStyle/>
          <a:p>
            <a:fld id="{D4CBF4CF-B119-4841-B505-2CAA97F19D28}" type="slidenum">
              <a:rPr lang="ru-UA" smtClean="0"/>
              <a:t>‹#›</a:t>
            </a:fld>
            <a:endParaRPr lang="ru-UA"/>
          </a:p>
        </p:txBody>
      </p:sp>
    </p:spTree>
    <p:extLst>
      <p:ext uri="{BB962C8B-B14F-4D97-AF65-F5344CB8AC3E}">
        <p14:creationId xmlns:p14="http://schemas.microsoft.com/office/powerpoint/2010/main" val="1599574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ru-RU"/>
              <a:t>Образец заголовка</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DC03577-FE1A-D740-8BF1-173207A9183F}" type="datetime1">
              <a:rPr lang="ru-RU" smtClean="0"/>
              <a:t>13.11.2022</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D4CBF4CF-B119-4841-B505-2CAA97F19D28}" type="slidenum">
              <a:rPr lang="ru-UA" smtClean="0"/>
              <a:t>‹#›</a:t>
            </a:fld>
            <a:endParaRPr lang="ru-UA"/>
          </a:p>
        </p:txBody>
      </p:sp>
    </p:spTree>
    <p:extLst>
      <p:ext uri="{BB962C8B-B14F-4D97-AF65-F5344CB8AC3E}">
        <p14:creationId xmlns:p14="http://schemas.microsoft.com/office/powerpoint/2010/main" val="2037174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F2B06470-F1AC-D940-BE15-BD1A246B1BD8}" type="datetime1">
              <a:rPr lang="ru-RU" smtClean="0"/>
              <a:t>13.11.2022</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D4CBF4CF-B119-4841-B505-2CAA97F19D28}" type="slidenum">
              <a:rPr lang="ru-UA" smtClean="0"/>
              <a:t>‹#›</a:t>
            </a:fld>
            <a:endParaRPr lang="ru-UA"/>
          </a:p>
        </p:txBody>
      </p:sp>
    </p:spTree>
    <p:extLst>
      <p:ext uri="{BB962C8B-B14F-4D97-AF65-F5344CB8AC3E}">
        <p14:creationId xmlns:p14="http://schemas.microsoft.com/office/powerpoint/2010/main" val="119422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trellis">
          <a:fgClr>
            <a:srgbClr val="00B0F0"/>
          </a:fgClr>
          <a:bgClr>
            <a:schemeClr val="bg1"/>
          </a:bgClr>
        </a:patt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1">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2DF054BE-07EA-184F-91CD-36C1EB685F12}" type="datetime1">
              <a:rPr lang="ru-RU" smtClean="0"/>
              <a:t>13.11.2022</a:t>
            </a:fld>
            <a:endParaRPr lang="ru-UA"/>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ru-UA"/>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D4CBF4CF-B119-4841-B505-2CAA97F19D28}" type="slidenum">
              <a:rPr lang="ru-UA" smtClean="0"/>
              <a:t>‹#›</a:t>
            </a:fld>
            <a:endParaRPr lang="ru-UA"/>
          </a:p>
        </p:txBody>
      </p:sp>
    </p:spTree>
    <p:extLst>
      <p:ext uri="{BB962C8B-B14F-4D97-AF65-F5344CB8AC3E}">
        <p14:creationId xmlns:p14="http://schemas.microsoft.com/office/powerpoint/2010/main" val="79581141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Lst>
  <p:hf hdr="0" ftr="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hyperlink" Target="https://www.facebook.com/ngoDESPRO" TargetMode="External"/><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hyperlink" Target="https://www.ua.undp.org/content/ukraine/uk/home/recovery-and-peacebuilding.html" TargetMode="External"/><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2" Type="http://schemas.openxmlformats.org/officeDocument/2006/relationships/hyperlink" Target="https://ec.europa.eu/%E2%80%8Cinfo/%E2%80%8Cbusiness-economy-euro/economic-and-fiscal-policy-coordination/%E2%80%8Cfinancial%E2%80%8C%E2%80%8C-assistance-eu/funding-mechanisms-and-facilities/sure_en" TargetMode="External"/><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hyperlink" Target="https://www.epravda.com.ua/news/2022/03/5/683334/" TargetMode="External"/><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hyperlink" Target="https://www.epravda.com.ua/news/2022/03/3/683140/" TargetMode="Externa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2" Type="http://schemas.openxmlformats.org/officeDocument/2006/relationships/hyperlink" Target="https://ec.europa.eu/info/files/third-report-implementation-sure_en." TargetMode="External"/><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2" Type="http://schemas.openxmlformats.org/officeDocument/2006/relationships/hyperlink" Target="https://www.bizforukraine.com/#dm;%20https://business.diia.gov.ua/cases/iniciativi/biz-for-ukraine-platforma-z-posuku-miznarodnih-proektiv-dla-ukrainskih-pidpriemciv" TargetMode="External"/><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57.jpeg"/><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8.xml"/><Relationship Id="rId4" Type="http://schemas.openxmlformats.org/officeDocument/2006/relationships/image" Target="../media/image162.png"/></Relationships>
</file>

<file path=ppt/slides/_rels/slide13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8.xml"/><Relationship Id="rId4" Type="http://schemas.openxmlformats.org/officeDocument/2006/relationships/image" Target="../media/image72.png"/></Relationships>
</file>

<file path=ppt/slides/_rels/slide1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18.xml"/><Relationship Id="rId4" Type="http://schemas.openxmlformats.org/officeDocument/2006/relationships/image" Target="../media/image168.png"/></Relationships>
</file>

<file path=ppt/slides/_rels/slide13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18.xml"/><Relationship Id="rId4" Type="http://schemas.openxmlformats.org/officeDocument/2006/relationships/image" Target="../media/image171.png"/></Relationships>
</file>

<file path=ppt/slides/_rels/slide13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18.xml"/><Relationship Id="rId4" Type="http://schemas.openxmlformats.org/officeDocument/2006/relationships/image" Target="../media/image174.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9.xml"/></Relationships>
</file>

<file path=ppt/slides/_rels/slide14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9.xml"/></Relationships>
</file>

<file path=ppt/slides/_rels/slide14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19.xml"/></Relationships>
</file>

<file path=ppt/slides/_rels/slide14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19.xml"/></Relationships>
</file>

<file path=ppt/slides/_rels/slide14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19.xml"/></Relationships>
</file>

<file path=ppt/slides/_rels/slide14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19.xml"/></Relationships>
</file>

<file path=ppt/slides/_rels/slide14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19.xml"/><Relationship Id="rId4" Type="http://schemas.openxmlformats.org/officeDocument/2006/relationships/image" Target="../media/image187.png"/></Relationships>
</file>

<file path=ppt/slides/_rels/slide14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19.xml"/><Relationship Id="rId4" Type="http://schemas.openxmlformats.org/officeDocument/2006/relationships/image" Target="../media/image190.png"/></Relationships>
</file>

<file path=ppt/slides/_rels/slide148.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18.xml"/><Relationship Id="rId4" Type="http://schemas.openxmlformats.org/officeDocument/2006/relationships/image" Target="../media/image19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18.xml"/><Relationship Id="rId4" Type="http://schemas.openxmlformats.org/officeDocument/2006/relationships/image" Target="../media/image198.png"/></Relationships>
</file>

<file path=ppt/slides/_rels/slide151.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18.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154.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jpeg"/><Relationship Id="rId1" Type="http://schemas.openxmlformats.org/officeDocument/2006/relationships/slideLayout" Target="../slideLayouts/slideLayout18.xml"/><Relationship Id="rId6" Type="http://schemas.openxmlformats.org/officeDocument/2006/relationships/image" Target="../media/image212.jpeg"/><Relationship Id="rId5" Type="http://schemas.openxmlformats.org/officeDocument/2006/relationships/image" Target="../media/image211.png"/><Relationship Id="rId4" Type="http://schemas.openxmlformats.org/officeDocument/2006/relationships/image" Target="../media/image210.pn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8.xml"/><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8.xml"/><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xml"/><Relationship Id="rId4" Type="http://schemas.openxmlformats.org/officeDocument/2006/relationships/image" Target="../media/image108.jpeg"/></Relationships>
</file>

<file path=ppt/slides/_rels/slide6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ec.europa.eu/commission/presscorner/detail/en/ip_22_2671" TargetMode="External"/><Relationship Id="rId2" Type="http://schemas.openxmlformats.org/officeDocument/2006/relationships/hyperlink" Target="https://ec.europa.eu/commission/presscorner/detail/en/statement_22_1789" TargetMode="External"/><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hyperlink" Target="https://ec.europa.eu/commission/presscorner/detail/en/mex_22_4364"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hyperlink" Target="https://ec.europa.eu/commission/presscorner/detail/en/ip_22_3121"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10001" y="461555"/>
            <a:ext cx="8229496" cy="3958644"/>
          </a:xfrm>
        </p:spPr>
        <p:txBody>
          <a:bodyPr>
            <a:normAutofit/>
          </a:bodyPr>
          <a:lstStyle/>
          <a:p>
            <a:r>
              <a:rPr lang="uk-UA" dirty="0"/>
              <a:t>Тема 4. Соціальна політика ЄС: </a:t>
            </a:r>
            <a:r>
              <a:rPr lang="uk-UA" dirty="0" err="1"/>
              <a:t>уроки</a:t>
            </a:r>
            <a:r>
              <a:rPr lang="uk-UA" dirty="0"/>
              <a:t> для України</a:t>
            </a:r>
            <a:r>
              <a:rPr lang="ru-UA" sz="2400" dirty="0"/>
              <a:t> </a:t>
            </a:r>
            <a:endParaRPr lang="ru-RU" sz="2400" dirty="0"/>
          </a:p>
        </p:txBody>
      </p:sp>
      <p:sp>
        <p:nvSpPr>
          <p:cNvPr id="3" name="Подзаголовок 2"/>
          <p:cNvSpPr>
            <a:spLocks noGrp="1"/>
          </p:cNvSpPr>
          <p:nvPr>
            <p:ph type="subTitle" idx="1"/>
          </p:nvPr>
        </p:nvSpPr>
        <p:spPr>
          <a:xfrm>
            <a:off x="810001" y="5280847"/>
            <a:ext cx="10572000" cy="1163496"/>
          </a:xfrm>
        </p:spPr>
        <p:txBody>
          <a:bodyPr>
            <a:normAutofit/>
          </a:bodyPr>
          <a:lstStyle/>
          <a:p>
            <a:pPr algn="r"/>
            <a:r>
              <a:rPr lang="uk-UA" sz="3500" b="1" dirty="0" err="1"/>
              <a:t>к.е.н</a:t>
            </a:r>
            <a:r>
              <a:rPr lang="uk-UA" sz="3500" b="1" dirty="0"/>
              <a:t>., </a:t>
            </a:r>
            <a:r>
              <a:rPr lang="uk-UA" sz="3500" b="1" dirty="0" err="1"/>
              <a:t>доц.Павлюк</a:t>
            </a:r>
            <a:r>
              <a:rPr lang="uk-UA" sz="3500" b="1" dirty="0"/>
              <a:t> Т.С.</a:t>
            </a:r>
            <a:endParaRPr lang="ru-RU" b="1" dirty="0"/>
          </a:p>
        </p:txBody>
      </p:sp>
      <p:pic>
        <p:nvPicPr>
          <p:cNvPr id="4" name="Рисунок 3"/>
          <p:cNvPicPr>
            <a:picLocks noChangeAspect="1"/>
          </p:cNvPicPr>
          <p:nvPr/>
        </p:nvPicPr>
        <p:blipFill>
          <a:blip r:embed="rId2"/>
          <a:stretch>
            <a:fillRect/>
          </a:stretch>
        </p:blipFill>
        <p:spPr>
          <a:xfrm>
            <a:off x="9088344" y="461554"/>
            <a:ext cx="2582365" cy="2525485"/>
          </a:xfrm>
          <a:prstGeom prst="rect">
            <a:avLst/>
          </a:prstGeom>
        </p:spPr>
      </p:pic>
      <p:sp>
        <p:nvSpPr>
          <p:cNvPr id="5" name="Дата 4">
            <a:extLst>
              <a:ext uri="{FF2B5EF4-FFF2-40B4-BE49-F238E27FC236}">
                <a16:creationId xmlns:a16="http://schemas.microsoft.com/office/drawing/2014/main" id="{D1AA4F02-7698-904B-99FF-DAD0E1BF3E82}"/>
              </a:ext>
            </a:extLst>
          </p:cNvPr>
          <p:cNvSpPr>
            <a:spLocks noGrp="1"/>
          </p:cNvSpPr>
          <p:nvPr>
            <p:ph type="dt" sz="half" idx="10"/>
          </p:nvPr>
        </p:nvSpPr>
        <p:spPr/>
        <p:txBody>
          <a:bodyPr/>
          <a:lstStyle/>
          <a:p>
            <a:fld id="{7AA05297-AFFD-4B46-895A-2DF2940F4534}" type="datetime1">
              <a:rPr lang="ru-RU" smtClean="0"/>
              <a:t>13.11.2022</a:t>
            </a:fld>
            <a:endParaRPr lang="ru-UA"/>
          </a:p>
        </p:txBody>
      </p:sp>
      <p:sp>
        <p:nvSpPr>
          <p:cNvPr id="6" name="Номер слайда 5">
            <a:extLst>
              <a:ext uri="{FF2B5EF4-FFF2-40B4-BE49-F238E27FC236}">
                <a16:creationId xmlns:a16="http://schemas.microsoft.com/office/drawing/2014/main" id="{5D3EA862-A485-0C41-8365-8C7544572C74}"/>
              </a:ext>
            </a:extLst>
          </p:cNvPr>
          <p:cNvSpPr>
            <a:spLocks noGrp="1"/>
          </p:cNvSpPr>
          <p:nvPr>
            <p:ph type="sldNum" sz="quarter" idx="12"/>
          </p:nvPr>
        </p:nvSpPr>
        <p:spPr/>
        <p:txBody>
          <a:bodyPr/>
          <a:lstStyle/>
          <a:p>
            <a:fld id="{D4CBF4CF-B119-4841-B505-2CAA97F19D28}" type="slidenum">
              <a:rPr lang="ru-UA" smtClean="0"/>
              <a:t>1</a:t>
            </a:fld>
            <a:endParaRPr lang="ru-UA"/>
          </a:p>
        </p:txBody>
      </p:sp>
    </p:spTree>
    <p:extLst>
      <p:ext uri="{BB962C8B-B14F-4D97-AF65-F5344CB8AC3E}">
        <p14:creationId xmlns:p14="http://schemas.microsoft.com/office/powerpoint/2010/main" val="2655027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a:t>У документах </a:t>
            </a:r>
            <a:r>
              <a:rPr lang="ru-RU" sz="3200" dirty="0" err="1"/>
              <a:t>Єврокомісії</a:t>
            </a:r>
            <a:r>
              <a:rPr lang="ru-RU" sz="3200" dirty="0"/>
              <a:t> </a:t>
            </a:r>
            <a:r>
              <a:rPr lang="ru-RU" sz="3200" dirty="0" err="1"/>
              <a:t>визначено</a:t>
            </a:r>
            <a:r>
              <a:rPr lang="ru-RU" sz="3200" dirty="0"/>
              <a:t> </a:t>
            </a:r>
            <a:r>
              <a:rPr lang="ru-RU" sz="3200" dirty="0" err="1"/>
              <a:t>такі</a:t>
            </a:r>
            <a:r>
              <a:rPr lang="ru-RU" sz="3200" dirty="0"/>
              <a:t> </a:t>
            </a:r>
            <a:r>
              <a:rPr lang="ru-RU" sz="3200" dirty="0" err="1"/>
              <a:t>моделі</a:t>
            </a:r>
            <a:r>
              <a:rPr lang="ru-RU" sz="3200" dirty="0"/>
              <a:t> </a:t>
            </a:r>
            <a:r>
              <a:rPr lang="ru-RU" sz="3200" dirty="0" err="1"/>
              <a:t>соціальної</a:t>
            </a:r>
            <a:r>
              <a:rPr lang="ru-RU" sz="3200" dirty="0"/>
              <a:t> політики: </a:t>
            </a:r>
            <a:endParaRPr lang="ru-RU" dirty="0"/>
          </a:p>
        </p:txBody>
      </p:sp>
      <p:sp>
        <p:nvSpPr>
          <p:cNvPr id="3" name="Объект 2"/>
          <p:cNvSpPr>
            <a:spLocks noGrp="1"/>
          </p:cNvSpPr>
          <p:nvPr>
            <p:ph idx="1"/>
          </p:nvPr>
        </p:nvSpPr>
        <p:spPr/>
        <p:txBody>
          <a:bodyPr/>
          <a:lstStyle/>
          <a:p>
            <a:r>
              <a:rPr lang="ru-RU" dirty="0" err="1"/>
              <a:t>Континентальну</a:t>
            </a:r>
            <a:r>
              <a:rPr lang="ru-RU" dirty="0"/>
              <a:t> (</a:t>
            </a:r>
            <a:r>
              <a:rPr lang="ru-RU" dirty="0" err="1"/>
              <a:t>бісмарківську</a:t>
            </a:r>
            <a:r>
              <a:rPr lang="ru-RU" dirty="0"/>
              <a:t>), </a:t>
            </a:r>
          </a:p>
          <a:p>
            <a:r>
              <a:rPr lang="ru-RU" dirty="0" err="1"/>
              <a:t>англосаксонську</a:t>
            </a:r>
            <a:r>
              <a:rPr lang="ru-RU" dirty="0"/>
              <a:t> (модель </a:t>
            </a:r>
            <a:r>
              <a:rPr lang="ru-RU" dirty="0" err="1"/>
              <a:t>Беверіджа</a:t>
            </a:r>
            <a:r>
              <a:rPr lang="ru-RU" dirty="0"/>
              <a:t>), </a:t>
            </a:r>
          </a:p>
          <a:p>
            <a:r>
              <a:rPr lang="ru-RU" dirty="0" err="1"/>
              <a:t>скандинавську</a:t>
            </a:r>
            <a:r>
              <a:rPr lang="ru-RU" dirty="0"/>
              <a:t> (</a:t>
            </a:r>
            <a:r>
              <a:rPr lang="ru-RU" dirty="0" err="1"/>
              <a:t>північна</a:t>
            </a:r>
            <a:r>
              <a:rPr lang="ru-RU" dirty="0"/>
              <a:t>) </a:t>
            </a:r>
          </a:p>
          <a:p>
            <a:r>
              <a:rPr lang="ru-RU" dirty="0" err="1"/>
              <a:t>південно-європейську</a:t>
            </a:r>
            <a:r>
              <a:rPr lang="ru-RU" dirty="0"/>
              <a:t> (</a:t>
            </a:r>
            <a:r>
              <a:rPr lang="ru-RU" dirty="0" err="1"/>
              <a:t>середземноморську</a:t>
            </a:r>
            <a:r>
              <a:rPr lang="ru-RU" dirty="0"/>
              <a:t>)</a:t>
            </a:r>
          </a:p>
        </p:txBody>
      </p:sp>
      <p:pic>
        <p:nvPicPr>
          <p:cNvPr id="4" name="Рисунок 3"/>
          <p:cNvPicPr>
            <a:picLocks noChangeAspect="1"/>
          </p:cNvPicPr>
          <p:nvPr/>
        </p:nvPicPr>
        <p:blipFill>
          <a:blip r:embed="rId2"/>
          <a:stretch>
            <a:fillRect/>
          </a:stretch>
        </p:blipFill>
        <p:spPr>
          <a:xfrm>
            <a:off x="9722712" y="1289008"/>
            <a:ext cx="1838325" cy="2486025"/>
          </a:xfrm>
          <a:prstGeom prst="rect">
            <a:avLst/>
          </a:prstGeom>
        </p:spPr>
      </p:pic>
      <p:pic>
        <p:nvPicPr>
          <p:cNvPr id="5" name="Рисунок 4"/>
          <p:cNvPicPr>
            <a:picLocks noChangeAspect="1"/>
          </p:cNvPicPr>
          <p:nvPr/>
        </p:nvPicPr>
        <p:blipFill>
          <a:blip r:embed="rId3"/>
          <a:stretch>
            <a:fillRect/>
          </a:stretch>
        </p:blipFill>
        <p:spPr>
          <a:xfrm>
            <a:off x="7898676" y="3925393"/>
            <a:ext cx="2647813" cy="2647813"/>
          </a:xfrm>
          <a:prstGeom prst="rect">
            <a:avLst/>
          </a:prstGeom>
        </p:spPr>
      </p:pic>
      <p:sp>
        <p:nvSpPr>
          <p:cNvPr id="6" name="Дата 5">
            <a:extLst>
              <a:ext uri="{FF2B5EF4-FFF2-40B4-BE49-F238E27FC236}">
                <a16:creationId xmlns:a16="http://schemas.microsoft.com/office/drawing/2014/main" id="{66CA787C-1BBF-B54C-8FE7-04CFC9A3E1DB}"/>
              </a:ext>
            </a:extLst>
          </p:cNvPr>
          <p:cNvSpPr>
            <a:spLocks noGrp="1"/>
          </p:cNvSpPr>
          <p:nvPr>
            <p:ph type="dt" sz="half" idx="10"/>
          </p:nvPr>
        </p:nvSpPr>
        <p:spPr/>
        <p:txBody>
          <a:bodyPr/>
          <a:lstStyle/>
          <a:p>
            <a:fld id="{A5C1F9FB-CB96-2345-B5CB-49629139FE0D}" type="datetime1">
              <a:rPr lang="ru-RU" smtClean="0"/>
              <a:t>13.11.2022</a:t>
            </a:fld>
            <a:endParaRPr lang="ru-UA"/>
          </a:p>
        </p:txBody>
      </p:sp>
      <p:sp>
        <p:nvSpPr>
          <p:cNvPr id="7" name="Номер слайда 6">
            <a:extLst>
              <a:ext uri="{FF2B5EF4-FFF2-40B4-BE49-F238E27FC236}">
                <a16:creationId xmlns:a16="http://schemas.microsoft.com/office/drawing/2014/main" id="{E011CC72-AA1D-B846-8A3F-FEF0012B2222}"/>
              </a:ext>
            </a:extLst>
          </p:cNvPr>
          <p:cNvSpPr>
            <a:spLocks noGrp="1"/>
          </p:cNvSpPr>
          <p:nvPr>
            <p:ph type="sldNum" sz="quarter" idx="12"/>
          </p:nvPr>
        </p:nvSpPr>
        <p:spPr/>
        <p:txBody>
          <a:bodyPr/>
          <a:lstStyle/>
          <a:p>
            <a:fld id="{D4CBF4CF-B119-4841-B505-2CAA97F19D28}" type="slidenum">
              <a:rPr lang="ru-UA" smtClean="0"/>
              <a:t>10</a:t>
            </a:fld>
            <a:endParaRPr lang="ru-UA"/>
          </a:p>
        </p:txBody>
      </p:sp>
    </p:spTree>
    <p:extLst>
      <p:ext uri="{BB962C8B-B14F-4D97-AF65-F5344CB8AC3E}">
        <p14:creationId xmlns:p14="http://schemas.microsoft.com/office/powerpoint/2010/main" val="36724622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3CC731D3-922B-798A-D29F-2D44C7C30063}"/>
              </a:ext>
            </a:extLst>
          </p:cNvPr>
          <p:cNvSpPr>
            <a:spLocks noGrp="1"/>
          </p:cNvSpPr>
          <p:nvPr>
            <p:ph idx="1"/>
          </p:nvPr>
        </p:nvSpPr>
        <p:spPr>
          <a:xfrm>
            <a:off x="838200" y="758282"/>
            <a:ext cx="8060473" cy="2792439"/>
          </a:xfrm>
        </p:spPr>
        <p:txBody>
          <a:bodyPr>
            <a:normAutofit fontScale="92500" lnSpcReduction="10000"/>
          </a:bodyPr>
          <a:lstStyle/>
          <a:p>
            <a:pPr algn="just"/>
            <a:r>
              <a:rPr lang="ru-RU" sz="2000" dirty="0"/>
              <a:t>З </a:t>
            </a:r>
            <a:r>
              <a:rPr lang="ru-RU" sz="2000" dirty="0" err="1"/>
              <a:t>упровадженням</a:t>
            </a:r>
            <a:r>
              <a:rPr lang="ru-RU" sz="2000" dirty="0"/>
              <a:t> </a:t>
            </a:r>
            <a:r>
              <a:rPr lang="ru-RU" sz="2000" dirty="0" err="1"/>
              <a:t>Інструменту</a:t>
            </a:r>
            <a:r>
              <a:rPr lang="ru-RU" sz="2000" dirty="0"/>
              <a:t> </a:t>
            </a:r>
            <a:r>
              <a:rPr lang="ru-RU" sz="2000" dirty="0" err="1"/>
              <a:t>європейського</a:t>
            </a:r>
            <a:r>
              <a:rPr lang="ru-RU" sz="2000" dirty="0"/>
              <a:t> </a:t>
            </a:r>
            <a:r>
              <a:rPr lang="ru-RU" sz="2000" dirty="0" err="1"/>
              <a:t>сусідства</a:t>
            </a:r>
            <a:r>
              <a:rPr lang="ru-RU" sz="2000" dirty="0"/>
              <a:t> та партнерства (ІЄСП) </a:t>
            </a:r>
            <a:r>
              <a:rPr lang="ru-RU" sz="2000" dirty="0" err="1"/>
              <a:t>стратегічно</a:t>
            </a:r>
            <a:r>
              <a:rPr lang="ru-RU" sz="2000" dirty="0"/>
              <a:t> й </a:t>
            </a:r>
            <a:r>
              <a:rPr lang="ru-RU" sz="2000" dirty="0" err="1"/>
              <a:t>політично</a:t>
            </a:r>
            <a:r>
              <a:rPr lang="ru-RU" sz="2000" dirty="0"/>
              <a:t> </a:t>
            </a:r>
            <a:r>
              <a:rPr lang="ru-RU" sz="2000" dirty="0" err="1"/>
              <a:t>зумовлену</a:t>
            </a:r>
            <a:r>
              <a:rPr lang="ru-RU" sz="2000" dirty="0"/>
              <a:t> </a:t>
            </a:r>
            <a:r>
              <a:rPr lang="ru-RU" sz="2000" dirty="0" err="1"/>
              <a:t>допомогу</a:t>
            </a:r>
            <a:r>
              <a:rPr lang="ru-RU" sz="2000" dirty="0"/>
              <a:t> з боку </a:t>
            </a:r>
            <a:r>
              <a:rPr lang="ru-RU" sz="2000" dirty="0" err="1"/>
              <a:t>Європейської</a:t>
            </a:r>
            <a:r>
              <a:rPr lang="ru-RU" sz="2000" dirty="0"/>
              <a:t> </a:t>
            </a:r>
            <a:r>
              <a:rPr lang="ru-RU" sz="2000" dirty="0" err="1"/>
              <a:t>Комісії</a:t>
            </a:r>
            <a:r>
              <a:rPr lang="ru-RU" sz="2000" dirty="0"/>
              <a:t> </a:t>
            </a:r>
            <a:r>
              <a:rPr lang="ru-RU" sz="2000" dirty="0" err="1"/>
              <a:t>було</a:t>
            </a:r>
            <a:r>
              <a:rPr lang="ru-RU" sz="2000" dirty="0"/>
              <a:t> </a:t>
            </a:r>
            <a:r>
              <a:rPr lang="ru-RU" sz="2000" dirty="0" err="1"/>
              <a:t>додатково</a:t>
            </a:r>
            <a:r>
              <a:rPr lang="ru-RU" sz="2000" dirty="0"/>
              <a:t> </a:t>
            </a:r>
            <a:r>
              <a:rPr lang="ru-RU" sz="2000" dirty="0" err="1"/>
              <a:t>посилено</a:t>
            </a:r>
            <a:r>
              <a:rPr lang="ru-RU" sz="2000" dirty="0"/>
              <a:t> через </a:t>
            </a:r>
            <a:r>
              <a:rPr lang="ru-RU" sz="2000" dirty="0" err="1"/>
              <a:t>збільшення</a:t>
            </a:r>
            <a:r>
              <a:rPr lang="ru-RU" sz="2000" dirty="0"/>
              <a:t> </a:t>
            </a:r>
            <a:r>
              <a:rPr lang="ru-RU" sz="2000" dirty="0" err="1"/>
              <a:t>обсягів</a:t>
            </a:r>
            <a:r>
              <a:rPr lang="ru-RU" sz="2000" dirty="0"/>
              <a:t> </a:t>
            </a:r>
            <a:r>
              <a:rPr lang="ru-RU" sz="2000" dirty="0" err="1"/>
              <a:t>фінансування</a:t>
            </a:r>
            <a:r>
              <a:rPr lang="ru-RU" sz="2000" dirty="0"/>
              <a:t>. </a:t>
            </a:r>
            <a:r>
              <a:rPr lang="ru-RU" sz="2000" dirty="0" err="1"/>
              <a:t>Упровадження</a:t>
            </a:r>
            <a:r>
              <a:rPr lang="ru-RU" sz="2000" dirty="0"/>
              <a:t> таких </a:t>
            </a:r>
            <a:r>
              <a:rPr lang="ru-RU" sz="2000" dirty="0" err="1"/>
              <a:t>нових</a:t>
            </a:r>
            <a:r>
              <a:rPr lang="ru-RU" sz="2000" dirty="0"/>
              <a:t> </a:t>
            </a:r>
            <a:r>
              <a:rPr lang="ru-RU" sz="2000" dirty="0" err="1"/>
              <a:t>механізмів</a:t>
            </a:r>
            <a:r>
              <a:rPr lang="ru-RU" sz="2000" dirty="0"/>
              <a:t> </a:t>
            </a:r>
            <a:r>
              <a:rPr lang="ru-RU" sz="2000" dirty="0" err="1"/>
              <a:t>співробітництва</a:t>
            </a:r>
            <a:r>
              <a:rPr lang="ru-RU" sz="2000" dirty="0"/>
              <a:t>, як </a:t>
            </a:r>
            <a:r>
              <a:rPr lang="en" sz="2000" dirty="0"/>
              <a:t>Twinning </a:t>
            </a:r>
            <a:r>
              <a:rPr lang="ru-RU" sz="2000" dirty="0"/>
              <a:t>і </a:t>
            </a:r>
            <a:r>
              <a:rPr lang="en" sz="2000" dirty="0"/>
              <a:t>TAIEX (</a:t>
            </a:r>
            <a:r>
              <a:rPr lang="ru-RU" sz="2000" dirty="0" err="1"/>
              <a:t>Технічна</a:t>
            </a:r>
            <a:r>
              <a:rPr lang="ru-RU" sz="2000" dirty="0"/>
              <a:t> </a:t>
            </a:r>
            <a:r>
              <a:rPr lang="ru-RU" sz="2000" dirty="0" err="1"/>
              <a:t>допомога</a:t>
            </a:r>
            <a:r>
              <a:rPr lang="ru-RU" sz="2000" dirty="0"/>
              <a:t> з </a:t>
            </a:r>
            <a:r>
              <a:rPr lang="ru-RU" sz="2000" dirty="0" err="1"/>
              <a:t>інформаційних</a:t>
            </a:r>
            <a:r>
              <a:rPr lang="ru-RU" sz="2000" dirty="0"/>
              <a:t> </a:t>
            </a:r>
            <a:r>
              <a:rPr lang="ru-RU" sz="2400" dirty="0" err="1"/>
              <a:t>обмінів</a:t>
            </a:r>
            <a:r>
              <a:rPr lang="ru-RU" sz="2000" dirty="0"/>
              <a:t>), </a:t>
            </a:r>
            <a:r>
              <a:rPr lang="ru-RU" sz="2000" dirty="0" err="1"/>
              <a:t>також</a:t>
            </a:r>
            <a:r>
              <a:rPr lang="ru-RU" sz="2000" dirty="0"/>
              <a:t> </a:t>
            </a:r>
            <a:r>
              <a:rPr lang="ru-RU" sz="2000" dirty="0" err="1"/>
              <a:t>вплинуло</a:t>
            </a:r>
            <a:r>
              <a:rPr lang="ru-RU" sz="2000" dirty="0"/>
              <a:t> на </a:t>
            </a:r>
            <a:r>
              <a:rPr lang="ru-RU" sz="2000" dirty="0" err="1"/>
              <a:t>розширення</a:t>
            </a:r>
            <a:r>
              <a:rPr lang="ru-RU" sz="2000" dirty="0"/>
              <a:t> </a:t>
            </a:r>
            <a:r>
              <a:rPr lang="ru-RU" sz="2000" dirty="0" err="1"/>
              <a:t>фінансової</a:t>
            </a:r>
            <a:r>
              <a:rPr lang="ru-RU" sz="2000" dirty="0"/>
              <a:t> та </a:t>
            </a:r>
            <a:r>
              <a:rPr lang="ru-RU" sz="2000" dirty="0" err="1"/>
              <a:t>технічної</a:t>
            </a:r>
            <a:r>
              <a:rPr lang="ru-RU" sz="2000" dirty="0"/>
              <a:t> </a:t>
            </a:r>
            <a:r>
              <a:rPr lang="ru-RU" sz="2000" dirty="0" err="1"/>
              <a:t>допомоги</a:t>
            </a:r>
            <a:r>
              <a:rPr lang="ru-RU" sz="2000" dirty="0"/>
              <a:t> ЄС, </a:t>
            </a:r>
            <a:r>
              <a:rPr lang="ru-RU" sz="2000" dirty="0" err="1"/>
              <a:t>наданої</a:t>
            </a:r>
            <a:r>
              <a:rPr lang="ru-RU" sz="2000" dirty="0"/>
              <a:t> для </a:t>
            </a:r>
            <a:r>
              <a:rPr lang="ru-RU" sz="2000" dirty="0" err="1"/>
              <a:t>підтримки</a:t>
            </a:r>
            <a:r>
              <a:rPr lang="ru-RU" sz="2000" dirty="0"/>
              <a:t> реформ в </a:t>
            </a:r>
            <a:r>
              <a:rPr lang="ru-RU" sz="2000" dirty="0" err="1"/>
              <a:t>Україні</a:t>
            </a:r>
            <a:r>
              <a:rPr lang="ru-RU" sz="2000" dirty="0"/>
              <a:t>.</a:t>
            </a:r>
            <a:endParaRPr lang="ru-UA" sz="2000" dirty="0"/>
          </a:p>
        </p:txBody>
      </p:sp>
      <p:sp>
        <p:nvSpPr>
          <p:cNvPr id="2" name="Дата 1">
            <a:extLst>
              <a:ext uri="{FF2B5EF4-FFF2-40B4-BE49-F238E27FC236}">
                <a16:creationId xmlns:a16="http://schemas.microsoft.com/office/drawing/2014/main" id="{A47E2419-B882-7034-24FE-E10753475B0C}"/>
              </a:ext>
            </a:extLst>
          </p:cNvPr>
          <p:cNvSpPr>
            <a:spLocks noGrp="1"/>
          </p:cNvSpPr>
          <p:nvPr>
            <p:ph type="dt" sz="half" idx="10"/>
          </p:nvPr>
        </p:nvSpPr>
        <p:spPr/>
        <p:txBody>
          <a:bodyPr/>
          <a:lstStyle/>
          <a:p>
            <a:fld id="{55743EE2-CB2A-F24C-8B50-AEFA790BD08B}" type="datetime1">
              <a:rPr lang="ru-RU" smtClean="0"/>
              <a:t>13.11.2022</a:t>
            </a:fld>
            <a:endParaRPr lang="ru-UA"/>
          </a:p>
        </p:txBody>
      </p:sp>
      <p:sp>
        <p:nvSpPr>
          <p:cNvPr id="4" name="Номер слайда 3">
            <a:extLst>
              <a:ext uri="{FF2B5EF4-FFF2-40B4-BE49-F238E27FC236}">
                <a16:creationId xmlns:a16="http://schemas.microsoft.com/office/drawing/2014/main" id="{3E50D402-60D8-7F12-3234-46463C790BA5}"/>
              </a:ext>
            </a:extLst>
          </p:cNvPr>
          <p:cNvSpPr>
            <a:spLocks noGrp="1"/>
          </p:cNvSpPr>
          <p:nvPr>
            <p:ph type="sldNum" sz="quarter" idx="12"/>
          </p:nvPr>
        </p:nvSpPr>
        <p:spPr/>
        <p:txBody>
          <a:bodyPr/>
          <a:lstStyle/>
          <a:p>
            <a:fld id="{7E919570-D5DA-FE4A-AFCE-0801BB8F2B09}" type="slidenum">
              <a:rPr lang="ru-UA" smtClean="0"/>
              <a:t>100</a:t>
            </a:fld>
            <a:endParaRPr lang="ru-UA"/>
          </a:p>
        </p:txBody>
      </p:sp>
      <p:pic>
        <p:nvPicPr>
          <p:cNvPr id="5" name="Рисунок 4">
            <a:extLst>
              <a:ext uri="{FF2B5EF4-FFF2-40B4-BE49-F238E27FC236}">
                <a16:creationId xmlns:a16="http://schemas.microsoft.com/office/drawing/2014/main" id="{36597C9E-0EAB-4F94-2B64-709C9B092029}"/>
              </a:ext>
            </a:extLst>
          </p:cNvPr>
          <p:cNvPicPr>
            <a:picLocks noChangeAspect="1"/>
          </p:cNvPicPr>
          <p:nvPr/>
        </p:nvPicPr>
        <p:blipFill>
          <a:blip r:embed="rId2"/>
          <a:stretch>
            <a:fillRect/>
          </a:stretch>
        </p:blipFill>
        <p:spPr>
          <a:xfrm>
            <a:off x="1070517" y="3959766"/>
            <a:ext cx="4024971" cy="2311639"/>
          </a:xfrm>
          <a:prstGeom prst="rect">
            <a:avLst/>
          </a:prstGeom>
        </p:spPr>
      </p:pic>
    </p:spTree>
    <p:extLst>
      <p:ext uri="{BB962C8B-B14F-4D97-AF65-F5344CB8AC3E}">
        <p14:creationId xmlns:p14="http://schemas.microsoft.com/office/powerpoint/2010/main" val="23955864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1378" y="447188"/>
            <a:ext cx="10569245" cy="1358166"/>
          </a:xfrm>
        </p:spPr>
        <p:txBody>
          <a:bodyPr>
            <a:normAutofit/>
          </a:bodyPr>
          <a:lstStyle/>
          <a:p>
            <a:pPr algn="just"/>
            <a:r>
              <a:rPr lang="uk-UA" sz="2000" dirty="0"/>
              <a:t>ЄС пропонує країнам, охопленим Європейською політикою сусідства, можливість участі у різноманітних видах діяльності ЄС за допомогою більш інтенсивної співпраці у сфері політики, економіки та культури, з метою зміцнення стабільності, безпеки та добробуту всіх партнерів.</a:t>
            </a:r>
            <a:endParaRPr lang="uk-UA" sz="3200" dirty="0"/>
          </a:p>
        </p:txBody>
      </p:sp>
      <p:sp>
        <p:nvSpPr>
          <p:cNvPr id="3" name="Объект 2"/>
          <p:cNvSpPr>
            <a:spLocks noGrp="1"/>
          </p:cNvSpPr>
          <p:nvPr>
            <p:ph idx="1"/>
          </p:nvPr>
        </p:nvSpPr>
        <p:spPr>
          <a:xfrm>
            <a:off x="384444" y="1911927"/>
            <a:ext cx="8344657" cy="4340383"/>
          </a:xfrm>
          <a:solidFill>
            <a:schemeClr val="accent4">
              <a:lumMod val="40000"/>
              <a:lumOff val="60000"/>
            </a:schemeClr>
          </a:solidFill>
        </p:spPr>
        <p:txBody>
          <a:bodyPr>
            <a:normAutofit fontScale="70000" lnSpcReduction="20000"/>
          </a:bodyPr>
          <a:lstStyle/>
          <a:p>
            <a:endParaRPr lang="uk-UA" dirty="0"/>
          </a:p>
          <a:p>
            <a:pPr algn="just"/>
            <a:r>
              <a:rPr lang="uk-UA" dirty="0"/>
              <a:t>Впровадження інструменту </a:t>
            </a:r>
            <a:r>
              <a:rPr lang="en-US" dirty="0"/>
              <a:t>Twinning </a:t>
            </a:r>
            <a:r>
              <a:rPr lang="uk-UA" dirty="0"/>
              <a:t>було започатковано Європейською Комісією в 1997 році у контексті розширення Європейського Союзу. Цей новий інструмент інституційної розбудови був створений з метою інтеграції законодавства ЄС у законодавство </a:t>
            </a:r>
            <a:r>
              <a:rPr lang="uk-UA" dirty="0" err="1"/>
              <a:t>країн-бенефіціарів</a:t>
            </a:r>
            <a:r>
              <a:rPr lang="uk-UA" dirty="0"/>
              <a:t>.</a:t>
            </a:r>
          </a:p>
          <a:p>
            <a:pPr algn="just"/>
            <a:endParaRPr lang="uk-UA" dirty="0"/>
          </a:p>
          <a:p>
            <a:pPr algn="just"/>
            <a:r>
              <a:rPr lang="en-US" b="1" dirty="0"/>
              <a:t>Twinning (TWG) </a:t>
            </a:r>
            <a:r>
              <a:rPr lang="uk-UA" dirty="0"/>
              <a:t>- це інструмент інституційного будівництва, форма прямої технічної співпраці між центральними органами виконавчої влади країни, що виступають </a:t>
            </a:r>
            <a:r>
              <a:rPr lang="uk-UA" dirty="0" err="1"/>
              <a:t>бенефіціарами</a:t>
            </a:r>
            <a:r>
              <a:rPr lang="uk-UA" dirty="0"/>
              <a:t> цього виду зовнішньої допомоги ЄС, та органами влади країн-членів Європейського Союзу. </a:t>
            </a:r>
            <a:r>
              <a:rPr lang="en-US" dirty="0"/>
              <a:t>Twinning </a:t>
            </a:r>
            <a:r>
              <a:rPr lang="uk-UA" dirty="0"/>
              <a:t>має на меті допомагати </a:t>
            </a:r>
            <a:r>
              <a:rPr lang="uk-UA" dirty="0" err="1"/>
              <a:t>країнам-бенефіціарам</a:t>
            </a:r>
            <a:r>
              <a:rPr lang="uk-UA" dirty="0"/>
              <a:t> у розбудові сучасних і ефективних органів центральної та місцевої влади, структури, людських ресурсів та управлінського потенціалу яких дозволяли б впроваджувати законодавство ЄС (</a:t>
            </a:r>
            <a:r>
              <a:rPr lang="en-US" dirty="0" err="1"/>
              <a:t>acquis</a:t>
            </a:r>
            <a:r>
              <a:rPr lang="en-US" dirty="0"/>
              <a:t> </a:t>
            </a:r>
            <a:r>
              <a:rPr lang="en-US" dirty="0" err="1"/>
              <a:t>communautaire</a:t>
            </a:r>
            <a:r>
              <a:rPr lang="en-US" dirty="0"/>
              <a:t>) </a:t>
            </a:r>
            <a:r>
              <a:rPr lang="uk-UA" dirty="0"/>
              <a:t>на рівні стандартів, прийнятих у країнах-членах ЄС. </a:t>
            </a:r>
            <a:r>
              <a:rPr lang="en-US" dirty="0"/>
              <a:t>Twinning </a:t>
            </a:r>
            <a:r>
              <a:rPr lang="uk-UA" dirty="0"/>
              <a:t>надає державним органам рамки для роботи з партнерами з країн-членів ЄС. У співпраці вони розробляють і впроваджують проект, націлений на інтегрування в національне законодавство та виконання конкретної частини </a:t>
            </a:r>
            <a:r>
              <a:rPr lang="en-US" dirty="0" err="1"/>
              <a:t>acquis</a:t>
            </a:r>
            <a:r>
              <a:rPr lang="en-US" dirty="0"/>
              <a:t> </a:t>
            </a:r>
            <a:r>
              <a:rPr lang="en-US" dirty="0" err="1"/>
              <a:t>communautaire</a:t>
            </a:r>
            <a:r>
              <a:rPr lang="en-US" dirty="0"/>
              <a:t>.</a:t>
            </a:r>
            <a:endParaRPr lang="uk-UA" dirty="0"/>
          </a:p>
        </p:txBody>
      </p:sp>
      <p:sp>
        <p:nvSpPr>
          <p:cNvPr id="4" name="Дата 3">
            <a:extLst>
              <a:ext uri="{FF2B5EF4-FFF2-40B4-BE49-F238E27FC236}">
                <a16:creationId xmlns:a16="http://schemas.microsoft.com/office/drawing/2014/main" id="{D30C8D23-C55E-6674-1CB9-1C150BAF55A0}"/>
              </a:ext>
            </a:extLst>
          </p:cNvPr>
          <p:cNvSpPr>
            <a:spLocks noGrp="1"/>
          </p:cNvSpPr>
          <p:nvPr>
            <p:ph type="dt" sz="half" idx="10"/>
          </p:nvPr>
        </p:nvSpPr>
        <p:spPr/>
        <p:txBody>
          <a:bodyPr/>
          <a:lstStyle/>
          <a:p>
            <a:fld id="{A1F3141A-90A7-7B41-B572-7654F10C65CC}" type="datetime1">
              <a:rPr lang="ru-RU" smtClean="0"/>
              <a:t>13.11.2022</a:t>
            </a:fld>
            <a:endParaRPr lang="ru-UA"/>
          </a:p>
        </p:txBody>
      </p:sp>
      <p:sp>
        <p:nvSpPr>
          <p:cNvPr id="5" name="Номер слайда 4">
            <a:extLst>
              <a:ext uri="{FF2B5EF4-FFF2-40B4-BE49-F238E27FC236}">
                <a16:creationId xmlns:a16="http://schemas.microsoft.com/office/drawing/2014/main" id="{545A62DC-FE60-ADFA-9EDC-46F6112EF0D1}"/>
              </a:ext>
            </a:extLst>
          </p:cNvPr>
          <p:cNvSpPr>
            <a:spLocks noGrp="1"/>
          </p:cNvSpPr>
          <p:nvPr>
            <p:ph type="sldNum" sz="quarter" idx="12"/>
          </p:nvPr>
        </p:nvSpPr>
        <p:spPr/>
        <p:txBody>
          <a:bodyPr/>
          <a:lstStyle/>
          <a:p>
            <a:fld id="{7E919570-D5DA-FE4A-AFCE-0801BB8F2B09}" type="slidenum">
              <a:rPr lang="ru-UA" smtClean="0"/>
              <a:t>101</a:t>
            </a:fld>
            <a:endParaRPr lang="ru-UA"/>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6016" y="1544640"/>
            <a:ext cx="2142567"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6016" y="3862459"/>
            <a:ext cx="2352183" cy="2653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21253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1378" y="767619"/>
            <a:ext cx="10569245" cy="970450"/>
          </a:xfrm>
        </p:spPr>
        <p:txBody>
          <a:bodyPr>
            <a:normAutofit/>
          </a:bodyPr>
          <a:lstStyle/>
          <a:p>
            <a:r>
              <a:rPr lang="uk-UA" sz="2000" dirty="0"/>
              <a:t>У рамках проектів </a:t>
            </a:r>
            <a:r>
              <a:rPr lang="en-US" sz="2000" dirty="0"/>
              <a:t>Twinning </a:t>
            </a:r>
            <a:r>
              <a:rPr lang="uk-UA" sz="2000" dirty="0"/>
              <a:t>передбачені такі види діяльності як консультування (підготовка законопроектів, організаційно-інформаційні питання), тренінги, навчально-ознайомлювальні поїздки та стажування.</a:t>
            </a:r>
            <a:endParaRPr lang="uk-UA" dirty="0"/>
          </a:p>
        </p:txBody>
      </p:sp>
      <p:sp>
        <p:nvSpPr>
          <p:cNvPr id="3" name="Объект 2"/>
          <p:cNvSpPr>
            <a:spLocks noGrp="1"/>
          </p:cNvSpPr>
          <p:nvPr>
            <p:ph idx="1"/>
          </p:nvPr>
        </p:nvSpPr>
        <p:spPr>
          <a:xfrm>
            <a:off x="2509674" y="1738069"/>
            <a:ext cx="9274445" cy="4881563"/>
          </a:xfrm>
          <a:solidFill>
            <a:schemeClr val="accent4">
              <a:lumMod val="40000"/>
              <a:lumOff val="60000"/>
            </a:schemeClr>
          </a:solidFill>
        </p:spPr>
        <p:txBody>
          <a:bodyPr>
            <a:noAutofit/>
          </a:bodyPr>
          <a:lstStyle/>
          <a:p>
            <a:pPr marL="0" indent="0" algn="just">
              <a:buNone/>
            </a:pPr>
            <a:r>
              <a:rPr lang="uk-UA" sz="1200" dirty="0"/>
              <a:t>Партнери по проектах </a:t>
            </a:r>
            <a:r>
              <a:rPr lang="en-US" sz="1200" dirty="0"/>
              <a:t>Twinning </a:t>
            </a:r>
            <a:r>
              <a:rPr lang="uk-UA" sz="1200" dirty="0"/>
              <a:t>отримують спільну користь, це, наприклад:</a:t>
            </a:r>
          </a:p>
          <a:p>
            <a:pPr algn="just"/>
            <a:r>
              <a:rPr lang="uk-UA" sz="1200" dirty="0"/>
              <a:t>Обмін досвідом і знаннями на основі рівноправного спілкування між партнерами проекту Т</a:t>
            </a:r>
            <a:r>
              <a:rPr lang="en-US" sz="1200" dirty="0"/>
              <a:t>winning (“</a:t>
            </a:r>
            <a:r>
              <a:rPr lang="uk-UA" sz="1200" dirty="0"/>
              <a:t>від державного службовця до державного службовця”);</a:t>
            </a:r>
          </a:p>
          <a:p>
            <a:pPr algn="just"/>
            <a:r>
              <a:rPr lang="uk-UA" sz="1200" dirty="0"/>
              <a:t>Впровадження кращої практики органів влади країн-членів ЄС;</a:t>
            </a:r>
          </a:p>
          <a:p>
            <a:pPr algn="just"/>
            <a:r>
              <a:rPr lang="uk-UA" sz="1200" dirty="0"/>
              <a:t>Досвід управління проектами Т</a:t>
            </a:r>
            <a:r>
              <a:rPr lang="en-US" sz="1200" dirty="0"/>
              <a:t>winning;</a:t>
            </a:r>
          </a:p>
          <a:p>
            <a:pPr algn="just"/>
            <a:r>
              <a:rPr lang="uk-UA" sz="1200" dirty="0" err="1"/>
              <a:t>Взаємодоповнення</a:t>
            </a:r>
            <a:r>
              <a:rPr lang="uk-UA" sz="1200" dirty="0"/>
              <a:t>, якщо партнером від ЄС виступає консорціум;</a:t>
            </a:r>
          </a:p>
          <a:p>
            <a:pPr algn="just"/>
            <a:r>
              <a:rPr lang="uk-UA" sz="1200" dirty="0"/>
              <a:t>Досягнення відповідності національного законодавства у певній сфері чинному законодавству ЄС;</a:t>
            </a:r>
          </a:p>
          <a:p>
            <a:pPr algn="just"/>
            <a:r>
              <a:rPr lang="uk-UA" sz="1200" dirty="0"/>
              <a:t>Оволодіння знаннями у сфері політико-адміністративних систем;</a:t>
            </a:r>
          </a:p>
          <a:p>
            <a:pPr algn="just"/>
            <a:r>
              <a:rPr lang="uk-UA" sz="1200" dirty="0"/>
              <a:t>Встановлення довгострокових і структурованих робочих взаємин, створення професійних мереж і, відповідно, вплив на ставлення до </a:t>
            </a:r>
            <a:r>
              <a:rPr lang="uk-UA" sz="1200" dirty="0" err="1"/>
              <a:t>країни-бенефіціара</a:t>
            </a:r>
            <a:r>
              <a:rPr lang="uk-UA" sz="1200" dirty="0"/>
              <a:t> з боку ЄС;</a:t>
            </a:r>
          </a:p>
          <a:p>
            <a:pPr algn="just"/>
            <a:r>
              <a:rPr lang="uk-UA" sz="1200" dirty="0"/>
              <a:t>Навчальна підготовка, покращення професійних спроможностей;</a:t>
            </a:r>
          </a:p>
          <a:p>
            <a:pPr algn="just"/>
            <a:r>
              <a:rPr lang="uk-UA" sz="1200" dirty="0"/>
              <a:t>Розроблення та впровадження адаптованого законодавства, що є необхідною умовою виконання як спільних угод і планів дій, так і інтеграції в європейські ринки;</a:t>
            </a:r>
          </a:p>
          <a:p>
            <a:pPr algn="just"/>
            <a:r>
              <a:rPr lang="uk-UA" sz="1200" dirty="0"/>
              <a:t>Зміни в організаційній практиці та культурі, покращення стилю керівництва, комунікації та координації між та всередині </a:t>
            </a:r>
            <a:r>
              <a:rPr lang="uk-UA" sz="1200" dirty="0" err="1"/>
              <a:t>органів-бенефіціарів</a:t>
            </a:r>
            <a:r>
              <a:rPr lang="uk-UA" sz="1200" dirty="0"/>
              <a:t> – цінні “побічні” результати тісної співпраці державних службовців із країн-членів ЄС з партнерами з </a:t>
            </a:r>
            <a:r>
              <a:rPr lang="uk-UA" sz="1200" dirty="0" err="1"/>
              <a:t>країн-бенефіціарів</a:t>
            </a:r>
            <a:r>
              <a:rPr lang="uk-UA" sz="1200" dirty="0"/>
              <a:t>.</a:t>
            </a:r>
          </a:p>
          <a:p>
            <a:pPr algn="just"/>
            <a:r>
              <a:rPr lang="uk-UA" sz="1200" dirty="0"/>
              <a:t>Проект </a:t>
            </a:r>
            <a:r>
              <a:rPr lang="en-US" sz="1200" dirty="0"/>
              <a:t>Twinning </a:t>
            </a:r>
            <a:r>
              <a:rPr lang="uk-UA" sz="1200" dirty="0"/>
              <a:t>може виконуватися як класичний </a:t>
            </a:r>
            <a:r>
              <a:rPr lang="en-US" sz="1200" dirty="0"/>
              <a:t>Twinning (</a:t>
            </a:r>
            <a:r>
              <a:rPr lang="uk-UA" sz="1200" dirty="0"/>
              <a:t>тривалістю до 24 місяців) і бюджетом до 2 млн. євро або </a:t>
            </a:r>
            <a:r>
              <a:rPr lang="uk-UA" sz="1200" dirty="0" err="1"/>
              <a:t>якполегшений</a:t>
            </a:r>
            <a:r>
              <a:rPr lang="uk-UA" sz="1200" dirty="0"/>
              <a:t> </a:t>
            </a:r>
            <a:r>
              <a:rPr lang="en-US" sz="1200" dirty="0"/>
              <a:t>Twinning (</a:t>
            </a:r>
            <a:r>
              <a:rPr lang="uk-UA" sz="1200" dirty="0"/>
              <a:t>тривалістю до 6 місяців).</a:t>
            </a:r>
          </a:p>
          <a:p>
            <a:pPr marL="0" indent="0" algn="just">
              <a:buNone/>
            </a:pPr>
            <a:r>
              <a:rPr lang="uk-UA" sz="1200" dirty="0"/>
              <a:t>Більш детальну інформацію щодо механізму отримання допомоги в рамках </a:t>
            </a:r>
            <a:r>
              <a:rPr lang="en-US" sz="1200" dirty="0"/>
              <a:t>Twinning </a:t>
            </a:r>
            <a:r>
              <a:rPr lang="uk-UA" sz="1200" dirty="0"/>
              <a:t>можна знайти на сайті </a:t>
            </a:r>
            <a:r>
              <a:rPr lang="en-US" sz="1200" dirty="0"/>
              <a:t>www.twinning.com.ua  </a:t>
            </a:r>
            <a:r>
              <a:rPr lang="uk-UA" sz="1200" dirty="0"/>
              <a:t>та </a:t>
            </a:r>
            <a:r>
              <a:rPr lang="en-US" sz="1200" dirty="0"/>
              <a:t>www.center.gov.ua .</a:t>
            </a:r>
            <a:endParaRPr lang="uk-UA" sz="1200" dirty="0"/>
          </a:p>
        </p:txBody>
      </p:sp>
      <p:sp>
        <p:nvSpPr>
          <p:cNvPr id="4" name="Дата 3">
            <a:extLst>
              <a:ext uri="{FF2B5EF4-FFF2-40B4-BE49-F238E27FC236}">
                <a16:creationId xmlns:a16="http://schemas.microsoft.com/office/drawing/2014/main" id="{CE1796F0-7215-34ED-5982-5D9C3E5094AA}"/>
              </a:ext>
            </a:extLst>
          </p:cNvPr>
          <p:cNvSpPr>
            <a:spLocks noGrp="1"/>
          </p:cNvSpPr>
          <p:nvPr>
            <p:ph type="dt" sz="half" idx="10"/>
          </p:nvPr>
        </p:nvSpPr>
        <p:spPr/>
        <p:txBody>
          <a:bodyPr/>
          <a:lstStyle/>
          <a:p>
            <a:fld id="{7B6BF08C-3C31-EB4D-9821-1C7EFD138D96}" type="datetime1">
              <a:rPr lang="ru-RU" smtClean="0"/>
              <a:t>13.11.2022</a:t>
            </a:fld>
            <a:endParaRPr lang="ru-UA"/>
          </a:p>
        </p:txBody>
      </p:sp>
      <p:sp>
        <p:nvSpPr>
          <p:cNvPr id="5" name="Номер слайда 4">
            <a:extLst>
              <a:ext uri="{FF2B5EF4-FFF2-40B4-BE49-F238E27FC236}">
                <a16:creationId xmlns:a16="http://schemas.microsoft.com/office/drawing/2014/main" id="{5C7AE137-1C53-8707-AE71-0B77E0952777}"/>
              </a:ext>
            </a:extLst>
          </p:cNvPr>
          <p:cNvSpPr>
            <a:spLocks noGrp="1"/>
          </p:cNvSpPr>
          <p:nvPr>
            <p:ph type="sldNum" sz="quarter" idx="12"/>
          </p:nvPr>
        </p:nvSpPr>
        <p:spPr/>
        <p:txBody>
          <a:bodyPr/>
          <a:lstStyle/>
          <a:p>
            <a:fld id="{7E919570-D5DA-FE4A-AFCE-0801BB8F2B09}" type="slidenum">
              <a:rPr lang="ru-UA" smtClean="0"/>
              <a:t>102</a:t>
            </a:fld>
            <a:endParaRPr lang="ru-UA"/>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36" y="2091716"/>
            <a:ext cx="2142567"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176" y="4712679"/>
            <a:ext cx="2150457" cy="165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16154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75" y="328427"/>
            <a:ext cx="10023329" cy="676883"/>
          </a:xfrm>
        </p:spPr>
        <p:txBody>
          <a:bodyPr>
            <a:normAutofit/>
          </a:bodyPr>
          <a:lstStyle/>
          <a:p>
            <a:r>
              <a:rPr lang="en-US" sz="3200" dirty="0"/>
              <a:t>TAIEX</a:t>
            </a:r>
            <a:r>
              <a:rPr lang="uk-UA" sz="3200" dirty="0"/>
              <a:t> </a:t>
            </a:r>
            <a:r>
              <a:rPr lang="en-US" sz="3200" dirty="0"/>
              <a:t>(Technical Assistance Information Exchange)</a:t>
            </a:r>
            <a:endParaRPr lang="uk-UA" dirty="0"/>
          </a:p>
        </p:txBody>
      </p:sp>
      <p:sp>
        <p:nvSpPr>
          <p:cNvPr id="3" name="Объект 2"/>
          <p:cNvSpPr>
            <a:spLocks noGrp="1"/>
          </p:cNvSpPr>
          <p:nvPr>
            <p:ph idx="1"/>
          </p:nvPr>
        </p:nvSpPr>
        <p:spPr>
          <a:xfrm>
            <a:off x="476299" y="1199408"/>
            <a:ext cx="7721492" cy="5365515"/>
          </a:xfrm>
          <a:solidFill>
            <a:schemeClr val="accent4">
              <a:lumMod val="40000"/>
              <a:lumOff val="60000"/>
            </a:schemeClr>
          </a:solidFill>
        </p:spPr>
        <p:txBody>
          <a:bodyPr>
            <a:normAutofit fontScale="85000" lnSpcReduction="20000"/>
          </a:bodyPr>
          <a:lstStyle/>
          <a:p>
            <a:pPr algn="just"/>
            <a:r>
              <a:rPr lang="uk-UA" sz="2000" dirty="0"/>
              <a:t>це інструмент зовнішньої допомоги, що надається Європейською Комісією для обміну інформацією з метою розбудови інституціональної спроможності, необхідної для адаптації національного законодавства до </a:t>
            </a:r>
            <a:r>
              <a:rPr lang="en-US" sz="2000" dirty="0" err="1"/>
              <a:t>acquis</a:t>
            </a:r>
            <a:r>
              <a:rPr lang="en-US" sz="2000" dirty="0"/>
              <a:t> </a:t>
            </a:r>
            <a:r>
              <a:rPr lang="en-US" sz="2000" dirty="0" err="1"/>
              <a:t>communautaire</a:t>
            </a:r>
            <a:r>
              <a:rPr lang="en-US" sz="2000" dirty="0"/>
              <a:t>.</a:t>
            </a:r>
          </a:p>
          <a:p>
            <a:pPr algn="just"/>
            <a:r>
              <a:rPr lang="uk-UA" sz="2000" dirty="0"/>
              <a:t>Інструмент технічної допомоги та обміну інформацією (</a:t>
            </a:r>
            <a:r>
              <a:rPr lang="en-US" sz="2000" dirty="0"/>
              <a:t>TAIEX) </a:t>
            </a:r>
            <a:r>
              <a:rPr lang="uk-UA" sz="2000" dirty="0"/>
              <a:t>був заснований Генеральним Директоратом Європейської Комісії з питань розширення у 1996 році як програма, що покликана допомагати країнам-кандидатам у стислі терміни розв’язати питання запровадження законодавства ЄС (</a:t>
            </a:r>
            <a:r>
              <a:rPr lang="en-US" sz="2000" dirty="0" err="1"/>
              <a:t>acquis</a:t>
            </a:r>
            <a:r>
              <a:rPr lang="en-US" sz="2000" dirty="0"/>
              <a:t> </a:t>
            </a:r>
            <a:r>
              <a:rPr lang="en-US" sz="2000" dirty="0" err="1"/>
              <a:t>communautaire</a:t>
            </a:r>
            <a:r>
              <a:rPr lang="en-US" sz="2000" dirty="0"/>
              <a:t>). </a:t>
            </a:r>
            <a:r>
              <a:rPr lang="uk-UA" sz="2000" dirty="0"/>
              <a:t>Завдання ТАІЕХ полягає в спрощеному механізмі передачі та обміні передовим досвідом між </a:t>
            </a:r>
            <a:r>
              <a:rPr lang="uk-UA" sz="2000" dirty="0" err="1"/>
              <a:t>країнами-бенефіціарами</a:t>
            </a:r>
            <a:r>
              <a:rPr lang="uk-UA" sz="2000" dirty="0"/>
              <a:t> й країнами-членами Європейського союзу. </a:t>
            </a:r>
          </a:p>
          <a:p>
            <a:pPr algn="just"/>
            <a:r>
              <a:rPr lang="uk-UA" sz="2000" dirty="0"/>
              <a:t>Визначальними рисами інструменту </a:t>
            </a:r>
            <a:r>
              <a:rPr lang="en-US" sz="2000" dirty="0"/>
              <a:t>TAIEX </a:t>
            </a:r>
            <a:r>
              <a:rPr lang="uk-UA" sz="2000" dirty="0"/>
              <a:t>є </a:t>
            </a:r>
            <a:r>
              <a:rPr lang="uk-UA" sz="2000" dirty="0" err="1"/>
              <a:t>сфокусованість</a:t>
            </a:r>
            <a:r>
              <a:rPr lang="uk-UA" sz="2000" dirty="0"/>
              <a:t> на розв’язанні конкретних проблем розвитку та інтеграції, що вимагає від адміністрацій </a:t>
            </a:r>
            <a:r>
              <a:rPr lang="uk-UA" sz="2000" dirty="0" err="1"/>
              <a:t>країн-бенефіціарів</a:t>
            </a:r>
            <a:r>
              <a:rPr lang="uk-UA" sz="2000" dirty="0"/>
              <a:t> ініціативного підходу, самостійного визначення своїх потреб, підготовки і подання заявок, та мобільність (від подання заявки </a:t>
            </a:r>
            <a:r>
              <a:rPr lang="en-US" sz="2000" dirty="0"/>
              <a:t>on-line </a:t>
            </a:r>
            <a:r>
              <a:rPr lang="uk-UA" sz="2000" dirty="0"/>
              <a:t>до надання допомоги проходить від двох до трьох місяців), що дає змогу використовувати його для вирішення термінових нагальних питань.</a:t>
            </a:r>
          </a:p>
        </p:txBody>
      </p:sp>
      <p:sp>
        <p:nvSpPr>
          <p:cNvPr id="4" name="Дата 3">
            <a:extLst>
              <a:ext uri="{FF2B5EF4-FFF2-40B4-BE49-F238E27FC236}">
                <a16:creationId xmlns:a16="http://schemas.microsoft.com/office/drawing/2014/main" id="{A09B73D1-1421-6CF6-53A4-282230B396F3}"/>
              </a:ext>
            </a:extLst>
          </p:cNvPr>
          <p:cNvSpPr>
            <a:spLocks noGrp="1"/>
          </p:cNvSpPr>
          <p:nvPr>
            <p:ph type="dt" sz="half" idx="10"/>
          </p:nvPr>
        </p:nvSpPr>
        <p:spPr/>
        <p:txBody>
          <a:bodyPr/>
          <a:lstStyle/>
          <a:p>
            <a:fld id="{91E852B5-6193-6E44-9CEF-970C24D7DF11}" type="datetime1">
              <a:rPr lang="ru-RU" smtClean="0"/>
              <a:t>13.11.2022</a:t>
            </a:fld>
            <a:endParaRPr lang="ru-UA"/>
          </a:p>
        </p:txBody>
      </p:sp>
      <p:sp>
        <p:nvSpPr>
          <p:cNvPr id="5" name="Номер слайда 4">
            <a:extLst>
              <a:ext uri="{FF2B5EF4-FFF2-40B4-BE49-F238E27FC236}">
                <a16:creationId xmlns:a16="http://schemas.microsoft.com/office/drawing/2014/main" id="{BC0C8D98-AD89-2F96-5B46-ADBC4DF0BFD6}"/>
              </a:ext>
            </a:extLst>
          </p:cNvPr>
          <p:cNvSpPr>
            <a:spLocks noGrp="1"/>
          </p:cNvSpPr>
          <p:nvPr>
            <p:ph type="sldNum" sz="quarter" idx="12"/>
          </p:nvPr>
        </p:nvSpPr>
        <p:spPr/>
        <p:txBody>
          <a:bodyPr/>
          <a:lstStyle/>
          <a:p>
            <a:fld id="{7E919570-D5DA-FE4A-AFCE-0801BB8F2B09}" type="slidenum">
              <a:rPr lang="ru-UA" smtClean="0"/>
              <a:t>103</a:t>
            </a:fld>
            <a:endParaRPr lang="ru-UA"/>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8834" y="2115896"/>
            <a:ext cx="222827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0590" y="4543306"/>
            <a:ext cx="2771053"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61594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224251"/>
            <a:ext cx="8596668" cy="1035837"/>
          </a:xfrm>
        </p:spPr>
        <p:txBody>
          <a:bodyPr>
            <a:normAutofit/>
          </a:bodyPr>
          <a:lstStyle/>
          <a:p>
            <a:r>
              <a:rPr lang="uk-UA" sz="3200" dirty="0"/>
              <a:t>У рамках інструменту </a:t>
            </a:r>
            <a:r>
              <a:rPr lang="en-US" sz="3200" dirty="0"/>
              <a:t>TAIEX </a:t>
            </a:r>
            <a:r>
              <a:rPr lang="uk-UA" sz="3200" dirty="0"/>
              <a:t>за рахунок коштів ЄС надаються такі послуги:</a:t>
            </a:r>
            <a:endParaRPr lang="uk-UA" dirty="0"/>
          </a:p>
        </p:txBody>
      </p:sp>
      <p:sp>
        <p:nvSpPr>
          <p:cNvPr id="3" name="Объект 2"/>
          <p:cNvSpPr>
            <a:spLocks noGrp="1"/>
          </p:cNvSpPr>
          <p:nvPr>
            <p:ph idx="1"/>
          </p:nvPr>
        </p:nvSpPr>
        <p:spPr>
          <a:xfrm>
            <a:off x="2448022" y="1260088"/>
            <a:ext cx="9275492" cy="5247390"/>
          </a:xfrm>
          <a:solidFill>
            <a:schemeClr val="accent4">
              <a:lumMod val="40000"/>
              <a:lumOff val="60000"/>
            </a:schemeClr>
          </a:solidFill>
        </p:spPr>
        <p:txBody>
          <a:bodyPr>
            <a:noAutofit/>
          </a:bodyPr>
          <a:lstStyle/>
          <a:p>
            <a:pPr marL="0" indent="0">
              <a:buNone/>
            </a:pPr>
            <a:endParaRPr lang="uk-UA" sz="1100" dirty="0"/>
          </a:p>
          <a:p>
            <a:pPr algn="just"/>
            <a:r>
              <a:rPr lang="uk-UA" sz="1100" dirty="0">
                <a:latin typeface="Times New Roman" pitchFamily="18" charset="0"/>
                <a:cs typeface="Times New Roman" pitchFamily="18" charset="0"/>
              </a:rPr>
              <a:t>надання експертів </a:t>
            </a:r>
            <a:r>
              <a:rPr lang="uk-UA" sz="1100" dirty="0" err="1">
                <a:latin typeface="Times New Roman" pitchFamily="18" charset="0"/>
                <a:cs typeface="Times New Roman" pitchFamily="18" charset="0"/>
              </a:rPr>
              <a:t>країнам-бенефіціарам</a:t>
            </a:r>
            <a:r>
              <a:rPr lang="uk-UA" sz="1100" dirty="0">
                <a:latin typeface="Times New Roman" pitchFamily="18" charset="0"/>
                <a:cs typeface="Times New Roman" pitchFamily="18" charset="0"/>
              </a:rPr>
              <a:t> в якості радників щодо розроблення законодавчих  та інтерпретації </a:t>
            </a:r>
            <a:r>
              <a:rPr lang="en-US" sz="1100" dirty="0" err="1">
                <a:latin typeface="Times New Roman" pitchFamily="18" charset="0"/>
                <a:cs typeface="Times New Roman" pitchFamily="18" charset="0"/>
              </a:rPr>
              <a:t>acquiscommunautaire</a:t>
            </a:r>
            <a:r>
              <a:rPr lang="en-US" sz="1100" dirty="0">
                <a:latin typeface="Times New Roman" pitchFamily="18" charset="0"/>
                <a:cs typeface="Times New Roman" pitchFamily="18" charset="0"/>
              </a:rPr>
              <a:t>;</a:t>
            </a:r>
          </a:p>
          <a:p>
            <a:pPr algn="just"/>
            <a:r>
              <a:rPr lang="uk-UA" sz="1100" dirty="0">
                <a:latin typeface="Times New Roman" pitchFamily="18" charset="0"/>
                <a:cs typeface="Times New Roman" pitchFamily="18" charset="0"/>
              </a:rPr>
              <a:t>навчальні візити, що дають змогу державним службовцям з </a:t>
            </a:r>
            <a:r>
              <a:rPr lang="uk-UA" sz="1100" dirty="0" err="1">
                <a:latin typeface="Times New Roman" pitchFamily="18" charset="0"/>
                <a:cs typeface="Times New Roman" pitchFamily="18" charset="0"/>
              </a:rPr>
              <a:t>країни-бенефіціара</a:t>
            </a:r>
            <a:r>
              <a:rPr lang="uk-UA" sz="1100" dirty="0">
                <a:latin typeface="Times New Roman" pitchFamily="18" charset="0"/>
                <a:cs typeface="Times New Roman" pitchFamily="18" charset="0"/>
              </a:rPr>
              <a:t> вивчити досвід країни-члена щодо вирішення практичних питань, пов’язаних із впровадженням і забезпеченням дотримання </a:t>
            </a:r>
            <a:r>
              <a:rPr lang="en-US" sz="1100" dirty="0" err="1">
                <a:latin typeface="Times New Roman" pitchFamily="18" charset="0"/>
                <a:cs typeface="Times New Roman" pitchFamily="18" charset="0"/>
              </a:rPr>
              <a:t>acquis</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communautaire</a:t>
            </a:r>
            <a:r>
              <a:rPr lang="en-US" sz="1100" dirty="0">
                <a:latin typeface="Times New Roman" pitchFamily="18" charset="0"/>
                <a:cs typeface="Times New Roman" pitchFamily="18" charset="0"/>
              </a:rPr>
              <a:t> </a:t>
            </a:r>
            <a:r>
              <a:rPr lang="uk-UA" sz="1100" dirty="0">
                <a:latin typeface="Times New Roman" pitchFamily="18" charset="0"/>
                <a:cs typeface="Times New Roman" pitchFamily="18" charset="0"/>
              </a:rPr>
              <a:t>та взаємодією із зацікавленими сторонами;</a:t>
            </a:r>
          </a:p>
          <a:p>
            <a:pPr algn="just"/>
            <a:r>
              <a:rPr lang="uk-UA" sz="1100" dirty="0">
                <a:latin typeface="Times New Roman" pitchFamily="18" charset="0"/>
                <a:cs typeface="Times New Roman" pitchFamily="18" charset="0"/>
              </a:rPr>
              <a:t>організація і проведення семінарів та робочих зустрічей з метою представлення та роз’яснення аспектів </a:t>
            </a:r>
            <a:r>
              <a:rPr lang="en-US" sz="1100" dirty="0" err="1">
                <a:latin typeface="Times New Roman" pitchFamily="18" charset="0"/>
                <a:cs typeface="Times New Roman" pitchFamily="18" charset="0"/>
              </a:rPr>
              <a:t>acquiscommunautaire</a:t>
            </a:r>
            <a:r>
              <a:rPr lang="en-US" sz="1100" dirty="0">
                <a:latin typeface="Times New Roman" pitchFamily="18" charset="0"/>
                <a:cs typeface="Times New Roman" pitchFamily="18" charset="0"/>
              </a:rPr>
              <a:t> </a:t>
            </a:r>
            <a:r>
              <a:rPr lang="uk-UA" sz="1100" dirty="0">
                <a:latin typeface="Times New Roman" pitchFamily="18" charset="0"/>
                <a:cs typeface="Times New Roman" pitchFamily="18" charset="0"/>
              </a:rPr>
              <a:t>широкій аудиторії.</a:t>
            </a:r>
          </a:p>
          <a:p>
            <a:pPr algn="just"/>
            <a:r>
              <a:rPr lang="uk-UA" sz="1100" dirty="0">
                <a:latin typeface="Times New Roman" pitchFamily="18" charset="0"/>
                <a:cs typeface="Times New Roman" pitchFamily="18" charset="0"/>
              </a:rPr>
              <a:t>Сфера діяльності </a:t>
            </a:r>
            <a:r>
              <a:rPr lang="uk-UA" sz="1100" dirty="0" err="1">
                <a:latin typeface="Times New Roman" pitchFamily="18" charset="0"/>
                <a:cs typeface="Times New Roman" pitchFamily="18" charset="0"/>
              </a:rPr>
              <a:t>партнерів-бенефіціарів</a:t>
            </a:r>
            <a:r>
              <a:rPr lang="uk-UA" sz="1100" dirty="0">
                <a:latin typeface="Times New Roman" pitchFamily="18" charset="0"/>
                <a:cs typeface="Times New Roman" pitchFamily="18" charset="0"/>
              </a:rPr>
              <a:t>, отримувачів допомоги в рамках ТАІЕХ, повинна стосуватись публічного сектору, але таку допомогу може отримувати також приватний сектор, до компетенції якого відноситься сфера імплементації та удосконалення законодавства в </a:t>
            </a:r>
            <a:r>
              <a:rPr lang="uk-UA" sz="1100" dirty="0" err="1">
                <a:latin typeface="Times New Roman" pitchFamily="18" charset="0"/>
                <a:cs typeface="Times New Roman" pitchFamily="18" charset="0"/>
              </a:rPr>
              <a:t>країні-бенефіціарі</a:t>
            </a:r>
            <a:r>
              <a:rPr lang="uk-UA" sz="1100" dirty="0">
                <a:latin typeface="Times New Roman" pitchFamily="18" charset="0"/>
                <a:cs typeface="Times New Roman" pitchFamily="18" charset="0"/>
              </a:rPr>
              <a:t> з метою його гармонізації з відповідним законодавством Європейського Союзу.</a:t>
            </a:r>
          </a:p>
          <a:p>
            <a:pPr algn="just"/>
            <a:r>
              <a:rPr lang="uk-UA" sz="1100" dirty="0">
                <a:latin typeface="Times New Roman" pitchFamily="18" charset="0"/>
                <a:cs typeface="Times New Roman" pitchFamily="18" charset="0"/>
              </a:rPr>
              <a:t>Однією з головних умов отримання послуг ЄС у рамках інструменту ТАІЕХ є базове знання іноземної мови (англійської)</a:t>
            </a:r>
            <a:r>
              <a:rPr lang="uk-UA" sz="1100" dirty="0" err="1">
                <a:latin typeface="Times New Roman" pitchFamily="18" charset="0"/>
                <a:cs typeface="Times New Roman" pitchFamily="18" charset="0"/>
              </a:rPr>
              <a:t>партнером-бенефіціаром</a:t>
            </a:r>
            <a:r>
              <a:rPr lang="uk-UA" sz="1100" dirty="0">
                <a:latin typeface="Times New Roman" pitchFamily="18" charset="0"/>
                <a:cs typeface="Times New Roman" pitchFamily="18" charset="0"/>
              </a:rPr>
              <a:t>.</a:t>
            </a:r>
          </a:p>
          <a:p>
            <a:pPr algn="just"/>
            <a:r>
              <a:rPr lang="uk-UA" sz="1100" dirty="0">
                <a:latin typeface="Times New Roman" pitchFamily="18" charset="0"/>
                <a:cs typeface="Times New Roman" pitchFamily="18" charset="0"/>
              </a:rPr>
              <a:t>Використання зовнішньої допомоги Європейської Комісії у рамках </a:t>
            </a:r>
            <a:r>
              <a:rPr lang="en-US" sz="1100" dirty="0">
                <a:latin typeface="Times New Roman" pitchFamily="18" charset="0"/>
                <a:cs typeface="Times New Roman" pitchFamily="18" charset="0"/>
              </a:rPr>
              <a:t>TAIEX </a:t>
            </a:r>
            <a:r>
              <a:rPr lang="uk-UA" sz="1100" dirty="0">
                <a:latin typeface="Times New Roman" pitchFamily="18" charset="0"/>
                <a:cs typeface="Times New Roman" pitchFamily="18" charset="0"/>
              </a:rPr>
              <a:t>в Україні здійснюється відповідно до Порядку підготовки та виконання плану залучення зовнішньої допомоги Європейської Комісії у рамках </a:t>
            </a:r>
            <a:r>
              <a:rPr lang="en-US" sz="1100" dirty="0">
                <a:latin typeface="Times New Roman" pitchFamily="18" charset="0"/>
                <a:cs typeface="Times New Roman" pitchFamily="18" charset="0"/>
              </a:rPr>
              <a:t>TAIEX, </a:t>
            </a:r>
            <a:r>
              <a:rPr lang="uk-UA" sz="1100" dirty="0">
                <a:latin typeface="Times New Roman" pitchFamily="18" charset="0"/>
                <a:cs typeface="Times New Roman" pitchFamily="18" charset="0"/>
              </a:rPr>
              <a:t>затвердженого постановою Кабінету Міністрів України від 9 квітня 2008 р. № 316 </a:t>
            </a:r>
            <a:r>
              <a:rPr lang="uk-UA" sz="1100" dirty="0" err="1">
                <a:latin typeface="Times New Roman" pitchFamily="18" charset="0"/>
                <a:cs typeface="Times New Roman" pitchFamily="18" charset="0"/>
              </a:rPr>
              <a:t>„Про</a:t>
            </a:r>
            <a:r>
              <a:rPr lang="uk-UA" sz="1100" dirty="0">
                <a:latin typeface="Times New Roman" pitchFamily="18" charset="0"/>
                <a:cs typeface="Times New Roman" pitchFamily="18" charset="0"/>
              </a:rPr>
              <a:t> затвердження Порядку підготовки та виконання плану залучення зовнішньої допомоги Європейської Комісії у рамках ТАІЕХ”. </a:t>
            </a:r>
          </a:p>
          <a:p>
            <a:pPr algn="just"/>
            <a:r>
              <a:rPr lang="uk-UA" sz="1100" dirty="0">
                <a:latin typeface="Times New Roman" pitchFamily="18" charset="0"/>
                <a:cs typeface="Times New Roman" pitchFamily="18" charset="0"/>
              </a:rPr>
              <a:t>Для реалізації проектів ТАІЕХ Міністерством праці та соціальної політики України було утворено робочу групу з питань ініціювання заходів ТАІЕХ (наказ Мінпраці від 21.10.2009 №389).</a:t>
            </a:r>
          </a:p>
          <a:p>
            <a:pPr algn="just"/>
            <a:r>
              <a:rPr lang="uk-UA" sz="1100" dirty="0">
                <a:latin typeface="Times New Roman" pitchFamily="18" charset="0"/>
                <a:cs typeface="Times New Roman" pitchFamily="18" charset="0"/>
              </a:rPr>
              <a:t>У рамках залучення зовнішньої допомоги Європейської Комісії Міністерство успішно провело семінар ТАІЕХ на тему </a:t>
            </a:r>
            <a:r>
              <a:rPr lang="uk-UA" sz="1100" dirty="0" err="1">
                <a:latin typeface="Times New Roman" pitchFamily="18" charset="0"/>
                <a:cs typeface="Times New Roman" pitchFamily="18" charset="0"/>
              </a:rPr>
              <a:t>„Реінтеграція</a:t>
            </a:r>
            <a:r>
              <a:rPr lang="uk-UA" sz="1100" dirty="0">
                <a:latin typeface="Times New Roman" pitchFamily="18" charset="0"/>
                <a:cs typeface="Times New Roman" pitchFamily="18" charset="0"/>
              </a:rPr>
              <a:t> бездомних громадян та соціальна адаптація осіб, звільнених з місць позбавлення волі, в країнах Європи та України”, який відбувся 25 вересня 2009 року. Захід надав змогу фахівцям Мінпраці, інших центральних органів виконавчої влади, представникам регіональних органів праці та соціального захисту населення, директорам закладів відповідного спрямування ознайомитись із досвідом роботи щодо надання послуг бездомним громадянам та особам, звільненим із місць позбавлення волі, в країнах Європи. </a:t>
            </a:r>
          </a:p>
          <a:p>
            <a:pPr algn="just"/>
            <a:r>
              <a:rPr lang="uk-UA" sz="1100" dirty="0">
                <a:latin typeface="Times New Roman" pitchFamily="18" charset="0"/>
                <a:cs typeface="Times New Roman" pitchFamily="18" charset="0"/>
              </a:rPr>
              <a:t>Більш детальну інформацію щодо механізму отримання допомоги в рамках ТАІЕХ можна знайти на сайті </a:t>
            </a:r>
            <a:r>
              <a:rPr lang="en-US" sz="1100" dirty="0">
                <a:latin typeface="Times New Roman" pitchFamily="18" charset="0"/>
                <a:cs typeface="Times New Roman" pitchFamily="18" charset="0"/>
              </a:rPr>
              <a:t>www.center.gov.ua .</a:t>
            </a:r>
            <a:endParaRPr lang="uk-UA" sz="1100" dirty="0">
              <a:latin typeface="Times New Roman" pitchFamily="18" charset="0"/>
              <a:cs typeface="Times New Roman" pitchFamily="18" charset="0"/>
            </a:endParaRPr>
          </a:p>
        </p:txBody>
      </p:sp>
      <p:sp>
        <p:nvSpPr>
          <p:cNvPr id="4" name="Дата 3">
            <a:extLst>
              <a:ext uri="{FF2B5EF4-FFF2-40B4-BE49-F238E27FC236}">
                <a16:creationId xmlns:a16="http://schemas.microsoft.com/office/drawing/2014/main" id="{5BA27C5F-1143-3EB2-D584-43975DE7E89D}"/>
              </a:ext>
            </a:extLst>
          </p:cNvPr>
          <p:cNvSpPr>
            <a:spLocks noGrp="1"/>
          </p:cNvSpPr>
          <p:nvPr>
            <p:ph type="dt" sz="half" idx="10"/>
          </p:nvPr>
        </p:nvSpPr>
        <p:spPr/>
        <p:txBody>
          <a:bodyPr/>
          <a:lstStyle/>
          <a:p>
            <a:fld id="{48AB3DBF-6EA4-C94F-8085-F542278F47F4}" type="datetime1">
              <a:rPr lang="ru-RU" smtClean="0"/>
              <a:t>13.11.2022</a:t>
            </a:fld>
            <a:endParaRPr lang="ru-UA"/>
          </a:p>
        </p:txBody>
      </p:sp>
      <p:sp>
        <p:nvSpPr>
          <p:cNvPr id="5" name="Номер слайда 4">
            <a:extLst>
              <a:ext uri="{FF2B5EF4-FFF2-40B4-BE49-F238E27FC236}">
                <a16:creationId xmlns:a16="http://schemas.microsoft.com/office/drawing/2014/main" id="{9D13431B-9D06-51AC-3392-C2A3B8325426}"/>
              </a:ext>
            </a:extLst>
          </p:cNvPr>
          <p:cNvSpPr>
            <a:spLocks noGrp="1"/>
          </p:cNvSpPr>
          <p:nvPr>
            <p:ph type="sldNum" sz="quarter" idx="12"/>
          </p:nvPr>
        </p:nvSpPr>
        <p:spPr/>
        <p:txBody>
          <a:bodyPr/>
          <a:lstStyle/>
          <a:p>
            <a:fld id="{7E919570-D5DA-FE4A-AFCE-0801BB8F2B09}" type="slidenum">
              <a:rPr lang="ru-UA" smtClean="0"/>
              <a:t>104</a:t>
            </a:fld>
            <a:endParaRPr lang="ru-UA"/>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456" y="2279286"/>
            <a:ext cx="2142567"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18" y="4699977"/>
            <a:ext cx="1904504"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9370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BDF24C8-2655-BB24-AC12-63B84F5A08D2}"/>
              </a:ext>
            </a:extLst>
          </p:cNvPr>
          <p:cNvSpPr>
            <a:spLocks noGrp="1"/>
          </p:cNvSpPr>
          <p:nvPr>
            <p:ph idx="1"/>
          </p:nvPr>
        </p:nvSpPr>
        <p:spPr>
          <a:xfrm>
            <a:off x="838200" y="475013"/>
            <a:ext cx="7659029" cy="5435133"/>
          </a:xfrm>
        </p:spPr>
        <p:txBody>
          <a:bodyPr>
            <a:normAutofit/>
          </a:bodyPr>
          <a:lstStyle/>
          <a:p>
            <a:pPr algn="just"/>
            <a:r>
              <a:rPr lang="ru-RU" sz="2000" dirty="0"/>
              <a:t>До </a:t>
            </a:r>
            <a:r>
              <a:rPr lang="ru-RU" sz="2000" dirty="0" err="1"/>
              <a:t>пріоритетних</a:t>
            </a:r>
            <a:r>
              <a:rPr lang="ru-RU" sz="2000" dirty="0"/>
              <a:t> </a:t>
            </a:r>
            <a:r>
              <a:rPr lang="ru-RU" sz="2000" dirty="0" err="1"/>
              <a:t>напрямів</a:t>
            </a:r>
            <a:r>
              <a:rPr lang="ru-RU" sz="2000" dirty="0"/>
              <a:t> </a:t>
            </a:r>
            <a:r>
              <a:rPr lang="ru-RU" sz="2000" dirty="0" err="1"/>
              <a:t>докладання</a:t>
            </a:r>
            <a:r>
              <a:rPr lang="ru-RU" sz="2000" dirty="0"/>
              <a:t> </a:t>
            </a:r>
            <a:r>
              <a:rPr lang="ru-RU" sz="2000" dirty="0" err="1"/>
              <a:t>зусиль</a:t>
            </a:r>
            <a:r>
              <a:rPr lang="ru-RU" sz="2000" dirty="0"/>
              <a:t> проєктів МТД у  </a:t>
            </a:r>
            <a:r>
              <a:rPr lang="ru-RU" sz="2000" dirty="0" err="1"/>
              <a:t>сфері</a:t>
            </a:r>
            <a:r>
              <a:rPr lang="ru-RU" sz="2000" dirty="0"/>
              <a:t> МЕР в  </a:t>
            </a:r>
            <a:r>
              <a:rPr lang="ru-RU" sz="2000" dirty="0" err="1"/>
              <a:t>Україні</a:t>
            </a:r>
            <a:r>
              <a:rPr lang="ru-RU" sz="2000" dirty="0"/>
              <a:t> </a:t>
            </a:r>
            <a:r>
              <a:rPr lang="ru-RU" sz="2000" dirty="0" err="1"/>
              <a:t>можна</a:t>
            </a:r>
            <a:r>
              <a:rPr lang="ru-RU" sz="2000" dirty="0"/>
              <a:t> </a:t>
            </a:r>
            <a:r>
              <a:rPr lang="ru-RU" sz="2000" dirty="0" err="1"/>
              <a:t>зарахувати</a:t>
            </a:r>
            <a:r>
              <a:rPr lang="ru-RU" sz="2000" dirty="0"/>
              <a:t> </a:t>
            </a:r>
            <a:r>
              <a:rPr lang="ru-RU" sz="2000" dirty="0" err="1"/>
              <a:t>такі</a:t>
            </a:r>
            <a:r>
              <a:rPr lang="ru-RU" sz="2000" dirty="0"/>
              <a:t>: </a:t>
            </a:r>
          </a:p>
          <a:p>
            <a:pPr algn="just">
              <a:buFontTx/>
              <a:buChar char="-"/>
            </a:pPr>
            <a:r>
              <a:rPr lang="ru-RU" sz="2000" dirty="0" err="1"/>
              <a:t>розбудову</a:t>
            </a:r>
            <a:r>
              <a:rPr lang="ru-RU" sz="2000" dirty="0"/>
              <a:t> </a:t>
            </a:r>
            <a:r>
              <a:rPr lang="ru-RU" sz="2000" dirty="0" err="1"/>
              <a:t>спроможності</a:t>
            </a:r>
            <a:r>
              <a:rPr lang="ru-RU" sz="2000" dirty="0"/>
              <a:t> </a:t>
            </a:r>
            <a:r>
              <a:rPr lang="ru-RU" sz="2000" dirty="0" err="1"/>
              <a:t>місцевих</a:t>
            </a:r>
            <a:r>
              <a:rPr lang="ru-RU" sz="2000" dirty="0"/>
              <a:t> </a:t>
            </a:r>
            <a:r>
              <a:rPr lang="ru-RU" sz="2000" dirty="0" err="1"/>
              <a:t>органів</a:t>
            </a:r>
            <a:r>
              <a:rPr lang="ru-RU" sz="2000" dirty="0"/>
              <a:t> </a:t>
            </a:r>
            <a:r>
              <a:rPr lang="ru-RU" sz="2000" dirty="0" err="1"/>
              <a:t>влади</a:t>
            </a:r>
            <a:r>
              <a:rPr lang="ru-RU" sz="2000" dirty="0"/>
              <a:t> (1); </a:t>
            </a:r>
          </a:p>
          <a:p>
            <a:pPr algn="just">
              <a:buFontTx/>
              <a:buChar char="-"/>
            </a:pPr>
            <a:r>
              <a:rPr lang="ru-RU" sz="2000" dirty="0" err="1"/>
              <a:t>надання</a:t>
            </a:r>
            <a:r>
              <a:rPr lang="ru-RU" sz="2000" dirty="0"/>
              <a:t> </a:t>
            </a:r>
            <a:r>
              <a:rPr lang="ru-RU" sz="2000" dirty="0" err="1"/>
              <a:t>консультаційної</a:t>
            </a:r>
            <a:r>
              <a:rPr lang="ru-RU" sz="2000" dirty="0"/>
              <a:t> </a:t>
            </a:r>
            <a:r>
              <a:rPr lang="ru-RU" sz="2000" dirty="0" err="1"/>
              <a:t>допомоги</a:t>
            </a:r>
            <a:r>
              <a:rPr lang="ru-RU" sz="2000" dirty="0"/>
              <a:t> у  </a:t>
            </a:r>
            <a:r>
              <a:rPr lang="ru-RU" sz="2000" dirty="0" err="1"/>
              <a:t>плануванні</a:t>
            </a:r>
            <a:r>
              <a:rPr lang="ru-RU" sz="2000" dirty="0"/>
              <a:t> й </a:t>
            </a:r>
            <a:r>
              <a:rPr lang="ru-RU" sz="2000" dirty="0" err="1"/>
              <a:t>управлінні</a:t>
            </a:r>
            <a:r>
              <a:rPr lang="ru-RU" sz="2000" dirty="0"/>
              <a:t> </a:t>
            </a:r>
            <a:r>
              <a:rPr lang="ru-RU" sz="2000" dirty="0" err="1"/>
              <a:t>процесами</a:t>
            </a:r>
            <a:r>
              <a:rPr lang="ru-RU" sz="2000" dirty="0"/>
              <a:t> МЕР (2); </a:t>
            </a:r>
          </a:p>
          <a:p>
            <a:pPr algn="just">
              <a:buFontTx/>
              <a:buChar char="-"/>
            </a:pPr>
            <a:r>
              <a:rPr lang="ru-RU" sz="2000" dirty="0" err="1"/>
              <a:t>проведення</a:t>
            </a:r>
            <a:r>
              <a:rPr lang="ru-RU" sz="2000" dirty="0"/>
              <a:t> </a:t>
            </a:r>
            <a:r>
              <a:rPr lang="ru-RU" sz="2000" dirty="0" err="1"/>
              <a:t>енергоощадних</a:t>
            </a:r>
            <a:r>
              <a:rPr lang="ru-RU" sz="2000" dirty="0"/>
              <a:t> </a:t>
            </a:r>
            <a:r>
              <a:rPr lang="ru-RU" sz="2000" dirty="0" err="1"/>
              <a:t>заходів</a:t>
            </a:r>
            <a:r>
              <a:rPr lang="ru-RU" sz="2000" dirty="0"/>
              <a:t> у ЖКГ (3); </a:t>
            </a:r>
          </a:p>
          <a:p>
            <a:pPr algn="just">
              <a:buFontTx/>
              <a:buChar char="-"/>
            </a:pPr>
            <a:r>
              <a:rPr lang="ru-RU" sz="2000" dirty="0" err="1"/>
              <a:t>розвиток</a:t>
            </a:r>
            <a:r>
              <a:rPr lang="ru-RU" sz="2000" dirty="0"/>
              <a:t> </a:t>
            </a:r>
            <a:r>
              <a:rPr lang="ru-RU" sz="2000" dirty="0" err="1"/>
              <a:t>місцевого</a:t>
            </a:r>
            <a:r>
              <a:rPr lang="ru-RU" sz="2000" dirty="0"/>
              <a:t> </a:t>
            </a:r>
            <a:r>
              <a:rPr lang="ru-RU" sz="2000" dirty="0" err="1"/>
              <a:t>бізнес-середовища</a:t>
            </a:r>
            <a:r>
              <a:rPr lang="ru-RU" sz="2000" dirty="0"/>
              <a:t> (4); </a:t>
            </a:r>
          </a:p>
          <a:p>
            <a:pPr algn="just">
              <a:buFontTx/>
              <a:buChar char="-"/>
            </a:pPr>
            <a:r>
              <a:rPr lang="ru-RU" sz="2000" dirty="0" err="1"/>
              <a:t>підвищення</a:t>
            </a:r>
            <a:r>
              <a:rPr lang="ru-RU" sz="2000" dirty="0"/>
              <a:t> </a:t>
            </a:r>
            <a:r>
              <a:rPr lang="ru-RU" sz="2000" dirty="0" err="1"/>
              <a:t>конкурентоспроможності</a:t>
            </a:r>
            <a:r>
              <a:rPr lang="ru-RU" sz="2000" dirty="0"/>
              <a:t> та </a:t>
            </a:r>
            <a:r>
              <a:rPr lang="ru-RU" sz="2000" dirty="0" err="1"/>
              <a:t>інвестиційної</a:t>
            </a:r>
            <a:r>
              <a:rPr lang="ru-RU" sz="2000" dirty="0"/>
              <a:t> </a:t>
            </a:r>
            <a:r>
              <a:rPr lang="ru-RU" sz="2000" dirty="0" err="1"/>
              <a:t>привабливості</a:t>
            </a:r>
            <a:r>
              <a:rPr lang="ru-RU" sz="2000" dirty="0"/>
              <a:t> </a:t>
            </a:r>
            <a:r>
              <a:rPr lang="ru-RU" sz="2000" dirty="0" err="1"/>
              <a:t>територій</a:t>
            </a:r>
            <a:r>
              <a:rPr lang="ru-RU" sz="2000" dirty="0"/>
              <a:t> (5);</a:t>
            </a:r>
          </a:p>
          <a:p>
            <a:pPr algn="just">
              <a:buFontTx/>
              <a:buChar char="-"/>
            </a:pPr>
            <a:r>
              <a:rPr lang="ru-RU" sz="2000" dirty="0"/>
              <a:t> </a:t>
            </a:r>
            <a:r>
              <a:rPr lang="ru-RU" sz="2000" dirty="0" err="1"/>
              <a:t>активізацію</a:t>
            </a:r>
            <a:r>
              <a:rPr lang="ru-RU" sz="2000" dirty="0"/>
              <a:t> </a:t>
            </a:r>
            <a:r>
              <a:rPr lang="ru-RU" sz="2000" dirty="0" err="1"/>
              <a:t>місцевих</a:t>
            </a:r>
            <a:r>
              <a:rPr lang="ru-RU" sz="2000" dirty="0"/>
              <a:t> громад для </a:t>
            </a:r>
            <a:r>
              <a:rPr lang="ru-RU" sz="2000" dirty="0" err="1"/>
              <a:t>вирішення</a:t>
            </a:r>
            <a:r>
              <a:rPr lang="ru-RU" sz="2000" dirty="0"/>
              <a:t> проблем МЕР (6); </a:t>
            </a:r>
          </a:p>
          <a:p>
            <a:pPr algn="just">
              <a:buFontTx/>
              <a:buChar char="-"/>
            </a:pPr>
            <a:r>
              <a:rPr lang="ru-RU" sz="2000" dirty="0" err="1"/>
              <a:t>підтримку</a:t>
            </a:r>
            <a:r>
              <a:rPr lang="ru-RU" sz="2000" dirty="0"/>
              <a:t> </a:t>
            </a:r>
            <a:r>
              <a:rPr lang="ru-RU" sz="2000" dirty="0" err="1"/>
              <a:t>внутрішньо</a:t>
            </a:r>
            <a:r>
              <a:rPr lang="ru-RU" sz="2000" dirty="0"/>
              <a:t> </a:t>
            </a:r>
            <a:r>
              <a:rPr lang="ru-RU" sz="2000" dirty="0" err="1"/>
              <a:t>переміщених</a:t>
            </a:r>
            <a:r>
              <a:rPr lang="ru-RU" sz="2000" dirty="0"/>
              <a:t> </a:t>
            </a:r>
            <a:r>
              <a:rPr lang="ru-RU" sz="2000" dirty="0" err="1"/>
              <a:t>осіб</a:t>
            </a:r>
            <a:r>
              <a:rPr lang="ru-RU" sz="2000" dirty="0"/>
              <a:t> (7).</a:t>
            </a:r>
            <a:endParaRPr lang="ru-UA" sz="2000" dirty="0"/>
          </a:p>
        </p:txBody>
      </p:sp>
      <p:sp>
        <p:nvSpPr>
          <p:cNvPr id="2" name="Дата 1">
            <a:extLst>
              <a:ext uri="{FF2B5EF4-FFF2-40B4-BE49-F238E27FC236}">
                <a16:creationId xmlns:a16="http://schemas.microsoft.com/office/drawing/2014/main" id="{B1C83421-3DE1-F088-4AEA-0E2B8B75BBD9}"/>
              </a:ext>
            </a:extLst>
          </p:cNvPr>
          <p:cNvSpPr>
            <a:spLocks noGrp="1"/>
          </p:cNvSpPr>
          <p:nvPr>
            <p:ph type="dt" sz="half" idx="10"/>
          </p:nvPr>
        </p:nvSpPr>
        <p:spPr/>
        <p:txBody>
          <a:bodyPr/>
          <a:lstStyle/>
          <a:p>
            <a:fld id="{8C55BE29-2912-CE4A-843E-AE6DE1299BE3}" type="datetime1">
              <a:rPr lang="ru-RU" smtClean="0"/>
              <a:t>13.11.2022</a:t>
            </a:fld>
            <a:endParaRPr lang="ru-UA"/>
          </a:p>
        </p:txBody>
      </p:sp>
      <p:sp>
        <p:nvSpPr>
          <p:cNvPr id="4" name="Номер слайда 3">
            <a:extLst>
              <a:ext uri="{FF2B5EF4-FFF2-40B4-BE49-F238E27FC236}">
                <a16:creationId xmlns:a16="http://schemas.microsoft.com/office/drawing/2014/main" id="{4C304581-E798-13E5-42F6-3F0011BE9454}"/>
              </a:ext>
            </a:extLst>
          </p:cNvPr>
          <p:cNvSpPr>
            <a:spLocks noGrp="1"/>
          </p:cNvSpPr>
          <p:nvPr>
            <p:ph type="sldNum" sz="quarter" idx="12"/>
          </p:nvPr>
        </p:nvSpPr>
        <p:spPr/>
        <p:txBody>
          <a:bodyPr/>
          <a:lstStyle/>
          <a:p>
            <a:fld id="{7E919570-D5DA-FE4A-AFCE-0801BB8F2B09}" type="slidenum">
              <a:rPr lang="ru-UA" smtClean="0"/>
              <a:t>105</a:t>
            </a:fld>
            <a:endParaRPr lang="ru-UA"/>
          </a:p>
        </p:txBody>
      </p:sp>
    </p:spTree>
    <p:extLst>
      <p:ext uri="{BB962C8B-B14F-4D97-AF65-F5344CB8AC3E}">
        <p14:creationId xmlns:p14="http://schemas.microsoft.com/office/powerpoint/2010/main" val="281841949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FE75D790-8FB2-B1F1-CFAE-60D944BFD10F}"/>
              </a:ext>
            </a:extLst>
          </p:cNvPr>
          <p:cNvSpPr/>
          <p:nvPr/>
        </p:nvSpPr>
        <p:spPr>
          <a:xfrm>
            <a:off x="581890" y="225631"/>
            <a:ext cx="8182970" cy="6370975"/>
          </a:xfrm>
          <a:prstGeom prst="rect">
            <a:avLst/>
          </a:prstGeom>
        </p:spPr>
        <p:txBody>
          <a:bodyPr wrap="square">
            <a:spAutoFit/>
          </a:bodyPr>
          <a:lstStyle/>
          <a:p>
            <a:pPr algn="just"/>
            <a:r>
              <a:rPr lang="ru-RU" sz="2400" dirty="0" err="1"/>
              <a:t>Специфічним</a:t>
            </a:r>
            <a:r>
              <a:rPr lang="ru-RU" sz="2400" dirty="0"/>
              <a:t> </a:t>
            </a:r>
            <a:r>
              <a:rPr lang="ru-RU" sz="2400" dirty="0" err="1"/>
              <a:t>різновидом</a:t>
            </a:r>
            <a:r>
              <a:rPr lang="ru-RU" sz="2400" dirty="0"/>
              <a:t> МТД, </a:t>
            </a:r>
            <a:r>
              <a:rPr lang="ru-RU" sz="2400" dirty="0" err="1"/>
              <a:t>що</a:t>
            </a:r>
            <a:r>
              <a:rPr lang="ru-RU" sz="2400" dirty="0"/>
              <a:t> </a:t>
            </a:r>
            <a:r>
              <a:rPr lang="ru-RU" sz="2400" dirty="0" err="1"/>
              <a:t>відіграє</a:t>
            </a:r>
            <a:r>
              <a:rPr lang="ru-RU" sz="2400" dirty="0"/>
              <a:t> </a:t>
            </a:r>
            <a:r>
              <a:rPr lang="ru-RU" sz="2400" dirty="0" err="1"/>
              <a:t>ключове</a:t>
            </a:r>
            <a:r>
              <a:rPr lang="ru-RU" sz="2400" dirty="0"/>
              <a:t> </a:t>
            </a:r>
            <a:r>
              <a:rPr lang="ru-RU" sz="2400" dirty="0" err="1"/>
              <a:t>значення</a:t>
            </a:r>
            <a:r>
              <a:rPr lang="ru-RU" sz="2400" dirty="0"/>
              <a:t> для </a:t>
            </a:r>
            <a:r>
              <a:rPr lang="ru-RU" sz="2400" dirty="0" err="1"/>
              <a:t>фінансування</a:t>
            </a:r>
            <a:r>
              <a:rPr lang="ru-RU" sz="2400" dirty="0"/>
              <a:t> МЕР </a:t>
            </a:r>
            <a:r>
              <a:rPr lang="ru-RU" sz="2400" dirty="0" err="1"/>
              <a:t>окремих</a:t>
            </a:r>
            <a:r>
              <a:rPr lang="ru-RU" sz="2400" dirty="0"/>
              <a:t> </a:t>
            </a:r>
            <a:r>
              <a:rPr lang="ru-RU" sz="2400" dirty="0" err="1"/>
              <a:t>територій</a:t>
            </a:r>
            <a:r>
              <a:rPr lang="ru-RU" sz="2400" dirty="0"/>
              <a:t>, </a:t>
            </a:r>
            <a:r>
              <a:rPr lang="ru-RU" sz="2400" dirty="0" err="1"/>
              <a:t>є</a:t>
            </a:r>
            <a:r>
              <a:rPr lang="ru-RU" sz="2400" dirty="0"/>
              <a:t> </a:t>
            </a:r>
            <a:r>
              <a:rPr lang="ru-RU" sz="2400" dirty="0" err="1"/>
              <a:t>проєкти</a:t>
            </a:r>
            <a:r>
              <a:rPr lang="ru-RU" sz="2400" dirty="0"/>
              <a:t> </a:t>
            </a:r>
            <a:r>
              <a:rPr lang="ru-RU" sz="2400" dirty="0" err="1"/>
              <a:t>транскордонної</a:t>
            </a:r>
            <a:r>
              <a:rPr lang="ru-RU" sz="2400" dirty="0"/>
              <a:t> </a:t>
            </a:r>
            <a:r>
              <a:rPr lang="ru-RU" sz="2400" dirty="0" err="1"/>
              <a:t>співпраці</a:t>
            </a:r>
            <a:r>
              <a:rPr lang="ru-RU" sz="2400" dirty="0"/>
              <a:t> (ТКС). </a:t>
            </a:r>
          </a:p>
          <a:p>
            <a:pPr algn="just"/>
            <a:r>
              <a:rPr lang="ru-RU" sz="2400" dirty="0" err="1"/>
              <a:t>Якщо</a:t>
            </a:r>
            <a:r>
              <a:rPr lang="ru-RU" sz="2400" dirty="0"/>
              <a:t> у </a:t>
            </a:r>
            <a:r>
              <a:rPr lang="ru-RU" sz="2400" dirty="0" err="1"/>
              <a:t>звичайних</a:t>
            </a:r>
            <a:r>
              <a:rPr lang="ru-RU" sz="2400" dirty="0"/>
              <a:t> </a:t>
            </a:r>
            <a:r>
              <a:rPr lang="ru-RU" sz="2400" dirty="0" err="1"/>
              <a:t>проєктах</a:t>
            </a:r>
            <a:r>
              <a:rPr lang="ru-RU" sz="2400" dirty="0"/>
              <a:t> </a:t>
            </a:r>
            <a:r>
              <a:rPr lang="ru-RU" sz="2400" dirty="0" err="1"/>
              <a:t>розвитку</a:t>
            </a:r>
            <a:r>
              <a:rPr lang="ru-RU" sz="2400" dirty="0"/>
              <a:t> </a:t>
            </a:r>
            <a:r>
              <a:rPr lang="ru-RU" sz="2400" dirty="0" err="1"/>
              <a:t>обсяг</a:t>
            </a:r>
            <a:r>
              <a:rPr lang="ru-RU" sz="2400" dirty="0"/>
              <a:t> </a:t>
            </a:r>
            <a:r>
              <a:rPr lang="ru-RU" sz="2400" dirty="0" err="1"/>
              <a:t>наданих</a:t>
            </a:r>
            <a:r>
              <a:rPr lang="ru-RU" sz="2400" dirty="0"/>
              <a:t> </a:t>
            </a:r>
            <a:r>
              <a:rPr lang="ru-RU" sz="2400" dirty="0" err="1"/>
              <a:t>місту</a:t>
            </a:r>
            <a:r>
              <a:rPr lang="ru-RU" sz="2400" dirty="0"/>
              <a:t> </a:t>
            </a:r>
            <a:r>
              <a:rPr lang="ru-RU" sz="2400" dirty="0" err="1"/>
              <a:t>коштів</a:t>
            </a:r>
            <a:r>
              <a:rPr lang="ru-RU" sz="2400" dirty="0"/>
              <a:t> </a:t>
            </a:r>
            <a:r>
              <a:rPr lang="ru-RU" sz="2400" dirty="0" err="1"/>
              <a:t>здебільшого</a:t>
            </a:r>
            <a:r>
              <a:rPr lang="ru-RU" sz="2400" dirty="0"/>
              <a:t> </a:t>
            </a:r>
            <a:r>
              <a:rPr lang="ru-RU" sz="2400" dirty="0" err="1"/>
              <a:t>варіюється</a:t>
            </a:r>
            <a:r>
              <a:rPr lang="ru-RU" sz="2400" dirty="0"/>
              <a:t> в межах </a:t>
            </a:r>
            <a:r>
              <a:rPr lang="ru-RU" sz="2400" dirty="0" err="1"/>
              <a:t>від</a:t>
            </a:r>
            <a:r>
              <a:rPr lang="ru-RU" sz="2400" dirty="0"/>
              <a:t> 50 до 500 тис. </a:t>
            </a:r>
            <a:r>
              <a:rPr lang="ru-RU" sz="2400" dirty="0" err="1"/>
              <a:t>євро</a:t>
            </a:r>
            <a:r>
              <a:rPr lang="ru-RU" sz="2400" dirty="0"/>
              <a:t>, то в </a:t>
            </a:r>
            <a:r>
              <a:rPr lang="ru-RU" sz="2400" dirty="0" err="1"/>
              <a:t>проєктах</a:t>
            </a:r>
            <a:r>
              <a:rPr lang="ru-RU" sz="2400" dirty="0"/>
              <a:t> ТКС </a:t>
            </a:r>
            <a:r>
              <a:rPr lang="ru-RU" sz="2400" dirty="0" err="1"/>
              <a:t>він</a:t>
            </a:r>
            <a:r>
              <a:rPr lang="ru-RU" sz="2400" dirty="0"/>
              <a:t> </a:t>
            </a:r>
            <a:r>
              <a:rPr lang="ru-RU" sz="2400" dirty="0" err="1"/>
              <a:t>може</a:t>
            </a:r>
            <a:r>
              <a:rPr lang="ru-RU" sz="2400" dirty="0"/>
              <a:t> </a:t>
            </a:r>
            <a:r>
              <a:rPr lang="ru-RU" sz="2400" dirty="0" err="1"/>
              <a:t>сягати</a:t>
            </a:r>
            <a:r>
              <a:rPr lang="ru-RU" sz="2400" dirty="0"/>
              <a:t> </a:t>
            </a:r>
            <a:r>
              <a:rPr lang="ru-RU" sz="2400" dirty="0" err="1"/>
              <a:t>декількох</a:t>
            </a:r>
            <a:r>
              <a:rPr lang="ru-RU" sz="2400" dirty="0"/>
              <a:t> </a:t>
            </a:r>
            <a:r>
              <a:rPr lang="ru-RU" sz="2400" dirty="0" err="1"/>
              <a:t>мільйонів</a:t>
            </a:r>
            <a:r>
              <a:rPr lang="ru-RU" sz="2400" dirty="0"/>
              <a:t> </a:t>
            </a:r>
            <a:r>
              <a:rPr lang="ru-RU" sz="2400" dirty="0" err="1"/>
              <a:t>євро</a:t>
            </a:r>
            <a:r>
              <a:rPr lang="ru-RU" sz="2400" dirty="0"/>
              <a:t>. </a:t>
            </a:r>
          </a:p>
          <a:p>
            <a:pPr algn="just"/>
            <a:endParaRPr lang="ru-RU" sz="2400" dirty="0"/>
          </a:p>
          <a:p>
            <a:pPr algn="just"/>
            <a:r>
              <a:rPr lang="ru-RU" sz="2400" dirty="0" err="1"/>
              <a:t>Географія</a:t>
            </a:r>
            <a:r>
              <a:rPr lang="ru-RU" sz="2400" dirty="0"/>
              <a:t> </a:t>
            </a:r>
            <a:r>
              <a:rPr lang="ru-RU" sz="2400" dirty="0" err="1"/>
              <a:t>ініціатив</a:t>
            </a:r>
            <a:r>
              <a:rPr lang="ru-RU" sz="2400" dirty="0"/>
              <a:t> ТКС </a:t>
            </a:r>
            <a:r>
              <a:rPr lang="ru-RU" sz="2400" dirty="0" err="1"/>
              <a:t>сьогодні</a:t>
            </a:r>
            <a:r>
              <a:rPr lang="ru-RU" sz="2400" dirty="0"/>
              <a:t> </a:t>
            </a:r>
            <a:r>
              <a:rPr lang="ru-RU" sz="2400" dirty="0" err="1"/>
              <a:t>охоплює</a:t>
            </a:r>
            <a:r>
              <a:rPr lang="ru-RU" sz="2400" dirty="0"/>
              <a:t> третину </a:t>
            </a:r>
            <a:r>
              <a:rPr lang="ru-RU" sz="2400" dirty="0" err="1"/>
              <a:t>території</a:t>
            </a:r>
            <a:r>
              <a:rPr lang="ru-RU" sz="2400" dirty="0"/>
              <a:t> </a:t>
            </a:r>
            <a:r>
              <a:rPr lang="ru-RU" sz="2400" dirty="0" err="1"/>
              <a:t>України</a:t>
            </a:r>
            <a:r>
              <a:rPr lang="ru-RU" sz="2400" dirty="0"/>
              <a:t>, тому </a:t>
            </a:r>
            <a:r>
              <a:rPr lang="ru-RU" sz="2400" dirty="0" err="1"/>
              <a:t>саме</a:t>
            </a:r>
            <a:r>
              <a:rPr lang="ru-RU" sz="2400" dirty="0"/>
              <a:t> </a:t>
            </a:r>
            <a:r>
              <a:rPr lang="ru-RU" sz="2400" dirty="0" err="1"/>
              <a:t>їх</a:t>
            </a:r>
            <a:r>
              <a:rPr lang="ru-RU" sz="2400" dirty="0"/>
              <a:t> </a:t>
            </a:r>
            <a:r>
              <a:rPr lang="ru-RU" sz="2400" dirty="0" err="1"/>
              <a:t>можна</a:t>
            </a:r>
            <a:r>
              <a:rPr lang="ru-RU" sz="2400" dirty="0"/>
              <a:t> </a:t>
            </a:r>
            <a:r>
              <a:rPr lang="ru-RU" sz="2400" dirty="0" err="1"/>
              <a:t>вважати</a:t>
            </a:r>
            <a:r>
              <a:rPr lang="ru-RU" sz="2400" dirty="0"/>
              <a:t> одним </a:t>
            </a:r>
            <a:r>
              <a:rPr lang="ru-RU" sz="2400" dirty="0" err="1"/>
              <a:t>із</a:t>
            </a:r>
            <a:r>
              <a:rPr lang="ru-RU" sz="2400" dirty="0"/>
              <a:t> </a:t>
            </a:r>
            <a:r>
              <a:rPr lang="ru-RU" sz="2400" dirty="0" err="1"/>
              <a:t>найперспективніших</a:t>
            </a:r>
            <a:r>
              <a:rPr lang="ru-RU" sz="2400" dirty="0"/>
              <a:t> </a:t>
            </a:r>
            <a:r>
              <a:rPr lang="ru-RU" sz="2400" dirty="0" err="1"/>
              <a:t>джерел</a:t>
            </a:r>
            <a:r>
              <a:rPr lang="ru-RU" sz="2400" dirty="0"/>
              <a:t> </a:t>
            </a:r>
            <a:r>
              <a:rPr lang="ru-RU" sz="2400" dirty="0" err="1"/>
              <a:t>надходження</a:t>
            </a:r>
            <a:r>
              <a:rPr lang="ru-RU" sz="2400" dirty="0"/>
              <a:t> МТД для </a:t>
            </a:r>
            <a:r>
              <a:rPr lang="ru-RU" sz="2400" dirty="0" err="1"/>
              <a:t>фінансування</a:t>
            </a:r>
            <a:r>
              <a:rPr lang="ru-RU" sz="2400" dirty="0"/>
              <a:t> потреб МЕР. </a:t>
            </a:r>
          </a:p>
          <a:p>
            <a:pPr algn="just"/>
            <a:endParaRPr lang="ru-RU" sz="2400" dirty="0"/>
          </a:p>
          <a:p>
            <a:pPr algn="just"/>
            <a:r>
              <a:rPr lang="ru-RU" sz="2400" dirty="0" err="1"/>
              <a:t>Сьогодні</a:t>
            </a:r>
            <a:r>
              <a:rPr lang="ru-RU" sz="2400" dirty="0"/>
              <a:t> </a:t>
            </a:r>
            <a:r>
              <a:rPr lang="ru-RU" sz="2400" dirty="0" err="1"/>
              <a:t>фінансування</a:t>
            </a:r>
            <a:r>
              <a:rPr lang="ru-RU" sz="2400" dirty="0"/>
              <a:t> в межах </a:t>
            </a:r>
            <a:r>
              <a:rPr lang="ru-RU" sz="2400" dirty="0" err="1"/>
              <a:t>програм</a:t>
            </a:r>
            <a:r>
              <a:rPr lang="ru-RU" sz="2400" dirty="0"/>
              <a:t> ТКС </a:t>
            </a:r>
            <a:r>
              <a:rPr lang="ru-RU" sz="2400" dirty="0" err="1"/>
              <a:t>найбільш</a:t>
            </a:r>
            <a:r>
              <a:rPr lang="ru-RU" sz="2400" dirty="0"/>
              <a:t> </a:t>
            </a:r>
            <a:r>
              <a:rPr lang="ru-RU" sz="2400" dirty="0" err="1"/>
              <a:t>успішно</a:t>
            </a:r>
            <a:r>
              <a:rPr lang="ru-RU" sz="2400" dirty="0"/>
              <a:t> </a:t>
            </a:r>
            <a:r>
              <a:rPr lang="ru-RU" sz="2400" dirty="0" err="1"/>
              <a:t>залучають</a:t>
            </a:r>
            <a:r>
              <a:rPr lang="ru-RU" sz="2400" dirty="0"/>
              <a:t> </a:t>
            </a:r>
            <a:r>
              <a:rPr lang="ru-RU" sz="2400" dirty="0" err="1"/>
              <a:t>Закарпатська</a:t>
            </a:r>
            <a:r>
              <a:rPr lang="ru-RU" sz="2400" dirty="0"/>
              <a:t> та </a:t>
            </a:r>
            <a:r>
              <a:rPr lang="ru-RU" sz="2400" dirty="0" err="1"/>
              <a:t>Чернівецька</a:t>
            </a:r>
            <a:r>
              <a:rPr lang="ru-RU" sz="2400" dirty="0"/>
              <a:t> </a:t>
            </a:r>
            <a:r>
              <a:rPr lang="ru-RU" sz="2400" dirty="0" err="1"/>
              <a:t>області</a:t>
            </a:r>
            <a:r>
              <a:rPr lang="ru-RU" sz="2400" dirty="0"/>
              <a:t>. </a:t>
            </a:r>
            <a:r>
              <a:rPr lang="ru-RU" sz="2400" dirty="0" err="1"/>
              <a:t>Певних</a:t>
            </a:r>
            <a:r>
              <a:rPr lang="ru-RU" sz="2400" dirty="0"/>
              <a:t> </a:t>
            </a:r>
            <a:r>
              <a:rPr lang="ru-RU" sz="2400" dirty="0" err="1"/>
              <a:t>успіхів</a:t>
            </a:r>
            <a:r>
              <a:rPr lang="ru-RU" sz="2400" dirty="0"/>
              <a:t> у </a:t>
            </a:r>
            <a:r>
              <a:rPr lang="ru-RU" sz="2400" dirty="0" err="1"/>
              <a:t>цьому</a:t>
            </a:r>
            <a:r>
              <a:rPr lang="ru-RU" sz="2400" dirty="0"/>
              <a:t> </a:t>
            </a:r>
            <a:r>
              <a:rPr lang="ru-RU" sz="2400" dirty="0" err="1"/>
              <a:t>напрямі</a:t>
            </a:r>
            <a:r>
              <a:rPr lang="ru-RU" sz="2400" dirty="0"/>
              <a:t> </a:t>
            </a:r>
            <a:r>
              <a:rPr lang="ru-RU" sz="2400" dirty="0" err="1"/>
              <a:t>останнім</a:t>
            </a:r>
            <a:r>
              <a:rPr lang="ru-RU" sz="2400" dirty="0"/>
              <a:t> часом </a:t>
            </a:r>
            <a:r>
              <a:rPr lang="ru-RU" sz="2400" dirty="0" err="1"/>
              <a:t>досягли</a:t>
            </a:r>
            <a:r>
              <a:rPr lang="ru-RU" sz="2400" dirty="0"/>
              <a:t> </a:t>
            </a:r>
            <a:r>
              <a:rPr lang="ru-RU" sz="2400" dirty="0" err="1"/>
              <a:t>також</a:t>
            </a:r>
            <a:r>
              <a:rPr lang="ru-RU" sz="2400" dirty="0"/>
              <a:t> </a:t>
            </a:r>
            <a:r>
              <a:rPr lang="ru-RU" sz="2400" dirty="0" err="1"/>
              <a:t>Івано-Франківська</a:t>
            </a:r>
            <a:r>
              <a:rPr lang="ru-RU" sz="2400" dirty="0"/>
              <a:t> та </a:t>
            </a:r>
            <a:r>
              <a:rPr lang="ru-RU" sz="2400" dirty="0" err="1"/>
              <a:t>Львівська</a:t>
            </a:r>
            <a:r>
              <a:rPr lang="ru-RU" sz="2400" dirty="0"/>
              <a:t> </a:t>
            </a:r>
            <a:r>
              <a:rPr lang="ru-RU" sz="2400" dirty="0" err="1"/>
              <a:t>області</a:t>
            </a:r>
            <a:r>
              <a:rPr lang="ru-RU" sz="2400" dirty="0"/>
              <a:t>.</a:t>
            </a:r>
            <a:endParaRPr lang="ru-UA" sz="2400" dirty="0"/>
          </a:p>
        </p:txBody>
      </p:sp>
      <p:sp>
        <p:nvSpPr>
          <p:cNvPr id="2" name="Дата 1">
            <a:extLst>
              <a:ext uri="{FF2B5EF4-FFF2-40B4-BE49-F238E27FC236}">
                <a16:creationId xmlns:a16="http://schemas.microsoft.com/office/drawing/2014/main" id="{2CD27178-B0CC-BC02-D696-A92C7999CE67}"/>
              </a:ext>
            </a:extLst>
          </p:cNvPr>
          <p:cNvSpPr>
            <a:spLocks noGrp="1"/>
          </p:cNvSpPr>
          <p:nvPr>
            <p:ph type="dt" sz="half" idx="10"/>
          </p:nvPr>
        </p:nvSpPr>
        <p:spPr/>
        <p:txBody>
          <a:bodyPr/>
          <a:lstStyle/>
          <a:p>
            <a:fld id="{B137E6FE-D9FE-A04D-A2DE-368054C8D283}" type="datetime1">
              <a:rPr lang="ru-RU" smtClean="0"/>
              <a:t>13.11.2022</a:t>
            </a:fld>
            <a:endParaRPr lang="ru-UA"/>
          </a:p>
        </p:txBody>
      </p:sp>
      <p:sp>
        <p:nvSpPr>
          <p:cNvPr id="3" name="Номер слайда 2">
            <a:extLst>
              <a:ext uri="{FF2B5EF4-FFF2-40B4-BE49-F238E27FC236}">
                <a16:creationId xmlns:a16="http://schemas.microsoft.com/office/drawing/2014/main" id="{046450F8-F468-F2C0-C847-5136F4A26B5C}"/>
              </a:ext>
            </a:extLst>
          </p:cNvPr>
          <p:cNvSpPr>
            <a:spLocks noGrp="1"/>
          </p:cNvSpPr>
          <p:nvPr>
            <p:ph type="sldNum" sz="quarter" idx="12"/>
          </p:nvPr>
        </p:nvSpPr>
        <p:spPr/>
        <p:txBody>
          <a:bodyPr/>
          <a:lstStyle/>
          <a:p>
            <a:fld id="{7E919570-D5DA-FE4A-AFCE-0801BB8F2B09}" type="slidenum">
              <a:rPr lang="ru-UA" smtClean="0"/>
              <a:t>106</a:t>
            </a:fld>
            <a:endParaRPr lang="ru-UA"/>
          </a:p>
        </p:txBody>
      </p:sp>
    </p:spTree>
    <p:extLst>
      <p:ext uri="{BB962C8B-B14F-4D97-AF65-F5344CB8AC3E}">
        <p14:creationId xmlns:p14="http://schemas.microsoft.com/office/powerpoint/2010/main" val="35132621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70F63F05-A68B-F400-11B5-C016A62B4A78}"/>
              </a:ext>
            </a:extLst>
          </p:cNvPr>
          <p:cNvSpPr/>
          <p:nvPr/>
        </p:nvSpPr>
        <p:spPr>
          <a:xfrm>
            <a:off x="700644" y="291558"/>
            <a:ext cx="7754587" cy="5262979"/>
          </a:xfrm>
          <a:prstGeom prst="rect">
            <a:avLst/>
          </a:prstGeom>
        </p:spPr>
        <p:txBody>
          <a:bodyPr wrap="square">
            <a:spAutoFit/>
          </a:bodyPr>
          <a:lstStyle/>
          <a:p>
            <a:pPr algn="just"/>
            <a:r>
              <a:rPr lang="ru-RU" sz="2400" dirty="0" err="1"/>
              <a:t>Незважаючи</a:t>
            </a:r>
            <a:r>
              <a:rPr lang="ru-RU" sz="2400" dirty="0"/>
              <a:t> на </a:t>
            </a:r>
            <a:r>
              <a:rPr lang="ru-RU" sz="2400" dirty="0" err="1"/>
              <a:t>позитивний</a:t>
            </a:r>
            <a:r>
              <a:rPr lang="ru-RU" sz="2400" dirty="0"/>
              <a:t> </a:t>
            </a:r>
            <a:r>
              <a:rPr lang="ru-RU" sz="2400" dirty="0" err="1"/>
              <a:t>досвід</a:t>
            </a:r>
            <a:r>
              <a:rPr lang="ru-RU" sz="2400" dirty="0"/>
              <a:t> </a:t>
            </a:r>
            <a:r>
              <a:rPr lang="ru-RU" sz="2400" dirty="0" err="1"/>
              <a:t>залучення</a:t>
            </a:r>
            <a:r>
              <a:rPr lang="ru-RU" sz="2400" dirty="0"/>
              <a:t> МТД, </a:t>
            </a:r>
            <a:r>
              <a:rPr lang="ru-RU" sz="2400" dirty="0" err="1"/>
              <a:t>міста</a:t>
            </a:r>
            <a:r>
              <a:rPr lang="ru-RU" sz="2400" dirty="0"/>
              <a:t> й </a:t>
            </a:r>
            <a:r>
              <a:rPr lang="ru-RU" sz="2400" dirty="0" err="1"/>
              <a:t>регіони</a:t>
            </a:r>
            <a:r>
              <a:rPr lang="ru-RU" sz="2400" dirty="0"/>
              <a:t> </a:t>
            </a:r>
            <a:r>
              <a:rPr lang="ru-RU" sz="2400" dirty="0" err="1"/>
              <a:t>України</a:t>
            </a:r>
            <a:r>
              <a:rPr lang="ru-RU" sz="2400" dirty="0"/>
              <a:t> не </a:t>
            </a:r>
            <a:r>
              <a:rPr lang="ru-RU" sz="2400" dirty="0" err="1"/>
              <a:t>повністю</a:t>
            </a:r>
            <a:r>
              <a:rPr lang="ru-RU" sz="2400" dirty="0"/>
              <a:t> </a:t>
            </a:r>
            <a:r>
              <a:rPr lang="ru-RU" sz="2400" dirty="0" err="1"/>
              <a:t>використовують</a:t>
            </a:r>
            <a:r>
              <a:rPr lang="ru-RU" sz="2400" dirty="0"/>
              <a:t> </a:t>
            </a:r>
            <a:r>
              <a:rPr lang="ru-RU" sz="2400" dirty="0" err="1"/>
              <a:t>цей</a:t>
            </a:r>
            <a:r>
              <a:rPr lang="ru-RU" sz="2400" dirty="0"/>
              <a:t> </a:t>
            </a:r>
            <a:r>
              <a:rPr lang="ru-RU" sz="2400" dirty="0" err="1"/>
              <a:t>інструмент</a:t>
            </a:r>
            <a:r>
              <a:rPr lang="ru-RU" sz="2400" dirty="0"/>
              <a:t> </a:t>
            </a:r>
            <a:r>
              <a:rPr lang="ru-RU" sz="2400" dirty="0" err="1"/>
              <a:t>фінансування</a:t>
            </a:r>
            <a:r>
              <a:rPr lang="ru-RU" sz="2400" dirty="0"/>
              <a:t> МЕР. </a:t>
            </a:r>
            <a:r>
              <a:rPr lang="ru-RU" sz="2400" dirty="0" err="1"/>
              <a:t>Основними</a:t>
            </a:r>
            <a:r>
              <a:rPr lang="ru-RU" sz="2400" dirty="0"/>
              <a:t> причинами </a:t>
            </a:r>
            <a:r>
              <a:rPr lang="ru-RU" sz="2400" dirty="0" err="1"/>
              <a:t>є</a:t>
            </a:r>
            <a:r>
              <a:rPr lang="ru-RU" sz="2400" dirty="0"/>
              <a:t>: </a:t>
            </a:r>
          </a:p>
          <a:p>
            <a:pPr marL="342900" indent="-342900" algn="just">
              <a:buFontTx/>
              <a:buChar char="-"/>
            </a:pPr>
            <a:r>
              <a:rPr lang="ru-RU" sz="2400" dirty="0" err="1"/>
              <a:t>неготовність</a:t>
            </a:r>
            <a:r>
              <a:rPr lang="ru-RU" sz="2400" dirty="0"/>
              <a:t> </a:t>
            </a:r>
            <a:r>
              <a:rPr lang="ru-RU" sz="2400" dirty="0" err="1"/>
              <a:t>органів</a:t>
            </a:r>
            <a:r>
              <a:rPr lang="ru-RU" sz="2400" dirty="0"/>
              <a:t> </a:t>
            </a:r>
            <a:r>
              <a:rPr lang="ru-RU" sz="2400" dirty="0" err="1"/>
              <a:t>влади</a:t>
            </a:r>
            <a:r>
              <a:rPr lang="ru-RU" sz="2400" dirty="0"/>
              <a:t> (</a:t>
            </a:r>
            <a:r>
              <a:rPr lang="ru-RU" sz="2400" dirty="0" err="1"/>
              <a:t>зокрема</a:t>
            </a:r>
            <a:r>
              <a:rPr lang="ru-RU" sz="2400" dirty="0"/>
              <a:t>, ОМС) </a:t>
            </a:r>
            <a:r>
              <a:rPr lang="ru-RU" sz="2400" dirty="0" err="1"/>
              <a:t>взяти</a:t>
            </a:r>
            <a:r>
              <a:rPr lang="ru-RU" sz="2400" dirty="0"/>
              <a:t> на себе </a:t>
            </a:r>
            <a:r>
              <a:rPr lang="ru-RU" sz="2400" dirty="0" err="1"/>
              <a:t>відповідальність</a:t>
            </a:r>
            <a:r>
              <a:rPr lang="ru-RU" sz="2400" dirty="0"/>
              <a:t> за </a:t>
            </a:r>
            <a:r>
              <a:rPr lang="ru-RU" sz="2400" dirty="0" err="1"/>
              <a:t>реалізацію</a:t>
            </a:r>
            <a:r>
              <a:rPr lang="ru-RU" sz="2400" dirty="0"/>
              <a:t> проєктів МТД; </a:t>
            </a:r>
          </a:p>
          <a:p>
            <a:pPr marL="342900" indent="-342900" algn="just">
              <a:buFontTx/>
              <a:buChar char="-"/>
            </a:pPr>
            <a:r>
              <a:rPr lang="ru-RU" sz="2400" dirty="0"/>
              <a:t> </a:t>
            </a:r>
            <a:r>
              <a:rPr lang="ru-RU" sz="2400" dirty="0" err="1"/>
              <a:t>недостатня</a:t>
            </a:r>
            <a:r>
              <a:rPr lang="ru-RU" sz="2400" dirty="0"/>
              <a:t> </a:t>
            </a:r>
            <a:r>
              <a:rPr lang="ru-RU" sz="2400" dirty="0" err="1"/>
              <a:t>кваліфікація</a:t>
            </a:r>
            <a:r>
              <a:rPr lang="ru-RU" sz="2400" dirty="0"/>
              <a:t>, </a:t>
            </a:r>
            <a:r>
              <a:rPr lang="ru-RU" sz="2400" dirty="0" err="1"/>
              <a:t>непрофесіоналізм</a:t>
            </a:r>
            <a:r>
              <a:rPr lang="ru-RU" sz="2400" dirty="0"/>
              <a:t> </a:t>
            </a:r>
            <a:r>
              <a:rPr lang="ru-RU" sz="2400" dirty="0" err="1"/>
              <a:t>місцевих</a:t>
            </a:r>
            <a:r>
              <a:rPr lang="ru-RU" sz="2400" dirty="0"/>
              <a:t> </a:t>
            </a:r>
            <a:r>
              <a:rPr lang="ru-RU" sz="2400" dirty="0" err="1"/>
              <a:t>посадовців</a:t>
            </a:r>
            <a:r>
              <a:rPr lang="ru-RU" sz="2400" dirty="0"/>
              <a:t>, брак у них </a:t>
            </a:r>
            <a:r>
              <a:rPr lang="ru-RU" sz="2400" dirty="0" err="1"/>
              <a:t>навичок</a:t>
            </a:r>
            <a:r>
              <a:rPr lang="ru-RU" sz="2400" dirty="0"/>
              <a:t> </a:t>
            </a:r>
            <a:r>
              <a:rPr lang="ru-RU" sz="2400" dirty="0" err="1"/>
              <a:t>управління</a:t>
            </a:r>
            <a:r>
              <a:rPr lang="ru-RU" sz="2400" dirty="0"/>
              <a:t> </a:t>
            </a:r>
            <a:r>
              <a:rPr lang="ru-RU" sz="2400" dirty="0" err="1"/>
              <a:t>проєктами</a:t>
            </a:r>
            <a:r>
              <a:rPr lang="ru-RU" sz="2400" dirty="0"/>
              <a:t>, </a:t>
            </a:r>
            <a:r>
              <a:rPr lang="ru-RU" sz="2400" dirty="0" err="1"/>
              <a:t>що</a:t>
            </a:r>
            <a:r>
              <a:rPr lang="ru-RU" sz="2400" dirty="0"/>
              <a:t> </a:t>
            </a:r>
            <a:r>
              <a:rPr lang="ru-RU" sz="2400" dirty="0" err="1"/>
              <a:t>знижує</a:t>
            </a:r>
            <a:r>
              <a:rPr lang="ru-RU" sz="2400" dirty="0"/>
              <a:t> </a:t>
            </a:r>
            <a:r>
              <a:rPr lang="ru-RU" sz="2400" dirty="0" err="1"/>
              <a:t>якість</a:t>
            </a:r>
            <a:r>
              <a:rPr lang="ru-RU" sz="2400" dirty="0"/>
              <a:t> </a:t>
            </a:r>
            <a:r>
              <a:rPr lang="ru-RU" sz="2400" dirty="0" err="1"/>
              <a:t>їх</a:t>
            </a:r>
            <a:r>
              <a:rPr lang="ru-RU" sz="2400" dirty="0"/>
              <a:t> </a:t>
            </a:r>
            <a:r>
              <a:rPr lang="ru-RU" sz="2400" dirty="0" err="1"/>
              <a:t>планування</a:t>
            </a:r>
            <a:r>
              <a:rPr lang="ru-RU" sz="2400" dirty="0"/>
              <a:t> та </a:t>
            </a:r>
            <a:r>
              <a:rPr lang="ru-RU" sz="2400" dirty="0" err="1"/>
              <a:t>реалізації</a:t>
            </a:r>
            <a:r>
              <a:rPr lang="ru-RU" sz="2400" dirty="0"/>
              <a:t>; </a:t>
            </a:r>
          </a:p>
          <a:p>
            <a:pPr marL="342900" indent="-342900" algn="just">
              <a:buFontTx/>
              <a:buChar char="-"/>
            </a:pPr>
            <a:r>
              <a:rPr lang="ru-RU" sz="2400" dirty="0"/>
              <a:t> </a:t>
            </a:r>
            <a:r>
              <a:rPr lang="ru-RU" sz="2400" dirty="0" err="1"/>
              <a:t>неналежний</a:t>
            </a:r>
            <a:r>
              <a:rPr lang="ru-RU" sz="2400" dirty="0"/>
              <a:t> </a:t>
            </a:r>
            <a:r>
              <a:rPr lang="ru-RU" sz="2400" dirty="0" err="1"/>
              <a:t>нагляд</a:t>
            </a:r>
            <a:r>
              <a:rPr lang="ru-RU" sz="2400" dirty="0"/>
              <a:t> </a:t>
            </a:r>
            <a:r>
              <a:rPr lang="ru-RU" sz="2400" dirty="0" err="1"/>
              <a:t>із</a:t>
            </a:r>
            <a:r>
              <a:rPr lang="ru-RU" sz="2400" dirty="0"/>
              <a:t> боку </a:t>
            </a:r>
            <a:r>
              <a:rPr lang="ru-RU" sz="2400" dirty="0" err="1"/>
              <a:t>деяких</a:t>
            </a:r>
            <a:r>
              <a:rPr lang="ru-RU" sz="2400" dirty="0"/>
              <a:t> </a:t>
            </a:r>
            <a:r>
              <a:rPr lang="ru-RU" sz="2400" dirty="0" err="1"/>
              <a:t>бенефіціарів</a:t>
            </a:r>
            <a:r>
              <a:rPr lang="ru-RU" sz="2400" dirty="0"/>
              <a:t> за </a:t>
            </a:r>
            <a:r>
              <a:rPr lang="ru-RU" sz="2400" dirty="0" err="1"/>
              <a:t>реалізацією</a:t>
            </a:r>
            <a:r>
              <a:rPr lang="ru-RU" sz="2400" dirty="0"/>
              <a:t> проєктів (</a:t>
            </a:r>
            <a:r>
              <a:rPr lang="ru-RU" sz="2400" dirty="0" err="1"/>
              <a:t>програм</a:t>
            </a:r>
            <a:r>
              <a:rPr lang="ru-RU" sz="2400" dirty="0"/>
              <a:t>) МТД, </a:t>
            </a:r>
            <a:r>
              <a:rPr lang="ru-RU" sz="2400" dirty="0" err="1"/>
              <a:t>що</a:t>
            </a:r>
            <a:r>
              <a:rPr lang="ru-RU" sz="2400" dirty="0"/>
              <a:t> </a:t>
            </a:r>
            <a:r>
              <a:rPr lang="ru-RU" sz="2400" dirty="0" err="1"/>
              <a:t>призводить</a:t>
            </a:r>
            <a:r>
              <a:rPr lang="ru-RU" sz="2400" dirty="0"/>
              <a:t> до </a:t>
            </a:r>
            <a:r>
              <a:rPr lang="ru-RU" sz="2400" dirty="0" err="1"/>
              <a:t>неефективного</a:t>
            </a:r>
            <a:r>
              <a:rPr lang="ru-RU" sz="2400" dirty="0"/>
              <a:t> </a:t>
            </a:r>
            <a:r>
              <a:rPr lang="ru-RU" sz="2400" dirty="0" err="1"/>
              <a:t>використання</a:t>
            </a:r>
            <a:r>
              <a:rPr lang="ru-RU" sz="2400" dirty="0"/>
              <a:t> </a:t>
            </a:r>
            <a:r>
              <a:rPr lang="ru-RU" sz="2400" dirty="0" err="1"/>
              <a:t>ресурсів</a:t>
            </a:r>
            <a:r>
              <a:rPr lang="ru-RU" sz="2400" dirty="0"/>
              <a:t> і </a:t>
            </a:r>
            <a:r>
              <a:rPr lang="ru-RU" sz="2400" dirty="0" err="1"/>
              <a:t>втрати</a:t>
            </a:r>
            <a:r>
              <a:rPr lang="ru-RU" sz="2400" dirty="0"/>
              <a:t> </a:t>
            </a:r>
            <a:r>
              <a:rPr lang="ru-RU" sz="2400" dirty="0" err="1"/>
              <a:t>можливостей</a:t>
            </a:r>
            <a:r>
              <a:rPr lang="ru-RU" sz="2400" dirty="0"/>
              <a:t>; </a:t>
            </a:r>
          </a:p>
          <a:p>
            <a:pPr marL="342900" indent="-342900" algn="just">
              <a:buFontTx/>
              <a:buChar char="-"/>
            </a:pPr>
            <a:r>
              <a:rPr lang="ru-RU" sz="2400" dirty="0"/>
              <a:t> у </a:t>
            </a:r>
            <a:r>
              <a:rPr lang="ru-RU" sz="2400" dirty="0" err="1"/>
              <a:t>деяких</a:t>
            </a:r>
            <a:r>
              <a:rPr lang="ru-RU" sz="2400" dirty="0"/>
              <a:t> </a:t>
            </a:r>
            <a:r>
              <a:rPr lang="ru-RU" sz="2400" dirty="0" err="1"/>
              <a:t>міст</a:t>
            </a:r>
            <a:r>
              <a:rPr lang="ru-RU" sz="2400" dirty="0"/>
              <a:t> </a:t>
            </a:r>
            <a:r>
              <a:rPr lang="ru-RU" sz="2400" dirty="0" err="1"/>
              <a:t>немає</a:t>
            </a:r>
            <a:r>
              <a:rPr lang="ru-RU" sz="2400" dirty="0"/>
              <a:t> </a:t>
            </a:r>
            <a:r>
              <a:rPr lang="ru-RU" sz="2400" dirty="0" err="1"/>
              <a:t>довгострокової</a:t>
            </a:r>
            <a:r>
              <a:rPr lang="ru-RU" sz="2400" dirty="0"/>
              <a:t> </a:t>
            </a:r>
            <a:r>
              <a:rPr lang="ru-RU" sz="2400" dirty="0" err="1"/>
              <a:t>стратегії</a:t>
            </a:r>
            <a:r>
              <a:rPr lang="ru-RU" sz="2400" dirty="0"/>
              <a:t> </a:t>
            </a:r>
            <a:r>
              <a:rPr lang="ru-RU" sz="2400" dirty="0" err="1"/>
              <a:t>розвитку</a:t>
            </a:r>
            <a:r>
              <a:rPr lang="ru-RU" sz="2400" dirty="0"/>
              <a:t>, </a:t>
            </a:r>
            <a:r>
              <a:rPr lang="ru-RU" sz="2400" dirty="0" err="1"/>
              <a:t>що</a:t>
            </a:r>
            <a:r>
              <a:rPr lang="ru-RU" sz="2400" dirty="0"/>
              <a:t> </a:t>
            </a:r>
            <a:r>
              <a:rPr lang="ru-RU" sz="2400" dirty="0" err="1"/>
              <a:t>знижує</a:t>
            </a:r>
            <a:r>
              <a:rPr lang="ru-RU" sz="2400" dirty="0"/>
              <a:t> </a:t>
            </a:r>
            <a:r>
              <a:rPr lang="ru-RU" sz="2400" dirty="0" err="1"/>
              <a:t>шанси</a:t>
            </a:r>
            <a:r>
              <a:rPr lang="ru-RU" sz="2400" dirty="0"/>
              <a:t> </a:t>
            </a:r>
            <a:r>
              <a:rPr lang="ru-RU" sz="2400" dirty="0" err="1"/>
              <a:t>отримати</a:t>
            </a:r>
            <a:r>
              <a:rPr lang="ru-RU" sz="2400" dirty="0"/>
              <a:t> МТД.</a:t>
            </a:r>
            <a:endParaRPr lang="ru-UA" sz="2400" dirty="0"/>
          </a:p>
        </p:txBody>
      </p:sp>
      <p:sp>
        <p:nvSpPr>
          <p:cNvPr id="2" name="Дата 1">
            <a:extLst>
              <a:ext uri="{FF2B5EF4-FFF2-40B4-BE49-F238E27FC236}">
                <a16:creationId xmlns:a16="http://schemas.microsoft.com/office/drawing/2014/main" id="{FE9C889A-270D-CAF5-5ED6-BCA1E71DDB2C}"/>
              </a:ext>
            </a:extLst>
          </p:cNvPr>
          <p:cNvSpPr>
            <a:spLocks noGrp="1"/>
          </p:cNvSpPr>
          <p:nvPr>
            <p:ph type="dt" sz="half" idx="10"/>
          </p:nvPr>
        </p:nvSpPr>
        <p:spPr/>
        <p:txBody>
          <a:bodyPr/>
          <a:lstStyle/>
          <a:p>
            <a:fld id="{1667F5CF-8693-7244-B73E-2914CEF6C987}" type="datetime1">
              <a:rPr lang="ru-RU" smtClean="0"/>
              <a:t>13.11.2022</a:t>
            </a:fld>
            <a:endParaRPr lang="ru-UA"/>
          </a:p>
        </p:txBody>
      </p:sp>
      <p:sp>
        <p:nvSpPr>
          <p:cNvPr id="3" name="Номер слайда 2">
            <a:extLst>
              <a:ext uri="{FF2B5EF4-FFF2-40B4-BE49-F238E27FC236}">
                <a16:creationId xmlns:a16="http://schemas.microsoft.com/office/drawing/2014/main" id="{15058703-1972-B60B-30BC-E5EAD22B8487}"/>
              </a:ext>
            </a:extLst>
          </p:cNvPr>
          <p:cNvSpPr>
            <a:spLocks noGrp="1"/>
          </p:cNvSpPr>
          <p:nvPr>
            <p:ph type="sldNum" sz="quarter" idx="12"/>
          </p:nvPr>
        </p:nvSpPr>
        <p:spPr/>
        <p:txBody>
          <a:bodyPr/>
          <a:lstStyle/>
          <a:p>
            <a:fld id="{7E919570-D5DA-FE4A-AFCE-0801BB8F2B09}" type="slidenum">
              <a:rPr lang="ru-UA" smtClean="0"/>
              <a:t>107</a:t>
            </a:fld>
            <a:endParaRPr lang="ru-UA"/>
          </a:p>
        </p:txBody>
      </p:sp>
    </p:spTree>
    <p:extLst>
      <p:ext uri="{BB962C8B-B14F-4D97-AF65-F5344CB8AC3E}">
        <p14:creationId xmlns:p14="http://schemas.microsoft.com/office/powerpoint/2010/main" val="307899242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2918E2-290E-B14A-000E-E5911432D3AA}"/>
              </a:ext>
            </a:extLst>
          </p:cNvPr>
          <p:cNvSpPr>
            <a:spLocks noGrp="1"/>
          </p:cNvSpPr>
          <p:nvPr>
            <p:ph type="title"/>
          </p:nvPr>
        </p:nvSpPr>
        <p:spPr>
          <a:xfrm>
            <a:off x="838200" y="365126"/>
            <a:ext cx="6655420" cy="2300016"/>
          </a:xfrm>
        </p:spPr>
        <p:txBody>
          <a:bodyPr>
            <a:noAutofit/>
          </a:bodyPr>
          <a:lstStyle/>
          <a:p>
            <a:br>
              <a:rPr lang="ru-RU" sz="2400" dirty="0"/>
            </a:br>
            <a:r>
              <a:rPr lang="ru-RU" sz="2400" dirty="0" err="1"/>
              <a:t>Підставою</a:t>
            </a:r>
            <a:r>
              <a:rPr lang="ru-RU" sz="2400" dirty="0"/>
              <a:t> для </a:t>
            </a:r>
            <a:r>
              <a:rPr lang="ru-RU" sz="2400" dirty="0" err="1"/>
              <a:t>надання</a:t>
            </a:r>
            <a:r>
              <a:rPr lang="ru-RU" sz="2400" dirty="0"/>
              <a:t> МТД Уряду </a:t>
            </a:r>
            <a:r>
              <a:rPr lang="ru-RU" sz="2400" dirty="0" err="1"/>
              <a:t>України</a:t>
            </a:r>
            <a:r>
              <a:rPr lang="ru-RU" sz="2400" dirty="0"/>
              <a:t> </a:t>
            </a:r>
            <a:r>
              <a:rPr lang="ru-RU" sz="2400" dirty="0" err="1"/>
              <a:t>є</a:t>
            </a:r>
            <a:r>
              <a:rPr lang="ru-RU" sz="2400" dirty="0"/>
              <a:t> </a:t>
            </a:r>
            <a:r>
              <a:rPr lang="ru-RU" sz="2400" dirty="0" err="1"/>
              <a:t>міжнародні</a:t>
            </a:r>
            <a:r>
              <a:rPr lang="ru-RU" sz="2400" dirty="0"/>
              <a:t> договори з урядами </a:t>
            </a:r>
            <a:r>
              <a:rPr lang="ru-RU" sz="2400" dirty="0" err="1"/>
              <a:t>відповідних</a:t>
            </a:r>
            <a:r>
              <a:rPr lang="ru-RU" sz="2400" dirty="0"/>
              <a:t> </a:t>
            </a:r>
            <a:r>
              <a:rPr lang="ru-RU" sz="2400" dirty="0" err="1"/>
              <a:t>країн-донорів</a:t>
            </a:r>
            <a:br>
              <a:rPr lang="ru-UA" sz="2400" dirty="0"/>
            </a:br>
            <a:endParaRPr lang="ru-UA" sz="3600" dirty="0"/>
          </a:p>
        </p:txBody>
      </p:sp>
      <p:sp>
        <p:nvSpPr>
          <p:cNvPr id="3" name="Объект 2">
            <a:extLst>
              <a:ext uri="{FF2B5EF4-FFF2-40B4-BE49-F238E27FC236}">
                <a16:creationId xmlns:a16="http://schemas.microsoft.com/office/drawing/2014/main" id="{3D200C9F-664B-AB56-C70B-4FE623F43630}"/>
              </a:ext>
            </a:extLst>
          </p:cNvPr>
          <p:cNvSpPr>
            <a:spLocks noGrp="1"/>
          </p:cNvSpPr>
          <p:nvPr>
            <p:ph idx="1"/>
          </p:nvPr>
        </p:nvSpPr>
        <p:spPr>
          <a:xfrm>
            <a:off x="838200" y="4192858"/>
            <a:ext cx="7614424" cy="1555594"/>
          </a:xfrm>
        </p:spPr>
        <p:txBody>
          <a:bodyPr>
            <a:normAutofit fontScale="92500" lnSpcReduction="10000"/>
          </a:bodyPr>
          <a:lstStyle/>
          <a:p>
            <a:pPr algn="just"/>
            <a:r>
              <a:rPr lang="ru-RU" sz="2400" dirty="0" err="1"/>
              <a:t>процедури</a:t>
            </a:r>
            <a:r>
              <a:rPr lang="ru-RU" sz="2400" dirty="0"/>
              <a:t> </a:t>
            </a:r>
            <a:r>
              <a:rPr lang="ru-RU" sz="2400" dirty="0" err="1"/>
              <a:t>залучення</a:t>
            </a:r>
            <a:r>
              <a:rPr lang="ru-RU" sz="2400" dirty="0"/>
              <a:t>, </a:t>
            </a:r>
            <a:r>
              <a:rPr lang="ru-RU" sz="2400" dirty="0" err="1"/>
              <a:t>використання</a:t>
            </a:r>
            <a:r>
              <a:rPr lang="ru-RU" sz="2400" dirty="0"/>
              <a:t> та </a:t>
            </a:r>
            <a:r>
              <a:rPr lang="ru-RU" sz="2400" dirty="0" err="1"/>
              <a:t>моніторингу</a:t>
            </a:r>
            <a:r>
              <a:rPr lang="ru-RU" sz="2400" dirty="0"/>
              <a:t> МТД, </a:t>
            </a:r>
            <a:r>
              <a:rPr lang="ru-RU" sz="2400" dirty="0" err="1"/>
              <a:t>зокрема</a:t>
            </a:r>
            <a:r>
              <a:rPr lang="ru-RU" sz="2400" dirty="0"/>
              <a:t> </a:t>
            </a:r>
            <a:r>
              <a:rPr lang="ru-RU" sz="2400" dirty="0" err="1"/>
              <a:t>державної</a:t>
            </a:r>
            <a:r>
              <a:rPr lang="ru-RU" sz="2400" dirty="0"/>
              <a:t> </a:t>
            </a:r>
            <a:r>
              <a:rPr lang="ru-RU" sz="2400" dirty="0" err="1"/>
              <a:t>реєстрації</a:t>
            </a:r>
            <a:r>
              <a:rPr lang="ru-RU" sz="2400" dirty="0"/>
              <a:t> та </a:t>
            </a:r>
            <a:r>
              <a:rPr lang="ru-RU" sz="2400" dirty="0" err="1"/>
              <a:t>моніторингу</a:t>
            </a:r>
            <a:r>
              <a:rPr lang="ru-RU" sz="2400" dirty="0"/>
              <a:t> проєктів (</a:t>
            </a:r>
            <a:r>
              <a:rPr lang="ru-RU" sz="2400" dirty="0" err="1"/>
              <a:t>програм</a:t>
            </a:r>
            <a:r>
              <a:rPr lang="ru-RU" sz="2400" dirty="0"/>
              <a:t>) МТД, </a:t>
            </a:r>
            <a:r>
              <a:rPr lang="ru-RU" sz="2400" dirty="0" err="1"/>
              <a:t>врегламентовано</a:t>
            </a:r>
            <a:r>
              <a:rPr lang="ru-RU" sz="2400" dirty="0"/>
              <a:t> </a:t>
            </a:r>
            <a:r>
              <a:rPr lang="ru-RU" sz="2400" dirty="0" err="1"/>
              <a:t>постановою</a:t>
            </a:r>
            <a:r>
              <a:rPr lang="ru-RU" sz="2400" dirty="0"/>
              <a:t> КМУ № 153.</a:t>
            </a:r>
            <a:endParaRPr lang="ru-UA" sz="2400" dirty="0"/>
          </a:p>
        </p:txBody>
      </p:sp>
      <p:sp>
        <p:nvSpPr>
          <p:cNvPr id="4" name="Дата 3">
            <a:extLst>
              <a:ext uri="{FF2B5EF4-FFF2-40B4-BE49-F238E27FC236}">
                <a16:creationId xmlns:a16="http://schemas.microsoft.com/office/drawing/2014/main" id="{8E7B72FB-CC25-18CC-B7D9-074A4583C011}"/>
              </a:ext>
            </a:extLst>
          </p:cNvPr>
          <p:cNvSpPr>
            <a:spLocks noGrp="1"/>
          </p:cNvSpPr>
          <p:nvPr>
            <p:ph type="dt" sz="half" idx="10"/>
          </p:nvPr>
        </p:nvSpPr>
        <p:spPr/>
        <p:txBody>
          <a:bodyPr/>
          <a:lstStyle/>
          <a:p>
            <a:fld id="{7CC5743D-7A30-C341-9CC2-A6DD23D7A07F}" type="datetime1">
              <a:rPr lang="ru-RU" smtClean="0"/>
              <a:t>13.11.2022</a:t>
            </a:fld>
            <a:endParaRPr lang="ru-UA"/>
          </a:p>
        </p:txBody>
      </p:sp>
      <p:sp>
        <p:nvSpPr>
          <p:cNvPr id="5" name="Номер слайда 4">
            <a:extLst>
              <a:ext uri="{FF2B5EF4-FFF2-40B4-BE49-F238E27FC236}">
                <a16:creationId xmlns:a16="http://schemas.microsoft.com/office/drawing/2014/main" id="{0414D15F-00F3-1FF5-98AC-E0C09F584648}"/>
              </a:ext>
            </a:extLst>
          </p:cNvPr>
          <p:cNvSpPr>
            <a:spLocks noGrp="1"/>
          </p:cNvSpPr>
          <p:nvPr>
            <p:ph type="sldNum" sz="quarter" idx="12"/>
          </p:nvPr>
        </p:nvSpPr>
        <p:spPr/>
        <p:txBody>
          <a:bodyPr/>
          <a:lstStyle/>
          <a:p>
            <a:fld id="{7E919570-D5DA-FE4A-AFCE-0801BB8F2B09}" type="slidenum">
              <a:rPr lang="ru-UA" smtClean="0"/>
              <a:t>108</a:t>
            </a:fld>
            <a:endParaRPr lang="ru-UA"/>
          </a:p>
        </p:txBody>
      </p:sp>
    </p:spTree>
    <p:extLst>
      <p:ext uri="{BB962C8B-B14F-4D97-AF65-F5344CB8AC3E}">
        <p14:creationId xmlns:p14="http://schemas.microsoft.com/office/powerpoint/2010/main" val="421860993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E66DCF8-AE6A-A352-ADCF-9658F7CBDDEF}"/>
              </a:ext>
            </a:extLst>
          </p:cNvPr>
          <p:cNvSpPr>
            <a:spLocks noGrp="1"/>
          </p:cNvSpPr>
          <p:nvPr>
            <p:ph type="title"/>
          </p:nvPr>
        </p:nvSpPr>
        <p:spPr>
          <a:xfrm>
            <a:off x="8942120" y="365126"/>
            <a:ext cx="2790700" cy="537400"/>
          </a:xfrm>
        </p:spPr>
        <p:txBody>
          <a:bodyPr>
            <a:normAutofit fontScale="90000"/>
          </a:bodyPr>
          <a:lstStyle/>
          <a:p>
            <a:pPr algn="ctr"/>
            <a:r>
              <a:rPr lang="ru-RU" sz="3200" dirty="0"/>
              <a:t>АЛГОРИТМ ЗАСТОСУВАННЯ</a:t>
            </a:r>
            <a:endParaRPr lang="ru-UA" sz="3200" dirty="0"/>
          </a:p>
        </p:txBody>
      </p:sp>
      <p:sp>
        <p:nvSpPr>
          <p:cNvPr id="3" name="Дата 2">
            <a:extLst>
              <a:ext uri="{FF2B5EF4-FFF2-40B4-BE49-F238E27FC236}">
                <a16:creationId xmlns:a16="http://schemas.microsoft.com/office/drawing/2014/main" id="{AB25A1BC-C7B8-A5DE-0886-350DF11DD374}"/>
              </a:ext>
            </a:extLst>
          </p:cNvPr>
          <p:cNvSpPr>
            <a:spLocks noGrp="1"/>
          </p:cNvSpPr>
          <p:nvPr>
            <p:ph type="dt" sz="half" idx="10"/>
          </p:nvPr>
        </p:nvSpPr>
        <p:spPr/>
        <p:txBody>
          <a:bodyPr/>
          <a:lstStyle/>
          <a:p>
            <a:fld id="{F3A8B78D-34C9-B548-9455-3A051A904D2D}" type="datetime1">
              <a:rPr lang="ru-RU" smtClean="0"/>
              <a:t>13.11.2022</a:t>
            </a:fld>
            <a:endParaRPr lang="ru-UA"/>
          </a:p>
        </p:txBody>
      </p:sp>
      <p:sp>
        <p:nvSpPr>
          <p:cNvPr id="5" name="Номер слайда 4">
            <a:extLst>
              <a:ext uri="{FF2B5EF4-FFF2-40B4-BE49-F238E27FC236}">
                <a16:creationId xmlns:a16="http://schemas.microsoft.com/office/drawing/2014/main" id="{7D39481A-B07A-1139-7414-0D510269B634}"/>
              </a:ext>
            </a:extLst>
          </p:cNvPr>
          <p:cNvSpPr>
            <a:spLocks noGrp="1"/>
          </p:cNvSpPr>
          <p:nvPr>
            <p:ph type="sldNum" sz="quarter" idx="12"/>
          </p:nvPr>
        </p:nvSpPr>
        <p:spPr/>
        <p:txBody>
          <a:bodyPr/>
          <a:lstStyle/>
          <a:p>
            <a:fld id="{7E919570-D5DA-FE4A-AFCE-0801BB8F2B09}" type="slidenum">
              <a:rPr lang="ru-UA" smtClean="0"/>
              <a:t>109</a:t>
            </a:fld>
            <a:endParaRPr lang="ru-UA"/>
          </a:p>
        </p:txBody>
      </p:sp>
      <p:pic>
        <p:nvPicPr>
          <p:cNvPr id="4" name="Рисунок 3">
            <a:extLst>
              <a:ext uri="{FF2B5EF4-FFF2-40B4-BE49-F238E27FC236}">
                <a16:creationId xmlns:a16="http://schemas.microsoft.com/office/drawing/2014/main" id="{53492E68-9B20-9C28-006E-A596B99D4497}"/>
              </a:ext>
            </a:extLst>
          </p:cNvPr>
          <p:cNvPicPr>
            <a:picLocks noChangeAspect="1"/>
          </p:cNvPicPr>
          <p:nvPr/>
        </p:nvPicPr>
        <p:blipFill>
          <a:blip r:embed="rId2"/>
          <a:stretch>
            <a:fillRect/>
          </a:stretch>
        </p:blipFill>
        <p:spPr>
          <a:xfrm>
            <a:off x="459180" y="154381"/>
            <a:ext cx="8637319" cy="6345779"/>
          </a:xfrm>
          <a:prstGeom prst="rect">
            <a:avLst/>
          </a:prstGeom>
        </p:spPr>
      </p:pic>
    </p:spTree>
    <p:extLst>
      <p:ext uri="{BB962C8B-B14F-4D97-AF65-F5344CB8AC3E}">
        <p14:creationId xmlns:p14="http://schemas.microsoft.com/office/powerpoint/2010/main" val="1077436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err="1"/>
              <a:t>Класифікація</a:t>
            </a:r>
            <a:r>
              <a:rPr lang="ru-RU" sz="2800" dirty="0"/>
              <a:t> моделей </a:t>
            </a:r>
            <a:r>
              <a:rPr lang="ru-RU" sz="2800" dirty="0" err="1"/>
              <a:t>соціальної</a:t>
            </a:r>
            <a:r>
              <a:rPr lang="ru-RU" sz="2800" dirty="0"/>
              <a:t> політики </a:t>
            </a:r>
            <a:r>
              <a:rPr lang="ru-RU" sz="2800" dirty="0" err="1"/>
              <a:t>Залежно</a:t>
            </a:r>
            <a:r>
              <a:rPr lang="ru-RU" sz="2800" dirty="0"/>
              <a:t> </a:t>
            </a:r>
            <a:r>
              <a:rPr lang="ru-RU" sz="2800" dirty="0" err="1"/>
              <a:t>від</a:t>
            </a:r>
            <a:br>
              <a:rPr lang="ru-RU" sz="2800" dirty="0"/>
            </a:br>
            <a:r>
              <a:rPr lang="ru-RU" sz="2800" dirty="0"/>
              <a:t>типу </a:t>
            </a:r>
            <a:r>
              <a:rPr lang="ru-RU" sz="2800" dirty="0" err="1"/>
              <a:t>політикогосподарського</a:t>
            </a:r>
            <a:r>
              <a:rPr lang="ru-RU" sz="2800" dirty="0"/>
              <a:t> режиму</a:t>
            </a:r>
          </a:p>
        </p:txBody>
      </p:sp>
      <p:sp>
        <p:nvSpPr>
          <p:cNvPr id="3" name="Объект 2"/>
          <p:cNvSpPr>
            <a:spLocks noGrp="1"/>
          </p:cNvSpPr>
          <p:nvPr>
            <p:ph idx="1"/>
          </p:nvPr>
        </p:nvSpPr>
        <p:spPr>
          <a:xfrm>
            <a:off x="3239590" y="1924595"/>
            <a:ext cx="8133697" cy="4423954"/>
          </a:xfrm>
        </p:spPr>
        <p:txBody>
          <a:bodyPr>
            <a:normAutofit fontScale="85000" lnSpcReduction="10000"/>
          </a:bodyPr>
          <a:lstStyle/>
          <a:p>
            <a:pPr marL="0" indent="0">
              <a:buNone/>
            </a:pPr>
            <a:r>
              <a:rPr lang="ru-RU" b="1" u="sng" dirty="0" err="1"/>
              <a:t>Американська</a:t>
            </a:r>
            <a:r>
              <a:rPr lang="ru-RU" b="1" u="sng" dirty="0"/>
              <a:t> (США, Канада)</a:t>
            </a:r>
          </a:p>
          <a:p>
            <a:r>
              <a:rPr lang="ru-RU" dirty="0" err="1"/>
              <a:t>відсутність</a:t>
            </a:r>
            <a:r>
              <a:rPr lang="ru-RU" dirty="0"/>
              <a:t> </a:t>
            </a:r>
            <a:r>
              <a:rPr lang="ru-RU" dirty="0" err="1"/>
              <a:t>уніфікованої</a:t>
            </a:r>
            <a:r>
              <a:rPr lang="ru-RU" dirty="0"/>
              <a:t> </a:t>
            </a:r>
            <a:r>
              <a:rPr lang="ru-RU" dirty="0" err="1"/>
              <a:t>системи</a:t>
            </a:r>
            <a:r>
              <a:rPr lang="ru-RU" dirty="0"/>
              <a:t> </a:t>
            </a:r>
            <a:r>
              <a:rPr lang="ru-RU" dirty="0" err="1"/>
              <a:t>соціального</a:t>
            </a:r>
            <a:r>
              <a:rPr lang="ru-RU" dirty="0"/>
              <a:t> </a:t>
            </a:r>
            <a:r>
              <a:rPr lang="ru-RU" dirty="0" err="1"/>
              <a:t>захисту</a:t>
            </a:r>
            <a:r>
              <a:rPr lang="ru-RU" dirty="0"/>
              <a:t>, </a:t>
            </a:r>
            <a:r>
              <a:rPr lang="ru-RU" dirty="0" err="1"/>
              <a:t>мінімалістський</a:t>
            </a:r>
            <a:r>
              <a:rPr lang="ru-RU" dirty="0"/>
              <a:t> </a:t>
            </a:r>
            <a:r>
              <a:rPr lang="ru-RU" dirty="0" err="1"/>
              <a:t>підхід</a:t>
            </a:r>
            <a:r>
              <a:rPr lang="ru-RU" dirty="0"/>
              <a:t> до </a:t>
            </a:r>
            <a:r>
              <a:rPr lang="ru-RU" dirty="0" err="1"/>
              <a:t>розв’язання</a:t>
            </a:r>
            <a:r>
              <a:rPr lang="ru-RU" dirty="0"/>
              <a:t> </a:t>
            </a:r>
            <a:r>
              <a:rPr lang="ru-RU" dirty="0" err="1"/>
              <a:t>соціальних</a:t>
            </a:r>
            <a:r>
              <a:rPr lang="ru-RU" dirty="0"/>
              <a:t> проблем;</a:t>
            </a:r>
          </a:p>
          <a:p>
            <a:r>
              <a:rPr lang="ru-RU" dirty="0" err="1"/>
              <a:t>реалізація</a:t>
            </a:r>
            <a:r>
              <a:rPr lang="ru-RU" dirty="0"/>
              <a:t> </a:t>
            </a:r>
            <a:r>
              <a:rPr lang="ru-RU" dirty="0" err="1"/>
              <a:t>федеральних</a:t>
            </a:r>
            <a:r>
              <a:rPr lang="ru-RU" dirty="0"/>
              <a:t> </a:t>
            </a:r>
            <a:r>
              <a:rPr lang="ru-RU" dirty="0" err="1"/>
              <a:t>програм</a:t>
            </a:r>
            <a:r>
              <a:rPr lang="ru-RU" dirty="0"/>
              <a:t> на </a:t>
            </a:r>
            <a:r>
              <a:rPr lang="ru-RU" dirty="0" err="1"/>
              <a:t>рівні</a:t>
            </a:r>
            <a:r>
              <a:rPr lang="ru-RU" dirty="0"/>
              <a:t> </a:t>
            </a:r>
            <a:r>
              <a:rPr lang="ru-RU" dirty="0" err="1"/>
              <a:t>штатів</a:t>
            </a:r>
            <a:r>
              <a:rPr lang="ru-RU" dirty="0"/>
              <a:t> </a:t>
            </a:r>
            <a:r>
              <a:rPr lang="ru-RU" dirty="0" err="1"/>
              <a:t>із</a:t>
            </a:r>
            <a:r>
              <a:rPr lang="ru-RU" dirty="0"/>
              <a:t> </a:t>
            </a:r>
            <a:r>
              <a:rPr lang="ru-RU" dirty="0" err="1"/>
              <a:t>подвійним</a:t>
            </a:r>
            <a:r>
              <a:rPr lang="ru-RU" dirty="0"/>
              <a:t> </a:t>
            </a:r>
            <a:r>
              <a:rPr lang="ru-RU" dirty="0" err="1"/>
              <a:t>фінансуванням</a:t>
            </a:r>
            <a:r>
              <a:rPr lang="ru-RU" dirty="0"/>
              <a:t> </a:t>
            </a:r>
            <a:r>
              <a:rPr lang="ru-RU" dirty="0" err="1"/>
              <a:t>із</a:t>
            </a:r>
            <a:r>
              <a:rPr lang="ru-RU" dirty="0"/>
              <a:t> </a:t>
            </a:r>
            <a:r>
              <a:rPr lang="ru-RU" dirty="0" err="1"/>
              <a:t>бюджетів</a:t>
            </a:r>
            <a:r>
              <a:rPr lang="ru-RU" dirty="0"/>
              <a:t> </a:t>
            </a:r>
            <a:r>
              <a:rPr lang="ru-RU" dirty="0" err="1"/>
              <a:t>обох</a:t>
            </a:r>
            <a:r>
              <a:rPr lang="ru-RU" dirty="0"/>
              <a:t> </a:t>
            </a:r>
            <a:r>
              <a:rPr lang="ru-RU" dirty="0" err="1"/>
              <a:t>рівнів</a:t>
            </a:r>
            <a:r>
              <a:rPr lang="ru-RU" dirty="0"/>
              <a:t>; </a:t>
            </a:r>
            <a:r>
              <a:rPr lang="ru-RU" dirty="0" err="1"/>
              <a:t>обов’язкове</a:t>
            </a:r>
            <a:r>
              <a:rPr lang="ru-RU" dirty="0"/>
              <a:t> </a:t>
            </a:r>
            <a:r>
              <a:rPr lang="ru-RU" dirty="0" err="1"/>
              <a:t>солідарне</a:t>
            </a:r>
            <a:r>
              <a:rPr lang="ru-RU" dirty="0"/>
              <a:t> </a:t>
            </a:r>
            <a:r>
              <a:rPr lang="ru-RU" dirty="0" err="1"/>
              <a:t>соціальне</a:t>
            </a:r>
            <a:r>
              <a:rPr lang="ru-RU" dirty="0"/>
              <a:t> </a:t>
            </a:r>
            <a:r>
              <a:rPr lang="ru-RU" dirty="0" err="1"/>
              <a:t>страхування</a:t>
            </a:r>
            <a:r>
              <a:rPr lang="ru-RU" dirty="0"/>
              <a:t>, за </a:t>
            </a:r>
            <a:r>
              <a:rPr lang="ru-RU" dirty="0" err="1"/>
              <a:t>рахунок</a:t>
            </a:r>
            <a:r>
              <a:rPr lang="ru-RU" dirty="0"/>
              <a:t> </a:t>
            </a:r>
            <a:r>
              <a:rPr lang="ru-RU" dirty="0" err="1"/>
              <a:t>якого</a:t>
            </a:r>
            <a:r>
              <a:rPr lang="ru-RU" dirty="0"/>
              <a:t> </a:t>
            </a:r>
            <a:r>
              <a:rPr lang="ru-RU" dirty="0" err="1"/>
              <a:t>виплачують</a:t>
            </a:r>
            <a:r>
              <a:rPr lang="ru-RU" dirty="0"/>
              <a:t> </a:t>
            </a:r>
            <a:r>
              <a:rPr lang="ru-RU" dirty="0" err="1"/>
              <a:t>пенсії</a:t>
            </a:r>
            <a:r>
              <a:rPr lang="ru-RU" dirty="0"/>
              <a:t>, </a:t>
            </a:r>
            <a:r>
              <a:rPr lang="ru-RU" dirty="0" err="1"/>
              <a:t>допомогу</a:t>
            </a:r>
            <a:r>
              <a:rPr lang="ru-RU" dirty="0"/>
              <a:t> </a:t>
            </a:r>
            <a:r>
              <a:rPr lang="ru-RU" dirty="0" err="1"/>
              <a:t>малозабезпеченим</a:t>
            </a:r>
            <a:r>
              <a:rPr lang="ru-RU" dirty="0"/>
              <a:t> </a:t>
            </a:r>
            <a:r>
              <a:rPr lang="ru-RU" dirty="0" err="1"/>
              <a:t>тощо</a:t>
            </a:r>
            <a:r>
              <a:rPr lang="ru-RU" dirty="0"/>
              <a:t>;</a:t>
            </a:r>
          </a:p>
          <a:p>
            <a:r>
              <a:rPr lang="ru-RU" dirty="0"/>
              <a:t> </a:t>
            </a:r>
            <a:r>
              <a:rPr lang="ru-RU" dirty="0" err="1"/>
              <a:t>розгалужена</a:t>
            </a:r>
            <a:r>
              <a:rPr lang="ru-RU" dirty="0"/>
              <a:t> мережа </a:t>
            </a:r>
            <a:r>
              <a:rPr lang="ru-RU" dirty="0" err="1"/>
              <a:t>добровільного</a:t>
            </a:r>
            <a:r>
              <a:rPr lang="ru-RU" dirty="0"/>
              <a:t> </a:t>
            </a:r>
            <a:r>
              <a:rPr lang="ru-RU" dirty="0" err="1"/>
              <a:t>медичного</a:t>
            </a:r>
            <a:r>
              <a:rPr lang="ru-RU" dirty="0"/>
              <a:t> </a:t>
            </a:r>
            <a:r>
              <a:rPr lang="ru-RU" dirty="0" err="1"/>
              <a:t>страхування</a:t>
            </a:r>
            <a:r>
              <a:rPr lang="ru-RU" dirty="0"/>
              <a:t>, </a:t>
            </a:r>
            <a:r>
              <a:rPr lang="ru-RU" dirty="0" err="1"/>
              <a:t>частково</a:t>
            </a:r>
            <a:r>
              <a:rPr lang="ru-RU" dirty="0"/>
              <a:t> </a:t>
            </a:r>
            <a:r>
              <a:rPr lang="ru-RU" dirty="0" err="1"/>
              <a:t>регульованого</a:t>
            </a:r>
            <a:endParaRPr lang="ru-RU" dirty="0"/>
          </a:p>
          <a:p>
            <a:r>
              <a:rPr lang="ru-RU" dirty="0"/>
              <a:t>державою; </a:t>
            </a:r>
          </a:p>
          <a:p>
            <a:r>
              <a:rPr lang="ru-RU" dirty="0" err="1"/>
              <a:t>існування</a:t>
            </a:r>
            <a:r>
              <a:rPr lang="ru-RU" dirty="0"/>
              <a:t> </a:t>
            </a:r>
            <a:r>
              <a:rPr lang="ru-RU" dirty="0" err="1"/>
              <a:t>приватних</a:t>
            </a:r>
            <a:r>
              <a:rPr lang="ru-RU" dirty="0"/>
              <a:t> </a:t>
            </a:r>
            <a:r>
              <a:rPr lang="ru-RU" dirty="0" err="1"/>
              <a:t>закладів</a:t>
            </a:r>
            <a:r>
              <a:rPr lang="ru-RU" dirty="0"/>
              <a:t> </a:t>
            </a:r>
            <a:r>
              <a:rPr lang="ru-RU" dirty="0" err="1"/>
              <a:t>із</a:t>
            </a:r>
            <a:r>
              <a:rPr lang="ru-RU" dirty="0"/>
              <a:t> </a:t>
            </a:r>
            <a:r>
              <a:rPr lang="ru-RU" dirty="0" err="1"/>
              <a:t>надання</a:t>
            </a:r>
            <a:r>
              <a:rPr lang="ru-RU" dirty="0"/>
              <a:t> </a:t>
            </a:r>
            <a:r>
              <a:rPr lang="ru-RU" dirty="0" err="1"/>
              <a:t>платних</a:t>
            </a:r>
            <a:r>
              <a:rPr lang="ru-RU" dirty="0"/>
              <a:t> </a:t>
            </a:r>
            <a:r>
              <a:rPr lang="ru-RU" dirty="0" err="1"/>
              <a:t>соціальних</a:t>
            </a:r>
            <a:r>
              <a:rPr lang="ru-RU" dirty="0"/>
              <a:t> і медико-</a:t>
            </a:r>
            <a:r>
              <a:rPr lang="ru-RU" dirty="0" err="1"/>
              <a:t>соціальних</a:t>
            </a:r>
            <a:r>
              <a:rPr lang="ru-RU" dirty="0"/>
              <a:t> </a:t>
            </a:r>
            <a:r>
              <a:rPr lang="ru-RU" dirty="0" err="1"/>
              <a:t>послуг</a:t>
            </a:r>
            <a:r>
              <a:rPr lang="ru-RU" dirty="0"/>
              <a:t>; активна </a:t>
            </a:r>
            <a:r>
              <a:rPr lang="ru-RU" dirty="0" err="1"/>
              <a:t>діяльність</a:t>
            </a:r>
            <a:r>
              <a:rPr lang="ru-RU" dirty="0"/>
              <a:t> </a:t>
            </a:r>
            <a:r>
              <a:rPr lang="ru-RU" dirty="0" err="1"/>
              <a:t>благодійних</a:t>
            </a:r>
            <a:r>
              <a:rPr lang="ru-RU" dirty="0"/>
              <a:t> </a:t>
            </a:r>
            <a:r>
              <a:rPr lang="ru-RU" dirty="0" err="1"/>
              <a:t>організацій</a:t>
            </a:r>
            <a:r>
              <a:rPr lang="ru-RU" dirty="0"/>
              <a:t>.</a:t>
            </a:r>
          </a:p>
        </p:txBody>
      </p:sp>
      <p:pic>
        <p:nvPicPr>
          <p:cNvPr id="4" name="Рисунок 3"/>
          <p:cNvPicPr>
            <a:picLocks noChangeAspect="1"/>
          </p:cNvPicPr>
          <p:nvPr/>
        </p:nvPicPr>
        <p:blipFill>
          <a:blip r:embed="rId2"/>
          <a:stretch>
            <a:fillRect/>
          </a:stretch>
        </p:blipFill>
        <p:spPr>
          <a:xfrm>
            <a:off x="313100" y="2848114"/>
            <a:ext cx="2752725" cy="1666875"/>
          </a:xfrm>
          <a:prstGeom prst="rect">
            <a:avLst/>
          </a:prstGeom>
        </p:spPr>
      </p:pic>
      <p:sp>
        <p:nvSpPr>
          <p:cNvPr id="5" name="Дата 4">
            <a:extLst>
              <a:ext uri="{FF2B5EF4-FFF2-40B4-BE49-F238E27FC236}">
                <a16:creationId xmlns:a16="http://schemas.microsoft.com/office/drawing/2014/main" id="{9EE75CE2-2C5A-354A-B81E-CC99185010A4}"/>
              </a:ext>
            </a:extLst>
          </p:cNvPr>
          <p:cNvSpPr>
            <a:spLocks noGrp="1"/>
          </p:cNvSpPr>
          <p:nvPr>
            <p:ph type="dt" sz="half" idx="10"/>
          </p:nvPr>
        </p:nvSpPr>
        <p:spPr/>
        <p:txBody>
          <a:bodyPr/>
          <a:lstStyle/>
          <a:p>
            <a:fld id="{7504D09F-B466-E54B-8DF7-4FDD18B3A64D}" type="datetime1">
              <a:rPr lang="ru-RU" smtClean="0"/>
              <a:t>13.11.2022</a:t>
            </a:fld>
            <a:endParaRPr lang="ru-UA"/>
          </a:p>
        </p:txBody>
      </p:sp>
      <p:sp>
        <p:nvSpPr>
          <p:cNvPr id="6" name="Номер слайда 5">
            <a:extLst>
              <a:ext uri="{FF2B5EF4-FFF2-40B4-BE49-F238E27FC236}">
                <a16:creationId xmlns:a16="http://schemas.microsoft.com/office/drawing/2014/main" id="{6CD7756B-2A8A-BF4A-8FA4-ED13C9B6DF29}"/>
              </a:ext>
            </a:extLst>
          </p:cNvPr>
          <p:cNvSpPr>
            <a:spLocks noGrp="1"/>
          </p:cNvSpPr>
          <p:nvPr>
            <p:ph type="sldNum" sz="quarter" idx="12"/>
          </p:nvPr>
        </p:nvSpPr>
        <p:spPr/>
        <p:txBody>
          <a:bodyPr/>
          <a:lstStyle/>
          <a:p>
            <a:fld id="{D4CBF4CF-B119-4841-B505-2CAA97F19D28}" type="slidenum">
              <a:rPr lang="ru-UA" smtClean="0"/>
              <a:t>11</a:t>
            </a:fld>
            <a:endParaRPr lang="ru-UA"/>
          </a:p>
        </p:txBody>
      </p:sp>
    </p:spTree>
    <p:extLst>
      <p:ext uri="{BB962C8B-B14F-4D97-AF65-F5344CB8AC3E}">
        <p14:creationId xmlns:p14="http://schemas.microsoft.com/office/powerpoint/2010/main" val="376171457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AE84333-1E08-0FA8-C11F-F47C9F945F67}"/>
              </a:ext>
            </a:extLst>
          </p:cNvPr>
          <p:cNvSpPr>
            <a:spLocks noGrp="1"/>
          </p:cNvSpPr>
          <p:nvPr>
            <p:ph idx="1"/>
          </p:nvPr>
        </p:nvSpPr>
        <p:spPr>
          <a:xfrm>
            <a:off x="838200" y="427512"/>
            <a:ext cx="10515600" cy="5749451"/>
          </a:xfrm>
        </p:spPr>
        <p:txBody>
          <a:bodyPr>
            <a:normAutofit/>
          </a:bodyPr>
          <a:lstStyle/>
          <a:p>
            <a:pPr algn="just" fontAlgn="base"/>
            <a:r>
              <a:rPr lang="ru-RU" b="1" i="1" dirty="0" err="1"/>
              <a:t>Київ</a:t>
            </a:r>
            <a:r>
              <a:rPr lang="ru-RU" b="1" i="1" dirty="0"/>
              <a:t>, 5 </a:t>
            </a:r>
            <a:r>
              <a:rPr lang="ru-RU" b="1" i="1" dirty="0" err="1"/>
              <a:t>жовтня</a:t>
            </a:r>
            <a:r>
              <a:rPr lang="ru-RU" b="1" i="1" dirty="0"/>
              <a:t> 2020 р.</a:t>
            </a:r>
            <a:r>
              <a:rPr lang="ru-RU" b="1" dirty="0"/>
              <a:t> –</a:t>
            </a:r>
            <a:r>
              <a:rPr lang="ru-RU" dirty="0"/>
              <a:t> </a:t>
            </a:r>
            <a:r>
              <a:rPr lang="ru-RU" dirty="0" err="1"/>
              <a:t>Європейський</a:t>
            </a:r>
            <a:r>
              <a:rPr lang="ru-RU" dirty="0"/>
              <a:t> Союз та </a:t>
            </a:r>
            <a:r>
              <a:rPr lang="ru-RU" dirty="0" err="1"/>
              <a:t>Програма</a:t>
            </a:r>
            <a:r>
              <a:rPr lang="ru-RU" dirty="0"/>
              <a:t> </a:t>
            </a:r>
            <a:r>
              <a:rPr lang="ru-RU" dirty="0" err="1"/>
              <a:t>розвитку</a:t>
            </a:r>
            <a:r>
              <a:rPr lang="ru-RU" dirty="0"/>
              <a:t> </a:t>
            </a:r>
            <a:r>
              <a:rPr lang="ru-RU" dirty="0" err="1"/>
              <a:t>Організації</a:t>
            </a:r>
            <a:r>
              <a:rPr lang="ru-RU" dirty="0"/>
              <a:t> </a:t>
            </a:r>
            <a:r>
              <a:rPr lang="ru-RU" dirty="0" err="1"/>
              <a:t>Об’єднаних</a:t>
            </a:r>
            <a:r>
              <a:rPr lang="ru-RU" dirty="0"/>
              <a:t> </a:t>
            </a:r>
            <a:r>
              <a:rPr lang="ru-RU" dirty="0" err="1"/>
              <a:t>Націй</a:t>
            </a:r>
            <a:r>
              <a:rPr lang="ru-RU" dirty="0"/>
              <a:t> (ПРООН) в </a:t>
            </a:r>
            <a:r>
              <a:rPr lang="ru-RU" dirty="0" err="1"/>
              <a:t>Україні</a:t>
            </a:r>
            <a:r>
              <a:rPr lang="ru-RU" dirty="0"/>
              <a:t> </a:t>
            </a:r>
            <a:r>
              <a:rPr lang="ru-RU" dirty="0" err="1"/>
              <a:t>спільно</a:t>
            </a:r>
            <a:r>
              <a:rPr lang="ru-RU" dirty="0"/>
              <a:t> з </a:t>
            </a:r>
            <a:r>
              <a:rPr lang="ru-RU" dirty="0" err="1"/>
              <a:t>громадською</a:t>
            </a:r>
            <a:r>
              <a:rPr lang="ru-RU" dirty="0"/>
              <a:t> </a:t>
            </a:r>
            <a:r>
              <a:rPr lang="ru-RU" dirty="0" err="1"/>
              <a:t>організацією</a:t>
            </a:r>
            <a:r>
              <a:rPr lang="ru-RU" dirty="0"/>
              <a:t> </a:t>
            </a:r>
            <a:r>
              <a:rPr lang="ru-RU" dirty="0">
                <a:hlinkClick r:id="rId2"/>
              </a:rPr>
              <a:t>«ДЕСПРО»</a:t>
            </a:r>
            <a:r>
              <a:rPr lang="ru-RU" dirty="0"/>
              <a:t> запустили Школу </a:t>
            </a:r>
            <a:r>
              <a:rPr lang="ru-RU" dirty="0" err="1"/>
              <a:t>місцевого</a:t>
            </a:r>
            <a:r>
              <a:rPr lang="ru-RU" dirty="0"/>
              <a:t> </a:t>
            </a:r>
            <a:r>
              <a:rPr lang="ru-RU" dirty="0" err="1"/>
              <a:t>економічного</a:t>
            </a:r>
            <a:r>
              <a:rPr lang="ru-RU" dirty="0"/>
              <a:t> </a:t>
            </a:r>
            <a:r>
              <a:rPr lang="ru-RU" dirty="0" err="1"/>
              <a:t>розвитку</a:t>
            </a:r>
            <a:r>
              <a:rPr lang="ru-RU" dirty="0"/>
              <a:t> на </a:t>
            </a:r>
            <a:r>
              <a:rPr lang="ru-RU" dirty="0" err="1"/>
              <a:t>сході</a:t>
            </a:r>
            <a:r>
              <a:rPr lang="ru-RU" dirty="0"/>
              <a:t> </a:t>
            </a:r>
            <a:r>
              <a:rPr lang="ru-RU" dirty="0" err="1"/>
              <a:t>України</a:t>
            </a:r>
            <a:r>
              <a:rPr lang="ru-RU" dirty="0"/>
              <a:t>, яка </a:t>
            </a:r>
            <a:r>
              <a:rPr lang="ru-RU" dirty="0" err="1"/>
              <a:t>має</a:t>
            </a:r>
            <a:r>
              <a:rPr lang="ru-RU" dirty="0"/>
              <a:t> на </a:t>
            </a:r>
            <a:r>
              <a:rPr lang="ru-RU" dirty="0" err="1"/>
              <a:t>меті</a:t>
            </a:r>
            <a:r>
              <a:rPr lang="ru-RU" dirty="0"/>
              <a:t> </a:t>
            </a:r>
            <a:r>
              <a:rPr lang="ru-RU" dirty="0" err="1"/>
              <a:t>допомогти</a:t>
            </a:r>
            <a:r>
              <a:rPr lang="ru-RU" dirty="0"/>
              <a:t> громадам </a:t>
            </a:r>
            <a:r>
              <a:rPr lang="ru-RU" dirty="0" err="1"/>
              <a:t>ефективніше</a:t>
            </a:r>
            <a:r>
              <a:rPr lang="ru-RU" dirty="0"/>
              <a:t> </a:t>
            </a:r>
            <a:r>
              <a:rPr lang="ru-RU" dirty="0" err="1"/>
              <a:t>планувати</a:t>
            </a:r>
            <a:r>
              <a:rPr lang="ru-RU" dirty="0"/>
              <a:t> та </a:t>
            </a:r>
            <a:r>
              <a:rPr lang="ru-RU" dirty="0" err="1"/>
              <a:t>впроваджувати</a:t>
            </a:r>
            <a:r>
              <a:rPr lang="ru-RU" dirty="0"/>
              <a:t> </a:t>
            </a:r>
            <a:r>
              <a:rPr lang="ru-RU" dirty="0" err="1"/>
              <a:t>політику</a:t>
            </a:r>
            <a:r>
              <a:rPr lang="ru-RU" dirty="0"/>
              <a:t> з </a:t>
            </a:r>
            <a:r>
              <a:rPr lang="ru-RU" dirty="0" err="1"/>
              <a:t>місцевого</a:t>
            </a:r>
            <a:r>
              <a:rPr lang="ru-RU" dirty="0"/>
              <a:t> </a:t>
            </a:r>
            <a:r>
              <a:rPr lang="ru-RU" dirty="0" err="1"/>
              <a:t>економічного</a:t>
            </a:r>
            <a:r>
              <a:rPr lang="ru-RU" dirty="0"/>
              <a:t> </a:t>
            </a:r>
            <a:r>
              <a:rPr lang="ru-RU" dirty="0" err="1"/>
              <a:t>розвитку</a:t>
            </a:r>
            <a:r>
              <a:rPr lang="ru-RU" dirty="0"/>
              <a:t>, </a:t>
            </a:r>
            <a:r>
              <a:rPr lang="ru-RU" dirty="0" err="1"/>
              <a:t>використовуючи</a:t>
            </a:r>
            <a:r>
              <a:rPr lang="ru-RU" dirty="0"/>
              <a:t> </a:t>
            </a:r>
            <a:r>
              <a:rPr lang="ru-RU" dirty="0" err="1"/>
              <a:t>інноваційні</a:t>
            </a:r>
            <a:r>
              <a:rPr lang="ru-RU" dirty="0"/>
              <a:t> </a:t>
            </a:r>
            <a:r>
              <a:rPr lang="ru-RU" dirty="0" err="1"/>
              <a:t>підходи</a:t>
            </a:r>
            <a:r>
              <a:rPr lang="ru-RU" dirty="0"/>
              <a:t> та </a:t>
            </a:r>
            <a:r>
              <a:rPr lang="ru-RU" dirty="0" err="1"/>
              <a:t>інструменти</a:t>
            </a:r>
            <a:r>
              <a:rPr lang="ru-RU" dirty="0"/>
              <a:t>.</a:t>
            </a:r>
          </a:p>
          <a:p>
            <a:pPr algn="just" fontAlgn="base"/>
            <a:r>
              <a:rPr lang="ru-RU" dirty="0"/>
              <a:t>Школа </a:t>
            </a:r>
            <a:r>
              <a:rPr lang="ru-RU" dirty="0" err="1"/>
              <a:t>передбачає</a:t>
            </a:r>
            <a:r>
              <a:rPr lang="ru-RU" dirty="0"/>
              <a:t> </a:t>
            </a:r>
            <a:r>
              <a:rPr lang="ru-RU" dirty="0" err="1"/>
              <a:t>навчання</a:t>
            </a:r>
            <a:r>
              <a:rPr lang="ru-RU" dirty="0"/>
              <a:t> 60 </a:t>
            </a:r>
            <a:r>
              <a:rPr lang="ru-RU" dirty="0" err="1"/>
              <a:t>представників</a:t>
            </a:r>
            <a:r>
              <a:rPr lang="ru-RU" dirty="0"/>
              <a:t> та </a:t>
            </a:r>
            <a:r>
              <a:rPr lang="ru-RU" dirty="0" err="1"/>
              <a:t>представниць</a:t>
            </a:r>
            <a:r>
              <a:rPr lang="ru-RU" dirty="0"/>
              <a:t> </a:t>
            </a:r>
            <a:r>
              <a:rPr lang="ru-RU" dirty="0" err="1"/>
              <a:t>органів</a:t>
            </a:r>
            <a:r>
              <a:rPr lang="ru-RU" dirty="0"/>
              <a:t> </a:t>
            </a:r>
            <a:r>
              <a:rPr lang="ru-RU" dirty="0" err="1"/>
              <a:t>місцевого</a:t>
            </a:r>
            <a:r>
              <a:rPr lang="ru-RU" dirty="0"/>
              <a:t> </a:t>
            </a:r>
            <a:r>
              <a:rPr lang="ru-RU" dirty="0" err="1"/>
              <a:t>самоврядування</a:t>
            </a:r>
            <a:r>
              <a:rPr lang="ru-RU" dirty="0"/>
              <a:t>, </a:t>
            </a:r>
            <a:r>
              <a:rPr lang="ru-RU" dirty="0" err="1"/>
              <a:t>організацій</a:t>
            </a:r>
            <a:r>
              <a:rPr lang="ru-RU" dirty="0"/>
              <a:t> </a:t>
            </a:r>
            <a:r>
              <a:rPr lang="ru-RU" dirty="0" err="1"/>
              <a:t>громадянського</a:t>
            </a:r>
            <a:r>
              <a:rPr lang="ru-RU" dirty="0"/>
              <a:t> </a:t>
            </a:r>
            <a:r>
              <a:rPr lang="ru-RU" dirty="0" err="1"/>
              <a:t>суспільства</a:t>
            </a:r>
            <a:r>
              <a:rPr lang="ru-RU" dirty="0"/>
              <a:t> та </a:t>
            </a:r>
            <a:r>
              <a:rPr lang="ru-RU" dirty="0" err="1"/>
              <a:t>місцевого</a:t>
            </a:r>
            <a:r>
              <a:rPr lang="ru-RU" dirty="0"/>
              <a:t> </a:t>
            </a:r>
            <a:r>
              <a:rPr lang="ru-RU" dirty="0" err="1"/>
              <a:t>бізнесу</a:t>
            </a:r>
            <a:r>
              <a:rPr lang="ru-RU" dirty="0"/>
              <a:t> </a:t>
            </a:r>
            <a:r>
              <a:rPr lang="ru-RU" dirty="0" err="1"/>
              <a:t>пілотних</a:t>
            </a:r>
            <a:r>
              <a:rPr lang="ru-RU" dirty="0"/>
              <a:t> громад </a:t>
            </a:r>
            <a:r>
              <a:rPr lang="ru-RU" dirty="0" err="1"/>
              <a:t>Донецької</a:t>
            </a:r>
            <a:r>
              <a:rPr lang="ru-RU" dirty="0"/>
              <a:t> та </a:t>
            </a:r>
            <a:r>
              <a:rPr lang="ru-RU" dirty="0" err="1"/>
              <a:t>Луганської</a:t>
            </a:r>
            <a:r>
              <a:rPr lang="ru-RU" dirty="0"/>
              <a:t> областей за </a:t>
            </a:r>
            <a:r>
              <a:rPr lang="ru-RU" dirty="0" err="1"/>
              <a:t>напрямами</a:t>
            </a:r>
            <a:r>
              <a:rPr lang="ru-RU" dirty="0"/>
              <a:t>: </a:t>
            </a:r>
            <a:r>
              <a:rPr lang="ru-RU" dirty="0" err="1"/>
              <a:t>сталий</a:t>
            </a:r>
            <a:r>
              <a:rPr lang="ru-RU" dirty="0"/>
              <a:t> </a:t>
            </a:r>
            <a:r>
              <a:rPr lang="ru-RU" dirty="0" err="1"/>
              <a:t>економічний</a:t>
            </a:r>
            <a:r>
              <a:rPr lang="ru-RU" dirty="0"/>
              <a:t> </a:t>
            </a:r>
            <a:r>
              <a:rPr lang="ru-RU" dirty="0" err="1"/>
              <a:t>розвиток</a:t>
            </a:r>
            <a:r>
              <a:rPr lang="ru-RU" dirty="0"/>
              <a:t>; гендерна </a:t>
            </a:r>
            <a:r>
              <a:rPr lang="ru-RU" dirty="0" err="1"/>
              <a:t>рівність</a:t>
            </a:r>
            <a:r>
              <a:rPr lang="ru-RU" dirty="0"/>
              <a:t> у </a:t>
            </a:r>
            <a:r>
              <a:rPr lang="ru-RU" dirty="0" err="1"/>
              <a:t>місцевому</a:t>
            </a:r>
            <a:r>
              <a:rPr lang="ru-RU" dirty="0"/>
              <a:t> </a:t>
            </a:r>
            <a:r>
              <a:rPr lang="ru-RU" dirty="0" err="1"/>
              <a:t>самоврядуванні</a:t>
            </a:r>
            <a:r>
              <a:rPr lang="ru-RU" dirty="0"/>
              <a:t>; маркетинг </a:t>
            </a:r>
            <a:r>
              <a:rPr lang="ru-RU" dirty="0" err="1"/>
              <a:t>територій</a:t>
            </a:r>
            <a:r>
              <a:rPr lang="ru-RU" dirty="0"/>
              <a:t>; </a:t>
            </a:r>
            <a:r>
              <a:rPr lang="ru-RU" dirty="0" err="1"/>
              <a:t>фінансові</a:t>
            </a:r>
            <a:r>
              <a:rPr lang="ru-RU" dirty="0"/>
              <a:t> </a:t>
            </a:r>
            <a:r>
              <a:rPr lang="ru-RU" dirty="0" err="1"/>
              <a:t>інструменти</a:t>
            </a:r>
            <a:r>
              <a:rPr lang="ru-RU" dirty="0"/>
              <a:t> </a:t>
            </a:r>
            <a:r>
              <a:rPr lang="ru-RU" dirty="0" err="1"/>
              <a:t>місцевого</a:t>
            </a:r>
            <a:r>
              <a:rPr lang="ru-RU" dirty="0"/>
              <a:t> </a:t>
            </a:r>
            <a:r>
              <a:rPr lang="ru-RU" dirty="0" err="1"/>
              <a:t>розвитку</a:t>
            </a:r>
            <a:r>
              <a:rPr lang="ru-RU" dirty="0"/>
              <a:t>; </a:t>
            </a:r>
            <a:r>
              <a:rPr lang="ru-RU" dirty="0" err="1"/>
              <a:t>міжмуніципальне</a:t>
            </a:r>
            <a:r>
              <a:rPr lang="ru-RU" dirty="0"/>
              <a:t> </a:t>
            </a:r>
            <a:r>
              <a:rPr lang="ru-RU" dirty="0" err="1"/>
              <a:t>співробітництво</a:t>
            </a:r>
            <a:r>
              <a:rPr lang="ru-RU" dirty="0"/>
              <a:t>; </a:t>
            </a:r>
            <a:r>
              <a:rPr lang="ru-RU" dirty="0" err="1"/>
              <a:t>ефективне</a:t>
            </a:r>
            <a:r>
              <a:rPr lang="ru-RU" dirty="0"/>
              <a:t> </a:t>
            </a:r>
            <a:r>
              <a:rPr lang="ru-RU" dirty="0" err="1"/>
              <a:t>управління</a:t>
            </a:r>
            <a:r>
              <a:rPr lang="ru-RU" dirty="0"/>
              <a:t> ресурсами </a:t>
            </a:r>
            <a:r>
              <a:rPr lang="ru-RU" dirty="0" err="1"/>
              <a:t>громади</a:t>
            </a:r>
            <a:r>
              <a:rPr lang="ru-RU" dirty="0"/>
              <a:t>, а </a:t>
            </a:r>
            <a:r>
              <a:rPr lang="ru-RU" dirty="0" err="1"/>
              <a:t>також</a:t>
            </a:r>
            <a:r>
              <a:rPr lang="ru-RU" dirty="0"/>
              <a:t> </a:t>
            </a:r>
            <a:r>
              <a:rPr lang="ru-RU" dirty="0" err="1"/>
              <a:t>створення</a:t>
            </a:r>
            <a:r>
              <a:rPr lang="ru-RU" dirty="0"/>
              <a:t> та </a:t>
            </a:r>
            <a:r>
              <a:rPr lang="ru-RU" dirty="0" err="1"/>
              <a:t>організація</a:t>
            </a:r>
            <a:r>
              <a:rPr lang="ru-RU" dirty="0"/>
              <a:t> </a:t>
            </a:r>
            <a:r>
              <a:rPr lang="ru-RU" dirty="0" err="1"/>
              <a:t>послуг</a:t>
            </a:r>
            <a:r>
              <a:rPr lang="ru-RU" dirty="0"/>
              <a:t> </a:t>
            </a:r>
            <a:r>
              <a:rPr lang="ru-RU" dirty="0" err="1"/>
              <a:t>водопостачання</a:t>
            </a:r>
            <a:r>
              <a:rPr lang="ru-RU" dirty="0"/>
              <a:t> в </a:t>
            </a:r>
            <a:r>
              <a:rPr lang="ru-RU" dirty="0" err="1"/>
              <a:t>громаді</a:t>
            </a:r>
            <a:r>
              <a:rPr lang="ru-RU" dirty="0"/>
              <a:t>.</a:t>
            </a:r>
          </a:p>
          <a:p>
            <a:pPr algn="just"/>
            <a:endParaRPr lang="ru-UA" dirty="0"/>
          </a:p>
        </p:txBody>
      </p:sp>
      <p:sp>
        <p:nvSpPr>
          <p:cNvPr id="2" name="Дата 1">
            <a:extLst>
              <a:ext uri="{FF2B5EF4-FFF2-40B4-BE49-F238E27FC236}">
                <a16:creationId xmlns:a16="http://schemas.microsoft.com/office/drawing/2014/main" id="{E390CDB9-D7DB-707B-B896-F48CA85DB366}"/>
              </a:ext>
            </a:extLst>
          </p:cNvPr>
          <p:cNvSpPr>
            <a:spLocks noGrp="1"/>
          </p:cNvSpPr>
          <p:nvPr>
            <p:ph type="dt" sz="half" idx="10"/>
          </p:nvPr>
        </p:nvSpPr>
        <p:spPr/>
        <p:txBody>
          <a:bodyPr/>
          <a:lstStyle/>
          <a:p>
            <a:fld id="{0E72F86A-51A8-5241-A526-FC7391230A67}" type="datetime1">
              <a:rPr lang="ru-RU" smtClean="0"/>
              <a:t>13.11.2022</a:t>
            </a:fld>
            <a:endParaRPr lang="ru-UA"/>
          </a:p>
        </p:txBody>
      </p:sp>
      <p:sp>
        <p:nvSpPr>
          <p:cNvPr id="4" name="Номер слайда 3">
            <a:extLst>
              <a:ext uri="{FF2B5EF4-FFF2-40B4-BE49-F238E27FC236}">
                <a16:creationId xmlns:a16="http://schemas.microsoft.com/office/drawing/2014/main" id="{9D697245-02A2-7178-C972-0757544DF90B}"/>
              </a:ext>
            </a:extLst>
          </p:cNvPr>
          <p:cNvSpPr>
            <a:spLocks noGrp="1"/>
          </p:cNvSpPr>
          <p:nvPr>
            <p:ph type="sldNum" sz="quarter" idx="12"/>
          </p:nvPr>
        </p:nvSpPr>
        <p:spPr/>
        <p:txBody>
          <a:bodyPr/>
          <a:lstStyle/>
          <a:p>
            <a:fld id="{7E919570-D5DA-FE4A-AFCE-0801BB8F2B09}" type="slidenum">
              <a:rPr lang="ru-UA" smtClean="0"/>
              <a:t>110</a:t>
            </a:fld>
            <a:endParaRPr lang="ru-UA"/>
          </a:p>
        </p:txBody>
      </p:sp>
    </p:spTree>
    <p:extLst>
      <p:ext uri="{BB962C8B-B14F-4D97-AF65-F5344CB8AC3E}">
        <p14:creationId xmlns:p14="http://schemas.microsoft.com/office/powerpoint/2010/main" val="28470430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0BB0B47-1E39-9BF8-FE8F-F0378A5CC5EC}"/>
              </a:ext>
            </a:extLst>
          </p:cNvPr>
          <p:cNvSpPr>
            <a:spLocks noGrp="1"/>
          </p:cNvSpPr>
          <p:nvPr>
            <p:ph idx="1"/>
          </p:nvPr>
        </p:nvSpPr>
        <p:spPr>
          <a:xfrm>
            <a:off x="838200" y="285009"/>
            <a:ext cx="8350405" cy="4175480"/>
          </a:xfrm>
        </p:spPr>
        <p:txBody>
          <a:bodyPr>
            <a:normAutofit fontScale="92500" lnSpcReduction="20000"/>
          </a:bodyPr>
          <a:lstStyle/>
          <a:p>
            <a:pPr marL="0" indent="0" algn="just" fontAlgn="base">
              <a:buNone/>
            </a:pPr>
            <a:endParaRPr lang="ru-RU" dirty="0"/>
          </a:p>
          <a:p>
            <a:pPr algn="just" fontAlgn="base"/>
            <a:r>
              <a:rPr lang="ru-RU" sz="2000" dirty="0">
                <a:hlinkClick r:id="rId2"/>
              </a:rPr>
              <a:t>Програму ООН із відновлення та розбудови миру</a:t>
            </a:r>
            <a:r>
              <a:rPr lang="ru-RU" sz="2000" dirty="0"/>
              <a:t> </a:t>
            </a:r>
            <a:r>
              <a:rPr lang="ru-RU" sz="2000" dirty="0" err="1"/>
              <a:t>реалізують</a:t>
            </a:r>
            <a:r>
              <a:rPr lang="ru-RU" sz="2000" dirty="0"/>
              <a:t> </a:t>
            </a:r>
            <a:r>
              <a:rPr lang="ru-RU" sz="2000" dirty="0" err="1"/>
              <a:t>чотири</a:t>
            </a:r>
            <a:r>
              <a:rPr lang="ru-RU" sz="2000" dirty="0"/>
              <a:t> агентства ООН: </a:t>
            </a:r>
            <a:r>
              <a:rPr lang="ru-RU" sz="2000" dirty="0" err="1"/>
              <a:t>Програма</a:t>
            </a:r>
            <a:r>
              <a:rPr lang="ru-RU" sz="2000" dirty="0"/>
              <a:t> </a:t>
            </a:r>
            <a:r>
              <a:rPr lang="ru-RU" sz="2000" dirty="0" err="1"/>
              <a:t>розвитку</a:t>
            </a:r>
            <a:r>
              <a:rPr lang="ru-RU" sz="2000" dirty="0"/>
              <a:t> ООН (ПРООН), Структура ООН </a:t>
            </a:r>
            <a:r>
              <a:rPr lang="ru-RU" sz="2000" dirty="0" err="1"/>
              <a:t>із</a:t>
            </a:r>
            <a:r>
              <a:rPr lang="ru-RU" sz="2000" dirty="0"/>
              <a:t> </a:t>
            </a:r>
            <a:r>
              <a:rPr lang="ru-RU" sz="2000" dirty="0" err="1"/>
              <a:t>питань</a:t>
            </a:r>
            <a:r>
              <a:rPr lang="ru-RU" sz="2000" dirty="0"/>
              <a:t> </a:t>
            </a:r>
            <a:r>
              <a:rPr lang="ru-RU" sz="2000" dirty="0" err="1"/>
              <a:t>гендерної</a:t>
            </a:r>
            <a:r>
              <a:rPr lang="ru-RU" sz="2000" dirty="0"/>
              <a:t> </a:t>
            </a:r>
            <a:r>
              <a:rPr lang="ru-RU" sz="2000" dirty="0" err="1"/>
              <a:t>рівності</a:t>
            </a:r>
            <a:r>
              <a:rPr lang="ru-RU" sz="2000" dirty="0"/>
              <a:t> та </a:t>
            </a:r>
            <a:r>
              <a:rPr lang="ru-RU" sz="2000" dirty="0" err="1"/>
              <a:t>розширення</a:t>
            </a:r>
            <a:r>
              <a:rPr lang="ru-RU" sz="2000" dirty="0"/>
              <a:t> прав і </a:t>
            </a:r>
            <a:r>
              <a:rPr lang="ru-RU" sz="2000" dirty="0" err="1"/>
              <a:t>можливостей</a:t>
            </a:r>
            <a:r>
              <a:rPr lang="ru-RU" sz="2000" dirty="0"/>
              <a:t> </a:t>
            </a:r>
            <a:r>
              <a:rPr lang="ru-RU" sz="2000" dirty="0" err="1"/>
              <a:t>жінок</a:t>
            </a:r>
            <a:r>
              <a:rPr lang="ru-RU" sz="2000" dirty="0"/>
              <a:t> (ООН </a:t>
            </a:r>
            <a:r>
              <a:rPr lang="ru-RU" sz="2000" dirty="0" err="1"/>
              <a:t>Жінки</a:t>
            </a:r>
            <a:r>
              <a:rPr lang="ru-RU" sz="2000" dirty="0"/>
              <a:t>), Фонд ООН у </a:t>
            </a:r>
            <a:r>
              <a:rPr lang="ru-RU" sz="2000" dirty="0" err="1"/>
              <a:t>галузі</a:t>
            </a:r>
            <a:r>
              <a:rPr lang="ru-RU" sz="2000" dirty="0"/>
              <a:t> </a:t>
            </a:r>
            <a:r>
              <a:rPr lang="ru-RU" sz="2000" dirty="0" err="1"/>
              <a:t>народонаселення</a:t>
            </a:r>
            <a:r>
              <a:rPr lang="ru-RU" sz="2000" dirty="0"/>
              <a:t> (</a:t>
            </a:r>
            <a:r>
              <a:rPr lang="en" sz="2000" dirty="0"/>
              <a:t>UNFPA) </a:t>
            </a:r>
            <a:r>
              <a:rPr lang="ru-RU" sz="2000" dirty="0"/>
              <a:t>і </a:t>
            </a:r>
            <a:r>
              <a:rPr lang="ru-RU" sz="2000" dirty="0" err="1"/>
              <a:t>Продовольча</a:t>
            </a:r>
            <a:r>
              <a:rPr lang="ru-RU" sz="2000" dirty="0"/>
              <a:t> та </a:t>
            </a:r>
            <a:r>
              <a:rPr lang="ru-RU" sz="2000" dirty="0" err="1"/>
              <a:t>сільськогосподарська</a:t>
            </a:r>
            <a:r>
              <a:rPr lang="ru-RU" sz="2000" dirty="0"/>
              <a:t> </a:t>
            </a:r>
            <a:r>
              <a:rPr lang="ru-RU" sz="2000" dirty="0" err="1"/>
              <a:t>організація</a:t>
            </a:r>
            <a:r>
              <a:rPr lang="ru-RU" sz="2000" dirty="0"/>
              <a:t> ООН (ФАО).</a:t>
            </a:r>
          </a:p>
          <a:p>
            <a:pPr algn="just" fontAlgn="base"/>
            <a:r>
              <a:rPr lang="ru-RU" sz="2000" dirty="0" err="1"/>
              <a:t>Програму</a:t>
            </a:r>
            <a:r>
              <a:rPr lang="ru-RU" sz="2000" dirty="0"/>
              <a:t> </a:t>
            </a:r>
            <a:r>
              <a:rPr lang="ru-RU" sz="2000" dirty="0" err="1"/>
              <a:t>підтримують</a:t>
            </a:r>
            <a:r>
              <a:rPr lang="ru-RU" sz="2000" dirty="0"/>
              <a:t> </a:t>
            </a:r>
            <a:r>
              <a:rPr lang="ru-RU" sz="2000" dirty="0" err="1"/>
              <a:t>тринадцять</a:t>
            </a:r>
            <a:r>
              <a:rPr lang="ru-RU" sz="2000" dirty="0"/>
              <a:t> </a:t>
            </a:r>
            <a:r>
              <a:rPr lang="ru-RU" sz="2000" dirty="0" err="1"/>
              <a:t>міжнародних</a:t>
            </a:r>
            <a:r>
              <a:rPr lang="ru-RU" sz="2000" dirty="0"/>
              <a:t> </a:t>
            </a:r>
            <a:r>
              <a:rPr lang="ru-RU" sz="2000" dirty="0" err="1"/>
              <a:t>партнерів</a:t>
            </a:r>
            <a:r>
              <a:rPr lang="ru-RU" sz="2000" dirty="0"/>
              <a:t>: </a:t>
            </a:r>
            <a:r>
              <a:rPr lang="ru-RU" sz="2000" dirty="0" err="1"/>
              <a:t>Європейський</a:t>
            </a:r>
            <a:r>
              <a:rPr lang="ru-RU" sz="2000" dirty="0"/>
              <a:t> Союз (ЄС), </a:t>
            </a:r>
            <a:r>
              <a:rPr lang="ru-RU" sz="2000" dirty="0" err="1"/>
              <a:t>Європейський</a:t>
            </a:r>
            <a:r>
              <a:rPr lang="ru-RU" sz="2000" dirty="0"/>
              <a:t> </a:t>
            </a:r>
            <a:r>
              <a:rPr lang="ru-RU" sz="2000" dirty="0" err="1"/>
              <a:t>інвестиційний</a:t>
            </a:r>
            <a:r>
              <a:rPr lang="ru-RU" sz="2000" dirty="0"/>
              <a:t> банк (ЄІБ), Посольство США в </a:t>
            </a:r>
            <a:r>
              <a:rPr lang="ru-RU" sz="2000" dirty="0" err="1"/>
              <a:t>Україні</a:t>
            </a:r>
            <a:r>
              <a:rPr lang="ru-RU" sz="2000" dirty="0"/>
              <a:t>, а </a:t>
            </a:r>
            <a:r>
              <a:rPr lang="ru-RU" sz="2000" dirty="0" err="1"/>
              <a:t>також</a:t>
            </a:r>
            <a:r>
              <a:rPr lang="ru-RU" sz="2000" dirty="0"/>
              <a:t> уряди </a:t>
            </a:r>
            <a:r>
              <a:rPr lang="ru-RU" sz="2000" dirty="0" err="1"/>
              <a:t>Великої</a:t>
            </a:r>
            <a:r>
              <a:rPr lang="ru-RU" sz="2000" dirty="0"/>
              <a:t> </a:t>
            </a:r>
            <a:r>
              <a:rPr lang="ru-RU" sz="2000" dirty="0" err="1"/>
              <a:t>Британії</a:t>
            </a:r>
            <a:r>
              <a:rPr lang="ru-RU" sz="2000" dirty="0"/>
              <a:t>, </a:t>
            </a:r>
            <a:r>
              <a:rPr lang="ru-RU" sz="2000" dirty="0" err="1"/>
              <a:t>Данії</a:t>
            </a:r>
            <a:r>
              <a:rPr lang="ru-RU" sz="2000" dirty="0"/>
              <a:t>, </a:t>
            </a:r>
            <a:r>
              <a:rPr lang="ru-RU" sz="2000" dirty="0" err="1"/>
              <a:t>Канади</a:t>
            </a:r>
            <a:r>
              <a:rPr lang="ru-RU" sz="2000" dirty="0"/>
              <a:t>, </a:t>
            </a:r>
            <a:r>
              <a:rPr lang="ru-RU" sz="2000" dirty="0" err="1"/>
              <a:t>Нідерландів</a:t>
            </a:r>
            <a:r>
              <a:rPr lang="ru-RU" sz="2000" dirty="0"/>
              <a:t>, </a:t>
            </a:r>
            <a:r>
              <a:rPr lang="ru-RU" sz="2000" dirty="0" err="1"/>
              <a:t>Німеччини</a:t>
            </a:r>
            <a:r>
              <a:rPr lang="ru-RU" sz="2000" dirty="0"/>
              <a:t>, </a:t>
            </a:r>
            <a:r>
              <a:rPr lang="ru-RU" sz="2000" dirty="0" err="1"/>
              <a:t>Норвегії</a:t>
            </a:r>
            <a:r>
              <a:rPr lang="ru-RU" sz="2000" dirty="0"/>
              <a:t>, </a:t>
            </a:r>
            <a:r>
              <a:rPr lang="ru-RU" sz="2000" dirty="0" err="1"/>
              <a:t>Польщі</a:t>
            </a:r>
            <a:r>
              <a:rPr lang="ru-RU" sz="2000" dirty="0"/>
              <a:t>, </a:t>
            </a:r>
            <a:r>
              <a:rPr lang="ru-RU" sz="2000" dirty="0" err="1"/>
              <a:t>Швейцарії</a:t>
            </a:r>
            <a:r>
              <a:rPr lang="ru-RU" sz="2000" dirty="0"/>
              <a:t>, </a:t>
            </a:r>
            <a:r>
              <a:rPr lang="ru-RU" sz="2000" dirty="0" err="1"/>
              <a:t>Швеції</a:t>
            </a:r>
            <a:r>
              <a:rPr lang="ru-RU" sz="2000" dirty="0"/>
              <a:t> та </a:t>
            </a:r>
            <a:r>
              <a:rPr lang="ru-RU" sz="2000" dirty="0" err="1"/>
              <a:t>Японії</a:t>
            </a:r>
            <a:r>
              <a:rPr lang="ru-RU" sz="2000" dirty="0"/>
              <a:t>.</a:t>
            </a:r>
            <a:br>
              <a:rPr lang="ru-RU" dirty="0"/>
            </a:br>
            <a:endParaRPr lang="ru-UA" dirty="0"/>
          </a:p>
        </p:txBody>
      </p:sp>
      <p:sp>
        <p:nvSpPr>
          <p:cNvPr id="2" name="Дата 1">
            <a:extLst>
              <a:ext uri="{FF2B5EF4-FFF2-40B4-BE49-F238E27FC236}">
                <a16:creationId xmlns:a16="http://schemas.microsoft.com/office/drawing/2014/main" id="{E819DEB0-59C7-939C-E35D-AAEEC022A588}"/>
              </a:ext>
            </a:extLst>
          </p:cNvPr>
          <p:cNvSpPr>
            <a:spLocks noGrp="1"/>
          </p:cNvSpPr>
          <p:nvPr>
            <p:ph type="dt" sz="half" idx="10"/>
          </p:nvPr>
        </p:nvSpPr>
        <p:spPr/>
        <p:txBody>
          <a:bodyPr/>
          <a:lstStyle/>
          <a:p>
            <a:fld id="{1780C62C-9D96-EC4A-B742-EB3FDA7C842A}" type="datetime1">
              <a:rPr lang="ru-RU" smtClean="0"/>
              <a:t>13.11.2022</a:t>
            </a:fld>
            <a:endParaRPr lang="ru-UA"/>
          </a:p>
        </p:txBody>
      </p:sp>
      <p:sp>
        <p:nvSpPr>
          <p:cNvPr id="4" name="Номер слайда 3">
            <a:extLst>
              <a:ext uri="{FF2B5EF4-FFF2-40B4-BE49-F238E27FC236}">
                <a16:creationId xmlns:a16="http://schemas.microsoft.com/office/drawing/2014/main" id="{6652712C-B342-B496-833E-9443902AA50B}"/>
              </a:ext>
            </a:extLst>
          </p:cNvPr>
          <p:cNvSpPr>
            <a:spLocks noGrp="1"/>
          </p:cNvSpPr>
          <p:nvPr>
            <p:ph type="sldNum" sz="quarter" idx="12"/>
          </p:nvPr>
        </p:nvSpPr>
        <p:spPr/>
        <p:txBody>
          <a:bodyPr/>
          <a:lstStyle/>
          <a:p>
            <a:fld id="{7E919570-D5DA-FE4A-AFCE-0801BB8F2B09}" type="slidenum">
              <a:rPr lang="ru-UA" smtClean="0"/>
              <a:t>111</a:t>
            </a:fld>
            <a:endParaRPr lang="ru-UA"/>
          </a:p>
        </p:txBody>
      </p:sp>
      <p:pic>
        <p:nvPicPr>
          <p:cNvPr id="5" name="Рисунок 4">
            <a:extLst>
              <a:ext uri="{FF2B5EF4-FFF2-40B4-BE49-F238E27FC236}">
                <a16:creationId xmlns:a16="http://schemas.microsoft.com/office/drawing/2014/main" id="{120D4816-BE7E-E785-1872-5293CEC8F4BE}"/>
              </a:ext>
            </a:extLst>
          </p:cNvPr>
          <p:cNvPicPr>
            <a:picLocks noChangeAspect="1"/>
          </p:cNvPicPr>
          <p:nvPr/>
        </p:nvPicPr>
        <p:blipFill rotWithShape="1">
          <a:blip r:embed="rId3"/>
          <a:srcRect b="27083"/>
          <a:stretch/>
        </p:blipFill>
        <p:spPr>
          <a:xfrm>
            <a:off x="838200" y="4236998"/>
            <a:ext cx="4436029" cy="1940777"/>
          </a:xfrm>
          <a:prstGeom prst="rect">
            <a:avLst/>
          </a:prstGeom>
        </p:spPr>
      </p:pic>
    </p:spTree>
    <p:extLst>
      <p:ext uri="{BB962C8B-B14F-4D97-AF65-F5344CB8AC3E}">
        <p14:creationId xmlns:p14="http://schemas.microsoft.com/office/powerpoint/2010/main" val="12703249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AD9F3B1-70DE-ADF4-E4B3-A1AAA30C16B1}"/>
              </a:ext>
            </a:extLst>
          </p:cNvPr>
          <p:cNvSpPr>
            <a:spLocks noGrp="1"/>
          </p:cNvSpPr>
          <p:nvPr>
            <p:ph type="title"/>
          </p:nvPr>
        </p:nvSpPr>
        <p:spPr>
          <a:xfrm>
            <a:off x="838200" y="365125"/>
            <a:ext cx="10515600" cy="1855561"/>
          </a:xfrm>
        </p:spPr>
        <p:txBody>
          <a:bodyPr>
            <a:noAutofit/>
          </a:bodyPr>
          <a:lstStyle/>
          <a:p>
            <a:pPr algn="just"/>
            <a:r>
              <a:rPr lang="ru-RU" sz="3200" dirty="0"/>
              <a:t>Для </a:t>
            </a:r>
            <a:r>
              <a:rPr lang="ru-RU" sz="3200" dirty="0" err="1"/>
              <a:t>економічного</a:t>
            </a:r>
            <a:r>
              <a:rPr lang="ru-RU" sz="3200" dirty="0"/>
              <a:t> </a:t>
            </a:r>
            <a:r>
              <a:rPr lang="ru-RU" sz="3200" dirty="0" err="1"/>
              <a:t>розвитку</a:t>
            </a:r>
            <a:r>
              <a:rPr lang="ru-RU" sz="3200" dirty="0"/>
              <a:t> на </a:t>
            </a:r>
            <a:r>
              <a:rPr lang="ru-RU" sz="3200" dirty="0" err="1"/>
              <a:t>місцевому</a:t>
            </a:r>
            <a:r>
              <a:rPr lang="ru-RU" sz="3200" dirty="0"/>
              <a:t> </a:t>
            </a:r>
            <a:r>
              <a:rPr lang="ru-RU" sz="3200" dirty="0" err="1"/>
              <a:t>рівні</a:t>
            </a:r>
            <a:r>
              <a:rPr lang="ru-RU" sz="3200" dirty="0"/>
              <a:t> </a:t>
            </a:r>
            <a:r>
              <a:rPr lang="ru-RU" sz="3200" dirty="0" err="1"/>
              <a:t>потрібна</a:t>
            </a:r>
            <a:r>
              <a:rPr lang="ru-RU" sz="3200" dirty="0"/>
              <a:t> </a:t>
            </a:r>
            <a:r>
              <a:rPr lang="ru-RU" sz="3200" dirty="0" err="1"/>
              <a:t>злагоджена</a:t>
            </a:r>
            <a:r>
              <a:rPr lang="ru-RU" sz="3200" dirty="0"/>
              <a:t> робота </a:t>
            </a:r>
            <a:r>
              <a:rPr lang="ru-RU" sz="3200" dirty="0" err="1"/>
              <a:t>усієї</a:t>
            </a:r>
            <a:r>
              <a:rPr lang="ru-RU" sz="3200" dirty="0"/>
              <a:t> </a:t>
            </a:r>
            <a:r>
              <a:rPr lang="ru-RU" sz="3200" dirty="0" err="1"/>
              <a:t>екосистеми</a:t>
            </a:r>
            <a:r>
              <a:rPr lang="ru-RU" sz="3200" dirty="0"/>
              <a:t>— </a:t>
            </a:r>
            <a:r>
              <a:rPr lang="ru-RU" sz="3200" dirty="0" err="1"/>
              <a:t>сукупності</a:t>
            </a:r>
            <a:r>
              <a:rPr lang="ru-RU" sz="3200" dirty="0"/>
              <a:t> </a:t>
            </a:r>
            <a:r>
              <a:rPr lang="ru-RU" sz="3200" dirty="0" err="1"/>
              <a:t>різних</a:t>
            </a:r>
            <a:r>
              <a:rPr lang="ru-RU" sz="3200" dirty="0"/>
              <a:t> </a:t>
            </a:r>
            <a:r>
              <a:rPr lang="ru-RU" sz="3200" dirty="0" err="1"/>
              <a:t>установ</a:t>
            </a:r>
            <a:r>
              <a:rPr lang="ru-RU" sz="3200" dirty="0"/>
              <a:t> і  </a:t>
            </a:r>
            <a:r>
              <a:rPr lang="ru-RU" sz="3200" dirty="0" err="1"/>
              <a:t>системи</a:t>
            </a:r>
            <a:r>
              <a:rPr lang="ru-RU" sz="3200" dirty="0"/>
              <a:t> </a:t>
            </a:r>
            <a:r>
              <a:rPr lang="ru-RU" sz="3200" dirty="0" err="1"/>
              <a:t>взаємовідносин</a:t>
            </a:r>
            <a:r>
              <a:rPr lang="ru-RU" sz="3200" dirty="0"/>
              <a:t> </a:t>
            </a:r>
            <a:r>
              <a:rPr lang="ru-RU" sz="3200" dirty="0" err="1"/>
              <a:t>між</a:t>
            </a:r>
            <a:r>
              <a:rPr lang="ru-RU" sz="3200" dirty="0"/>
              <a:t> ними,  </a:t>
            </a:r>
            <a:r>
              <a:rPr lang="ru-RU" sz="3200" dirty="0" err="1"/>
              <a:t>що</a:t>
            </a:r>
            <a:r>
              <a:rPr lang="ru-RU" sz="3200" dirty="0"/>
              <a:t> </a:t>
            </a:r>
            <a:r>
              <a:rPr lang="ru-RU" sz="3200" dirty="0" err="1"/>
              <a:t>складається</a:t>
            </a:r>
            <a:r>
              <a:rPr lang="ru-RU" sz="3200" dirty="0"/>
              <a:t> на  </a:t>
            </a:r>
            <a:r>
              <a:rPr lang="ru-RU" sz="3200" dirty="0" err="1"/>
              <a:t>певній</a:t>
            </a:r>
            <a:r>
              <a:rPr lang="ru-RU" sz="3200" dirty="0"/>
              <a:t> </a:t>
            </a:r>
            <a:r>
              <a:rPr lang="ru-RU" sz="3200" dirty="0" err="1"/>
              <a:t>території</a:t>
            </a:r>
            <a:r>
              <a:rPr lang="ru-RU" sz="3200" dirty="0"/>
              <a:t>.</a:t>
            </a:r>
            <a:endParaRPr lang="ru-UA" sz="3200" dirty="0"/>
          </a:p>
        </p:txBody>
      </p:sp>
      <p:sp>
        <p:nvSpPr>
          <p:cNvPr id="3" name="Дата 2">
            <a:extLst>
              <a:ext uri="{FF2B5EF4-FFF2-40B4-BE49-F238E27FC236}">
                <a16:creationId xmlns:a16="http://schemas.microsoft.com/office/drawing/2014/main" id="{F991D4F2-372C-AA4C-7C69-D9793F50E9B1}"/>
              </a:ext>
            </a:extLst>
          </p:cNvPr>
          <p:cNvSpPr>
            <a:spLocks noGrp="1"/>
          </p:cNvSpPr>
          <p:nvPr>
            <p:ph type="dt" sz="half" idx="10"/>
          </p:nvPr>
        </p:nvSpPr>
        <p:spPr/>
        <p:txBody>
          <a:bodyPr/>
          <a:lstStyle/>
          <a:p>
            <a:fld id="{671F5DBB-ABB6-9C4A-A76E-8CB21E40F041}" type="datetime1">
              <a:rPr lang="ru-RU" smtClean="0"/>
              <a:t>13.11.2022</a:t>
            </a:fld>
            <a:endParaRPr lang="ru-UA"/>
          </a:p>
        </p:txBody>
      </p:sp>
      <p:sp>
        <p:nvSpPr>
          <p:cNvPr id="5" name="Номер слайда 4">
            <a:extLst>
              <a:ext uri="{FF2B5EF4-FFF2-40B4-BE49-F238E27FC236}">
                <a16:creationId xmlns:a16="http://schemas.microsoft.com/office/drawing/2014/main" id="{9128B775-4A20-3A42-F4A0-8FCCF4D48AFB}"/>
              </a:ext>
            </a:extLst>
          </p:cNvPr>
          <p:cNvSpPr>
            <a:spLocks noGrp="1"/>
          </p:cNvSpPr>
          <p:nvPr>
            <p:ph type="sldNum" sz="quarter" idx="12"/>
          </p:nvPr>
        </p:nvSpPr>
        <p:spPr/>
        <p:txBody>
          <a:bodyPr/>
          <a:lstStyle/>
          <a:p>
            <a:fld id="{7E919570-D5DA-FE4A-AFCE-0801BB8F2B09}" type="slidenum">
              <a:rPr lang="ru-UA" smtClean="0"/>
              <a:t>112</a:t>
            </a:fld>
            <a:endParaRPr lang="ru-UA"/>
          </a:p>
        </p:txBody>
      </p:sp>
      <p:pic>
        <p:nvPicPr>
          <p:cNvPr id="4" name="Рисунок 3">
            <a:extLst>
              <a:ext uri="{FF2B5EF4-FFF2-40B4-BE49-F238E27FC236}">
                <a16:creationId xmlns:a16="http://schemas.microsoft.com/office/drawing/2014/main" id="{0292A78E-52F5-6AF7-65AD-3DB11F5EDABA}"/>
              </a:ext>
            </a:extLst>
          </p:cNvPr>
          <p:cNvPicPr>
            <a:picLocks noChangeAspect="1"/>
          </p:cNvPicPr>
          <p:nvPr/>
        </p:nvPicPr>
        <p:blipFill>
          <a:blip r:embed="rId2"/>
          <a:stretch>
            <a:fillRect/>
          </a:stretch>
        </p:blipFill>
        <p:spPr>
          <a:xfrm>
            <a:off x="1454150" y="3023672"/>
            <a:ext cx="9283700" cy="2425700"/>
          </a:xfrm>
          <a:prstGeom prst="rect">
            <a:avLst/>
          </a:prstGeom>
        </p:spPr>
      </p:pic>
    </p:spTree>
    <p:extLst>
      <p:ext uri="{BB962C8B-B14F-4D97-AF65-F5344CB8AC3E}">
        <p14:creationId xmlns:p14="http://schemas.microsoft.com/office/powerpoint/2010/main" val="260594744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B0A433C-C1B3-F1A2-9298-5F0C5E82E0A7}"/>
              </a:ext>
            </a:extLst>
          </p:cNvPr>
          <p:cNvSpPr>
            <a:spLocks noGrp="1"/>
          </p:cNvSpPr>
          <p:nvPr>
            <p:ph idx="1"/>
          </p:nvPr>
        </p:nvSpPr>
        <p:spPr>
          <a:xfrm>
            <a:off x="838200" y="296884"/>
            <a:ext cx="8395010" cy="5640778"/>
          </a:xfrm>
        </p:spPr>
        <p:txBody>
          <a:bodyPr>
            <a:normAutofit fontScale="77500" lnSpcReduction="20000"/>
          </a:bodyPr>
          <a:lstStyle/>
          <a:p>
            <a:pPr algn="just"/>
            <a:r>
              <a:rPr lang="ru-RU" u="sng" dirty="0" err="1"/>
              <a:t>Ключовими</a:t>
            </a:r>
            <a:r>
              <a:rPr lang="ru-RU" u="sng" dirty="0"/>
              <a:t> </a:t>
            </a:r>
            <a:r>
              <a:rPr lang="ru-RU" u="sng" dirty="0" err="1"/>
              <a:t>учасниками</a:t>
            </a:r>
            <a:r>
              <a:rPr lang="ru-RU" u="sng" dirty="0"/>
              <a:t> </a:t>
            </a:r>
            <a:r>
              <a:rPr lang="ru-RU" u="sng" dirty="0" err="1"/>
              <a:t>екосистеми</a:t>
            </a:r>
            <a:r>
              <a:rPr lang="ru-RU" u="sng" dirty="0"/>
              <a:t> </a:t>
            </a:r>
            <a:r>
              <a:rPr lang="ru-RU" u="sng" dirty="0" err="1"/>
              <a:t>місцевого</a:t>
            </a:r>
            <a:r>
              <a:rPr lang="ru-RU" u="sng" dirty="0"/>
              <a:t> </a:t>
            </a:r>
            <a:r>
              <a:rPr lang="ru-RU" u="sng" dirty="0" err="1"/>
              <a:t>економічного</a:t>
            </a:r>
            <a:r>
              <a:rPr lang="ru-RU" u="sng" dirty="0"/>
              <a:t> </a:t>
            </a:r>
            <a:r>
              <a:rPr lang="ru-RU" u="sng" dirty="0" err="1"/>
              <a:t>розвитку</a:t>
            </a:r>
            <a:r>
              <a:rPr lang="ru-RU" u="sng" dirty="0"/>
              <a:t> </a:t>
            </a:r>
            <a:r>
              <a:rPr lang="ru-RU" u="sng" dirty="0" err="1"/>
              <a:t>є</a:t>
            </a:r>
            <a:r>
              <a:rPr lang="ru-RU" u="sng" dirty="0"/>
              <a:t>: </a:t>
            </a:r>
          </a:p>
          <a:p>
            <a:pPr marL="514350" indent="-514350" algn="just">
              <a:buAutoNum type="arabicPeriod"/>
            </a:pPr>
            <a:r>
              <a:rPr lang="ru-RU" dirty="0"/>
              <a:t>Установи </a:t>
            </a:r>
            <a:r>
              <a:rPr lang="ru-RU" dirty="0" err="1"/>
              <a:t>регіонального</a:t>
            </a:r>
            <a:r>
              <a:rPr lang="ru-RU" dirty="0"/>
              <a:t> та </a:t>
            </a:r>
            <a:r>
              <a:rPr lang="ru-RU" dirty="0" err="1"/>
              <a:t>місцевого</a:t>
            </a:r>
            <a:r>
              <a:rPr lang="ru-RU" dirty="0"/>
              <a:t> </a:t>
            </a:r>
            <a:r>
              <a:rPr lang="ru-RU" dirty="0" err="1"/>
              <a:t>розвитку</a:t>
            </a:r>
            <a:r>
              <a:rPr lang="ru-RU" dirty="0"/>
              <a:t> — установи, </a:t>
            </a:r>
            <a:r>
              <a:rPr lang="ru-RU" dirty="0" err="1"/>
              <a:t>створені</a:t>
            </a:r>
            <a:r>
              <a:rPr lang="ru-RU" dirty="0"/>
              <a:t> для </a:t>
            </a:r>
            <a:r>
              <a:rPr lang="ru-RU" dirty="0" err="1"/>
              <a:t>покращення</a:t>
            </a:r>
            <a:r>
              <a:rPr lang="ru-RU" dirty="0"/>
              <a:t> </a:t>
            </a:r>
            <a:r>
              <a:rPr lang="ru-RU" dirty="0" err="1"/>
              <a:t>економічного</a:t>
            </a:r>
            <a:r>
              <a:rPr lang="ru-RU" dirty="0"/>
              <a:t>, </a:t>
            </a:r>
            <a:r>
              <a:rPr lang="ru-RU" dirty="0" err="1"/>
              <a:t>соціального</a:t>
            </a:r>
            <a:r>
              <a:rPr lang="ru-RU" dirty="0"/>
              <a:t> та </a:t>
            </a:r>
            <a:r>
              <a:rPr lang="ru-RU" dirty="0" err="1"/>
              <a:t>екологічного</a:t>
            </a:r>
            <a:r>
              <a:rPr lang="ru-RU" dirty="0"/>
              <a:t> </a:t>
            </a:r>
            <a:r>
              <a:rPr lang="ru-RU" dirty="0" err="1"/>
              <a:t>розвитку</a:t>
            </a:r>
            <a:r>
              <a:rPr lang="ru-RU" dirty="0"/>
              <a:t> </a:t>
            </a:r>
            <a:r>
              <a:rPr lang="ru-RU" dirty="0" err="1"/>
              <a:t>територій</a:t>
            </a:r>
            <a:r>
              <a:rPr lang="ru-RU" dirty="0"/>
              <a:t>: </a:t>
            </a:r>
          </a:p>
          <a:p>
            <a:pPr algn="just">
              <a:buFontTx/>
              <a:buChar char="-"/>
            </a:pPr>
            <a:r>
              <a:rPr lang="ru-RU" dirty="0" err="1"/>
              <a:t>агенції</a:t>
            </a:r>
            <a:r>
              <a:rPr lang="ru-RU" dirty="0"/>
              <a:t> </a:t>
            </a:r>
            <a:r>
              <a:rPr lang="ru-RU" dirty="0" err="1"/>
              <a:t>регіонального</a:t>
            </a:r>
            <a:r>
              <a:rPr lang="ru-RU" dirty="0"/>
              <a:t> </a:t>
            </a:r>
            <a:r>
              <a:rPr lang="ru-RU" dirty="0" err="1"/>
              <a:t>розвитку</a:t>
            </a:r>
            <a:r>
              <a:rPr lang="ru-RU" dirty="0"/>
              <a:t> (АРР) — </a:t>
            </a:r>
            <a:r>
              <a:rPr lang="ru-RU" dirty="0" err="1"/>
              <a:t>неприбуткові</a:t>
            </a:r>
            <a:r>
              <a:rPr lang="ru-RU" dirty="0"/>
              <a:t> установи, </a:t>
            </a:r>
            <a:r>
              <a:rPr lang="ru-RU" dirty="0" err="1"/>
              <a:t>створені</a:t>
            </a:r>
            <a:r>
              <a:rPr lang="ru-RU" dirty="0"/>
              <a:t> для </a:t>
            </a:r>
            <a:r>
              <a:rPr lang="ru-RU" dirty="0" err="1"/>
              <a:t>ефективного</a:t>
            </a:r>
            <a:r>
              <a:rPr lang="ru-RU" dirty="0"/>
              <a:t> </a:t>
            </a:r>
            <a:r>
              <a:rPr lang="ru-RU" dirty="0" err="1"/>
              <a:t>виконання</a:t>
            </a:r>
            <a:r>
              <a:rPr lang="ru-RU" dirty="0"/>
              <a:t> </a:t>
            </a:r>
            <a:r>
              <a:rPr lang="ru-RU" dirty="0" err="1"/>
              <a:t>державної</a:t>
            </a:r>
            <a:r>
              <a:rPr lang="ru-RU" dirty="0"/>
              <a:t> </a:t>
            </a:r>
            <a:r>
              <a:rPr lang="ru-RU" dirty="0" err="1"/>
              <a:t>регіональної</a:t>
            </a:r>
            <a:r>
              <a:rPr lang="ru-RU" dirty="0"/>
              <a:t> </a:t>
            </a:r>
            <a:r>
              <a:rPr lang="ru-RU" dirty="0" err="1"/>
              <a:t>політики</a:t>
            </a:r>
            <a:r>
              <a:rPr lang="ru-RU" dirty="0"/>
              <a:t>; </a:t>
            </a:r>
          </a:p>
          <a:p>
            <a:pPr algn="just">
              <a:buFontTx/>
              <a:buChar char="-"/>
            </a:pPr>
            <a:r>
              <a:rPr lang="ru-RU" dirty="0" err="1"/>
              <a:t>агенції</a:t>
            </a:r>
            <a:r>
              <a:rPr lang="ru-RU" dirty="0"/>
              <a:t> </a:t>
            </a:r>
            <a:r>
              <a:rPr lang="ru-RU" dirty="0" err="1"/>
              <a:t>місцевого</a:t>
            </a:r>
            <a:r>
              <a:rPr lang="ru-RU" dirty="0"/>
              <a:t> </a:t>
            </a:r>
            <a:r>
              <a:rPr lang="ru-RU" dirty="0" err="1"/>
              <a:t>економічного</a:t>
            </a:r>
            <a:r>
              <a:rPr lang="ru-RU" dirty="0"/>
              <a:t> </a:t>
            </a:r>
            <a:r>
              <a:rPr lang="ru-RU" dirty="0" err="1"/>
              <a:t>розвитку</a:t>
            </a:r>
            <a:r>
              <a:rPr lang="ru-RU" dirty="0"/>
              <a:t> (АМЕР). </a:t>
            </a:r>
          </a:p>
          <a:p>
            <a:pPr marL="514350" indent="-514350" algn="just">
              <a:buAutoNum type="arabicPeriod"/>
            </a:pPr>
            <a:r>
              <a:rPr lang="ru-RU" dirty="0" err="1"/>
              <a:t>Організації</a:t>
            </a:r>
            <a:r>
              <a:rPr lang="ru-RU" dirty="0"/>
              <a:t> </a:t>
            </a:r>
            <a:r>
              <a:rPr lang="ru-RU" dirty="0" err="1"/>
              <a:t>підтримки</a:t>
            </a:r>
            <a:r>
              <a:rPr lang="ru-RU" dirty="0"/>
              <a:t> </a:t>
            </a:r>
            <a:r>
              <a:rPr lang="ru-RU" dirty="0" err="1"/>
              <a:t>бізнесу</a:t>
            </a:r>
            <a:r>
              <a:rPr lang="ru-RU" dirty="0"/>
              <a:t> — установи, </a:t>
            </a:r>
            <a:r>
              <a:rPr lang="ru-RU" dirty="0" err="1"/>
              <a:t>створені</a:t>
            </a:r>
            <a:r>
              <a:rPr lang="ru-RU" dirty="0"/>
              <a:t> для </a:t>
            </a:r>
            <a:r>
              <a:rPr lang="ru-RU" dirty="0" err="1"/>
              <a:t>розвитку</a:t>
            </a:r>
            <a:r>
              <a:rPr lang="ru-RU" dirty="0"/>
              <a:t> </a:t>
            </a:r>
            <a:r>
              <a:rPr lang="ru-RU" dirty="0" err="1"/>
              <a:t>бізнесу</a:t>
            </a:r>
            <a:r>
              <a:rPr lang="ru-RU" dirty="0"/>
              <a:t> та </a:t>
            </a:r>
            <a:r>
              <a:rPr lang="ru-RU" dirty="0" err="1"/>
              <a:t>сприяння</a:t>
            </a:r>
            <a:r>
              <a:rPr lang="ru-RU" dirty="0"/>
              <a:t> </a:t>
            </a:r>
            <a:r>
              <a:rPr lang="ru-RU" dirty="0" err="1"/>
              <a:t>розвитку</a:t>
            </a:r>
            <a:r>
              <a:rPr lang="ru-RU" dirty="0"/>
              <a:t> </a:t>
            </a:r>
            <a:r>
              <a:rPr lang="ru-RU" dirty="0" err="1"/>
              <a:t>підприємництва</a:t>
            </a:r>
            <a:r>
              <a:rPr lang="ru-RU" dirty="0"/>
              <a:t> шляхом </a:t>
            </a:r>
            <a:r>
              <a:rPr lang="ru-RU" dirty="0" err="1"/>
              <a:t>надання</a:t>
            </a:r>
            <a:r>
              <a:rPr lang="ru-RU" dirty="0"/>
              <a:t> </a:t>
            </a:r>
            <a:r>
              <a:rPr lang="ru-RU" dirty="0" err="1"/>
              <a:t>інформаційної</a:t>
            </a:r>
            <a:r>
              <a:rPr lang="ru-RU" dirty="0"/>
              <a:t>, </a:t>
            </a:r>
            <a:r>
              <a:rPr lang="ru-RU" dirty="0" err="1"/>
              <a:t>експертної</a:t>
            </a:r>
            <a:r>
              <a:rPr lang="ru-RU" dirty="0"/>
              <a:t>, </a:t>
            </a:r>
            <a:r>
              <a:rPr lang="ru-RU" dirty="0" err="1"/>
              <a:t>фінансової</a:t>
            </a:r>
            <a:r>
              <a:rPr lang="ru-RU" dirty="0"/>
              <a:t> та </a:t>
            </a:r>
            <a:r>
              <a:rPr lang="ru-RU" dirty="0" err="1"/>
              <a:t>іншої</a:t>
            </a:r>
            <a:r>
              <a:rPr lang="ru-RU" dirty="0"/>
              <a:t> </a:t>
            </a:r>
            <a:r>
              <a:rPr lang="ru-RU" dirty="0" err="1"/>
              <a:t>підтримки</a:t>
            </a:r>
            <a:r>
              <a:rPr lang="ru-RU" dirty="0"/>
              <a:t>: </a:t>
            </a:r>
          </a:p>
          <a:p>
            <a:pPr algn="just">
              <a:buFontTx/>
              <a:buChar char="-"/>
            </a:pPr>
            <a:r>
              <a:rPr lang="ru-RU" dirty="0"/>
              <a:t>центри </a:t>
            </a:r>
            <a:r>
              <a:rPr lang="ru-RU" dirty="0" err="1"/>
              <a:t>інформаційної</a:t>
            </a:r>
            <a:r>
              <a:rPr lang="ru-RU" dirty="0"/>
              <a:t> </a:t>
            </a:r>
            <a:r>
              <a:rPr lang="ru-RU" dirty="0" err="1"/>
              <a:t>підтримки</a:t>
            </a:r>
            <a:r>
              <a:rPr lang="ru-RU" dirty="0"/>
              <a:t> </a:t>
            </a:r>
            <a:r>
              <a:rPr lang="ru-RU" dirty="0" err="1"/>
              <a:t>бізнесу</a:t>
            </a:r>
            <a:r>
              <a:rPr lang="ru-RU" dirty="0"/>
              <a:t> (ЦІПБ) — </a:t>
            </a:r>
            <a:r>
              <a:rPr lang="ru-RU" dirty="0" err="1"/>
              <a:t>організації</a:t>
            </a:r>
            <a:r>
              <a:rPr lang="ru-RU" dirty="0"/>
              <a:t>, </a:t>
            </a:r>
            <a:r>
              <a:rPr lang="ru-RU" dirty="0" err="1"/>
              <a:t>відповідальні</a:t>
            </a:r>
            <a:r>
              <a:rPr lang="ru-RU" dirty="0"/>
              <a:t> за </a:t>
            </a:r>
            <a:r>
              <a:rPr lang="ru-RU" dirty="0" err="1"/>
              <a:t>надання</a:t>
            </a:r>
            <a:r>
              <a:rPr lang="ru-RU" dirty="0"/>
              <a:t> </a:t>
            </a:r>
            <a:r>
              <a:rPr lang="ru-RU" dirty="0" err="1"/>
              <a:t>підприємцям</a:t>
            </a:r>
            <a:r>
              <a:rPr lang="ru-RU" dirty="0"/>
              <a:t> і </a:t>
            </a:r>
            <a:r>
              <a:rPr lang="ru-RU" dirty="0" err="1"/>
              <a:t>компаніям</a:t>
            </a:r>
            <a:r>
              <a:rPr lang="ru-RU" dirty="0"/>
              <a:t> </a:t>
            </a:r>
            <a:r>
              <a:rPr lang="ru-RU" dirty="0" err="1"/>
              <a:t>інформації</a:t>
            </a:r>
            <a:r>
              <a:rPr lang="ru-RU" dirty="0"/>
              <a:t> про </a:t>
            </a:r>
            <a:r>
              <a:rPr lang="ru-RU" dirty="0" err="1"/>
              <a:t>можливості</a:t>
            </a:r>
            <a:r>
              <a:rPr lang="ru-RU" dirty="0"/>
              <a:t>, </a:t>
            </a:r>
            <a:r>
              <a:rPr lang="ru-RU" dirty="0" err="1"/>
              <a:t>які</a:t>
            </a:r>
            <a:r>
              <a:rPr lang="ru-RU" dirty="0"/>
              <a:t> </a:t>
            </a:r>
            <a:r>
              <a:rPr lang="ru-RU" dirty="0" err="1"/>
              <a:t>існують</a:t>
            </a:r>
            <a:r>
              <a:rPr lang="ru-RU" dirty="0"/>
              <a:t> на ринку. В </a:t>
            </a:r>
            <a:r>
              <a:rPr lang="ru-RU" dirty="0" err="1"/>
              <a:t>Україні</a:t>
            </a:r>
            <a:r>
              <a:rPr lang="ru-RU" dirty="0"/>
              <a:t> </a:t>
            </a:r>
            <a:r>
              <a:rPr lang="ru-RU" dirty="0" err="1"/>
              <a:t>функціонує</a:t>
            </a:r>
            <a:r>
              <a:rPr lang="ru-RU" dirty="0"/>
              <a:t> 15 ЦІПБ за </a:t>
            </a:r>
            <a:r>
              <a:rPr lang="ru-RU" dirty="0" err="1"/>
              <a:t>підтримки</a:t>
            </a:r>
            <a:r>
              <a:rPr lang="ru-RU" dirty="0"/>
              <a:t> </a:t>
            </a:r>
            <a:r>
              <a:rPr lang="ru-RU" dirty="0" err="1"/>
              <a:t>програми</a:t>
            </a:r>
            <a:r>
              <a:rPr lang="ru-RU" dirty="0"/>
              <a:t> </a:t>
            </a:r>
            <a:r>
              <a:rPr lang="en" dirty="0"/>
              <a:t>EU4Business </a:t>
            </a:r>
            <a:r>
              <a:rPr lang="ru-RU" dirty="0"/>
              <a:t>і ЄБРР; </a:t>
            </a:r>
          </a:p>
          <a:p>
            <a:pPr algn="just">
              <a:buFontTx/>
              <a:buChar char="-"/>
            </a:pPr>
            <a:r>
              <a:rPr lang="ru-RU" dirty="0"/>
              <a:t> </a:t>
            </a:r>
            <a:r>
              <a:rPr lang="ru-RU" dirty="0" err="1"/>
              <a:t>консалтингові</a:t>
            </a:r>
            <a:r>
              <a:rPr lang="ru-RU" dirty="0"/>
              <a:t> </a:t>
            </a:r>
            <a:r>
              <a:rPr lang="ru-RU" dirty="0" err="1"/>
              <a:t>компанії</a:t>
            </a:r>
            <a:r>
              <a:rPr lang="ru-RU" dirty="0"/>
              <a:t>, </a:t>
            </a:r>
            <a:r>
              <a:rPr lang="ru-RU" dirty="0" err="1"/>
              <a:t>бізнес-асоціації</a:t>
            </a:r>
            <a:r>
              <a:rPr lang="ru-RU" dirty="0"/>
              <a:t>, торгово-</a:t>
            </a:r>
            <a:r>
              <a:rPr lang="ru-RU" dirty="0" err="1"/>
              <a:t>промислові</a:t>
            </a:r>
            <a:r>
              <a:rPr lang="ru-RU" dirty="0"/>
              <a:t> </a:t>
            </a:r>
            <a:r>
              <a:rPr lang="ru-RU" dirty="0" err="1"/>
              <a:t>палати</a:t>
            </a:r>
            <a:r>
              <a:rPr lang="ru-RU" dirty="0"/>
              <a:t>, клуби </a:t>
            </a:r>
            <a:r>
              <a:rPr lang="ru-RU" dirty="0" err="1"/>
              <a:t>підприємців</a:t>
            </a:r>
            <a:r>
              <a:rPr lang="ru-RU" dirty="0"/>
              <a:t>, </a:t>
            </a:r>
            <a:r>
              <a:rPr lang="ru-RU" dirty="0" err="1"/>
              <a:t>кластери</a:t>
            </a:r>
            <a:r>
              <a:rPr lang="ru-RU" dirty="0"/>
              <a:t>, </a:t>
            </a:r>
            <a:r>
              <a:rPr lang="ru-RU" dirty="0" err="1"/>
              <a:t>які</a:t>
            </a:r>
            <a:r>
              <a:rPr lang="ru-RU" dirty="0"/>
              <a:t> </a:t>
            </a:r>
            <a:r>
              <a:rPr lang="ru-RU" dirty="0" err="1"/>
              <a:t>можуть</a:t>
            </a:r>
            <a:r>
              <a:rPr lang="ru-RU" dirty="0"/>
              <a:t> </a:t>
            </a:r>
            <a:r>
              <a:rPr lang="ru-RU" dirty="0" err="1"/>
              <a:t>надати</a:t>
            </a:r>
            <a:r>
              <a:rPr lang="ru-RU" dirty="0"/>
              <a:t> </a:t>
            </a:r>
            <a:r>
              <a:rPr lang="ru-RU" dirty="0" err="1"/>
              <a:t>професійну</a:t>
            </a:r>
            <a:r>
              <a:rPr lang="ru-RU" dirty="0"/>
              <a:t> </a:t>
            </a:r>
            <a:r>
              <a:rPr lang="ru-RU" dirty="0" err="1"/>
              <a:t>підтримку</a:t>
            </a:r>
            <a:r>
              <a:rPr lang="ru-RU" dirty="0"/>
              <a:t> </a:t>
            </a:r>
            <a:r>
              <a:rPr lang="ru-RU" dirty="0" err="1"/>
              <a:t>бізнесу</a:t>
            </a:r>
            <a:r>
              <a:rPr lang="ru-RU" dirty="0"/>
              <a:t>; </a:t>
            </a:r>
          </a:p>
          <a:p>
            <a:pPr algn="just">
              <a:buFontTx/>
              <a:buChar char="-"/>
            </a:pPr>
            <a:r>
              <a:rPr lang="ru-RU" dirty="0"/>
              <a:t> </a:t>
            </a:r>
            <a:r>
              <a:rPr lang="ru-RU" dirty="0" err="1"/>
              <a:t>бізнес</a:t>
            </a:r>
            <a:r>
              <a:rPr lang="ru-RU" dirty="0"/>
              <a:t>-клуби — </a:t>
            </a:r>
            <a:r>
              <a:rPr lang="ru-RU" dirty="0" err="1"/>
              <a:t>об’єднання</a:t>
            </a:r>
            <a:r>
              <a:rPr lang="ru-RU" dirty="0"/>
              <a:t> </a:t>
            </a:r>
            <a:r>
              <a:rPr lang="ru-RU" dirty="0" err="1"/>
              <a:t>підприємців</a:t>
            </a:r>
            <a:r>
              <a:rPr lang="ru-RU" dirty="0"/>
              <a:t>, </a:t>
            </a:r>
            <a:r>
              <a:rPr lang="ru-RU" dirty="0" err="1"/>
              <a:t>створені</a:t>
            </a:r>
            <a:r>
              <a:rPr lang="ru-RU" dirty="0"/>
              <a:t> для </a:t>
            </a:r>
            <a:r>
              <a:rPr lang="ru-RU" dirty="0" err="1"/>
              <a:t>захисту</a:t>
            </a:r>
            <a:r>
              <a:rPr lang="ru-RU" dirty="0"/>
              <a:t> та </a:t>
            </a:r>
            <a:r>
              <a:rPr lang="ru-RU" dirty="0" err="1"/>
              <a:t>просування</a:t>
            </a:r>
            <a:r>
              <a:rPr lang="ru-RU" dirty="0"/>
              <a:t> </a:t>
            </a:r>
            <a:r>
              <a:rPr lang="ru-RU" dirty="0" err="1"/>
              <a:t>інтересів</a:t>
            </a:r>
            <a:r>
              <a:rPr lang="ru-RU" dirty="0"/>
              <a:t> </a:t>
            </a:r>
            <a:r>
              <a:rPr lang="ru-RU" dirty="0" err="1"/>
              <a:t>своїх</a:t>
            </a:r>
            <a:r>
              <a:rPr lang="ru-RU" dirty="0"/>
              <a:t> </a:t>
            </a:r>
            <a:r>
              <a:rPr lang="ru-RU" dirty="0" err="1"/>
              <a:t>членів</a:t>
            </a:r>
            <a:r>
              <a:rPr lang="ru-RU" dirty="0"/>
              <a:t> і/</a:t>
            </a:r>
            <a:r>
              <a:rPr lang="ru-RU" dirty="0" err="1"/>
              <a:t>або</a:t>
            </a:r>
            <a:r>
              <a:rPr lang="ru-RU" dirty="0"/>
              <a:t> </a:t>
            </a:r>
            <a:r>
              <a:rPr lang="ru-RU" dirty="0" err="1"/>
              <a:t>створення</a:t>
            </a:r>
            <a:r>
              <a:rPr lang="ru-RU" dirty="0"/>
              <a:t> </a:t>
            </a:r>
            <a:r>
              <a:rPr lang="ru-RU" dirty="0" err="1"/>
              <a:t>середовища</a:t>
            </a:r>
            <a:r>
              <a:rPr lang="ru-RU" dirty="0"/>
              <a:t> </a:t>
            </a:r>
            <a:r>
              <a:rPr lang="ru-RU" dirty="0" err="1"/>
              <a:t>підприємців</a:t>
            </a:r>
            <a:r>
              <a:rPr lang="ru-RU" dirty="0"/>
              <a:t>; </a:t>
            </a:r>
          </a:p>
          <a:p>
            <a:pPr algn="just">
              <a:buFontTx/>
              <a:buChar char="-"/>
            </a:pPr>
            <a:r>
              <a:rPr lang="ru-RU" dirty="0"/>
              <a:t> </a:t>
            </a:r>
            <a:r>
              <a:rPr lang="ru-RU" dirty="0" err="1"/>
              <a:t>бізнес</a:t>
            </a:r>
            <a:r>
              <a:rPr lang="ru-RU" dirty="0"/>
              <a:t>-центри, </a:t>
            </a:r>
            <a:r>
              <a:rPr lang="ru-RU" dirty="0" err="1"/>
              <a:t>хаби</a:t>
            </a:r>
            <a:r>
              <a:rPr lang="ru-RU" dirty="0"/>
              <a:t>, </a:t>
            </a:r>
            <a:r>
              <a:rPr lang="ru-RU" dirty="0" err="1"/>
              <a:t>коворкінги</a:t>
            </a:r>
            <a:r>
              <a:rPr lang="ru-RU" dirty="0"/>
              <a:t>, </a:t>
            </a:r>
            <a:r>
              <a:rPr lang="ru-RU" dirty="0" err="1"/>
              <a:t>які</a:t>
            </a:r>
            <a:r>
              <a:rPr lang="ru-RU" dirty="0"/>
              <a:t> </a:t>
            </a:r>
            <a:r>
              <a:rPr lang="ru-RU" dirty="0" err="1"/>
              <a:t>можуть</a:t>
            </a:r>
            <a:r>
              <a:rPr lang="ru-RU" dirty="0"/>
              <a:t> </a:t>
            </a:r>
            <a:r>
              <a:rPr lang="ru-RU" dirty="0" err="1"/>
              <a:t>надати</a:t>
            </a:r>
            <a:r>
              <a:rPr lang="ru-RU" dirty="0"/>
              <a:t> </a:t>
            </a:r>
            <a:r>
              <a:rPr lang="ru-RU" dirty="0" err="1"/>
              <a:t>приміщення</a:t>
            </a:r>
            <a:r>
              <a:rPr lang="ru-RU" dirty="0"/>
              <a:t> для </a:t>
            </a:r>
            <a:r>
              <a:rPr lang="ru-RU" dirty="0" err="1"/>
              <a:t>бізнесу</a:t>
            </a:r>
            <a:r>
              <a:rPr lang="ru-RU" dirty="0"/>
              <a:t>.</a:t>
            </a:r>
            <a:endParaRPr lang="ru-UA" dirty="0"/>
          </a:p>
        </p:txBody>
      </p:sp>
      <p:sp>
        <p:nvSpPr>
          <p:cNvPr id="2" name="Дата 1">
            <a:extLst>
              <a:ext uri="{FF2B5EF4-FFF2-40B4-BE49-F238E27FC236}">
                <a16:creationId xmlns:a16="http://schemas.microsoft.com/office/drawing/2014/main" id="{28356FC5-A2B0-03DB-F5A1-1D228C6A302B}"/>
              </a:ext>
            </a:extLst>
          </p:cNvPr>
          <p:cNvSpPr>
            <a:spLocks noGrp="1"/>
          </p:cNvSpPr>
          <p:nvPr>
            <p:ph type="dt" sz="half" idx="10"/>
          </p:nvPr>
        </p:nvSpPr>
        <p:spPr/>
        <p:txBody>
          <a:bodyPr/>
          <a:lstStyle/>
          <a:p>
            <a:fld id="{55718498-F8CE-DD4A-A87E-CF485160F6DF}" type="datetime1">
              <a:rPr lang="ru-RU" smtClean="0"/>
              <a:t>13.11.2022</a:t>
            </a:fld>
            <a:endParaRPr lang="ru-UA"/>
          </a:p>
        </p:txBody>
      </p:sp>
      <p:sp>
        <p:nvSpPr>
          <p:cNvPr id="4" name="Номер слайда 3">
            <a:extLst>
              <a:ext uri="{FF2B5EF4-FFF2-40B4-BE49-F238E27FC236}">
                <a16:creationId xmlns:a16="http://schemas.microsoft.com/office/drawing/2014/main" id="{CCF8AB23-BD5F-9ED5-14F8-916F14AE03A0}"/>
              </a:ext>
            </a:extLst>
          </p:cNvPr>
          <p:cNvSpPr>
            <a:spLocks noGrp="1"/>
          </p:cNvSpPr>
          <p:nvPr>
            <p:ph type="sldNum" sz="quarter" idx="12"/>
          </p:nvPr>
        </p:nvSpPr>
        <p:spPr/>
        <p:txBody>
          <a:bodyPr/>
          <a:lstStyle/>
          <a:p>
            <a:fld id="{7E919570-D5DA-FE4A-AFCE-0801BB8F2B09}" type="slidenum">
              <a:rPr lang="ru-UA" smtClean="0"/>
              <a:t>113</a:t>
            </a:fld>
            <a:endParaRPr lang="ru-UA"/>
          </a:p>
        </p:txBody>
      </p:sp>
    </p:spTree>
    <p:extLst>
      <p:ext uri="{BB962C8B-B14F-4D97-AF65-F5344CB8AC3E}">
        <p14:creationId xmlns:p14="http://schemas.microsoft.com/office/powerpoint/2010/main" val="366298354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088137B-18E3-B7C4-3E97-9A481072F162}"/>
              </a:ext>
            </a:extLst>
          </p:cNvPr>
          <p:cNvSpPr>
            <a:spLocks noGrp="1"/>
          </p:cNvSpPr>
          <p:nvPr>
            <p:ph idx="1"/>
          </p:nvPr>
        </p:nvSpPr>
        <p:spPr>
          <a:xfrm>
            <a:off x="838200" y="368136"/>
            <a:ext cx="9130990" cy="5808828"/>
          </a:xfrm>
        </p:spPr>
        <p:txBody>
          <a:bodyPr>
            <a:normAutofit fontScale="85000" lnSpcReduction="20000"/>
          </a:bodyPr>
          <a:lstStyle/>
          <a:p>
            <a:pPr marL="0" indent="0" algn="just">
              <a:buNone/>
            </a:pPr>
            <a:r>
              <a:rPr lang="ru-RU" dirty="0"/>
              <a:t>3. </a:t>
            </a:r>
            <a:r>
              <a:rPr lang="ru-RU" dirty="0" err="1"/>
              <a:t>Консультанти</a:t>
            </a:r>
            <a:r>
              <a:rPr lang="ru-RU" dirty="0"/>
              <a:t> — </a:t>
            </a:r>
            <a:r>
              <a:rPr lang="ru-RU" dirty="0" err="1"/>
              <a:t>незалежні</a:t>
            </a:r>
            <a:r>
              <a:rPr lang="ru-RU" dirty="0"/>
              <a:t> </a:t>
            </a:r>
            <a:r>
              <a:rPr lang="ru-RU" dirty="0" err="1"/>
              <a:t>фахівці</a:t>
            </a:r>
            <a:r>
              <a:rPr lang="ru-RU" dirty="0"/>
              <a:t>, </a:t>
            </a:r>
            <a:r>
              <a:rPr lang="ru-RU" dirty="0" err="1"/>
              <a:t>які</a:t>
            </a:r>
            <a:r>
              <a:rPr lang="ru-RU" dirty="0"/>
              <a:t> </a:t>
            </a:r>
            <a:r>
              <a:rPr lang="ru-RU" dirty="0" err="1"/>
              <a:t>можуть</a:t>
            </a:r>
            <a:r>
              <a:rPr lang="ru-RU" dirty="0"/>
              <a:t> </a:t>
            </a:r>
            <a:r>
              <a:rPr lang="ru-RU" dirty="0" err="1"/>
              <a:t>надати</a:t>
            </a:r>
            <a:r>
              <a:rPr lang="ru-RU" dirty="0"/>
              <a:t> </a:t>
            </a:r>
            <a:r>
              <a:rPr lang="ru-RU" dirty="0" err="1"/>
              <a:t>допомогу</a:t>
            </a:r>
            <a:r>
              <a:rPr lang="ru-RU" dirty="0"/>
              <a:t> з </a:t>
            </a:r>
            <a:r>
              <a:rPr lang="ru-RU" dirty="0" err="1"/>
              <a:t>розвитку</a:t>
            </a:r>
            <a:r>
              <a:rPr lang="ru-RU" dirty="0"/>
              <a:t> </a:t>
            </a:r>
            <a:r>
              <a:rPr lang="ru-RU" dirty="0" err="1"/>
              <a:t>бізнесу</a:t>
            </a:r>
            <a:r>
              <a:rPr lang="ru-RU" dirty="0"/>
              <a:t>: </a:t>
            </a:r>
          </a:p>
          <a:p>
            <a:pPr algn="just">
              <a:buFontTx/>
              <a:buChar char="-"/>
            </a:pPr>
            <a:r>
              <a:rPr lang="ru-RU" dirty="0" err="1"/>
              <a:t>реєстрація</a:t>
            </a:r>
            <a:r>
              <a:rPr lang="ru-RU" dirty="0"/>
              <a:t> та </a:t>
            </a:r>
            <a:r>
              <a:rPr lang="ru-RU" dirty="0" err="1"/>
              <a:t>супровід</a:t>
            </a:r>
            <a:r>
              <a:rPr lang="ru-RU" dirty="0"/>
              <a:t> </a:t>
            </a:r>
            <a:r>
              <a:rPr lang="ru-RU" dirty="0" err="1"/>
              <a:t>юридичної</a:t>
            </a:r>
            <a:r>
              <a:rPr lang="ru-RU" dirty="0"/>
              <a:t> особи; </a:t>
            </a:r>
          </a:p>
          <a:p>
            <a:pPr algn="just">
              <a:buFontTx/>
              <a:buChar char="-"/>
            </a:pPr>
            <a:r>
              <a:rPr lang="ru-RU" dirty="0"/>
              <a:t> </a:t>
            </a:r>
            <a:r>
              <a:rPr lang="ru-RU" dirty="0" err="1"/>
              <a:t>налагодження</a:t>
            </a:r>
            <a:r>
              <a:rPr lang="ru-RU" dirty="0"/>
              <a:t> </a:t>
            </a:r>
            <a:r>
              <a:rPr lang="ru-RU" dirty="0" err="1"/>
              <a:t>бізнес-процесів</a:t>
            </a:r>
            <a:r>
              <a:rPr lang="ru-RU" dirty="0"/>
              <a:t> (</a:t>
            </a:r>
            <a:r>
              <a:rPr lang="ru-RU" dirty="0" err="1"/>
              <a:t>виробництво</a:t>
            </a:r>
            <a:r>
              <a:rPr lang="ru-RU" dirty="0"/>
              <a:t>, продаж </a:t>
            </a:r>
            <a:r>
              <a:rPr lang="ru-RU" dirty="0" err="1"/>
              <a:t>тощо</a:t>
            </a:r>
            <a:r>
              <a:rPr lang="ru-RU" dirty="0"/>
              <a:t>); </a:t>
            </a:r>
          </a:p>
          <a:p>
            <a:pPr algn="just">
              <a:buFontTx/>
              <a:buChar char="-"/>
            </a:pPr>
            <a:r>
              <a:rPr lang="ru-RU" dirty="0"/>
              <a:t> </a:t>
            </a:r>
            <a:r>
              <a:rPr lang="ru-RU" dirty="0" err="1"/>
              <a:t>розробка</a:t>
            </a:r>
            <a:r>
              <a:rPr lang="ru-RU" dirty="0"/>
              <a:t> </a:t>
            </a:r>
            <a:r>
              <a:rPr lang="ru-RU" dirty="0" err="1"/>
              <a:t>стратегій</a:t>
            </a:r>
            <a:r>
              <a:rPr lang="ru-RU" dirty="0"/>
              <a:t>, </a:t>
            </a:r>
            <a:r>
              <a:rPr lang="ru-RU" dirty="0" err="1"/>
              <a:t>бізнес-планів</a:t>
            </a:r>
            <a:r>
              <a:rPr lang="ru-RU" dirty="0"/>
              <a:t> і </a:t>
            </a:r>
            <a:r>
              <a:rPr lang="ru-RU" dirty="0" err="1"/>
              <a:t>планів</a:t>
            </a:r>
            <a:r>
              <a:rPr lang="ru-RU" dirty="0"/>
              <a:t> </a:t>
            </a:r>
            <a:r>
              <a:rPr lang="ru-RU" dirty="0" err="1"/>
              <a:t>комерціалізації</a:t>
            </a:r>
            <a:r>
              <a:rPr lang="ru-RU" dirty="0"/>
              <a:t> </a:t>
            </a:r>
            <a:r>
              <a:rPr lang="ru-RU" dirty="0" err="1"/>
              <a:t>продукції</a:t>
            </a:r>
            <a:r>
              <a:rPr lang="ru-RU" dirty="0"/>
              <a:t>; </a:t>
            </a:r>
          </a:p>
          <a:p>
            <a:pPr algn="just">
              <a:buFontTx/>
              <a:buChar char="-"/>
            </a:pPr>
            <a:r>
              <a:rPr lang="ru-RU" dirty="0"/>
              <a:t> </a:t>
            </a:r>
            <a:r>
              <a:rPr lang="ru-RU" dirty="0" err="1"/>
              <a:t>залучення</a:t>
            </a:r>
            <a:r>
              <a:rPr lang="ru-RU" dirty="0"/>
              <a:t> </a:t>
            </a:r>
            <a:r>
              <a:rPr lang="ru-RU" dirty="0" err="1"/>
              <a:t>фінансування</a:t>
            </a:r>
            <a:r>
              <a:rPr lang="ru-RU" dirty="0"/>
              <a:t>. </a:t>
            </a:r>
          </a:p>
          <a:p>
            <a:pPr marL="0" indent="0" algn="just">
              <a:buNone/>
            </a:pPr>
            <a:r>
              <a:rPr lang="ru-RU" dirty="0"/>
              <a:t>4. </a:t>
            </a:r>
            <a:r>
              <a:rPr lang="ru-RU" dirty="0" err="1"/>
              <a:t>Освітні</a:t>
            </a:r>
            <a:r>
              <a:rPr lang="ru-RU" dirty="0"/>
              <a:t> установи. </a:t>
            </a:r>
            <a:r>
              <a:rPr lang="ru-RU" dirty="0" err="1"/>
              <a:t>Місцева</a:t>
            </a:r>
            <a:r>
              <a:rPr lang="ru-RU" dirty="0"/>
              <a:t> </a:t>
            </a:r>
            <a:r>
              <a:rPr lang="ru-RU" dirty="0" err="1"/>
              <a:t>влада</a:t>
            </a:r>
            <a:r>
              <a:rPr lang="ru-RU" dirty="0"/>
              <a:t> та </a:t>
            </a:r>
            <a:r>
              <a:rPr lang="ru-RU" dirty="0" err="1"/>
              <a:t>підприємці</a:t>
            </a:r>
            <a:r>
              <a:rPr lang="ru-RU" dirty="0"/>
              <a:t> </a:t>
            </a:r>
            <a:r>
              <a:rPr lang="ru-RU" dirty="0" err="1"/>
              <a:t>повинні</a:t>
            </a:r>
            <a:r>
              <a:rPr lang="ru-RU" dirty="0"/>
              <a:t> </a:t>
            </a:r>
            <a:r>
              <a:rPr lang="ru-RU" dirty="0" err="1"/>
              <a:t>працювати</a:t>
            </a:r>
            <a:r>
              <a:rPr lang="ru-RU" dirty="0"/>
              <a:t> </a:t>
            </a:r>
            <a:r>
              <a:rPr lang="ru-RU" dirty="0" err="1"/>
              <a:t>із</a:t>
            </a:r>
            <a:r>
              <a:rPr lang="ru-RU" dirty="0"/>
              <a:t> закладами </a:t>
            </a:r>
            <a:r>
              <a:rPr lang="ru-RU" dirty="0" err="1"/>
              <a:t>освіти</a:t>
            </a:r>
            <a:r>
              <a:rPr lang="ru-RU" dirty="0"/>
              <a:t>, </a:t>
            </a:r>
            <a:r>
              <a:rPr lang="ru-RU" dirty="0" err="1"/>
              <a:t>оскільки</a:t>
            </a:r>
            <a:r>
              <a:rPr lang="ru-RU" dirty="0"/>
              <a:t> вони </a:t>
            </a:r>
            <a:r>
              <a:rPr lang="ru-RU" dirty="0" err="1"/>
              <a:t>розвивають</a:t>
            </a:r>
            <a:r>
              <a:rPr lang="ru-RU" dirty="0"/>
              <a:t> </a:t>
            </a:r>
            <a:r>
              <a:rPr lang="ru-RU" dirty="0" err="1"/>
              <a:t>людський</a:t>
            </a:r>
            <a:r>
              <a:rPr lang="ru-RU" dirty="0"/>
              <a:t> </a:t>
            </a:r>
            <a:r>
              <a:rPr lang="ru-RU" dirty="0" err="1"/>
              <a:t>капітал</a:t>
            </a:r>
            <a:r>
              <a:rPr lang="ru-RU" dirty="0"/>
              <a:t> і </a:t>
            </a:r>
            <a:r>
              <a:rPr lang="ru-RU" dirty="0" err="1"/>
              <a:t>вирощують</a:t>
            </a:r>
            <a:r>
              <a:rPr lang="ru-RU" dirty="0"/>
              <a:t> </a:t>
            </a:r>
            <a:r>
              <a:rPr lang="ru-RU" dirty="0" err="1"/>
              <a:t>таланти</a:t>
            </a:r>
            <a:r>
              <a:rPr lang="ru-RU" dirty="0"/>
              <a:t>, </a:t>
            </a:r>
            <a:r>
              <a:rPr lang="ru-RU" dirty="0" err="1"/>
              <a:t>які</a:t>
            </a:r>
            <a:r>
              <a:rPr lang="ru-RU" dirty="0"/>
              <a:t> </a:t>
            </a:r>
            <a:r>
              <a:rPr lang="ru-RU" dirty="0" err="1"/>
              <a:t>їм</a:t>
            </a:r>
            <a:r>
              <a:rPr lang="ru-RU" dirty="0"/>
              <a:t> </a:t>
            </a:r>
            <a:r>
              <a:rPr lang="ru-RU" dirty="0" err="1"/>
              <a:t>потрібні</a:t>
            </a:r>
            <a:r>
              <a:rPr lang="ru-RU" dirty="0"/>
              <a:t>: </a:t>
            </a:r>
          </a:p>
          <a:p>
            <a:pPr algn="just">
              <a:buFontTx/>
              <a:buChar char="-"/>
            </a:pPr>
            <a:r>
              <a:rPr lang="ru-RU" dirty="0" err="1"/>
              <a:t>заклади</a:t>
            </a:r>
            <a:r>
              <a:rPr lang="ru-RU" dirty="0"/>
              <a:t> </a:t>
            </a:r>
            <a:r>
              <a:rPr lang="ru-RU" dirty="0" err="1"/>
              <a:t>формальної</a:t>
            </a:r>
            <a:r>
              <a:rPr lang="ru-RU" dirty="0"/>
              <a:t> </a:t>
            </a:r>
            <a:r>
              <a:rPr lang="ru-RU" dirty="0" err="1"/>
              <a:t>освіти</a:t>
            </a:r>
            <a:r>
              <a:rPr lang="ru-RU" dirty="0"/>
              <a:t> (</a:t>
            </a:r>
            <a:r>
              <a:rPr lang="ru-RU" dirty="0" err="1"/>
              <a:t>школи</a:t>
            </a:r>
            <a:r>
              <a:rPr lang="ru-RU" dirty="0"/>
              <a:t>, </a:t>
            </a:r>
            <a:r>
              <a:rPr lang="ru-RU" dirty="0" err="1"/>
              <a:t>професійно-технічні</a:t>
            </a:r>
            <a:r>
              <a:rPr lang="ru-RU" dirty="0"/>
              <a:t> училища, </a:t>
            </a:r>
            <a:r>
              <a:rPr lang="ru-RU" dirty="0" err="1"/>
              <a:t>технікуми</a:t>
            </a:r>
            <a:r>
              <a:rPr lang="ru-RU" dirty="0"/>
              <a:t>); </a:t>
            </a:r>
          </a:p>
          <a:p>
            <a:pPr algn="just">
              <a:buFontTx/>
              <a:buChar char="-"/>
            </a:pPr>
            <a:r>
              <a:rPr lang="ru-RU" dirty="0"/>
              <a:t> </a:t>
            </a:r>
            <a:r>
              <a:rPr lang="ru-RU" dirty="0" err="1"/>
              <a:t>заклади</a:t>
            </a:r>
            <a:r>
              <a:rPr lang="ru-RU" dirty="0"/>
              <a:t> </a:t>
            </a:r>
            <a:r>
              <a:rPr lang="ru-RU" dirty="0" err="1"/>
              <a:t>неформальної</a:t>
            </a:r>
            <a:r>
              <a:rPr lang="ru-RU" dirty="0"/>
              <a:t> </a:t>
            </a:r>
            <a:r>
              <a:rPr lang="ru-RU" dirty="0" err="1"/>
              <a:t>освіти</a:t>
            </a:r>
            <a:r>
              <a:rPr lang="ru-RU" dirty="0"/>
              <a:t> (</a:t>
            </a:r>
            <a:r>
              <a:rPr lang="ru-RU" dirty="0" err="1"/>
              <a:t>бізнес-школи</a:t>
            </a:r>
            <a:r>
              <a:rPr lang="ru-RU" dirty="0"/>
              <a:t>, </a:t>
            </a:r>
            <a:r>
              <a:rPr lang="ru-RU" dirty="0" err="1"/>
              <a:t>тренінгові</a:t>
            </a:r>
            <a:r>
              <a:rPr lang="ru-RU" dirty="0"/>
              <a:t> центри </a:t>
            </a:r>
            <a:r>
              <a:rPr lang="ru-RU" dirty="0" err="1"/>
              <a:t>тощо</a:t>
            </a:r>
            <a:r>
              <a:rPr lang="ru-RU" dirty="0"/>
              <a:t>), </a:t>
            </a:r>
            <a:r>
              <a:rPr lang="ru-RU" dirty="0" err="1"/>
              <a:t>які</a:t>
            </a:r>
            <a:r>
              <a:rPr lang="ru-RU" dirty="0"/>
              <a:t> </a:t>
            </a:r>
            <a:r>
              <a:rPr lang="ru-RU" dirty="0" err="1"/>
              <a:t>можуть</a:t>
            </a:r>
            <a:r>
              <a:rPr lang="ru-RU" dirty="0"/>
              <a:t> </a:t>
            </a:r>
            <a:r>
              <a:rPr lang="ru-RU" dirty="0" err="1"/>
              <a:t>організовувати</a:t>
            </a:r>
            <a:r>
              <a:rPr lang="ru-RU" dirty="0"/>
              <a:t> </a:t>
            </a:r>
            <a:r>
              <a:rPr lang="ru-RU" dirty="0" err="1"/>
              <a:t>навчальні</a:t>
            </a:r>
            <a:r>
              <a:rPr lang="ru-RU" dirty="0"/>
              <a:t> заходи для персоналу, </a:t>
            </a:r>
            <a:r>
              <a:rPr lang="ru-RU" dirty="0" err="1"/>
              <a:t>зокрема</a:t>
            </a:r>
            <a:r>
              <a:rPr lang="ru-RU" dirty="0"/>
              <a:t> </a:t>
            </a:r>
            <a:r>
              <a:rPr lang="ru-RU" dirty="0" err="1"/>
              <a:t>семінари</a:t>
            </a:r>
            <a:r>
              <a:rPr lang="ru-RU" dirty="0"/>
              <a:t>, </a:t>
            </a:r>
            <a:r>
              <a:rPr lang="ru-RU" dirty="0" err="1"/>
              <a:t>тренінги</a:t>
            </a:r>
            <a:r>
              <a:rPr lang="ru-RU" dirty="0"/>
              <a:t>, </a:t>
            </a:r>
            <a:r>
              <a:rPr lang="ru-RU" dirty="0" err="1"/>
              <a:t>курси</a:t>
            </a:r>
            <a:r>
              <a:rPr lang="ru-RU" dirty="0"/>
              <a:t>, </a:t>
            </a:r>
            <a:r>
              <a:rPr lang="ru-RU" dirty="0" err="1"/>
              <a:t>програми</a:t>
            </a:r>
            <a:r>
              <a:rPr lang="ru-RU" dirty="0"/>
              <a:t> </a:t>
            </a:r>
            <a:r>
              <a:rPr lang="ru-RU" dirty="0" err="1"/>
              <a:t>підвищення</a:t>
            </a:r>
            <a:r>
              <a:rPr lang="ru-RU" dirty="0"/>
              <a:t> </a:t>
            </a:r>
            <a:r>
              <a:rPr lang="ru-RU" dirty="0" err="1"/>
              <a:t>кваліфікації</a:t>
            </a:r>
            <a:r>
              <a:rPr lang="ru-RU" dirty="0"/>
              <a:t>, </a:t>
            </a:r>
            <a:r>
              <a:rPr lang="ru-RU" dirty="0" err="1"/>
              <a:t>перекваліфікації</a:t>
            </a:r>
            <a:r>
              <a:rPr lang="ru-RU" dirty="0"/>
              <a:t>, </a:t>
            </a:r>
            <a:r>
              <a:rPr lang="ru-RU" dirty="0" err="1"/>
              <a:t>стажувань</a:t>
            </a:r>
            <a:r>
              <a:rPr lang="ru-RU" dirty="0"/>
              <a:t> </a:t>
            </a:r>
            <a:r>
              <a:rPr lang="ru-RU" dirty="0" err="1"/>
              <a:t>тощо</a:t>
            </a:r>
            <a:r>
              <a:rPr lang="ru-RU" dirty="0"/>
              <a:t>. </a:t>
            </a:r>
          </a:p>
          <a:p>
            <a:pPr algn="just">
              <a:buFontTx/>
              <a:buChar char="-"/>
            </a:pPr>
            <a:r>
              <a:rPr lang="ru-RU" dirty="0"/>
              <a:t>5. </a:t>
            </a:r>
            <a:r>
              <a:rPr lang="ru-RU" dirty="0" err="1"/>
              <a:t>Фінансування</a:t>
            </a:r>
            <a:r>
              <a:rPr lang="ru-RU" dirty="0"/>
              <a:t> </a:t>
            </a:r>
            <a:r>
              <a:rPr lang="ru-RU" dirty="0" err="1"/>
              <a:t>бізнесу</a:t>
            </a:r>
            <a:r>
              <a:rPr lang="ru-RU" dirty="0"/>
              <a:t> —</a:t>
            </a:r>
            <a:r>
              <a:rPr lang="ru-RU" dirty="0" err="1"/>
              <a:t>надання</a:t>
            </a:r>
            <a:r>
              <a:rPr lang="ru-RU" dirty="0"/>
              <a:t> </a:t>
            </a:r>
            <a:r>
              <a:rPr lang="ru-RU" dirty="0" err="1"/>
              <a:t>фінансових</a:t>
            </a:r>
            <a:r>
              <a:rPr lang="ru-RU" dirty="0"/>
              <a:t> </a:t>
            </a:r>
            <a:r>
              <a:rPr lang="ru-RU" dirty="0" err="1"/>
              <a:t>ресурсів</a:t>
            </a:r>
            <a:r>
              <a:rPr lang="ru-RU" dirty="0"/>
              <a:t> такими </a:t>
            </a:r>
            <a:r>
              <a:rPr lang="ru-RU" dirty="0" err="1"/>
              <a:t>організаціями</a:t>
            </a:r>
            <a:r>
              <a:rPr lang="ru-RU" dirty="0"/>
              <a:t>: </a:t>
            </a:r>
            <a:r>
              <a:rPr lang="ru-RU" dirty="0" err="1"/>
              <a:t>банківськими</a:t>
            </a:r>
            <a:r>
              <a:rPr lang="ru-RU" dirty="0"/>
              <a:t> </a:t>
            </a:r>
            <a:r>
              <a:rPr lang="ru-RU" dirty="0" err="1"/>
              <a:t>установами</a:t>
            </a:r>
            <a:r>
              <a:rPr lang="ru-RU" dirty="0"/>
              <a:t>, </a:t>
            </a:r>
            <a:r>
              <a:rPr lang="ru-RU" dirty="0" err="1"/>
              <a:t>кредитними</a:t>
            </a:r>
            <a:r>
              <a:rPr lang="ru-RU" dirty="0"/>
              <a:t> </a:t>
            </a:r>
            <a:r>
              <a:rPr lang="ru-RU" dirty="0" err="1"/>
              <a:t>спілками</a:t>
            </a:r>
            <a:r>
              <a:rPr lang="ru-RU" dirty="0"/>
              <a:t>, фондами </a:t>
            </a:r>
            <a:r>
              <a:rPr lang="ru-RU" dirty="0" err="1"/>
              <a:t>прямих</a:t>
            </a:r>
            <a:r>
              <a:rPr lang="ru-RU" dirty="0"/>
              <a:t> </a:t>
            </a:r>
            <a:r>
              <a:rPr lang="ru-RU" dirty="0" err="1"/>
              <a:t>інвестицій</a:t>
            </a:r>
            <a:r>
              <a:rPr lang="ru-RU" dirty="0"/>
              <a:t>, </a:t>
            </a:r>
            <a:r>
              <a:rPr lang="ru-RU" dirty="0" err="1"/>
              <a:t>приватними</a:t>
            </a:r>
            <a:r>
              <a:rPr lang="ru-RU" dirty="0"/>
              <a:t> </a:t>
            </a:r>
            <a:r>
              <a:rPr lang="ru-RU" dirty="0" err="1"/>
              <a:t>інвесторами</a:t>
            </a:r>
            <a:r>
              <a:rPr lang="ru-RU" dirty="0"/>
              <a:t> (</a:t>
            </a:r>
            <a:r>
              <a:rPr lang="ru-RU" dirty="0" err="1"/>
              <a:t>бізнесангелами</a:t>
            </a:r>
            <a:r>
              <a:rPr lang="ru-RU" dirty="0"/>
              <a:t>), фондами </a:t>
            </a:r>
            <a:r>
              <a:rPr lang="ru-RU" dirty="0" err="1"/>
              <a:t>мікрокредитування</a:t>
            </a:r>
            <a:r>
              <a:rPr lang="ru-RU" dirty="0"/>
              <a:t>, </a:t>
            </a:r>
            <a:r>
              <a:rPr lang="ru-RU" dirty="0" err="1"/>
              <a:t>програмами</a:t>
            </a:r>
            <a:r>
              <a:rPr lang="ru-RU" dirty="0"/>
              <a:t> </a:t>
            </a:r>
            <a:r>
              <a:rPr lang="ru-RU" dirty="0" err="1"/>
              <a:t>ваучерної</a:t>
            </a:r>
            <a:r>
              <a:rPr lang="ru-RU" dirty="0"/>
              <a:t> та </a:t>
            </a:r>
            <a:r>
              <a:rPr lang="ru-RU" dirty="0" err="1"/>
              <a:t>грантової</a:t>
            </a:r>
            <a:r>
              <a:rPr lang="ru-RU" dirty="0"/>
              <a:t> </a:t>
            </a:r>
            <a:r>
              <a:rPr lang="ru-RU" dirty="0" err="1"/>
              <a:t>підтримки</a:t>
            </a:r>
            <a:r>
              <a:rPr lang="ru-RU" dirty="0"/>
              <a:t> </a:t>
            </a:r>
            <a:r>
              <a:rPr lang="ru-RU" dirty="0" err="1"/>
              <a:t>тощо</a:t>
            </a:r>
            <a:r>
              <a:rPr lang="ru-RU" dirty="0"/>
              <a:t>.</a:t>
            </a:r>
            <a:endParaRPr lang="ru-UA" dirty="0"/>
          </a:p>
        </p:txBody>
      </p:sp>
      <p:sp>
        <p:nvSpPr>
          <p:cNvPr id="2" name="Дата 1">
            <a:extLst>
              <a:ext uri="{FF2B5EF4-FFF2-40B4-BE49-F238E27FC236}">
                <a16:creationId xmlns:a16="http://schemas.microsoft.com/office/drawing/2014/main" id="{315390E7-53F0-B4A6-4652-F25E9EE6A741}"/>
              </a:ext>
            </a:extLst>
          </p:cNvPr>
          <p:cNvSpPr>
            <a:spLocks noGrp="1"/>
          </p:cNvSpPr>
          <p:nvPr>
            <p:ph type="dt" sz="half" idx="10"/>
          </p:nvPr>
        </p:nvSpPr>
        <p:spPr/>
        <p:txBody>
          <a:bodyPr/>
          <a:lstStyle/>
          <a:p>
            <a:fld id="{CA9B998C-5025-4944-A87A-6122ED480B8E}" type="datetime1">
              <a:rPr lang="ru-RU" smtClean="0"/>
              <a:t>13.11.2022</a:t>
            </a:fld>
            <a:endParaRPr lang="ru-UA"/>
          </a:p>
        </p:txBody>
      </p:sp>
      <p:sp>
        <p:nvSpPr>
          <p:cNvPr id="4" name="Номер слайда 3">
            <a:extLst>
              <a:ext uri="{FF2B5EF4-FFF2-40B4-BE49-F238E27FC236}">
                <a16:creationId xmlns:a16="http://schemas.microsoft.com/office/drawing/2014/main" id="{0FCD284F-1B47-73A9-8A23-9B0133BF8A8A}"/>
              </a:ext>
            </a:extLst>
          </p:cNvPr>
          <p:cNvSpPr>
            <a:spLocks noGrp="1"/>
          </p:cNvSpPr>
          <p:nvPr>
            <p:ph type="sldNum" sz="quarter" idx="12"/>
          </p:nvPr>
        </p:nvSpPr>
        <p:spPr/>
        <p:txBody>
          <a:bodyPr/>
          <a:lstStyle/>
          <a:p>
            <a:fld id="{7E919570-D5DA-FE4A-AFCE-0801BB8F2B09}" type="slidenum">
              <a:rPr lang="ru-UA" smtClean="0"/>
              <a:t>114</a:t>
            </a:fld>
            <a:endParaRPr lang="ru-UA"/>
          </a:p>
        </p:txBody>
      </p:sp>
    </p:spTree>
    <p:extLst>
      <p:ext uri="{BB962C8B-B14F-4D97-AF65-F5344CB8AC3E}">
        <p14:creationId xmlns:p14="http://schemas.microsoft.com/office/powerpoint/2010/main" val="417158628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DDB0CA-0234-A680-8AD4-87493D51DAF2}"/>
              </a:ext>
            </a:extLst>
          </p:cNvPr>
          <p:cNvSpPr>
            <a:spLocks noGrp="1"/>
          </p:cNvSpPr>
          <p:nvPr>
            <p:ph type="title"/>
          </p:nvPr>
        </p:nvSpPr>
        <p:spPr>
          <a:xfrm>
            <a:off x="838200" y="365125"/>
            <a:ext cx="10515600" cy="976787"/>
          </a:xfrm>
        </p:spPr>
        <p:txBody>
          <a:bodyPr>
            <a:normAutofit fontScale="90000"/>
          </a:bodyPr>
          <a:lstStyle/>
          <a:p>
            <a:br>
              <a:rPr lang="ru-RU" sz="3600" b="1" dirty="0"/>
            </a:br>
            <a:r>
              <a:rPr lang="ru-RU" sz="3600" b="1" dirty="0"/>
              <a:t>Як ЄС уже зараз </a:t>
            </a:r>
            <a:r>
              <a:rPr lang="ru-RU" sz="3600" b="1" dirty="0" err="1"/>
              <a:t>може</a:t>
            </a:r>
            <a:r>
              <a:rPr lang="ru-RU" sz="3600" b="1" dirty="0"/>
              <a:t> </a:t>
            </a:r>
            <a:r>
              <a:rPr lang="ru-RU" sz="3600" b="1" dirty="0" err="1"/>
              <a:t>допомогти</a:t>
            </a:r>
            <a:r>
              <a:rPr lang="ru-RU" sz="3600" b="1" dirty="0"/>
              <a:t> </a:t>
            </a:r>
            <a:r>
              <a:rPr lang="ru-RU" sz="3600" b="1" dirty="0" err="1"/>
              <a:t>українському</a:t>
            </a:r>
            <a:r>
              <a:rPr lang="ru-RU" sz="3600" b="1" dirty="0"/>
              <a:t> </a:t>
            </a:r>
            <a:r>
              <a:rPr lang="ru-RU" sz="3600" b="1" dirty="0" err="1"/>
              <a:t>бізнесу</a:t>
            </a:r>
            <a:r>
              <a:rPr lang="ru-RU" sz="3600" b="1" dirty="0"/>
              <a:t>. </a:t>
            </a:r>
            <a:r>
              <a:rPr lang="ru-RU" sz="3600" b="1" dirty="0" err="1"/>
              <a:t>Інструменти</a:t>
            </a:r>
            <a:r>
              <a:rPr lang="ru-RU" sz="3600" b="1" dirty="0"/>
              <a:t> </a:t>
            </a:r>
            <a:r>
              <a:rPr lang="ru-RU" sz="3600" b="1" dirty="0" err="1"/>
              <a:t>підтримки</a:t>
            </a:r>
            <a:br>
              <a:rPr lang="ru-RU" b="1" dirty="0"/>
            </a:br>
            <a:endParaRPr lang="ru-UA" dirty="0"/>
          </a:p>
        </p:txBody>
      </p:sp>
      <p:sp>
        <p:nvSpPr>
          <p:cNvPr id="3" name="Объект 2">
            <a:extLst>
              <a:ext uri="{FF2B5EF4-FFF2-40B4-BE49-F238E27FC236}">
                <a16:creationId xmlns:a16="http://schemas.microsoft.com/office/drawing/2014/main" id="{5E11ED76-4E2F-F138-DA08-B58408A3AC78}"/>
              </a:ext>
            </a:extLst>
          </p:cNvPr>
          <p:cNvSpPr>
            <a:spLocks noGrp="1"/>
          </p:cNvSpPr>
          <p:nvPr>
            <p:ph idx="1"/>
          </p:nvPr>
        </p:nvSpPr>
        <p:spPr>
          <a:xfrm>
            <a:off x="677334" y="2160590"/>
            <a:ext cx="5418666" cy="3749556"/>
          </a:xfrm>
        </p:spPr>
        <p:txBody>
          <a:bodyPr>
            <a:normAutofit fontScale="85000" lnSpcReduction="10000"/>
          </a:bodyPr>
          <a:lstStyle/>
          <a:p>
            <a:pPr fontAlgn="base"/>
            <a:r>
              <a:rPr lang="ru-RU" dirty="0"/>
              <a:t>Перше – </a:t>
            </a:r>
            <a:r>
              <a:rPr lang="ru-RU" dirty="0" err="1"/>
              <a:t>поширити</a:t>
            </a:r>
            <a:r>
              <a:rPr lang="ru-RU" dirty="0"/>
              <a:t> на </a:t>
            </a:r>
            <a:r>
              <a:rPr lang="ru-RU" dirty="0" err="1"/>
              <a:t>Україну</a:t>
            </a:r>
            <a:r>
              <a:rPr lang="ru-RU" dirty="0"/>
              <a:t> </a:t>
            </a:r>
            <a:r>
              <a:rPr lang="ru-RU" dirty="0" err="1"/>
              <a:t>інструмент</a:t>
            </a:r>
            <a:r>
              <a:rPr lang="ru-RU" dirty="0"/>
              <a:t> </a:t>
            </a:r>
            <a:r>
              <a:rPr lang="ru-RU" dirty="0" err="1"/>
              <a:t>підтримки</a:t>
            </a:r>
            <a:r>
              <a:rPr lang="ru-RU" dirty="0"/>
              <a:t> </a:t>
            </a:r>
            <a:r>
              <a:rPr lang="ru-RU" dirty="0" err="1"/>
              <a:t>зайнятості</a:t>
            </a:r>
            <a:r>
              <a:rPr lang="ru-RU" dirty="0"/>
              <a:t>, </a:t>
            </a:r>
          </a:p>
          <a:p>
            <a:pPr fontAlgn="base"/>
            <a:r>
              <a:rPr lang="ru-RU" dirty="0"/>
              <a:t>друге – </a:t>
            </a:r>
            <a:r>
              <a:rPr lang="ru-RU" dirty="0" err="1"/>
              <a:t>профінансувати</a:t>
            </a:r>
            <a:r>
              <a:rPr lang="ru-RU" dirty="0"/>
              <a:t> систему </a:t>
            </a:r>
            <a:r>
              <a:rPr lang="ru-RU" dirty="0" err="1"/>
              <a:t>ваучерів</a:t>
            </a:r>
            <a:r>
              <a:rPr lang="ru-RU" dirty="0"/>
              <a:t>. </a:t>
            </a:r>
            <a:r>
              <a:rPr lang="ru-RU" dirty="0" err="1"/>
              <a:t>Це</a:t>
            </a:r>
            <a:r>
              <a:rPr lang="ru-RU" dirty="0"/>
              <a:t> </a:t>
            </a:r>
            <a:r>
              <a:rPr lang="ru-RU" dirty="0" err="1"/>
              <a:t>підвищить</a:t>
            </a:r>
            <a:r>
              <a:rPr lang="ru-RU" dirty="0"/>
              <a:t> попит на </a:t>
            </a:r>
            <a:r>
              <a:rPr lang="ru-RU" dirty="0" err="1"/>
              <a:t>продукцію</a:t>
            </a:r>
            <a:r>
              <a:rPr lang="ru-RU" dirty="0"/>
              <a:t> </a:t>
            </a:r>
            <a:r>
              <a:rPr lang="ru-RU" dirty="0" err="1"/>
              <a:t>українських</a:t>
            </a:r>
            <a:r>
              <a:rPr lang="ru-RU" dirty="0"/>
              <a:t> </a:t>
            </a:r>
            <a:r>
              <a:rPr lang="ru-RU" dirty="0" err="1"/>
              <a:t>компаній</a:t>
            </a:r>
            <a:r>
              <a:rPr lang="ru-RU" dirty="0"/>
              <a:t> і дозволить </a:t>
            </a:r>
            <a:r>
              <a:rPr lang="ru-RU" dirty="0" err="1"/>
              <a:t>їм</a:t>
            </a:r>
            <a:r>
              <a:rPr lang="ru-RU" dirty="0"/>
              <a:t> </a:t>
            </a:r>
            <a:r>
              <a:rPr lang="ru-RU" dirty="0" err="1"/>
              <a:t>вийти</a:t>
            </a:r>
            <a:r>
              <a:rPr lang="ru-RU" dirty="0"/>
              <a:t> на </a:t>
            </a:r>
            <a:r>
              <a:rPr lang="ru-RU" dirty="0" err="1"/>
              <a:t>ринок</a:t>
            </a:r>
            <a:r>
              <a:rPr lang="ru-RU" dirty="0"/>
              <a:t> ЄС.</a:t>
            </a:r>
          </a:p>
          <a:p>
            <a:pPr marL="0" indent="0" fontAlgn="base">
              <a:buNone/>
            </a:pPr>
            <a:endParaRPr lang="ru-RU" dirty="0"/>
          </a:p>
          <a:p>
            <a:pPr marL="0" indent="0" fontAlgn="base">
              <a:buNone/>
            </a:pPr>
            <a:r>
              <a:rPr lang="ru-RU" dirty="0"/>
              <a:t>Як </a:t>
            </a:r>
            <a:r>
              <a:rPr lang="ru-RU" dirty="0" err="1"/>
              <a:t>працюють</a:t>
            </a:r>
            <a:r>
              <a:rPr lang="ru-RU" dirty="0"/>
              <a:t> </a:t>
            </a:r>
            <a:r>
              <a:rPr lang="ru-RU" dirty="0" err="1"/>
              <a:t>ці</a:t>
            </a:r>
            <a:r>
              <a:rPr lang="ru-RU" dirty="0"/>
              <a:t> </a:t>
            </a:r>
            <a:r>
              <a:rPr lang="ru-RU" dirty="0" err="1"/>
              <a:t>механізми</a:t>
            </a:r>
            <a:r>
              <a:rPr lang="ru-RU" dirty="0"/>
              <a:t> </a:t>
            </a:r>
            <a:r>
              <a:rPr lang="ru-RU" dirty="0" err="1"/>
              <a:t>економічної</a:t>
            </a:r>
            <a:r>
              <a:rPr lang="ru-RU" dirty="0"/>
              <a:t> </a:t>
            </a:r>
            <a:r>
              <a:rPr lang="ru-RU" dirty="0" err="1"/>
              <a:t>підтримки</a:t>
            </a:r>
            <a:r>
              <a:rPr lang="ru-RU" dirty="0"/>
              <a:t> </a:t>
            </a:r>
            <a:r>
              <a:rPr lang="ru-RU" dirty="0" err="1"/>
              <a:t>Євросоюзу</a:t>
            </a:r>
            <a:r>
              <a:rPr lang="ru-RU" dirty="0"/>
              <a:t> та як </a:t>
            </a:r>
            <a:r>
              <a:rPr lang="ru-RU" dirty="0" err="1"/>
              <a:t>їх</a:t>
            </a:r>
            <a:r>
              <a:rPr lang="ru-RU" dirty="0"/>
              <a:t> </a:t>
            </a:r>
            <a:r>
              <a:rPr lang="ru-RU" dirty="0" err="1"/>
              <a:t>можна</a:t>
            </a:r>
            <a:r>
              <a:rPr lang="ru-RU" dirty="0"/>
              <a:t> </a:t>
            </a:r>
            <a:r>
              <a:rPr lang="ru-RU" dirty="0" err="1"/>
              <a:t>використати</a:t>
            </a:r>
            <a:r>
              <a:rPr lang="ru-RU" dirty="0"/>
              <a:t>, </a:t>
            </a:r>
            <a:r>
              <a:rPr lang="ru-RU" dirty="0" err="1"/>
              <a:t>щоб</a:t>
            </a:r>
            <a:r>
              <a:rPr lang="ru-RU" dirty="0"/>
              <a:t> </a:t>
            </a:r>
            <a:r>
              <a:rPr lang="ru-RU" dirty="0" err="1"/>
              <a:t>допомогти</a:t>
            </a:r>
            <a:r>
              <a:rPr lang="ru-RU" dirty="0"/>
              <a:t> </a:t>
            </a:r>
            <a:r>
              <a:rPr lang="ru-RU" dirty="0" err="1"/>
              <a:t>українському</a:t>
            </a:r>
            <a:r>
              <a:rPr lang="ru-RU" dirty="0"/>
              <a:t> </a:t>
            </a:r>
            <a:r>
              <a:rPr lang="ru-RU" dirty="0" err="1"/>
              <a:t>бізнес</a:t>
            </a:r>
            <a:r>
              <a:rPr lang="ru-RU" dirty="0"/>
              <a:t>-сектору </a:t>
            </a:r>
            <a:r>
              <a:rPr lang="ru-RU" dirty="0" err="1"/>
              <a:t>під</a:t>
            </a:r>
            <a:r>
              <a:rPr lang="ru-RU" dirty="0"/>
              <a:t> час </a:t>
            </a:r>
            <a:r>
              <a:rPr lang="ru-RU" dirty="0" err="1"/>
              <a:t>війни</a:t>
            </a:r>
            <a:r>
              <a:rPr lang="ru-RU" dirty="0"/>
              <a:t> та </a:t>
            </a:r>
            <a:r>
              <a:rPr lang="ru-RU" dirty="0" err="1"/>
              <a:t>після</a:t>
            </a:r>
            <a:r>
              <a:rPr lang="ru-RU" dirty="0"/>
              <a:t> перемоги?</a:t>
            </a:r>
          </a:p>
          <a:p>
            <a:endParaRPr lang="ru-UA" dirty="0"/>
          </a:p>
        </p:txBody>
      </p:sp>
      <p:sp>
        <p:nvSpPr>
          <p:cNvPr id="4" name="Дата 3">
            <a:extLst>
              <a:ext uri="{FF2B5EF4-FFF2-40B4-BE49-F238E27FC236}">
                <a16:creationId xmlns:a16="http://schemas.microsoft.com/office/drawing/2014/main" id="{0DE82DF4-CF7F-5C3B-BA13-54A9E7FDB67F}"/>
              </a:ext>
            </a:extLst>
          </p:cNvPr>
          <p:cNvSpPr>
            <a:spLocks noGrp="1"/>
          </p:cNvSpPr>
          <p:nvPr>
            <p:ph type="dt" sz="half" idx="10"/>
          </p:nvPr>
        </p:nvSpPr>
        <p:spPr/>
        <p:txBody>
          <a:bodyPr/>
          <a:lstStyle/>
          <a:p>
            <a:fld id="{DF72FE8E-55AF-C841-AAE7-7ABA3C594390}" type="datetime1">
              <a:rPr lang="ru-RU" smtClean="0"/>
              <a:t>13.11.2022</a:t>
            </a:fld>
            <a:endParaRPr lang="ru-UA"/>
          </a:p>
        </p:txBody>
      </p:sp>
      <p:sp>
        <p:nvSpPr>
          <p:cNvPr id="6" name="Номер слайда 5">
            <a:extLst>
              <a:ext uri="{FF2B5EF4-FFF2-40B4-BE49-F238E27FC236}">
                <a16:creationId xmlns:a16="http://schemas.microsoft.com/office/drawing/2014/main" id="{F249CE10-6CC7-E9C2-E93C-1F86A1D2BF6C}"/>
              </a:ext>
            </a:extLst>
          </p:cNvPr>
          <p:cNvSpPr>
            <a:spLocks noGrp="1"/>
          </p:cNvSpPr>
          <p:nvPr>
            <p:ph type="sldNum" sz="quarter" idx="12"/>
          </p:nvPr>
        </p:nvSpPr>
        <p:spPr/>
        <p:txBody>
          <a:bodyPr/>
          <a:lstStyle/>
          <a:p>
            <a:fld id="{7E919570-D5DA-FE4A-AFCE-0801BB8F2B09}" type="slidenum">
              <a:rPr lang="ru-UA" smtClean="0"/>
              <a:t>115</a:t>
            </a:fld>
            <a:endParaRPr lang="ru-UA"/>
          </a:p>
        </p:txBody>
      </p:sp>
      <p:pic>
        <p:nvPicPr>
          <p:cNvPr id="5" name="Рисунок 4">
            <a:extLst>
              <a:ext uri="{FF2B5EF4-FFF2-40B4-BE49-F238E27FC236}">
                <a16:creationId xmlns:a16="http://schemas.microsoft.com/office/drawing/2014/main" id="{4ED2150E-A8B7-DB30-4599-F27BF7489CD6}"/>
              </a:ext>
            </a:extLst>
          </p:cNvPr>
          <p:cNvPicPr>
            <a:picLocks noChangeAspect="1"/>
          </p:cNvPicPr>
          <p:nvPr/>
        </p:nvPicPr>
        <p:blipFill>
          <a:blip r:embed="rId2"/>
          <a:stretch>
            <a:fillRect/>
          </a:stretch>
        </p:blipFill>
        <p:spPr>
          <a:xfrm>
            <a:off x="6329693" y="3277403"/>
            <a:ext cx="4015213" cy="2409128"/>
          </a:xfrm>
          <a:prstGeom prst="rect">
            <a:avLst/>
          </a:prstGeom>
        </p:spPr>
      </p:pic>
    </p:spTree>
    <p:extLst>
      <p:ext uri="{BB962C8B-B14F-4D97-AF65-F5344CB8AC3E}">
        <p14:creationId xmlns:p14="http://schemas.microsoft.com/office/powerpoint/2010/main" val="22062278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F9B858E-6577-8B50-691C-577FB6EDA269}"/>
              </a:ext>
            </a:extLst>
          </p:cNvPr>
          <p:cNvSpPr>
            <a:spLocks noGrp="1"/>
          </p:cNvSpPr>
          <p:nvPr>
            <p:ph idx="1"/>
          </p:nvPr>
        </p:nvSpPr>
        <p:spPr>
          <a:xfrm>
            <a:off x="838200" y="154379"/>
            <a:ext cx="8015868" cy="6022584"/>
          </a:xfrm>
        </p:spPr>
        <p:txBody>
          <a:bodyPr>
            <a:normAutofit fontScale="92500" lnSpcReduction="10000"/>
          </a:bodyPr>
          <a:lstStyle/>
          <a:p>
            <a:pPr marL="0" indent="0" fontAlgn="base">
              <a:buNone/>
            </a:pPr>
            <a:r>
              <a:rPr lang="ru-RU" b="1" dirty="0" err="1"/>
              <a:t>Збереження</a:t>
            </a:r>
            <a:r>
              <a:rPr lang="ru-RU" b="1" dirty="0"/>
              <a:t> </a:t>
            </a:r>
            <a:r>
              <a:rPr lang="ru-RU" b="1" dirty="0" err="1"/>
              <a:t>робочих</a:t>
            </a:r>
            <a:r>
              <a:rPr lang="ru-RU" b="1" dirty="0"/>
              <a:t> </a:t>
            </a:r>
            <a:r>
              <a:rPr lang="ru-RU" b="1" dirty="0" err="1"/>
              <a:t>місць</a:t>
            </a:r>
            <a:endParaRPr lang="ru-RU" b="1" dirty="0"/>
          </a:p>
          <a:p>
            <a:pPr algn="just" fontAlgn="base"/>
            <a:r>
              <a:rPr lang="ru-RU" dirty="0" err="1"/>
              <a:t>Інструмент</a:t>
            </a:r>
            <a:r>
              <a:rPr lang="ru-RU" dirty="0"/>
              <a:t> </a:t>
            </a:r>
            <a:r>
              <a:rPr lang="ru-RU" dirty="0" err="1"/>
              <a:t>підтримки</a:t>
            </a:r>
            <a:r>
              <a:rPr lang="ru-RU" dirty="0"/>
              <a:t> </a:t>
            </a:r>
            <a:r>
              <a:rPr lang="ru-RU" dirty="0" err="1"/>
              <a:t>збереження</a:t>
            </a:r>
            <a:r>
              <a:rPr lang="ru-RU" dirty="0"/>
              <a:t> </a:t>
            </a:r>
            <a:r>
              <a:rPr lang="ru-RU" dirty="0" err="1"/>
              <a:t>робочих</a:t>
            </a:r>
            <a:r>
              <a:rPr lang="ru-RU" dirty="0"/>
              <a:t> </a:t>
            </a:r>
            <a:r>
              <a:rPr lang="ru-RU" dirty="0" err="1"/>
              <a:t>місць</a:t>
            </a:r>
            <a:r>
              <a:rPr lang="ru-RU" dirty="0"/>
              <a:t> </a:t>
            </a:r>
            <a:r>
              <a:rPr lang="ru-RU" dirty="0" err="1"/>
              <a:t>Євросоюз</a:t>
            </a:r>
            <a:r>
              <a:rPr lang="ru-RU" dirty="0"/>
              <a:t> </a:t>
            </a:r>
            <a:r>
              <a:rPr lang="ru-RU" dirty="0" err="1"/>
              <a:t>запровадив</a:t>
            </a:r>
            <a:r>
              <a:rPr lang="ru-RU" dirty="0"/>
              <a:t> </a:t>
            </a:r>
            <a:r>
              <a:rPr lang="ru-RU" dirty="0" err="1"/>
              <a:t>тоді</a:t>
            </a:r>
            <a:r>
              <a:rPr lang="ru-RU" dirty="0"/>
              <a:t>, коли </a:t>
            </a:r>
            <a:r>
              <a:rPr lang="ru-RU" dirty="0" err="1"/>
              <a:t>чи</a:t>
            </a:r>
            <a:r>
              <a:rPr lang="ru-RU" dirty="0"/>
              <a:t> не </a:t>
            </a:r>
            <a:r>
              <a:rPr lang="ru-RU" dirty="0" err="1"/>
              <a:t>всі</a:t>
            </a:r>
            <a:r>
              <a:rPr lang="ru-RU" dirty="0"/>
              <a:t> </a:t>
            </a:r>
            <a:r>
              <a:rPr lang="ru-RU" dirty="0" err="1"/>
              <a:t>країни</a:t>
            </a:r>
            <a:r>
              <a:rPr lang="ru-RU" dirty="0"/>
              <a:t> </a:t>
            </a:r>
            <a:r>
              <a:rPr lang="ru-RU" dirty="0" err="1"/>
              <a:t>світу</a:t>
            </a:r>
            <a:r>
              <a:rPr lang="ru-RU" dirty="0"/>
              <a:t> </a:t>
            </a:r>
            <a:r>
              <a:rPr lang="ru-RU" dirty="0" err="1"/>
              <a:t>зіткнулися</a:t>
            </a:r>
            <a:r>
              <a:rPr lang="ru-RU" dirty="0"/>
              <a:t> з проблемою </a:t>
            </a:r>
            <a:r>
              <a:rPr lang="ru-RU" dirty="0" err="1"/>
              <a:t>працевлаштування</a:t>
            </a:r>
            <a:r>
              <a:rPr lang="ru-RU" dirty="0"/>
              <a:t> </a:t>
            </a:r>
            <a:r>
              <a:rPr lang="ru-RU" dirty="0" err="1"/>
              <a:t>мільйонів</a:t>
            </a:r>
            <a:r>
              <a:rPr lang="ru-RU" dirty="0"/>
              <a:t> людей. </a:t>
            </a:r>
            <a:r>
              <a:rPr lang="ru-RU" dirty="0" err="1"/>
              <a:t>Сталося</a:t>
            </a:r>
            <a:r>
              <a:rPr lang="ru-RU" dirty="0"/>
              <a:t> </a:t>
            </a:r>
            <a:r>
              <a:rPr lang="ru-RU" dirty="0" err="1"/>
              <a:t>це</a:t>
            </a:r>
            <a:r>
              <a:rPr lang="ru-RU" dirty="0"/>
              <a:t> у 2020 </a:t>
            </a:r>
            <a:r>
              <a:rPr lang="ru-RU" dirty="0" err="1"/>
              <a:t>році</a:t>
            </a:r>
            <a:r>
              <a:rPr lang="ru-RU" dirty="0"/>
              <a:t> з початком </a:t>
            </a:r>
            <a:r>
              <a:rPr lang="ru-RU" dirty="0" err="1"/>
              <a:t>пандемії</a:t>
            </a:r>
            <a:r>
              <a:rPr lang="ru-RU" dirty="0"/>
              <a:t> </a:t>
            </a:r>
            <a:r>
              <a:rPr lang="en" dirty="0"/>
              <a:t>Covid-19.</a:t>
            </a:r>
          </a:p>
          <a:p>
            <a:pPr algn="just" fontAlgn="base"/>
            <a:r>
              <a:rPr lang="ru-RU" dirty="0" err="1"/>
              <a:t>Тоді</a:t>
            </a:r>
            <a:r>
              <a:rPr lang="ru-RU" dirty="0"/>
              <a:t> ЄС створив фонд </a:t>
            </a:r>
            <a:r>
              <a:rPr lang="en" dirty="0">
                <a:hlinkClick r:id="rId2"/>
              </a:rPr>
              <a:t>SURE</a:t>
            </a:r>
            <a:r>
              <a:rPr lang="en" dirty="0"/>
              <a:t>, </a:t>
            </a:r>
            <a:r>
              <a:rPr lang="ru-RU" dirty="0"/>
              <a:t>у межах </a:t>
            </a:r>
            <a:r>
              <a:rPr lang="ru-RU" dirty="0" err="1"/>
              <a:t>якого</a:t>
            </a:r>
            <a:r>
              <a:rPr lang="ru-RU" dirty="0"/>
              <a:t> </a:t>
            </a:r>
            <a:r>
              <a:rPr lang="ru-RU" dirty="0" err="1"/>
              <a:t>реалізуються</a:t>
            </a:r>
            <a:r>
              <a:rPr lang="ru-RU" dirty="0"/>
              <a:t> </a:t>
            </a:r>
            <a:r>
              <a:rPr lang="ru-RU" dirty="0" err="1"/>
              <a:t>схеми</a:t>
            </a:r>
            <a:r>
              <a:rPr lang="ru-RU" dirty="0"/>
              <a:t> </a:t>
            </a:r>
            <a:r>
              <a:rPr lang="ru-RU" dirty="0" err="1"/>
              <a:t>збереження</a:t>
            </a:r>
            <a:r>
              <a:rPr lang="ru-RU" dirty="0"/>
              <a:t> </a:t>
            </a:r>
            <a:r>
              <a:rPr lang="ru-RU" dirty="0" err="1"/>
              <a:t>робочих</a:t>
            </a:r>
            <a:r>
              <a:rPr lang="ru-RU" dirty="0"/>
              <a:t> </a:t>
            </a:r>
            <a:r>
              <a:rPr lang="ru-RU" dirty="0" err="1"/>
              <a:t>місць</a:t>
            </a:r>
            <a:r>
              <a:rPr lang="ru-RU" dirty="0"/>
              <a:t>. На </a:t>
            </a:r>
            <a:r>
              <a:rPr lang="ru-RU" dirty="0" err="1"/>
              <a:t>це</a:t>
            </a:r>
            <a:r>
              <a:rPr lang="ru-RU" dirty="0"/>
              <a:t> </a:t>
            </a:r>
            <a:r>
              <a:rPr lang="ru-RU" dirty="0" err="1"/>
              <a:t>йому</a:t>
            </a:r>
            <a:r>
              <a:rPr lang="ru-RU" dirty="0"/>
              <a:t> </a:t>
            </a:r>
            <a:r>
              <a:rPr lang="ru-RU" dirty="0" err="1"/>
              <a:t>виділили</a:t>
            </a:r>
            <a:r>
              <a:rPr lang="ru-RU" dirty="0"/>
              <a:t> 100 млрд </a:t>
            </a:r>
            <a:r>
              <a:rPr lang="ru-RU" dirty="0" err="1"/>
              <a:t>євро</a:t>
            </a:r>
            <a:r>
              <a:rPr lang="ru-RU" dirty="0"/>
              <a:t>.</a:t>
            </a:r>
          </a:p>
          <a:p>
            <a:pPr algn="just" fontAlgn="base"/>
            <a:r>
              <a:rPr lang="ru-RU" dirty="0"/>
              <a:t>З </a:t>
            </a:r>
            <a:r>
              <a:rPr lang="ru-RU" dirty="0" err="1"/>
              <a:t>цих</a:t>
            </a:r>
            <a:r>
              <a:rPr lang="ru-RU" dirty="0"/>
              <a:t> </a:t>
            </a:r>
            <a:r>
              <a:rPr lang="ru-RU" dirty="0" err="1"/>
              <a:t>коштів</a:t>
            </a:r>
            <a:r>
              <a:rPr lang="ru-RU" dirty="0"/>
              <a:t> фонд </a:t>
            </a:r>
            <a:r>
              <a:rPr lang="ru-RU" dirty="0" err="1"/>
              <a:t>виплачує</a:t>
            </a:r>
            <a:r>
              <a:rPr lang="ru-RU" dirty="0"/>
              <a:t> </a:t>
            </a:r>
            <a:r>
              <a:rPr lang="ru-RU" dirty="0" err="1"/>
              <a:t>роботодавцям</a:t>
            </a:r>
            <a:r>
              <a:rPr lang="ru-RU" dirty="0"/>
              <a:t> </a:t>
            </a:r>
            <a:r>
              <a:rPr lang="ru-RU" dirty="0" err="1"/>
              <a:t>субсидії</a:t>
            </a:r>
            <a:r>
              <a:rPr lang="ru-RU" dirty="0"/>
              <a:t> на оплату </a:t>
            </a:r>
            <a:r>
              <a:rPr lang="ru-RU" dirty="0" err="1"/>
              <a:t>праці</a:t>
            </a:r>
            <a:r>
              <a:rPr lang="ru-RU" dirty="0"/>
              <a:t> </a:t>
            </a:r>
            <a:r>
              <a:rPr lang="ru-RU" dirty="0" err="1"/>
              <a:t>робітників</a:t>
            </a:r>
            <a:r>
              <a:rPr lang="ru-RU" dirty="0"/>
              <a:t>, </a:t>
            </a:r>
            <a:r>
              <a:rPr lang="ru-RU" dirty="0" err="1"/>
              <a:t>які</a:t>
            </a:r>
            <a:r>
              <a:rPr lang="ru-RU" dirty="0"/>
              <a:t> не </a:t>
            </a:r>
            <a:r>
              <a:rPr lang="ru-RU" dirty="0" err="1"/>
              <a:t>залучаються</a:t>
            </a:r>
            <a:r>
              <a:rPr lang="ru-RU" dirty="0"/>
              <a:t> до </a:t>
            </a:r>
            <a:r>
              <a:rPr lang="ru-RU" dirty="0" err="1"/>
              <a:t>роботи</a:t>
            </a:r>
            <a:r>
              <a:rPr lang="ru-RU" dirty="0"/>
              <a:t> </a:t>
            </a:r>
            <a:r>
              <a:rPr lang="ru-RU" dirty="0" err="1"/>
              <a:t>під</a:t>
            </a:r>
            <a:r>
              <a:rPr lang="ru-RU" dirty="0"/>
              <a:t> час </a:t>
            </a:r>
            <a:r>
              <a:rPr lang="ru-RU" dirty="0" err="1"/>
              <a:t>кризи</a:t>
            </a:r>
            <a:r>
              <a:rPr lang="ru-RU" dirty="0"/>
              <a:t>. </a:t>
            </a:r>
            <a:r>
              <a:rPr lang="ru-RU" dirty="0" err="1"/>
              <a:t>Гроші</a:t>
            </a:r>
            <a:r>
              <a:rPr lang="ru-RU" dirty="0"/>
              <a:t> </a:t>
            </a:r>
            <a:r>
              <a:rPr lang="ru-RU" dirty="0" err="1"/>
              <a:t>отримує</a:t>
            </a:r>
            <a:r>
              <a:rPr lang="ru-RU" dirty="0"/>
              <a:t> </a:t>
            </a:r>
            <a:r>
              <a:rPr lang="ru-RU" dirty="0" err="1"/>
              <a:t>бізнес</a:t>
            </a:r>
            <a:r>
              <a:rPr lang="ru-RU" dirty="0"/>
              <a:t>, </a:t>
            </a:r>
            <a:r>
              <a:rPr lang="ru-RU" dirty="0" err="1"/>
              <a:t>який</a:t>
            </a:r>
            <a:r>
              <a:rPr lang="ru-RU" dirty="0"/>
              <a:t> </a:t>
            </a:r>
            <a:r>
              <a:rPr lang="ru-RU" dirty="0" err="1"/>
              <a:t>зіткнувся</a:t>
            </a:r>
            <a:r>
              <a:rPr lang="ru-RU" dirty="0"/>
              <a:t> </a:t>
            </a:r>
            <a:r>
              <a:rPr lang="ru-RU" dirty="0" err="1"/>
              <a:t>із</a:t>
            </a:r>
            <a:r>
              <a:rPr lang="ru-RU" dirty="0"/>
              <a:t> </a:t>
            </a:r>
            <a:r>
              <a:rPr lang="ru-RU" dirty="0" err="1"/>
              <a:t>зниженням</a:t>
            </a:r>
            <a:r>
              <a:rPr lang="ru-RU" dirty="0"/>
              <a:t> </a:t>
            </a:r>
            <a:r>
              <a:rPr lang="ru-RU" dirty="0" err="1"/>
              <a:t>доходів</a:t>
            </a:r>
            <a:r>
              <a:rPr lang="ru-RU" dirty="0"/>
              <a:t> і за </a:t>
            </a:r>
            <a:r>
              <a:rPr lang="ru-RU" dirty="0" err="1"/>
              <a:t>інших</a:t>
            </a:r>
            <a:r>
              <a:rPr lang="ru-RU" dirty="0"/>
              <a:t> умов просто </a:t>
            </a:r>
            <a:r>
              <a:rPr lang="ru-RU" dirty="0" err="1"/>
              <a:t>звільнив</a:t>
            </a:r>
            <a:r>
              <a:rPr lang="ru-RU" dirty="0"/>
              <a:t> би </a:t>
            </a:r>
            <a:r>
              <a:rPr lang="ru-RU" dirty="0" err="1"/>
              <a:t>працівників</a:t>
            </a:r>
            <a:r>
              <a:rPr lang="ru-RU" dirty="0"/>
              <a:t>.</a:t>
            </a:r>
          </a:p>
          <a:p>
            <a:pPr algn="just" fontAlgn="base"/>
            <a:r>
              <a:rPr lang="ru-RU" dirty="0" err="1"/>
              <a:t>Субсидії</a:t>
            </a:r>
            <a:r>
              <a:rPr lang="ru-RU" dirty="0"/>
              <a:t> </a:t>
            </a:r>
            <a:r>
              <a:rPr lang="ru-RU" dirty="0" err="1"/>
              <a:t>дозволяють</a:t>
            </a:r>
            <a:r>
              <a:rPr lang="ru-RU" dirty="0"/>
              <a:t> </a:t>
            </a:r>
            <a:r>
              <a:rPr lang="ru-RU" dirty="0" err="1"/>
              <a:t>підприємствам</a:t>
            </a:r>
            <a:r>
              <a:rPr lang="ru-RU" dirty="0"/>
              <a:t>, </a:t>
            </a:r>
            <a:r>
              <a:rPr lang="ru-RU" dirty="0" err="1"/>
              <a:t>які</a:t>
            </a:r>
            <a:r>
              <a:rPr lang="ru-RU" dirty="0"/>
              <a:t> </a:t>
            </a:r>
            <a:r>
              <a:rPr lang="ru-RU" dirty="0" err="1"/>
              <a:t>опинилися</a:t>
            </a:r>
            <a:r>
              <a:rPr lang="ru-RU" dirty="0"/>
              <a:t> в </a:t>
            </a:r>
            <a:r>
              <a:rPr lang="ru-RU" dirty="0" err="1"/>
              <a:t>скрутній</a:t>
            </a:r>
            <a:r>
              <a:rPr lang="ru-RU" dirty="0"/>
              <a:t> </a:t>
            </a:r>
            <a:r>
              <a:rPr lang="ru-RU" dirty="0" err="1"/>
              <a:t>ситуації</a:t>
            </a:r>
            <a:r>
              <a:rPr lang="ru-RU" dirty="0"/>
              <a:t>, </a:t>
            </a:r>
            <a:r>
              <a:rPr lang="ru-RU" dirty="0" err="1"/>
              <a:t>виплачувати</a:t>
            </a:r>
            <a:r>
              <a:rPr lang="ru-RU" dirty="0"/>
              <a:t> </a:t>
            </a:r>
            <a:r>
              <a:rPr lang="ru-RU" dirty="0" err="1"/>
              <a:t>заробітні</a:t>
            </a:r>
            <a:r>
              <a:rPr lang="ru-RU" dirty="0"/>
              <a:t> плати </a:t>
            </a:r>
            <a:r>
              <a:rPr lang="ru-RU" dirty="0" err="1"/>
              <a:t>своїм</a:t>
            </a:r>
            <a:r>
              <a:rPr lang="ru-RU" dirty="0"/>
              <a:t> </a:t>
            </a:r>
            <a:r>
              <a:rPr lang="ru-RU" dirty="0" err="1"/>
              <a:t>працівникам</a:t>
            </a:r>
            <a:r>
              <a:rPr lang="ru-RU" dirty="0"/>
              <a:t>, але за </a:t>
            </a:r>
            <a:r>
              <a:rPr lang="ru-RU" dirty="0" err="1"/>
              <a:t>скорочений</a:t>
            </a:r>
            <a:r>
              <a:rPr lang="ru-RU" dirty="0"/>
              <a:t> </a:t>
            </a:r>
            <a:r>
              <a:rPr lang="ru-RU" dirty="0" err="1"/>
              <a:t>робочий</a:t>
            </a:r>
            <a:r>
              <a:rPr lang="ru-RU" dirty="0"/>
              <a:t> день </a:t>
            </a:r>
            <a:r>
              <a:rPr lang="ru-RU" dirty="0" err="1"/>
              <a:t>або</a:t>
            </a:r>
            <a:r>
              <a:rPr lang="ru-RU" dirty="0"/>
              <a:t> за </a:t>
            </a:r>
            <a:r>
              <a:rPr lang="ru-RU" dirty="0" err="1"/>
              <a:t>тимчасову</a:t>
            </a:r>
            <a:r>
              <a:rPr lang="ru-RU" dirty="0"/>
              <a:t> </a:t>
            </a:r>
            <a:r>
              <a:rPr lang="ru-RU" dirty="0" err="1"/>
              <a:t>оплачувану</a:t>
            </a:r>
            <a:r>
              <a:rPr lang="ru-RU" dirty="0"/>
              <a:t> </a:t>
            </a:r>
            <a:r>
              <a:rPr lang="ru-RU" dirty="0" err="1"/>
              <a:t>відпустку</a:t>
            </a:r>
            <a:r>
              <a:rPr lang="ru-RU" dirty="0"/>
              <a:t>. </a:t>
            </a:r>
            <a:r>
              <a:rPr lang="ru-RU" dirty="0" err="1"/>
              <a:t>Тобто</a:t>
            </a:r>
            <a:r>
              <a:rPr lang="ru-RU" dirty="0"/>
              <a:t> не в </a:t>
            </a:r>
            <a:r>
              <a:rPr lang="ru-RU" dirty="0" err="1"/>
              <a:t>повному</a:t>
            </a:r>
            <a:r>
              <a:rPr lang="ru-RU" dirty="0"/>
              <a:t> </a:t>
            </a:r>
            <a:r>
              <a:rPr lang="ru-RU" dirty="0" err="1"/>
              <a:t>обсязі</a:t>
            </a:r>
            <a:r>
              <a:rPr lang="ru-RU" dirty="0"/>
              <a:t>.</a:t>
            </a:r>
          </a:p>
          <a:p>
            <a:endParaRPr lang="ru-UA" dirty="0"/>
          </a:p>
        </p:txBody>
      </p:sp>
      <p:sp>
        <p:nvSpPr>
          <p:cNvPr id="2" name="Дата 1">
            <a:extLst>
              <a:ext uri="{FF2B5EF4-FFF2-40B4-BE49-F238E27FC236}">
                <a16:creationId xmlns:a16="http://schemas.microsoft.com/office/drawing/2014/main" id="{BB64F4C0-C085-F314-648A-83DB2E42B211}"/>
              </a:ext>
            </a:extLst>
          </p:cNvPr>
          <p:cNvSpPr>
            <a:spLocks noGrp="1"/>
          </p:cNvSpPr>
          <p:nvPr>
            <p:ph type="dt" sz="half" idx="10"/>
          </p:nvPr>
        </p:nvSpPr>
        <p:spPr/>
        <p:txBody>
          <a:bodyPr/>
          <a:lstStyle/>
          <a:p>
            <a:fld id="{23788D9A-01A1-5143-B6FD-114D85996A30}" type="datetime1">
              <a:rPr lang="ru-RU" smtClean="0"/>
              <a:t>13.11.2022</a:t>
            </a:fld>
            <a:endParaRPr lang="ru-UA"/>
          </a:p>
        </p:txBody>
      </p:sp>
      <p:sp>
        <p:nvSpPr>
          <p:cNvPr id="4" name="Номер слайда 3">
            <a:extLst>
              <a:ext uri="{FF2B5EF4-FFF2-40B4-BE49-F238E27FC236}">
                <a16:creationId xmlns:a16="http://schemas.microsoft.com/office/drawing/2014/main" id="{6E57E37C-5736-A1A0-B9EC-332E5CD36C97}"/>
              </a:ext>
            </a:extLst>
          </p:cNvPr>
          <p:cNvSpPr>
            <a:spLocks noGrp="1"/>
          </p:cNvSpPr>
          <p:nvPr>
            <p:ph type="sldNum" sz="quarter" idx="12"/>
          </p:nvPr>
        </p:nvSpPr>
        <p:spPr/>
        <p:txBody>
          <a:bodyPr/>
          <a:lstStyle/>
          <a:p>
            <a:fld id="{7E919570-D5DA-FE4A-AFCE-0801BB8F2B09}" type="slidenum">
              <a:rPr lang="ru-UA" smtClean="0"/>
              <a:t>116</a:t>
            </a:fld>
            <a:endParaRPr lang="ru-UA"/>
          </a:p>
        </p:txBody>
      </p:sp>
    </p:spTree>
    <p:extLst>
      <p:ext uri="{BB962C8B-B14F-4D97-AF65-F5344CB8AC3E}">
        <p14:creationId xmlns:p14="http://schemas.microsoft.com/office/powerpoint/2010/main" val="176312765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BAC9A60A-C3AB-5881-67D8-FF52087ED5CA}"/>
              </a:ext>
            </a:extLst>
          </p:cNvPr>
          <p:cNvSpPr>
            <a:spLocks noGrp="1"/>
          </p:cNvSpPr>
          <p:nvPr>
            <p:ph idx="1"/>
          </p:nvPr>
        </p:nvSpPr>
        <p:spPr>
          <a:xfrm>
            <a:off x="838200" y="581891"/>
            <a:ext cx="10515600" cy="5595072"/>
          </a:xfrm>
        </p:spPr>
        <p:txBody>
          <a:bodyPr>
            <a:normAutofit/>
          </a:bodyPr>
          <a:lstStyle/>
          <a:p>
            <a:pPr algn="just" fontAlgn="base"/>
            <a:r>
              <a:rPr lang="ru-RU" dirty="0" err="1"/>
              <a:t>Цей</a:t>
            </a:r>
            <a:r>
              <a:rPr lang="ru-RU" dirty="0"/>
              <a:t> </a:t>
            </a:r>
            <a:r>
              <a:rPr lang="ru-RU" dirty="0" err="1"/>
              <a:t>інструмент</a:t>
            </a:r>
            <a:r>
              <a:rPr lang="ru-RU" dirty="0"/>
              <a:t> </a:t>
            </a:r>
            <a:r>
              <a:rPr lang="ru-RU" dirty="0" err="1"/>
              <a:t>поширюється</a:t>
            </a:r>
            <a:r>
              <a:rPr lang="ru-RU" dirty="0"/>
              <a:t> на </a:t>
            </a:r>
            <a:r>
              <a:rPr lang="ru-RU" dirty="0" err="1"/>
              <a:t>найманих</a:t>
            </a:r>
            <a:r>
              <a:rPr lang="ru-RU" dirty="0"/>
              <a:t> </a:t>
            </a:r>
            <a:r>
              <a:rPr lang="ru-RU" dirty="0" err="1"/>
              <a:t>працівників</a:t>
            </a:r>
            <a:r>
              <a:rPr lang="ru-RU" dirty="0"/>
              <a:t> і на </a:t>
            </a:r>
            <a:r>
              <a:rPr lang="ru-RU" dirty="0" err="1"/>
              <a:t>самозайнятих</a:t>
            </a:r>
            <a:r>
              <a:rPr lang="ru-RU" dirty="0"/>
              <a:t> </a:t>
            </a:r>
            <a:r>
              <a:rPr lang="ru-RU" dirty="0" err="1"/>
              <a:t>осіб</a:t>
            </a:r>
            <a:r>
              <a:rPr lang="ru-RU" dirty="0"/>
              <a:t>. На </a:t>
            </a:r>
            <a:r>
              <a:rPr lang="ru-RU" dirty="0" err="1"/>
              <a:t>останніх</a:t>
            </a:r>
            <a:r>
              <a:rPr lang="ru-RU" dirty="0"/>
              <a:t> </a:t>
            </a:r>
            <a:r>
              <a:rPr lang="en" dirty="0"/>
              <a:t>SURE </a:t>
            </a:r>
            <a:r>
              <a:rPr lang="ru-RU" dirty="0" err="1"/>
              <a:t>витратив</a:t>
            </a:r>
            <a:r>
              <a:rPr lang="ru-RU" dirty="0"/>
              <a:t> третину </a:t>
            </a:r>
            <a:r>
              <a:rPr lang="ru-RU" dirty="0" err="1"/>
              <a:t>фінансування</a:t>
            </a:r>
            <a:r>
              <a:rPr lang="ru-RU" dirty="0"/>
              <a:t>. </a:t>
            </a:r>
            <a:r>
              <a:rPr lang="ru-RU" dirty="0" err="1"/>
              <a:t>Їх</a:t>
            </a:r>
            <a:r>
              <a:rPr lang="ru-RU" dirty="0"/>
              <a:t> </a:t>
            </a:r>
            <a:r>
              <a:rPr lang="ru-RU" dirty="0" err="1"/>
              <a:t>підтримка</a:t>
            </a:r>
            <a:r>
              <a:rPr lang="ru-RU" dirty="0"/>
              <a:t> </a:t>
            </a:r>
            <a:r>
              <a:rPr lang="ru-RU" dirty="0" err="1"/>
              <a:t>полягає</a:t>
            </a:r>
            <a:r>
              <a:rPr lang="ru-RU" dirty="0"/>
              <a:t> в </a:t>
            </a:r>
            <a:r>
              <a:rPr lang="ru-RU" dirty="0" err="1"/>
              <a:t>забезпеченні</a:t>
            </a:r>
            <a:r>
              <a:rPr lang="ru-RU" dirty="0"/>
              <a:t> </a:t>
            </a:r>
            <a:r>
              <a:rPr lang="ru-RU" dirty="0" err="1"/>
              <a:t>базовим</a:t>
            </a:r>
            <a:r>
              <a:rPr lang="ru-RU" dirty="0"/>
              <a:t> доходом, </a:t>
            </a:r>
            <a:r>
              <a:rPr lang="ru-RU" dirty="0" err="1"/>
              <a:t>який</a:t>
            </a:r>
            <a:r>
              <a:rPr lang="ru-RU" dirty="0"/>
              <a:t> </a:t>
            </a:r>
            <a:r>
              <a:rPr lang="ru-RU" dirty="0" err="1"/>
              <a:t>дорівнює</a:t>
            </a:r>
            <a:r>
              <a:rPr lang="ru-RU" dirty="0"/>
              <a:t> </a:t>
            </a:r>
            <a:r>
              <a:rPr lang="ru-RU" dirty="0" err="1"/>
              <a:t>чистій</a:t>
            </a:r>
            <a:r>
              <a:rPr lang="ru-RU" dirty="0"/>
              <a:t> </a:t>
            </a:r>
            <a:r>
              <a:rPr lang="ru-RU" dirty="0" err="1"/>
              <a:t>мінімальній</a:t>
            </a:r>
            <a:r>
              <a:rPr lang="ru-RU" dirty="0"/>
              <a:t> </a:t>
            </a:r>
            <a:r>
              <a:rPr lang="ru-RU" dirty="0" err="1"/>
              <a:t>зарплаті</a:t>
            </a:r>
            <a:r>
              <a:rPr lang="ru-RU" dirty="0"/>
              <a:t>.</a:t>
            </a:r>
          </a:p>
          <a:p>
            <a:pPr algn="just" fontAlgn="base"/>
            <a:r>
              <a:rPr lang="ru-RU" dirty="0" err="1"/>
              <a:t>Аби</a:t>
            </a:r>
            <a:r>
              <a:rPr lang="ru-RU" dirty="0"/>
              <a:t> </a:t>
            </a:r>
            <a:r>
              <a:rPr lang="ru-RU" dirty="0" err="1"/>
              <a:t>зберегти</a:t>
            </a:r>
            <a:r>
              <a:rPr lang="ru-RU" dirty="0"/>
              <a:t> </a:t>
            </a:r>
            <a:r>
              <a:rPr lang="ru-RU" dirty="0" err="1"/>
              <a:t>сотні</a:t>
            </a:r>
            <a:r>
              <a:rPr lang="ru-RU" dirty="0"/>
              <a:t> </a:t>
            </a:r>
            <a:r>
              <a:rPr lang="ru-RU" dirty="0" err="1"/>
              <a:t>тисяч</a:t>
            </a:r>
            <a:r>
              <a:rPr lang="ru-RU" dirty="0"/>
              <a:t> </a:t>
            </a:r>
            <a:r>
              <a:rPr lang="ru-RU" dirty="0" err="1"/>
              <a:t>робочих</a:t>
            </a:r>
            <a:r>
              <a:rPr lang="ru-RU" dirty="0"/>
              <a:t> </a:t>
            </a:r>
            <a:r>
              <a:rPr lang="ru-RU" dirty="0" err="1"/>
              <a:t>місць</a:t>
            </a:r>
            <a:r>
              <a:rPr lang="ru-RU" dirty="0"/>
              <a:t> в </a:t>
            </a:r>
            <a:r>
              <a:rPr lang="ru-RU" dirty="0" err="1"/>
              <a:t>Україні</a:t>
            </a:r>
            <a:r>
              <a:rPr lang="ru-RU" dirty="0"/>
              <a:t>, ЄС повинен </a:t>
            </a:r>
            <a:r>
              <a:rPr lang="ru-RU" dirty="0" err="1"/>
              <a:t>поповнити</a:t>
            </a:r>
            <a:r>
              <a:rPr lang="ru-RU" dirty="0"/>
              <a:t> </a:t>
            </a:r>
            <a:r>
              <a:rPr lang="en" dirty="0"/>
              <a:t>SURE </a:t>
            </a:r>
            <a:r>
              <a:rPr lang="ru-RU" dirty="0"/>
              <a:t>і </a:t>
            </a:r>
            <a:r>
              <a:rPr lang="ru-RU" dirty="0" err="1"/>
              <a:t>надати</a:t>
            </a:r>
            <a:r>
              <a:rPr lang="ru-RU" dirty="0"/>
              <a:t> </a:t>
            </a:r>
            <a:r>
              <a:rPr lang="ru-RU" dirty="0" err="1"/>
              <a:t>гранти</a:t>
            </a:r>
            <a:r>
              <a:rPr lang="ru-RU" dirty="0"/>
              <a:t> </a:t>
            </a:r>
            <a:r>
              <a:rPr lang="ru-RU" dirty="0" err="1"/>
              <a:t>Кабміну</a:t>
            </a:r>
            <a:r>
              <a:rPr lang="ru-RU" dirty="0"/>
              <a:t> для </a:t>
            </a:r>
            <a:r>
              <a:rPr lang="ru-RU" dirty="0" err="1"/>
              <a:t>запровадження</a:t>
            </a:r>
            <a:r>
              <a:rPr lang="ru-RU" dirty="0"/>
              <a:t> </a:t>
            </a:r>
            <a:r>
              <a:rPr lang="ru-RU" dirty="0" err="1"/>
              <a:t>відповідної</a:t>
            </a:r>
            <a:r>
              <a:rPr lang="ru-RU" dirty="0"/>
              <a:t> </a:t>
            </a:r>
            <a:r>
              <a:rPr lang="ru-RU" dirty="0" err="1"/>
              <a:t>системи</a:t>
            </a:r>
            <a:r>
              <a:rPr lang="ru-RU" dirty="0"/>
              <a:t>. </a:t>
            </a:r>
            <a:r>
              <a:rPr lang="ru-RU" dirty="0" err="1"/>
              <a:t>Знадобиться</a:t>
            </a:r>
            <a:r>
              <a:rPr lang="ru-RU" dirty="0"/>
              <a:t> і </a:t>
            </a:r>
            <a:r>
              <a:rPr lang="ru-RU" dirty="0" err="1"/>
              <a:t>технічна</a:t>
            </a:r>
            <a:r>
              <a:rPr lang="ru-RU" dirty="0"/>
              <a:t> </a:t>
            </a:r>
            <a:r>
              <a:rPr lang="ru-RU" dirty="0" err="1"/>
              <a:t>допомога</a:t>
            </a:r>
            <a:r>
              <a:rPr lang="ru-RU" dirty="0"/>
              <a:t> для </a:t>
            </a:r>
            <a:r>
              <a:rPr lang="ru-RU" dirty="0" err="1"/>
              <a:t>встановлення</a:t>
            </a:r>
            <a:r>
              <a:rPr lang="ru-RU" dirty="0"/>
              <a:t> правил і </a:t>
            </a:r>
            <a:r>
              <a:rPr lang="ru-RU" dirty="0" err="1"/>
              <a:t>реалізації</a:t>
            </a:r>
            <a:r>
              <a:rPr lang="ru-RU" dirty="0"/>
              <a:t> </a:t>
            </a:r>
            <a:r>
              <a:rPr lang="ru-RU" dirty="0" err="1"/>
              <a:t>схеми</a:t>
            </a:r>
            <a:r>
              <a:rPr lang="ru-RU" dirty="0"/>
              <a:t>.</a:t>
            </a:r>
          </a:p>
          <a:p>
            <a:pPr algn="just" fontAlgn="base"/>
            <a:r>
              <a:rPr lang="ru-RU" dirty="0" err="1"/>
              <a:t>Які</a:t>
            </a:r>
            <a:r>
              <a:rPr lang="ru-RU" dirty="0"/>
              <a:t> </a:t>
            </a:r>
            <a:r>
              <a:rPr lang="ru-RU" dirty="0" err="1"/>
              <a:t>переваги</a:t>
            </a:r>
            <a:r>
              <a:rPr lang="ru-RU" dirty="0"/>
              <a:t> схем </a:t>
            </a:r>
            <a:r>
              <a:rPr lang="ru-RU" dirty="0" err="1"/>
              <a:t>збереження</a:t>
            </a:r>
            <a:r>
              <a:rPr lang="ru-RU" dirty="0"/>
              <a:t> </a:t>
            </a:r>
            <a:r>
              <a:rPr lang="ru-RU" dirty="0" err="1"/>
              <a:t>робочих</a:t>
            </a:r>
            <a:r>
              <a:rPr lang="ru-RU" dirty="0"/>
              <a:t> </a:t>
            </a:r>
            <a:r>
              <a:rPr lang="ru-RU" dirty="0" err="1"/>
              <a:t>місць</a:t>
            </a:r>
            <a:r>
              <a:rPr lang="ru-RU" dirty="0"/>
              <a:t> за </a:t>
            </a:r>
            <a:r>
              <a:rPr lang="ru-RU" dirty="0" err="1"/>
              <a:t>європейським</a:t>
            </a:r>
            <a:r>
              <a:rPr lang="ru-RU" dirty="0"/>
              <a:t> </a:t>
            </a:r>
            <a:r>
              <a:rPr lang="ru-RU" dirty="0" err="1"/>
              <a:t>зразком</a:t>
            </a:r>
            <a:r>
              <a:rPr lang="ru-RU" dirty="0"/>
              <a:t>?</a:t>
            </a:r>
          </a:p>
          <a:p>
            <a:pPr algn="just" fontAlgn="base"/>
            <a:r>
              <a:rPr lang="ru-RU" dirty="0"/>
              <a:t>Вони </a:t>
            </a:r>
            <a:r>
              <a:rPr lang="ru-RU" dirty="0" err="1"/>
              <a:t>підтримують</a:t>
            </a:r>
            <a:r>
              <a:rPr lang="ru-RU" dirty="0"/>
              <a:t> </a:t>
            </a:r>
            <a:r>
              <a:rPr lang="ru-RU" dirty="0" err="1"/>
              <a:t>рівень</a:t>
            </a:r>
            <a:r>
              <a:rPr lang="ru-RU" dirty="0"/>
              <a:t> </a:t>
            </a:r>
            <a:r>
              <a:rPr lang="ru-RU" dirty="0" err="1"/>
              <a:t>доходів</a:t>
            </a:r>
            <a:r>
              <a:rPr lang="ru-RU" dirty="0"/>
              <a:t> </a:t>
            </a:r>
            <a:r>
              <a:rPr lang="ru-RU" dirty="0" err="1"/>
              <a:t>працівників</a:t>
            </a:r>
            <a:r>
              <a:rPr lang="ru-RU" dirty="0"/>
              <a:t>, </a:t>
            </a:r>
            <a:r>
              <a:rPr lang="ru-RU" dirty="0" err="1"/>
              <a:t>які</a:t>
            </a:r>
            <a:r>
              <a:rPr lang="ru-RU" dirty="0"/>
              <a:t> </a:t>
            </a:r>
            <a:r>
              <a:rPr lang="ru-RU" dirty="0" err="1"/>
              <a:t>потенційно</a:t>
            </a:r>
            <a:r>
              <a:rPr lang="ru-RU" dirty="0"/>
              <a:t> </a:t>
            </a:r>
            <a:r>
              <a:rPr lang="ru-RU" dirty="0" err="1"/>
              <a:t>можуть</a:t>
            </a:r>
            <a:r>
              <a:rPr lang="ru-RU" dirty="0"/>
              <a:t> бути </a:t>
            </a:r>
            <a:r>
              <a:rPr lang="ru-RU" dirty="0" err="1"/>
              <a:t>звільнені</a:t>
            </a:r>
            <a:r>
              <a:rPr lang="ru-RU" dirty="0"/>
              <a:t> і як </a:t>
            </a:r>
            <a:r>
              <a:rPr lang="ru-RU" dirty="0" err="1"/>
              <a:t>наслідок</a:t>
            </a:r>
            <a:r>
              <a:rPr lang="ru-RU" dirty="0"/>
              <a:t> </a:t>
            </a:r>
            <a:r>
              <a:rPr lang="ru-RU" dirty="0" err="1"/>
              <a:t>змушені</a:t>
            </a:r>
            <a:r>
              <a:rPr lang="ru-RU" dirty="0"/>
              <a:t> </a:t>
            </a:r>
            <a:r>
              <a:rPr lang="ru-RU" dirty="0" err="1"/>
              <a:t>звертатися</a:t>
            </a:r>
            <a:r>
              <a:rPr lang="ru-RU" dirty="0"/>
              <a:t> за </a:t>
            </a:r>
            <a:r>
              <a:rPr lang="ru-RU" dirty="0" err="1"/>
              <a:t>соціальною</a:t>
            </a:r>
            <a:r>
              <a:rPr lang="ru-RU" dirty="0"/>
              <a:t> </a:t>
            </a:r>
            <a:r>
              <a:rPr lang="ru-RU" dirty="0" err="1"/>
              <a:t>допомогою</a:t>
            </a:r>
            <a:r>
              <a:rPr lang="ru-RU" dirty="0"/>
              <a:t> до </a:t>
            </a:r>
            <a:r>
              <a:rPr lang="ru-RU" dirty="0" err="1"/>
              <a:t>держави</a:t>
            </a:r>
            <a:r>
              <a:rPr lang="ru-RU" dirty="0"/>
              <a:t>. </a:t>
            </a:r>
            <a:r>
              <a:rPr lang="ru-RU" dirty="0" err="1"/>
              <a:t>Бізнес</a:t>
            </a:r>
            <a:r>
              <a:rPr lang="ru-RU" dirty="0"/>
              <a:t> </a:t>
            </a:r>
            <a:r>
              <a:rPr lang="ru-RU" dirty="0" err="1"/>
              <a:t>натомість</a:t>
            </a:r>
            <a:r>
              <a:rPr lang="ru-RU" dirty="0"/>
              <a:t> </a:t>
            </a:r>
            <a:r>
              <a:rPr lang="ru-RU" dirty="0" err="1"/>
              <a:t>зберігає</a:t>
            </a:r>
            <a:r>
              <a:rPr lang="ru-RU" dirty="0"/>
              <a:t> </a:t>
            </a:r>
            <a:r>
              <a:rPr lang="ru-RU" dirty="0" err="1"/>
              <a:t>кваліфіковану</a:t>
            </a:r>
            <a:r>
              <a:rPr lang="ru-RU" dirty="0"/>
              <a:t> </a:t>
            </a:r>
            <a:r>
              <a:rPr lang="ru-RU" dirty="0" err="1"/>
              <a:t>робочу</a:t>
            </a:r>
            <a:r>
              <a:rPr lang="ru-RU" dirty="0"/>
              <a:t> силу, яку </a:t>
            </a:r>
            <a:r>
              <a:rPr lang="ru-RU" dirty="0" err="1"/>
              <a:t>можна</a:t>
            </a:r>
            <a:r>
              <a:rPr lang="ru-RU" dirty="0"/>
              <a:t> </a:t>
            </a:r>
            <a:r>
              <a:rPr lang="ru-RU" dirty="0" err="1"/>
              <a:t>швидко</a:t>
            </a:r>
            <a:r>
              <a:rPr lang="ru-RU" dirty="0"/>
              <a:t> </a:t>
            </a:r>
            <a:r>
              <a:rPr lang="ru-RU" dirty="0" err="1"/>
              <a:t>повернути</a:t>
            </a:r>
            <a:r>
              <a:rPr lang="ru-RU" dirty="0"/>
              <a:t>, як </a:t>
            </a:r>
            <a:r>
              <a:rPr lang="ru-RU" dirty="0" err="1"/>
              <a:t>тільки</a:t>
            </a:r>
            <a:r>
              <a:rPr lang="ru-RU" dirty="0"/>
              <a:t> </a:t>
            </a:r>
            <a:r>
              <a:rPr lang="ru-RU" dirty="0" err="1"/>
              <a:t>з'явиться</a:t>
            </a:r>
            <a:r>
              <a:rPr lang="ru-RU" dirty="0"/>
              <a:t> </a:t>
            </a:r>
            <a:r>
              <a:rPr lang="ru-RU" dirty="0" err="1"/>
              <a:t>можливість</a:t>
            </a:r>
            <a:r>
              <a:rPr lang="ru-RU" dirty="0"/>
              <a:t> </a:t>
            </a:r>
            <a:r>
              <a:rPr lang="ru-RU" dirty="0" err="1"/>
              <a:t>продовжити</a:t>
            </a:r>
            <a:r>
              <a:rPr lang="ru-RU" dirty="0"/>
              <a:t> </a:t>
            </a:r>
            <a:r>
              <a:rPr lang="ru-RU" dirty="0" err="1"/>
              <a:t>діяльність</a:t>
            </a:r>
            <a:r>
              <a:rPr lang="ru-RU" dirty="0"/>
              <a:t>.</a:t>
            </a:r>
          </a:p>
          <a:p>
            <a:pPr algn="just"/>
            <a:endParaRPr lang="ru-UA" dirty="0"/>
          </a:p>
        </p:txBody>
      </p:sp>
      <p:sp>
        <p:nvSpPr>
          <p:cNvPr id="2" name="Дата 1">
            <a:extLst>
              <a:ext uri="{FF2B5EF4-FFF2-40B4-BE49-F238E27FC236}">
                <a16:creationId xmlns:a16="http://schemas.microsoft.com/office/drawing/2014/main" id="{F7662BDF-D6E4-4285-AF91-97801CE37622}"/>
              </a:ext>
            </a:extLst>
          </p:cNvPr>
          <p:cNvSpPr>
            <a:spLocks noGrp="1"/>
          </p:cNvSpPr>
          <p:nvPr>
            <p:ph type="dt" sz="half" idx="10"/>
          </p:nvPr>
        </p:nvSpPr>
        <p:spPr/>
        <p:txBody>
          <a:bodyPr/>
          <a:lstStyle/>
          <a:p>
            <a:fld id="{E5A10776-A456-8347-9172-FCA27B9D4930}" type="datetime1">
              <a:rPr lang="ru-RU" smtClean="0"/>
              <a:t>13.11.2022</a:t>
            </a:fld>
            <a:endParaRPr lang="ru-UA"/>
          </a:p>
        </p:txBody>
      </p:sp>
      <p:sp>
        <p:nvSpPr>
          <p:cNvPr id="4" name="Номер слайда 3">
            <a:extLst>
              <a:ext uri="{FF2B5EF4-FFF2-40B4-BE49-F238E27FC236}">
                <a16:creationId xmlns:a16="http://schemas.microsoft.com/office/drawing/2014/main" id="{135E7D45-0423-3C37-6325-F3BCD1FD903E}"/>
              </a:ext>
            </a:extLst>
          </p:cNvPr>
          <p:cNvSpPr>
            <a:spLocks noGrp="1"/>
          </p:cNvSpPr>
          <p:nvPr>
            <p:ph type="sldNum" sz="quarter" idx="12"/>
          </p:nvPr>
        </p:nvSpPr>
        <p:spPr/>
        <p:txBody>
          <a:bodyPr/>
          <a:lstStyle/>
          <a:p>
            <a:fld id="{7E919570-D5DA-FE4A-AFCE-0801BB8F2B09}" type="slidenum">
              <a:rPr lang="ru-UA" smtClean="0"/>
              <a:t>117</a:t>
            </a:fld>
            <a:endParaRPr lang="ru-UA"/>
          </a:p>
        </p:txBody>
      </p:sp>
    </p:spTree>
    <p:extLst>
      <p:ext uri="{BB962C8B-B14F-4D97-AF65-F5344CB8AC3E}">
        <p14:creationId xmlns:p14="http://schemas.microsoft.com/office/powerpoint/2010/main" val="350983434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7845F61-F04A-F8B2-5328-BD9E647BA714}"/>
              </a:ext>
            </a:extLst>
          </p:cNvPr>
          <p:cNvSpPr>
            <a:spLocks noGrp="1"/>
          </p:cNvSpPr>
          <p:nvPr>
            <p:ph idx="1"/>
          </p:nvPr>
        </p:nvSpPr>
        <p:spPr>
          <a:xfrm>
            <a:off x="838200" y="190005"/>
            <a:ext cx="8328102" cy="3740727"/>
          </a:xfrm>
        </p:spPr>
        <p:txBody>
          <a:bodyPr>
            <a:normAutofit/>
          </a:bodyPr>
          <a:lstStyle/>
          <a:p>
            <a:pPr algn="just" fontAlgn="base"/>
            <a:r>
              <a:rPr lang="ru-RU" dirty="0" err="1"/>
              <a:t>Важливо</a:t>
            </a:r>
            <a:r>
              <a:rPr lang="ru-RU" dirty="0"/>
              <a:t>, </a:t>
            </a:r>
            <a:r>
              <a:rPr lang="ru-RU" dirty="0" err="1"/>
              <a:t>що</a:t>
            </a:r>
            <a:r>
              <a:rPr lang="ru-RU" dirty="0"/>
              <a:t> в </a:t>
            </a:r>
            <a:r>
              <a:rPr lang="ru-RU" dirty="0" err="1"/>
              <a:t>умовах</a:t>
            </a:r>
            <a:r>
              <a:rPr lang="ru-RU" dirty="0"/>
              <a:t> </a:t>
            </a:r>
            <a:r>
              <a:rPr lang="ru-RU" dirty="0" err="1"/>
              <a:t>війни</a:t>
            </a:r>
            <a:r>
              <a:rPr lang="ru-RU" dirty="0"/>
              <a:t> </a:t>
            </a:r>
            <a:r>
              <a:rPr lang="ru-RU" dirty="0" err="1"/>
              <a:t>збереження</a:t>
            </a:r>
            <a:r>
              <a:rPr lang="ru-RU" dirty="0"/>
              <a:t> </a:t>
            </a:r>
            <a:r>
              <a:rPr lang="ru-RU" dirty="0" err="1"/>
              <a:t>робочих</a:t>
            </a:r>
            <a:r>
              <a:rPr lang="ru-RU" dirty="0"/>
              <a:t> </a:t>
            </a:r>
            <a:r>
              <a:rPr lang="ru-RU" dirty="0" err="1"/>
              <a:t>місць</a:t>
            </a:r>
            <a:r>
              <a:rPr lang="ru-RU" dirty="0"/>
              <a:t> </a:t>
            </a:r>
            <a:r>
              <a:rPr lang="ru-RU" dirty="0" err="1"/>
              <a:t>сприятиме</a:t>
            </a:r>
            <a:r>
              <a:rPr lang="ru-RU" dirty="0"/>
              <a:t> </a:t>
            </a:r>
            <a:r>
              <a:rPr lang="ru-RU" dirty="0" err="1"/>
              <a:t>поверненню</a:t>
            </a:r>
            <a:r>
              <a:rPr lang="ru-RU" dirty="0"/>
              <a:t> </a:t>
            </a:r>
            <a:r>
              <a:rPr lang="ru-RU" dirty="0" err="1"/>
              <a:t>внутрішньо</a:t>
            </a:r>
            <a:r>
              <a:rPr lang="ru-RU" dirty="0"/>
              <a:t> </a:t>
            </a:r>
            <a:r>
              <a:rPr lang="ru-RU" dirty="0" err="1"/>
              <a:t>переміщених</a:t>
            </a:r>
            <a:r>
              <a:rPr lang="ru-RU" dirty="0"/>
              <a:t> </a:t>
            </a:r>
            <a:r>
              <a:rPr lang="ru-RU" dirty="0" err="1"/>
              <a:t>осіб</a:t>
            </a:r>
            <a:r>
              <a:rPr lang="ru-RU" dirty="0"/>
              <a:t> та </a:t>
            </a:r>
            <a:r>
              <a:rPr lang="ru-RU" dirty="0" err="1"/>
              <a:t>біженців</a:t>
            </a:r>
            <a:r>
              <a:rPr lang="ru-RU" dirty="0"/>
              <a:t> до </a:t>
            </a:r>
            <a:r>
              <a:rPr lang="ru-RU" dirty="0" err="1"/>
              <a:t>постійного</a:t>
            </a:r>
            <a:r>
              <a:rPr lang="ru-RU" dirty="0"/>
              <a:t> </a:t>
            </a:r>
            <a:r>
              <a:rPr lang="ru-RU" dirty="0" err="1"/>
              <a:t>місця</a:t>
            </a:r>
            <a:r>
              <a:rPr lang="ru-RU" dirty="0"/>
              <a:t> </a:t>
            </a:r>
            <a:r>
              <a:rPr lang="ru-RU" dirty="0" err="1"/>
              <a:t>проживання</a:t>
            </a:r>
            <a:r>
              <a:rPr lang="ru-RU" dirty="0"/>
              <a:t>.</a:t>
            </a:r>
          </a:p>
          <a:p>
            <a:pPr algn="just" fontAlgn="base"/>
            <a:r>
              <a:rPr lang="ru-RU" dirty="0" err="1"/>
              <a:t>Аргументи</a:t>
            </a:r>
            <a:r>
              <a:rPr lang="ru-RU" dirty="0"/>
              <a:t> про </a:t>
            </a:r>
            <a:r>
              <a:rPr lang="ru-RU" dirty="0" err="1"/>
              <a:t>важливість</a:t>
            </a:r>
            <a:r>
              <a:rPr lang="ru-RU" dirty="0"/>
              <a:t> </a:t>
            </a:r>
            <a:r>
              <a:rPr lang="ru-RU" dirty="0" err="1"/>
              <a:t>збереження</a:t>
            </a:r>
            <a:r>
              <a:rPr lang="ru-RU" dirty="0"/>
              <a:t> </a:t>
            </a:r>
            <a:r>
              <a:rPr lang="ru-RU" dirty="0" err="1"/>
              <a:t>робочих</a:t>
            </a:r>
            <a:r>
              <a:rPr lang="ru-RU" dirty="0"/>
              <a:t> </a:t>
            </a:r>
            <a:r>
              <a:rPr lang="ru-RU" dirty="0" err="1"/>
              <a:t>місць</a:t>
            </a:r>
            <a:r>
              <a:rPr lang="ru-RU" dirty="0"/>
              <a:t> не </a:t>
            </a:r>
            <a:r>
              <a:rPr lang="ru-RU" dirty="0" err="1"/>
              <a:t>теоретичні</a:t>
            </a:r>
            <a:r>
              <a:rPr lang="ru-RU" dirty="0"/>
              <a:t>. </a:t>
            </a:r>
            <a:r>
              <a:rPr lang="ru-RU" dirty="0" err="1"/>
              <a:t>Недавнє</a:t>
            </a:r>
            <a:r>
              <a:rPr lang="ru-RU" dirty="0"/>
              <a:t> </a:t>
            </a:r>
            <a:r>
              <a:rPr lang="ru-RU" dirty="0">
                <a:hlinkClick r:id="rId2"/>
              </a:rPr>
              <a:t>опитування</a:t>
            </a:r>
            <a:r>
              <a:rPr lang="ru-RU" dirty="0"/>
              <a:t> </a:t>
            </a:r>
            <a:r>
              <a:rPr lang="ru-RU" dirty="0" err="1"/>
              <a:t>понад</a:t>
            </a:r>
            <a:r>
              <a:rPr lang="ru-RU" dirty="0"/>
              <a:t> </a:t>
            </a:r>
            <a:r>
              <a:rPr lang="ru-RU" dirty="0" err="1"/>
              <a:t>тисячі</a:t>
            </a:r>
            <a:r>
              <a:rPr lang="ru-RU" dirty="0"/>
              <a:t> </a:t>
            </a:r>
            <a:r>
              <a:rPr lang="ru-RU" dirty="0" err="1"/>
              <a:t>українських</a:t>
            </a:r>
            <a:r>
              <a:rPr lang="ru-RU" dirty="0"/>
              <a:t> </a:t>
            </a:r>
            <a:r>
              <a:rPr lang="ru-RU" dirty="0" err="1"/>
              <a:t>компаній</a:t>
            </a:r>
            <a:r>
              <a:rPr lang="ru-RU" dirty="0"/>
              <a:t> з </a:t>
            </a:r>
            <a:r>
              <a:rPr lang="ru-RU" dirty="0" err="1"/>
              <a:t>іноземним</a:t>
            </a:r>
            <a:r>
              <a:rPr lang="ru-RU" dirty="0"/>
              <a:t> </a:t>
            </a:r>
            <a:r>
              <a:rPr lang="ru-RU" dirty="0" err="1"/>
              <a:t>капіталом</a:t>
            </a:r>
            <a:r>
              <a:rPr lang="ru-RU" dirty="0"/>
              <a:t> показало, </a:t>
            </a:r>
            <a:r>
              <a:rPr lang="ru-RU" dirty="0" err="1"/>
              <a:t>що</a:t>
            </a:r>
            <a:r>
              <a:rPr lang="ru-RU" dirty="0"/>
              <a:t> попри </a:t>
            </a:r>
            <a:r>
              <a:rPr lang="ru-RU" dirty="0" err="1"/>
              <a:t>війну</a:t>
            </a:r>
            <a:r>
              <a:rPr lang="ru-RU" dirty="0"/>
              <a:t> 63% </a:t>
            </a:r>
            <a:r>
              <a:rPr lang="ru-RU" dirty="0" err="1"/>
              <a:t>бізнесу</a:t>
            </a:r>
            <a:r>
              <a:rPr lang="ru-RU" dirty="0"/>
              <a:t> </a:t>
            </a:r>
            <a:r>
              <a:rPr lang="ru-RU" dirty="0" err="1"/>
              <a:t>виплачують</a:t>
            </a:r>
            <a:r>
              <a:rPr lang="ru-RU" dirty="0"/>
              <a:t> </a:t>
            </a:r>
            <a:r>
              <a:rPr lang="ru-RU" dirty="0" err="1"/>
              <a:t>працівникам</a:t>
            </a:r>
            <a:r>
              <a:rPr lang="ru-RU" dirty="0"/>
              <a:t> </a:t>
            </a:r>
            <a:r>
              <a:rPr lang="ru-RU" dirty="0" err="1"/>
              <a:t>повну</a:t>
            </a:r>
            <a:r>
              <a:rPr lang="ru-RU" dirty="0"/>
              <a:t> зарплату. </a:t>
            </a:r>
            <a:r>
              <a:rPr lang="ru-RU" dirty="0" err="1"/>
              <a:t>Це</a:t>
            </a:r>
            <a:r>
              <a:rPr lang="ru-RU" dirty="0"/>
              <a:t> при тому, </a:t>
            </a:r>
            <a:r>
              <a:rPr lang="ru-RU" dirty="0" err="1"/>
              <a:t>що</a:t>
            </a:r>
            <a:r>
              <a:rPr lang="ru-RU" dirty="0"/>
              <a:t> </a:t>
            </a:r>
            <a:r>
              <a:rPr lang="ru-RU" dirty="0" err="1"/>
              <a:t>лише</a:t>
            </a:r>
            <a:r>
              <a:rPr lang="ru-RU" dirty="0"/>
              <a:t> 17% </a:t>
            </a:r>
            <a:r>
              <a:rPr lang="ru-RU" dirty="0" err="1"/>
              <a:t>опитаних</a:t>
            </a:r>
            <a:r>
              <a:rPr lang="ru-RU" dirty="0"/>
              <a:t> </a:t>
            </a:r>
            <a:r>
              <a:rPr lang="ru-RU" dirty="0" err="1"/>
              <a:t>компаній</a:t>
            </a:r>
            <a:r>
              <a:rPr lang="ru-RU" dirty="0"/>
              <a:t> </a:t>
            </a:r>
            <a:r>
              <a:rPr lang="ru-RU" dirty="0" err="1"/>
              <a:t>працюють</a:t>
            </a:r>
            <a:r>
              <a:rPr lang="ru-RU" dirty="0"/>
              <a:t> на </a:t>
            </a:r>
            <a:r>
              <a:rPr lang="ru-RU" dirty="0" err="1"/>
              <a:t>повну</a:t>
            </a:r>
            <a:r>
              <a:rPr lang="ru-RU" dirty="0"/>
              <a:t> </a:t>
            </a:r>
            <a:r>
              <a:rPr lang="ru-RU" dirty="0" err="1"/>
              <a:t>потужність</a:t>
            </a:r>
            <a:r>
              <a:rPr lang="ru-RU" dirty="0"/>
              <a:t>.</a:t>
            </a:r>
          </a:p>
          <a:p>
            <a:pPr algn="just"/>
            <a:endParaRPr lang="ru-UA" dirty="0"/>
          </a:p>
        </p:txBody>
      </p:sp>
      <p:sp>
        <p:nvSpPr>
          <p:cNvPr id="2" name="Дата 1">
            <a:extLst>
              <a:ext uri="{FF2B5EF4-FFF2-40B4-BE49-F238E27FC236}">
                <a16:creationId xmlns:a16="http://schemas.microsoft.com/office/drawing/2014/main" id="{FD880A9A-4944-26AB-5EE1-905157955DE1}"/>
              </a:ext>
            </a:extLst>
          </p:cNvPr>
          <p:cNvSpPr>
            <a:spLocks noGrp="1"/>
          </p:cNvSpPr>
          <p:nvPr>
            <p:ph type="dt" sz="half" idx="10"/>
          </p:nvPr>
        </p:nvSpPr>
        <p:spPr/>
        <p:txBody>
          <a:bodyPr/>
          <a:lstStyle/>
          <a:p>
            <a:fld id="{94A81EB8-02D0-5E48-A1F9-281A95E7605A}" type="datetime1">
              <a:rPr lang="ru-RU" smtClean="0"/>
              <a:t>13.11.2022</a:t>
            </a:fld>
            <a:endParaRPr lang="ru-UA"/>
          </a:p>
        </p:txBody>
      </p:sp>
      <p:sp>
        <p:nvSpPr>
          <p:cNvPr id="4" name="Номер слайда 3">
            <a:extLst>
              <a:ext uri="{FF2B5EF4-FFF2-40B4-BE49-F238E27FC236}">
                <a16:creationId xmlns:a16="http://schemas.microsoft.com/office/drawing/2014/main" id="{6A55EF87-0359-9434-6625-0796D07C01D5}"/>
              </a:ext>
            </a:extLst>
          </p:cNvPr>
          <p:cNvSpPr>
            <a:spLocks noGrp="1"/>
          </p:cNvSpPr>
          <p:nvPr>
            <p:ph type="sldNum" sz="quarter" idx="12"/>
          </p:nvPr>
        </p:nvSpPr>
        <p:spPr/>
        <p:txBody>
          <a:bodyPr/>
          <a:lstStyle/>
          <a:p>
            <a:fld id="{7E919570-D5DA-FE4A-AFCE-0801BB8F2B09}" type="slidenum">
              <a:rPr lang="ru-UA" smtClean="0"/>
              <a:t>118</a:t>
            </a:fld>
            <a:endParaRPr lang="ru-UA"/>
          </a:p>
        </p:txBody>
      </p:sp>
      <p:pic>
        <p:nvPicPr>
          <p:cNvPr id="5" name="Рисунок 4">
            <a:extLst>
              <a:ext uri="{FF2B5EF4-FFF2-40B4-BE49-F238E27FC236}">
                <a16:creationId xmlns:a16="http://schemas.microsoft.com/office/drawing/2014/main" id="{AD5A76B3-A0EB-12EE-3BB5-A11F58023ACE}"/>
              </a:ext>
            </a:extLst>
          </p:cNvPr>
          <p:cNvPicPr>
            <a:picLocks noChangeAspect="1"/>
          </p:cNvPicPr>
          <p:nvPr/>
        </p:nvPicPr>
        <p:blipFill>
          <a:blip r:embed="rId3"/>
          <a:stretch>
            <a:fillRect/>
          </a:stretch>
        </p:blipFill>
        <p:spPr>
          <a:xfrm>
            <a:off x="1287123" y="3192191"/>
            <a:ext cx="4089159" cy="3074794"/>
          </a:xfrm>
          <a:prstGeom prst="rect">
            <a:avLst/>
          </a:prstGeom>
        </p:spPr>
      </p:pic>
    </p:spTree>
    <p:extLst>
      <p:ext uri="{BB962C8B-B14F-4D97-AF65-F5344CB8AC3E}">
        <p14:creationId xmlns:p14="http://schemas.microsoft.com/office/powerpoint/2010/main" val="302886226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AC20FB8-4594-B1B2-B3B5-67D8DD42B37D}"/>
              </a:ext>
            </a:extLst>
          </p:cNvPr>
          <p:cNvSpPr>
            <a:spLocks noGrp="1"/>
          </p:cNvSpPr>
          <p:nvPr>
            <p:ph idx="1"/>
          </p:nvPr>
        </p:nvSpPr>
        <p:spPr>
          <a:xfrm>
            <a:off x="838200" y="819397"/>
            <a:ext cx="8372707" cy="3336967"/>
          </a:xfrm>
        </p:spPr>
        <p:txBody>
          <a:bodyPr>
            <a:normAutofit/>
          </a:bodyPr>
          <a:lstStyle/>
          <a:p>
            <a:pPr algn="just" fontAlgn="base"/>
            <a:r>
              <a:rPr lang="ru-RU" dirty="0"/>
              <a:t>Уряд </a:t>
            </a:r>
            <a:r>
              <a:rPr lang="ru-RU" dirty="0" err="1"/>
              <a:t>вжив</a:t>
            </a:r>
            <a:r>
              <a:rPr lang="ru-RU" dirty="0"/>
              <a:t> </a:t>
            </a:r>
            <a:r>
              <a:rPr lang="ru-RU" dirty="0" err="1"/>
              <a:t>певних</a:t>
            </a:r>
            <a:r>
              <a:rPr lang="ru-RU" dirty="0"/>
              <a:t> </a:t>
            </a:r>
            <a:r>
              <a:rPr lang="ru-RU" dirty="0" err="1"/>
              <a:t>заходів</a:t>
            </a:r>
            <a:r>
              <a:rPr lang="ru-RU" dirty="0"/>
              <a:t> для </a:t>
            </a:r>
            <a:r>
              <a:rPr lang="ru-RU" dirty="0" err="1"/>
              <a:t>збереження</a:t>
            </a:r>
            <a:r>
              <a:rPr lang="ru-RU" dirty="0"/>
              <a:t> </a:t>
            </a:r>
            <a:r>
              <a:rPr lang="ru-RU" dirty="0" err="1"/>
              <a:t>зайнятості</a:t>
            </a:r>
            <a:r>
              <a:rPr lang="ru-RU" dirty="0"/>
              <a:t>. </a:t>
            </a:r>
            <a:r>
              <a:rPr lang="ru-RU" dirty="0" err="1"/>
              <a:t>Зокрема</a:t>
            </a:r>
            <a:r>
              <a:rPr lang="ru-RU" dirty="0"/>
              <a:t>, </a:t>
            </a:r>
            <a:r>
              <a:rPr lang="ru-RU" dirty="0" err="1"/>
              <a:t>призупинення</a:t>
            </a:r>
            <a:r>
              <a:rPr lang="ru-RU" dirty="0"/>
              <a:t> </a:t>
            </a:r>
            <a:r>
              <a:rPr lang="ru-RU" dirty="0" err="1"/>
              <a:t>дії</a:t>
            </a:r>
            <a:r>
              <a:rPr lang="ru-RU" dirty="0"/>
              <a:t> </a:t>
            </a:r>
            <a:r>
              <a:rPr lang="ru-RU" dirty="0" err="1"/>
              <a:t>трудових</a:t>
            </a:r>
            <a:r>
              <a:rPr lang="ru-RU" dirty="0"/>
              <a:t> </a:t>
            </a:r>
            <a:r>
              <a:rPr lang="ru-RU" dirty="0" err="1"/>
              <a:t>договорів</a:t>
            </a:r>
            <a:r>
              <a:rPr lang="ru-RU" dirty="0"/>
              <a:t> </a:t>
            </a:r>
            <a:r>
              <a:rPr lang="ru-RU" dirty="0" err="1"/>
              <a:t>або</a:t>
            </a:r>
            <a:r>
              <a:rPr lang="ru-RU" dirty="0"/>
              <a:t> </a:t>
            </a:r>
            <a:r>
              <a:rPr lang="ru-RU" dirty="0" err="1"/>
              <a:t>оголошення</a:t>
            </a:r>
            <a:r>
              <a:rPr lang="ru-RU" dirty="0"/>
              <a:t> простою </a:t>
            </a:r>
            <a:r>
              <a:rPr lang="ru-RU" dirty="0" err="1"/>
              <a:t>дозволяється</a:t>
            </a:r>
            <a:r>
              <a:rPr lang="ru-RU" dirty="0"/>
              <a:t> </a:t>
            </a:r>
            <a:r>
              <a:rPr lang="ru-RU" dirty="0" err="1"/>
              <a:t>із</a:t>
            </a:r>
            <a:r>
              <a:rPr lang="ru-RU" dirty="0"/>
              <a:t> </a:t>
            </a:r>
            <a:r>
              <a:rPr lang="ru-RU" dirty="0" err="1"/>
              <a:t>збереженням</a:t>
            </a:r>
            <a:r>
              <a:rPr lang="ru-RU" dirty="0"/>
              <a:t> </a:t>
            </a:r>
            <a:r>
              <a:rPr lang="ru-RU" dirty="0" err="1"/>
              <a:t>зарплати</a:t>
            </a:r>
            <a:r>
              <a:rPr lang="ru-RU" dirty="0"/>
              <a:t> на </a:t>
            </a:r>
            <a:r>
              <a:rPr lang="ru-RU" dirty="0" err="1"/>
              <a:t>рівні</a:t>
            </a:r>
            <a:r>
              <a:rPr lang="ru-RU" dirty="0"/>
              <a:t> не </a:t>
            </a:r>
            <a:r>
              <a:rPr lang="ru-RU" dirty="0" err="1"/>
              <a:t>нижче</a:t>
            </a:r>
            <a:r>
              <a:rPr lang="ru-RU" dirty="0"/>
              <a:t> </a:t>
            </a:r>
            <a:r>
              <a:rPr lang="ru-RU" dirty="0" err="1"/>
              <a:t>двох</a:t>
            </a:r>
            <a:r>
              <a:rPr lang="ru-RU" dirty="0"/>
              <a:t> третин </a:t>
            </a:r>
            <a:r>
              <a:rPr lang="ru-RU" dirty="0" err="1"/>
              <a:t>середнього</a:t>
            </a:r>
            <a:r>
              <a:rPr lang="ru-RU" dirty="0"/>
              <a:t> доходу </a:t>
            </a:r>
            <a:r>
              <a:rPr lang="ru-RU" dirty="0" err="1"/>
              <a:t>працівника</a:t>
            </a:r>
            <a:r>
              <a:rPr lang="ru-RU" dirty="0"/>
              <a:t>.</a:t>
            </a:r>
          </a:p>
          <a:p>
            <a:pPr algn="just" fontAlgn="base"/>
            <a:r>
              <a:rPr lang="ru-RU" dirty="0" err="1"/>
              <a:t>Проте</a:t>
            </a:r>
            <a:r>
              <a:rPr lang="ru-RU" dirty="0"/>
              <a:t> </a:t>
            </a:r>
            <a:r>
              <a:rPr lang="ru-RU" dirty="0" err="1"/>
              <a:t>наразі</a:t>
            </a:r>
            <a:r>
              <a:rPr lang="ru-RU" dirty="0"/>
              <a:t> </a:t>
            </a:r>
            <a:r>
              <a:rPr lang="ru-RU" dirty="0" err="1"/>
              <a:t>відсутня</a:t>
            </a:r>
            <a:r>
              <a:rPr lang="ru-RU" dirty="0"/>
              <a:t> </a:t>
            </a:r>
            <a:r>
              <a:rPr lang="ru-RU" dirty="0" err="1"/>
              <a:t>фінансова</a:t>
            </a:r>
            <a:r>
              <a:rPr lang="ru-RU" dirty="0"/>
              <a:t> </a:t>
            </a:r>
            <a:r>
              <a:rPr lang="ru-RU" dirty="0" err="1"/>
              <a:t>підтримка</a:t>
            </a:r>
            <a:r>
              <a:rPr lang="ru-RU" dirty="0"/>
              <a:t> </a:t>
            </a:r>
            <a:r>
              <a:rPr lang="ru-RU" dirty="0" err="1"/>
              <a:t>приватних</a:t>
            </a:r>
            <a:r>
              <a:rPr lang="ru-RU" dirty="0"/>
              <a:t> </a:t>
            </a:r>
            <a:r>
              <a:rPr lang="ru-RU" dirty="0" err="1"/>
              <a:t>роботодавців</a:t>
            </a:r>
            <a:r>
              <a:rPr lang="ru-RU" dirty="0"/>
              <a:t> за </a:t>
            </a:r>
            <a:r>
              <a:rPr lang="ru-RU" dirty="0" err="1"/>
              <a:t>винятком</a:t>
            </a:r>
            <a:r>
              <a:rPr lang="ru-RU" dirty="0"/>
              <a:t> </a:t>
            </a:r>
            <a:r>
              <a:rPr lang="ru-RU" dirty="0" err="1"/>
              <a:t>одноразової</a:t>
            </a:r>
            <a:r>
              <a:rPr lang="ru-RU" dirty="0"/>
              <a:t> </a:t>
            </a:r>
            <a:r>
              <a:rPr lang="ru-RU" dirty="0">
                <a:hlinkClick r:id="rId2"/>
              </a:rPr>
              <a:t>виплати</a:t>
            </a:r>
            <a:r>
              <a:rPr lang="ru-RU" dirty="0"/>
              <a:t> 6 500 </a:t>
            </a:r>
            <a:r>
              <a:rPr lang="ru-RU" dirty="0" err="1"/>
              <a:t>грн</a:t>
            </a:r>
            <a:r>
              <a:rPr lang="ru-RU" dirty="0"/>
              <a:t> (190 </a:t>
            </a:r>
            <a:r>
              <a:rPr lang="ru-RU" dirty="0" err="1"/>
              <a:t>євро</a:t>
            </a:r>
            <a:r>
              <a:rPr lang="ru-RU" dirty="0"/>
              <a:t>). Вони </a:t>
            </a:r>
            <a:r>
              <a:rPr lang="ru-RU" dirty="0" err="1"/>
              <a:t>продовжують</a:t>
            </a:r>
            <a:r>
              <a:rPr lang="ru-RU" dirty="0"/>
              <a:t> </a:t>
            </a:r>
            <a:r>
              <a:rPr lang="ru-RU" dirty="0" err="1"/>
              <a:t>виплачувати</a:t>
            </a:r>
            <a:r>
              <a:rPr lang="ru-RU" dirty="0"/>
              <a:t> зарплату де-факто </a:t>
            </a:r>
            <a:r>
              <a:rPr lang="ru-RU" dirty="0" err="1"/>
              <a:t>непрацюючим</a:t>
            </a:r>
            <a:r>
              <a:rPr lang="ru-RU" dirty="0"/>
              <a:t> </a:t>
            </a:r>
            <a:r>
              <a:rPr lang="ru-RU" dirty="0" err="1"/>
              <a:t>робітникам</a:t>
            </a:r>
            <a:r>
              <a:rPr lang="ru-RU" dirty="0"/>
              <a:t>.</a:t>
            </a:r>
          </a:p>
          <a:p>
            <a:endParaRPr lang="ru-UA" dirty="0"/>
          </a:p>
        </p:txBody>
      </p:sp>
      <p:sp>
        <p:nvSpPr>
          <p:cNvPr id="2" name="Дата 1">
            <a:extLst>
              <a:ext uri="{FF2B5EF4-FFF2-40B4-BE49-F238E27FC236}">
                <a16:creationId xmlns:a16="http://schemas.microsoft.com/office/drawing/2014/main" id="{BCE6089E-6CE1-A290-6C72-F01C0EC007FD}"/>
              </a:ext>
            </a:extLst>
          </p:cNvPr>
          <p:cNvSpPr>
            <a:spLocks noGrp="1"/>
          </p:cNvSpPr>
          <p:nvPr>
            <p:ph type="dt" sz="half" idx="10"/>
          </p:nvPr>
        </p:nvSpPr>
        <p:spPr/>
        <p:txBody>
          <a:bodyPr/>
          <a:lstStyle/>
          <a:p>
            <a:fld id="{18ED5227-F254-D948-8BDC-07A27F554839}" type="datetime1">
              <a:rPr lang="ru-RU" smtClean="0"/>
              <a:t>13.11.2022</a:t>
            </a:fld>
            <a:endParaRPr lang="ru-UA"/>
          </a:p>
        </p:txBody>
      </p:sp>
      <p:sp>
        <p:nvSpPr>
          <p:cNvPr id="4" name="Номер слайда 3">
            <a:extLst>
              <a:ext uri="{FF2B5EF4-FFF2-40B4-BE49-F238E27FC236}">
                <a16:creationId xmlns:a16="http://schemas.microsoft.com/office/drawing/2014/main" id="{ECF53217-3B0A-73B9-A20E-8D7E563C6305}"/>
              </a:ext>
            </a:extLst>
          </p:cNvPr>
          <p:cNvSpPr>
            <a:spLocks noGrp="1"/>
          </p:cNvSpPr>
          <p:nvPr>
            <p:ph type="sldNum" sz="quarter" idx="12"/>
          </p:nvPr>
        </p:nvSpPr>
        <p:spPr/>
        <p:txBody>
          <a:bodyPr/>
          <a:lstStyle/>
          <a:p>
            <a:fld id="{7E919570-D5DA-FE4A-AFCE-0801BB8F2B09}" type="slidenum">
              <a:rPr lang="ru-UA" smtClean="0"/>
              <a:t>119</a:t>
            </a:fld>
            <a:endParaRPr lang="ru-UA"/>
          </a:p>
        </p:txBody>
      </p:sp>
      <p:pic>
        <p:nvPicPr>
          <p:cNvPr id="7" name="Рисунок 6">
            <a:extLst>
              <a:ext uri="{FF2B5EF4-FFF2-40B4-BE49-F238E27FC236}">
                <a16:creationId xmlns:a16="http://schemas.microsoft.com/office/drawing/2014/main" id="{D35BFE2D-0826-DA28-F791-0B03483DA096}"/>
              </a:ext>
            </a:extLst>
          </p:cNvPr>
          <p:cNvPicPr>
            <a:picLocks noChangeAspect="1"/>
          </p:cNvPicPr>
          <p:nvPr/>
        </p:nvPicPr>
        <p:blipFill>
          <a:blip r:embed="rId3"/>
          <a:stretch>
            <a:fillRect/>
          </a:stretch>
        </p:blipFill>
        <p:spPr>
          <a:xfrm>
            <a:off x="1321420" y="3692877"/>
            <a:ext cx="4201067" cy="2520640"/>
          </a:xfrm>
          <a:prstGeom prst="rect">
            <a:avLst/>
          </a:prstGeom>
        </p:spPr>
      </p:pic>
    </p:spTree>
    <p:extLst>
      <p:ext uri="{BB962C8B-B14F-4D97-AF65-F5344CB8AC3E}">
        <p14:creationId xmlns:p14="http://schemas.microsoft.com/office/powerpoint/2010/main" val="980646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err="1"/>
              <a:t>Класифікація</a:t>
            </a:r>
            <a:r>
              <a:rPr lang="ru-RU" sz="2800" dirty="0"/>
              <a:t> моделей </a:t>
            </a:r>
            <a:r>
              <a:rPr lang="ru-RU" sz="2800" dirty="0" err="1"/>
              <a:t>соціальної</a:t>
            </a:r>
            <a:r>
              <a:rPr lang="ru-RU" sz="2800" dirty="0"/>
              <a:t> політики </a:t>
            </a:r>
            <a:r>
              <a:rPr lang="ru-RU" sz="2800" dirty="0" err="1"/>
              <a:t>Залежно</a:t>
            </a:r>
            <a:r>
              <a:rPr lang="ru-RU" sz="2800" dirty="0"/>
              <a:t> </a:t>
            </a:r>
            <a:r>
              <a:rPr lang="ru-RU" sz="2800" dirty="0" err="1"/>
              <a:t>від</a:t>
            </a:r>
            <a:br>
              <a:rPr lang="ru-RU" sz="2800" dirty="0"/>
            </a:br>
            <a:r>
              <a:rPr lang="ru-RU" sz="2800" dirty="0"/>
              <a:t>типу </a:t>
            </a:r>
            <a:r>
              <a:rPr lang="ru-RU" sz="2800" dirty="0" err="1"/>
              <a:t>політикогосподарського</a:t>
            </a:r>
            <a:r>
              <a:rPr lang="ru-RU" sz="2800" dirty="0"/>
              <a:t> режиму</a:t>
            </a:r>
          </a:p>
        </p:txBody>
      </p:sp>
      <p:sp>
        <p:nvSpPr>
          <p:cNvPr id="3" name="Объект 2"/>
          <p:cNvSpPr>
            <a:spLocks noGrp="1"/>
          </p:cNvSpPr>
          <p:nvPr>
            <p:ph idx="1"/>
          </p:nvPr>
        </p:nvSpPr>
        <p:spPr>
          <a:xfrm>
            <a:off x="461660" y="2074241"/>
            <a:ext cx="7114797" cy="4317850"/>
          </a:xfrm>
        </p:spPr>
        <p:txBody>
          <a:bodyPr>
            <a:normAutofit fontScale="62500" lnSpcReduction="20000"/>
          </a:bodyPr>
          <a:lstStyle/>
          <a:p>
            <a:pPr marL="0" indent="0">
              <a:buNone/>
            </a:pPr>
            <a:r>
              <a:rPr lang="ru-RU" sz="2300" b="1" u="sng" dirty="0" err="1"/>
              <a:t>Скандинавська</a:t>
            </a:r>
            <a:r>
              <a:rPr lang="ru-RU" sz="2300" b="1" u="sng" dirty="0"/>
              <a:t> (</a:t>
            </a:r>
            <a:r>
              <a:rPr lang="ru-RU" sz="2300" b="1" u="sng" dirty="0" err="1"/>
              <a:t>Данія</a:t>
            </a:r>
            <a:r>
              <a:rPr lang="ru-RU" sz="2300" b="1" u="sng" dirty="0"/>
              <a:t>, </a:t>
            </a:r>
            <a:r>
              <a:rPr lang="ru-RU" sz="2300" b="1" u="sng" dirty="0" err="1"/>
              <a:t>Ісландія</a:t>
            </a:r>
            <a:r>
              <a:rPr lang="ru-RU" sz="2300" b="1" u="sng" dirty="0"/>
              <a:t>, </a:t>
            </a:r>
            <a:r>
              <a:rPr lang="ru-RU" sz="2300" b="1" u="sng" dirty="0" err="1"/>
              <a:t>Норвегія</a:t>
            </a:r>
            <a:r>
              <a:rPr lang="ru-RU" sz="2300" b="1" u="sng" dirty="0"/>
              <a:t>, </a:t>
            </a:r>
            <a:r>
              <a:rPr lang="ru-RU" sz="2300" b="1" u="sng" dirty="0" err="1"/>
              <a:t>Фінляндія</a:t>
            </a:r>
            <a:r>
              <a:rPr lang="ru-RU" sz="2300" b="1" u="sng" dirty="0"/>
              <a:t>, </a:t>
            </a:r>
            <a:r>
              <a:rPr lang="ru-RU" sz="2300" b="1" u="sng" dirty="0" err="1"/>
              <a:t>Швеція</a:t>
            </a:r>
            <a:r>
              <a:rPr lang="ru-RU" sz="2300" b="1" u="sng" dirty="0"/>
              <a:t>)</a:t>
            </a:r>
          </a:p>
          <a:p>
            <a:r>
              <a:rPr lang="ru-RU" dirty="0" err="1"/>
              <a:t>відзначається</a:t>
            </a:r>
            <a:r>
              <a:rPr lang="ru-RU" dirty="0"/>
              <a:t> </a:t>
            </a:r>
            <a:r>
              <a:rPr lang="ru-RU" dirty="0" err="1"/>
              <a:t>надзвичайно</a:t>
            </a:r>
            <a:r>
              <a:rPr lang="ru-RU" dirty="0"/>
              <a:t> </a:t>
            </a:r>
            <a:r>
              <a:rPr lang="ru-RU" dirty="0" err="1"/>
              <a:t>високою</a:t>
            </a:r>
            <a:r>
              <a:rPr lang="ru-RU" dirty="0"/>
              <a:t> </a:t>
            </a:r>
            <a:r>
              <a:rPr lang="ru-RU" dirty="0" err="1"/>
              <a:t>часткою</a:t>
            </a:r>
            <a:r>
              <a:rPr lang="ru-RU" dirty="0"/>
              <a:t> ВВП, яка </a:t>
            </a:r>
            <a:r>
              <a:rPr lang="ru-RU" dirty="0" err="1"/>
              <a:t>розподіляється</a:t>
            </a:r>
            <a:r>
              <a:rPr lang="ru-RU" dirty="0"/>
              <a:t> через бюджет (</a:t>
            </a:r>
            <a:r>
              <a:rPr lang="ru-RU" dirty="0" err="1"/>
              <a:t>понад</a:t>
            </a:r>
            <a:r>
              <a:rPr lang="ru-RU" dirty="0"/>
              <a:t> 50 %);</a:t>
            </a:r>
          </a:p>
          <a:p>
            <a:r>
              <a:rPr lang="ru-RU" dirty="0"/>
              <a:t> </a:t>
            </a:r>
            <a:r>
              <a:rPr lang="ru-RU" dirty="0" err="1"/>
              <a:t>соціальна</a:t>
            </a:r>
            <a:r>
              <a:rPr lang="ru-RU" dirty="0"/>
              <a:t> </a:t>
            </a:r>
            <a:r>
              <a:rPr lang="ru-RU" dirty="0" err="1"/>
              <a:t>політика</a:t>
            </a:r>
            <a:r>
              <a:rPr lang="ru-RU" dirty="0"/>
              <a:t> </a:t>
            </a:r>
            <a:r>
              <a:rPr lang="ru-RU" dirty="0" err="1"/>
              <a:t>тісно</a:t>
            </a:r>
            <a:r>
              <a:rPr lang="ru-RU" dirty="0"/>
              <a:t> </a:t>
            </a:r>
            <a:r>
              <a:rPr lang="ru-RU" dirty="0" err="1"/>
              <a:t>пов’язана</a:t>
            </a:r>
            <a:r>
              <a:rPr lang="ru-RU" dirty="0"/>
              <a:t> з </a:t>
            </a:r>
            <a:r>
              <a:rPr lang="ru-RU" dirty="0" err="1"/>
              <a:t>державним</a:t>
            </a:r>
            <a:r>
              <a:rPr lang="ru-RU" dirty="0"/>
              <a:t> </a:t>
            </a:r>
            <a:r>
              <a:rPr lang="ru-RU" dirty="0" err="1"/>
              <a:t>регулюванням</a:t>
            </a:r>
            <a:r>
              <a:rPr lang="ru-RU" dirty="0"/>
              <a:t> </a:t>
            </a:r>
            <a:r>
              <a:rPr lang="ru-RU" dirty="0" err="1"/>
              <a:t>економіки</a:t>
            </a:r>
            <a:r>
              <a:rPr lang="ru-RU" dirty="0"/>
              <a:t>, </a:t>
            </a:r>
            <a:r>
              <a:rPr lang="ru-RU" dirty="0" err="1"/>
              <a:t>що</a:t>
            </a:r>
            <a:r>
              <a:rPr lang="ru-RU" dirty="0"/>
              <a:t> </a:t>
            </a:r>
            <a:r>
              <a:rPr lang="ru-RU" dirty="0" err="1"/>
              <a:t>має</a:t>
            </a:r>
            <a:r>
              <a:rPr lang="ru-RU" dirty="0"/>
              <a:t> </a:t>
            </a:r>
            <a:r>
              <a:rPr lang="ru-RU" dirty="0" err="1"/>
              <a:t>чітко</a:t>
            </a:r>
            <a:r>
              <a:rPr lang="ru-RU" dirty="0"/>
              <a:t> </a:t>
            </a:r>
            <a:r>
              <a:rPr lang="ru-RU" dirty="0" err="1"/>
              <a:t>виражену</a:t>
            </a:r>
            <a:r>
              <a:rPr lang="ru-RU" dirty="0"/>
              <a:t> </a:t>
            </a:r>
            <a:r>
              <a:rPr lang="ru-RU" dirty="0" err="1"/>
              <a:t>соціальну</a:t>
            </a:r>
            <a:r>
              <a:rPr lang="ru-RU" dirty="0"/>
              <a:t> </a:t>
            </a:r>
            <a:r>
              <a:rPr lang="ru-RU" dirty="0" err="1"/>
              <a:t>спрямованість</a:t>
            </a:r>
            <a:r>
              <a:rPr lang="ru-RU" dirty="0"/>
              <a:t>. </a:t>
            </a:r>
          </a:p>
          <a:p>
            <a:pPr marL="0" indent="0">
              <a:buNone/>
            </a:pPr>
            <a:r>
              <a:rPr lang="ru-RU" b="1" u="sng" dirty="0" err="1"/>
              <a:t>Характерними</a:t>
            </a:r>
            <a:r>
              <a:rPr lang="ru-RU" b="1" u="sng" dirty="0"/>
              <a:t> </a:t>
            </a:r>
            <a:r>
              <a:rPr lang="ru-RU" b="1" u="sng" dirty="0" err="1"/>
              <a:t>ознаками</a:t>
            </a:r>
            <a:r>
              <a:rPr lang="ru-RU" b="1" u="sng" dirty="0"/>
              <a:t> </a:t>
            </a:r>
            <a:r>
              <a:rPr lang="ru-RU" b="1" u="sng" dirty="0" err="1"/>
              <a:t>цієї</a:t>
            </a:r>
            <a:r>
              <a:rPr lang="ru-RU" b="1" u="sng" dirty="0"/>
              <a:t> </a:t>
            </a:r>
            <a:r>
              <a:rPr lang="ru-RU" b="1" u="sng" dirty="0" err="1"/>
              <a:t>моделі</a:t>
            </a:r>
            <a:r>
              <a:rPr lang="ru-RU" b="1" u="sng" dirty="0"/>
              <a:t> є: </a:t>
            </a:r>
          </a:p>
          <a:p>
            <a:pPr marL="0" indent="0">
              <a:buNone/>
            </a:pPr>
            <a:r>
              <a:rPr lang="ru-RU" dirty="0"/>
              <a:t>- </a:t>
            </a:r>
            <a:r>
              <a:rPr lang="ru-RU" dirty="0" err="1"/>
              <a:t>забезпечення</a:t>
            </a:r>
            <a:r>
              <a:rPr lang="ru-RU" dirty="0"/>
              <a:t> максимального </a:t>
            </a:r>
            <a:r>
              <a:rPr lang="ru-RU" dirty="0" err="1"/>
              <a:t>рівня</a:t>
            </a:r>
            <a:r>
              <a:rPr lang="ru-RU" dirty="0"/>
              <a:t> </a:t>
            </a:r>
            <a:r>
              <a:rPr lang="ru-RU" dirty="0" err="1"/>
              <a:t>зайнятості</a:t>
            </a:r>
            <a:r>
              <a:rPr lang="ru-RU" dirty="0"/>
              <a:t>; </a:t>
            </a:r>
          </a:p>
          <a:p>
            <a:pPr>
              <a:buFontTx/>
              <a:buChar char="-"/>
            </a:pPr>
            <a:r>
              <a:rPr lang="ru-RU" dirty="0" err="1"/>
              <a:t>високі</a:t>
            </a:r>
            <a:r>
              <a:rPr lang="ru-RU" dirty="0"/>
              <a:t> </a:t>
            </a:r>
            <a:r>
              <a:rPr lang="ru-RU" dirty="0" err="1"/>
              <a:t>темпи</a:t>
            </a:r>
            <a:r>
              <a:rPr lang="ru-RU" dirty="0"/>
              <a:t> </a:t>
            </a:r>
            <a:r>
              <a:rPr lang="ru-RU" dirty="0" err="1"/>
              <a:t>економічного</a:t>
            </a:r>
            <a:r>
              <a:rPr lang="ru-RU" dirty="0"/>
              <a:t> </a:t>
            </a:r>
            <a:r>
              <a:rPr lang="ru-RU" dirty="0" err="1"/>
              <a:t>зростання</a:t>
            </a:r>
            <a:r>
              <a:rPr lang="ru-RU" dirty="0"/>
              <a:t> за </a:t>
            </a:r>
            <a:r>
              <a:rPr lang="ru-RU" dirty="0" err="1"/>
              <a:t>державної</a:t>
            </a:r>
            <a:r>
              <a:rPr lang="ru-RU" dirty="0"/>
              <a:t> </a:t>
            </a:r>
            <a:r>
              <a:rPr lang="ru-RU" dirty="0" err="1"/>
              <a:t>підтримки</a:t>
            </a:r>
            <a:r>
              <a:rPr lang="ru-RU" dirty="0"/>
              <a:t>; </a:t>
            </a:r>
          </a:p>
          <a:p>
            <a:pPr>
              <a:buFontTx/>
              <a:buChar char="-"/>
            </a:pPr>
            <a:r>
              <a:rPr lang="ru-RU" dirty="0" err="1"/>
              <a:t>справедливий</a:t>
            </a:r>
            <a:r>
              <a:rPr lang="ru-RU" dirty="0"/>
              <a:t> </a:t>
            </a:r>
            <a:r>
              <a:rPr lang="ru-RU" dirty="0" err="1"/>
              <a:t>розподіл</a:t>
            </a:r>
            <a:r>
              <a:rPr lang="ru-RU" dirty="0"/>
              <a:t> </a:t>
            </a:r>
            <a:r>
              <a:rPr lang="ru-RU" dirty="0" err="1"/>
              <a:t>доходів</a:t>
            </a:r>
            <a:r>
              <a:rPr lang="ru-RU" dirty="0"/>
              <a:t>; </a:t>
            </a:r>
          </a:p>
          <a:p>
            <a:pPr>
              <a:buFontTx/>
              <a:buChar char="-"/>
            </a:pPr>
            <a:r>
              <a:rPr lang="ru-RU" dirty="0"/>
              <a:t>активна участь </a:t>
            </a:r>
            <a:r>
              <a:rPr lang="ru-RU" dirty="0" err="1"/>
              <a:t>держави</a:t>
            </a:r>
            <a:r>
              <a:rPr lang="ru-RU" dirty="0"/>
              <a:t> у </a:t>
            </a:r>
            <a:r>
              <a:rPr lang="ru-RU" dirty="0" err="1"/>
              <a:t>розробці</a:t>
            </a:r>
            <a:r>
              <a:rPr lang="ru-RU" dirty="0"/>
              <a:t> та </a:t>
            </a:r>
            <a:r>
              <a:rPr lang="ru-RU" dirty="0" err="1"/>
              <a:t>реалізації</a:t>
            </a:r>
            <a:r>
              <a:rPr lang="ru-RU" dirty="0"/>
              <a:t> </a:t>
            </a:r>
            <a:r>
              <a:rPr lang="ru-RU" dirty="0" err="1"/>
              <a:t>соціальних</a:t>
            </a:r>
            <a:r>
              <a:rPr lang="ru-RU" dirty="0"/>
              <a:t> </a:t>
            </a:r>
            <a:r>
              <a:rPr lang="ru-RU" dirty="0" err="1"/>
              <a:t>програм</a:t>
            </a:r>
            <a:r>
              <a:rPr lang="ru-RU" dirty="0"/>
              <a:t>;</a:t>
            </a:r>
          </a:p>
          <a:p>
            <a:pPr>
              <a:buFontTx/>
              <a:buChar char="-"/>
            </a:pPr>
            <a:r>
              <a:rPr lang="ru-RU" dirty="0" err="1"/>
              <a:t>встановлення</a:t>
            </a:r>
            <a:r>
              <a:rPr lang="ru-RU" dirty="0"/>
              <a:t> і </a:t>
            </a:r>
            <a:r>
              <a:rPr lang="ru-RU" dirty="0" err="1"/>
              <a:t>підтримка</a:t>
            </a:r>
            <a:r>
              <a:rPr lang="ru-RU" dirty="0"/>
              <a:t> </a:t>
            </a:r>
            <a:r>
              <a:rPr lang="ru-RU" dirty="0" err="1"/>
              <a:t>високих</a:t>
            </a:r>
            <a:r>
              <a:rPr lang="ru-RU" dirty="0"/>
              <a:t> </a:t>
            </a:r>
            <a:r>
              <a:rPr lang="ru-RU" dirty="0" err="1"/>
              <a:t>стандартів</a:t>
            </a:r>
            <a:r>
              <a:rPr lang="ru-RU" dirty="0"/>
              <a:t> </a:t>
            </a:r>
            <a:r>
              <a:rPr lang="ru-RU" dirty="0" err="1"/>
              <a:t>життя</a:t>
            </a:r>
            <a:r>
              <a:rPr lang="ru-RU" dirty="0"/>
              <a:t> і </a:t>
            </a:r>
            <a:r>
              <a:rPr lang="ru-RU" dirty="0" err="1"/>
              <a:t>доходів</a:t>
            </a:r>
            <a:r>
              <a:rPr lang="ru-RU" dirty="0"/>
              <a:t> </a:t>
            </a:r>
            <a:r>
              <a:rPr lang="ru-RU" dirty="0" err="1"/>
              <a:t>населення</a:t>
            </a:r>
            <a:r>
              <a:rPr lang="ru-RU" dirty="0"/>
              <a:t>; </a:t>
            </a:r>
          </a:p>
          <a:p>
            <a:pPr>
              <a:buFontTx/>
              <a:buChar char="-"/>
            </a:pPr>
            <a:r>
              <a:rPr lang="ru-RU" dirty="0" err="1"/>
              <a:t>скоординована</a:t>
            </a:r>
            <a:r>
              <a:rPr lang="ru-RU" dirty="0"/>
              <a:t> </a:t>
            </a:r>
            <a:r>
              <a:rPr lang="ru-RU" dirty="0" err="1"/>
              <a:t>політика</a:t>
            </a:r>
            <a:r>
              <a:rPr lang="ru-RU" dirty="0"/>
              <a:t> уряду, </a:t>
            </a:r>
            <a:r>
              <a:rPr lang="ru-RU" dirty="0" err="1"/>
              <a:t>підприємців</a:t>
            </a:r>
            <a:r>
              <a:rPr lang="ru-RU" dirty="0"/>
              <a:t> та </a:t>
            </a:r>
            <a:r>
              <a:rPr lang="ru-RU" dirty="0" err="1"/>
              <a:t>профспілок</a:t>
            </a:r>
            <a:r>
              <a:rPr lang="ru-RU" dirty="0"/>
              <a:t> у </a:t>
            </a:r>
            <a:r>
              <a:rPr lang="ru-RU" dirty="0" err="1"/>
              <a:t>забезпеченні</a:t>
            </a:r>
            <a:r>
              <a:rPr lang="ru-RU" dirty="0"/>
              <a:t> максимального </a:t>
            </a:r>
            <a:r>
              <a:rPr lang="ru-RU" dirty="0" err="1"/>
              <a:t>рівня</a:t>
            </a:r>
            <a:r>
              <a:rPr lang="ru-RU" dirty="0"/>
              <a:t> </a:t>
            </a:r>
            <a:r>
              <a:rPr lang="ru-RU" dirty="0" err="1"/>
              <a:t>зайнятості</a:t>
            </a:r>
            <a:r>
              <a:rPr lang="ru-RU" dirty="0"/>
              <a:t> і </a:t>
            </a:r>
            <a:r>
              <a:rPr lang="ru-RU" dirty="0" err="1"/>
              <a:t>високих</a:t>
            </a:r>
            <a:r>
              <a:rPr lang="ru-RU" dirty="0"/>
              <a:t> </a:t>
            </a:r>
            <a:r>
              <a:rPr lang="ru-RU" dirty="0" err="1"/>
              <a:t>стандартів</a:t>
            </a:r>
            <a:r>
              <a:rPr lang="ru-RU" dirty="0"/>
              <a:t> оплати </a:t>
            </a:r>
            <a:r>
              <a:rPr lang="ru-RU" dirty="0" err="1"/>
              <a:t>праці</a:t>
            </a:r>
            <a:r>
              <a:rPr lang="ru-RU" dirty="0"/>
              <a:t>;</a:t>
            </a:r>
          </a:p>
          <a:p>
            <a:pPr>
              <a:buFontTx/>
              <a:buChar char="-"/>
            </a:pPr>
            <a:r>
              <a:rPr lang="ru-RU" dirty="0"/>
              <a:t> </a:t>
            </a:r>
            <a:r>
              <a:rPr lang="ru-RU" dirty="0" err="1"/>
              <a:t>високі</a:t>
            </a:r>
            <a:r>
              <a:rPr lang="ru-RU" dirty="0"/>
              <a:t> </a:t>
            </a:r>
            <a:r>
              <a:rPr lang="ru-RU" dirty="0" err="1"/>
              <a:t>податки</a:t>
            </a:r>
            <a:r>
              <a:rPr lang="ru-RU" dirty="0"/>
              <a:t> та </a:t>
            </a:r>
            <a:r>
              <a:rPr lang="ru-RU" dirty="0" err="1"/>
              <a:t>висока</a:t>
            </a:r>
            <a:r>
              <a:rPr lang="ru-RU" dirty="0"/>
              <a:t> </a:t>
            </a:r>
            <a:r>
              <a:rPr lang="ru-RU" dirty="0" err="1"/>
              <a:t>податкова</a:t>
            </a:r>
            <a:r>
              <a:rPr lang="ru-RU" dirty="0"/>
              <a:t> база. </a:t>
            </a:r>
          </a:p>
        </p:txBody>
      </p:sp>
      <p:pic>
        <p:nvPicPr>
          <p:cNvPr id="4" name="Рисунок 3"/>
          <p:cNvPicPr>
            <a:picLocks noChangeAspect="1"/>
          </p:cNvPicPr>
          <p:nvPr/>
        </p:nvPicPr>
        <p:blipFill rotWithShape="1">
          <a:blip r:embed="rId2"/>
          <a:srcRect l="6538" t="5944" r="4248" b="18338"/>
          <a:stretch/>
        </p:blipFill>
        <p:spPr>
          <a:xfrm>
            <a:off x="7696199" y="2000464"/>
            <a:ext cx="4208420" cy="3738487"/>
          </a:xfrm>
          <a:prstGeom prst="rect">
            <a:avLst/>
          </a:prstGeom>
        </p:spPr>
      </p:pic>
      <p:sp>
        <p:nvSpPr>
          <p:cNvPr id="5" name="Дата 4">
            <a:extLst>
              <a:ext uri="{FF2B5EF4-FFF2-40B4-BE49-F238E27FC236}">
                <a16:creationId xmlns:a16="http://schemas.microsoft.com/office/drawing/2014/main" id="{E9195735-81FC-DF46-A005-45546FAE8D4E}"/>
              </a:ext>
            </a:extLst>
          </p:cNvPr>
          <p:cNvSpPr>
            <a:spLocks noGrp="1"/>
          </p:cNvSpPr>
          <p:nvPr>
            <p:ph type="dt" sz="half" idx="10"/>
          </p:nvPr>
        </p:nvSpPr>
        <p:spPr/>
        <p:txBody>
          <a:bodyPr/>
          <a:lstStyle/>
          <a:p>
            <a:fld id="{C4CA0B9D-8DB9-FD4E-A00A-B8FB8F96F425}" type="datetime1">
              <a:rPr lang="ru-RU" smtClean="0"/>
              <a:t>13.11.2022</a:t>
            </a:fld>
            <a:endParaRPr lang="ru-UA"/>
          </a:p>
        </p:txBody>
      </p:sp>
      <p:sp>
        <p:nvSpPr>
          <p:cNvPr id="6" name="Номер слайда 5">
            <a:extLst>
              <a:ext uri="{FF2B5EF4-FFF2-40B4-BE49-F238E27FC236}">
                <a16:creationId xmlns:a16="http://schemas.microsoft.com/office/drawing/2014/main" id="{EFEC4B77-720E-D347-AE2A-4D508A246F41}"/>
              </a:ext>
            </a:extLst>
          </p:cNvPr>
          <p:cNvSpPr>
            <a:spLocks noGrp="1"/>
          </p:cNvSpPr>
          <p:nvPr>
            <p:ph type="sldNum" sz="quarter" idx="12"/>
          </p:nvPr>
        </p:nvSpPr>
        <p:spPr/>
        <p:txBody>
          <a:bodyPr/>
          <a:lstStyle/>
          <a:p>
            <a:fld id="{D4CBF4CF-B119-4841-B505-2CAA97F19D28}" type="slidenum">
              <a:rPr lang="ru-UA" smtClean="0"/>
              <a:t>12</a:t>
            </a:fld>
            <a:endParaRPr lang="ru-UA"/>
          </a:p>
        </p:txBody>
      </p:sp>
    </p:spTree>
    <p:extLst>
      <p:ext uri="{BB962C8B-B14F-4D97-AF65-F5344CB8AC3E}">
        <p14:creationId xmlns:p14="http://schemas.microsoft.com/office/powerpoint/2010/main" val="271287983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A12175C-4BEA-9876-DEA2-3768F10F034A}"/>
              </a:ext>
            </a:extLst>
          </p:cNvPr>
          <p:cNvSpPr>
            <a:spLocks noGrp="1"/>
          </p:cNvSpPr>
          <p:nvPr>
            <p:ph idx="1"/>
          </p:nvPr>
        </p:nvSpPr>
        <p:spPr>
          <a:xfrm>
            <a:off x="838200" y="261257"/>
            <a:ext cx="7859751" cy="4750130"/>
          </a:xfrm>
        </p:spPr>
        <p:txBody>
          <a:bodyPr>
            <a:normAutofit/>
          </a:bodyPr>
          <a:lstStyle/>
          <a:p>
            <a:pPr algn="just" fontAlgn="base"/>
            <a:r>
              <a:rPr lang="ru-RU" sz="2000" dirty="0" err="1"/>
              <a:t>Єврокомісія</a:t>
            </a:r>
            <a:r>
              <a:rPr lang="ru-RU" sz="2000" dirty="0"/>
              <a:t> </a:t>
            </a:r>
            <a:r>
              <a:rPr lang="ru-RU" sz="2000" dirty="0" err="1"/>
              <a:t>повідомляла</a:t>
            </a:r>
            <a:r>
              <a:rPr lang="ru-RU" sz="2000" dirty="0"/>
              <a:t>, </a:t>
            </a:r>
            <a:r>
              <a:rPr lang="ru-RU" sz="2000" dirty="0" err="1"/>
              <a:t>що</a:t>
            </a:r>
            <a:r>
              <a:rPr lang="ru-RU" sz="2000" dirty="0"/>
              <a:t> </a:t>
            </a:r>
            <a:r>
              <a:rPr lang="ru-RU" sz="2000" dirty="0" err="1"/>
              <a:t>схеми</a:t>
            </a:r>
            <a:r>
              <a:rPr lang="ru-RU" sz="2000" dirty="0"/>
              <a:t> </a:t>
            </a:r>
            <a:r>
              <a:rPr lang="ru-RU" sz="2000" dirty="0" err="1"/>
              <a:t>збереження</a:t>
            </a:r>
            <a:r>
              <a:rPr lang="ru-RU" sz="2000" dirty="0"/>
              <a:t> </a:t>
            </a:r>
            <a:r>
              <a:rPr lang="ru-RU" sz="2000" dirty="0" err="1"/>
              <a:t>зайнятості</a:t>
            </a:r>
            <a:r>
              <a:rPr lang="ru-RU" sz="2000" dirty="0"/>
              <a:t>, </a:t>
            </a:r>
            <a:r>
              <a:rPr lang="ru-RU" sz="2000" dirty="0" err="1"/>
              <a:t>які</a:t>
            </a:r>
            <a:r>
              <a:rPr lang="ru-RU" sz="2000" dirty="0"/>
              <a:t> </a:t>
            </a:r>
            <a:r>
              <a:rPr lang="ru-RU" sz="2000" dirty="0" err="1"/>
              <a:t>фінансує</a:t>
            </a:r>
            <a:r>
              <a:rPr lang="ru-RU" sz="2000" dirty="0"/>
              <a:t> </a:t>
            </a:r>
            <a:r>
              <a:rPr lang="en" sz="2000" dirty="0"/>
              <a:t>SURE, </a:t>
            </a:r>
            <a:r>
              <a:rPr lang="ru-RU" sz="2000" dirty="0"/>
              <a:t>у 2020 </a:t>
            </a:r>
            <a:r>
              <a:rPr lang="ru-RU" sz="2000" dirty="0" err="1"/>
              <a:t>році</a:t>
            </a:r>
            <a:r>
              <a:rPr lang="ru-RU" sz="2000" dirty="0"/>
              <a:t> </a:t>
            </a:r>
            <a:r>
              <a:rPr lang="ru-RU" sz="2000" dirty="0" err="1"/>
              <a:t>охопили</a:t>
            </a:r>
            <a:r>
              <a:rPr lang="ru-RU" sz="2000" dirty="0"/>
              <a:t> </a:t>
            </a:r>
            <a:r>
              <a:rPr lang="ru-RU" sz="2000" dirty="0" err="1"/>
              <a:t>близько</a:t>
            </a:r>
            <a:r>
              <a:rPr lang="ru-RU" sz="2000" dirty="0"/>
              <a:t> 31 млн людей і 2,5 млн </a:t>
            </a:r>
            <a:r>
              <a:rPr lang="ru-RU" sz="2000" dirty="0" err="1"/>
              <a:t>підприємств</a:t>
            </a:r>
            <a:r>
              <a:rPr lang="ru-RU" sz="2000" dirty="0"/>
              <a:t>. </a:t>
            </a:r>
            <a:r>
              <a:rPr lang="ru-RU" sz="2000" dirty="0" err="1"/>
              <a:t>Це</a:t>
            </a:r>
            <a:r>
              <a:rPr lang="ru-RU" sz="2000" dirty="0"/>
              <a:t> 30% </a:t>
            </a:r>
            <a:r>
              <a:rPr lang="ru-RU" sz="2000" dirty="0" err="1"/>
              <a:t>від</a:t>
            </a:r>
            <a:r>
              <a:rPr lang="ru-RU" sz="2000" dirty="0"/>
              <a:t> </a:t>
            </a:r>
            <a:r>
              <a:rPr lang="ru-RU" sz="2000" dirty="0" err="1"/>
              <a:t>загальної</a:t>
            </a:r>
            <a:r>
              <a:rPr lang="ru-RU" sz="2000" dirty="0"/>
              <a:t> </a:t>
            </a:r>
            <a:r>
              <a:rPr lang="ru-RU" sz="2000" dirty="0" err="1"/>
              <a:t>зайнятості</a:t>
            </a:r>
            <a:r>
              <a:rPr lang="ru-RU" sz="2000" dirty="0"/>
              <a:t> та </a:t>
            </a:r>
            <a:r>
              <a:rPr lang="ru-RU" sz="2000" dirty="0" err="1"/>
              <a:t>чверть</a:t>
            </a:r>
            <a:r>
              <a:rPr lang="ru-RU" sz="2000" dirty="0"/>
              <a:t> </a:t>
            </a:r>
            <a:r>
              <a:rPr lang="ru-RU" sz="2000" dirty="0" err="1"/>
              <a:t>підприємств</a:t>
            </a:r>
            <a:r>
              <a:rPr lang="ru-RU" sz="2000" dirty="0"/>
              <a:t> у </a:t>
            </a:r>
            <a:r>
              <a:rPr lang="ru-RU" sz="2000" dirty="0" err="1"/>
              <a:t>країнах</a:t>
            </a:r>
            <a:r>
              <a:rPr lang="ru-RU" sz="2000" dirty="0"/>
              <a:t>, </a:t>
            </a:r>
            <a:r>
              <a:rPr lang="ru-RU" sz="2000" dirty="0" err="1"/>
              <a:t>які</a:t>
            </a:r>
            <a:r>
              <a:rPr lang="ru-RU" sz="2000" dirty="0"/>
              <a:t> </a:t>
            </a:r>
            <a:r>
              <a:rPr lang="ru-RU" sz="2000" dirty="0" err="1"/>
              <a:t>отримували</a:t>
            </a:r>
            <a:r>
              <a:rPr lang="ru-RU" sz="2000" dirty="0"/>
              <a:t> </a:t>
            </a:r>
            <a:r>
              <a:rPr lang="ru-RU" sz="2000" dirty="0" err="1"/>
              <a:t>підтримку</a:t>
            </a:r>
            <a:r>
              <a:rPr lang="ru-RU" sz="2000" dirty="0"/>
              <a:t>.</a:t>
            </a:r>
          </a:p>
          <a:p>
            <a:pPr algn="just" fontAlgn="base"/>
            <a:r>
              <a:rPr lang="ru-RU" sz="2000" dirty="0" err="1"/>
              <a:t>Порівняння</a:t>
            </a:r>
            <a:r>
              <a:rPr lang="ru-RU" sz="2000" dirty="0"/>
              <a:t> з ЄС </a:t>
            </a:r>
            <a:r>
              <a:rPr lang="ru-RU" sz="2000" dirty="0" err="1"/>
              <a:t>дозволяє</a:t>
            </a:r>
            <a:r>
              <a:rPr lang="ru-RU" sz="2000" dirty="0"/>
              <a:t> </a:t>
            </a:r>
            <a:r>
              <a:rPr lang="ru-RU" sz="2000" dirty="0" err="1"/>
              <a:t>оцінити</a:t>
            </a:r>
            <a:r>
              <a:rPr lang="ru-RU" sz="2000" dirty="0"/>
              <a:t> </a:t>
            </a:r>
            <a:r>
              <a:rPr lang="ru-RU" sz="2000" dirty="0" err="1"/>
              <a:t>вартість</a:t>
            </a:r>
            <a:r>
              <a:rPr lang="ru-RU" sz="2000" dirty="0"/>
              <a:t> </a:t>
            </a:r>
            <a:r>
              <a:rPr lang="ru-RU" sz="2000" dirty="0" err="1"/>
              <a:t>цієї</a:t>
            </a:r>
            <a:r>
              <a:rPr lang="ru-RU" sz="2000" dirty="0"/>
              <a:t> </a:t>
            </a:r>
            <a:r>
              <a:rPr lang="ru-RU" sz="2000" dirty="0" err="1"/>
              <a:t>схеми</a:t>
            </a:r>
            <a:r>
              <a:rPr lang="ru-RU" sz="2000" dirty="0"/>
              <a:t> для </a:t>
            </a:r>
            <a:r>
              <a:rPr lang="ru-RU" sz="2000" dirty="0" err="1"/>
              <a:t>України</a:t>
            </a:r>
            <a:r>
              <a:rPr lang="ru-RU" sz="2000" dirty="0"/>
              <a:t>. Як приклад </a:t>
            </a:r>
            <a:r>
              <a:rPr lang="ru-RU" sz="2000" dirty="0" err="1"/>
              <a:t>можна</a:t>
            </a:r>
            <a:r>
              <a:rPr lang="ru-RU" sz="2000" dirty="0"/>
              <a:t> </a:t>
            </a:r>
            <a:r>
              <a:rPr lang="ru-RU" sz="2000" dirty="0" err="1"/>
              <a:t>використати</a:t>
            </a:r>
            <a:r>
              <a:rPr lang="ru-RU" sz="2000" dirty="0"/>
              <a:t> </a:t>
            </a:r>
            <a:r>
              <a:rPr lang="ru-RU" sz="2000" dirty="0" err="1"/>
              <a:t>досвід</a:t>
            </a:r>
            <a:r>
              <a:rPr lang="ru-RU" sz="2000" dirty="0"/>
              <a:t> </a:t>
            </a:r>
            <a:r>
              <a:rPr lang="ru-RU" sz="2000" dirty="0" err="1"/>
              <a:t>країни</a:t>
            </a:r>
            <a:r>
              <a:rPr lang="ru-RU" sz="2000" dirty="0"/>
              <a:t> з </a:t>
            </a:r>
            <a:r>
              <a:rPr lang="ru-RU" sz="2000" dirty="0" err="1"/>
              <a:t>найвищим</a:t>
            </a:r>
            <a:r>
              <a:rPr lang="ru-RU" sz="2000" dirty="0"/>
              <a:t> </a:t>
            </a:r>
            <a:r>
              <a:rPr lang="ru-RU" sz="2000" dirty="0" err="1"/>
              <a:t>охопленням</a:t>
            </a:r>
            <a:r>
              <a:rPr lang="ru-RU" sz="2000" dirty="0"/>
              <a:t> </a:t>
            </a:r>
            <a:r>
              <a:rPr lang="ru-RU" sz="2000" dirty="0" err="1"/>
              <a:t>підтримки</a:t>
            </a:r>
            <a:r>
              <a:rPr lang="ru-RU" sz="2000" dirty="0"/>
              <a:t>.</a:t>
            </a:r>
          </a:p>
          <a:p>
            <a:pPr algn="just" fontAlgn="base"/>
            <a:r>
              <a:rPr lang="ru-RU" sz="2000" dirty="0"/>
              <a:t>Мова про </a:t>
            </a:r>
            <a:r>
              <a:rPr lang="ru-RU" sz="2000" dirty="0" err="1"/>
              <a:t>Словенію</a:t>
            </a:r>
            <a:r>
              <a:rPr lang="ru-RU" sz="2000" dirty="0"/>
              <a:t>. Там </a:t>
            </a:r>
            <a:r>
              <a:rPr lang="ru-RU" sz="2000" dirty="0" err="1"/>
              <a:t>охоплення</a:t>
            </a:r>
            <a:r>
              <a:rPr lang="ru-RU" sz="2000" dirty="0"/>
              <a:t> </a:t>
            </a:r>
            <a:r>
              <a:rPr lang="ru-RU" sz="2000" dirty="0" err="1"/>
              <a:t>сягало</a:t>
            </a:r>
            <a:r>
              <a:rPr lang="ru-RU" sz="2000" dirty="0"/>
              <a:t> 60% </a:t>
            </a:r>
            <a:r>
              <a:rPr lang="ru-RU" sz="2000" dirty="0" err="1"/>
              <a:t>від</a:t>
            </a:r>
            <a:r>
              <a:rPr lang="ru-RU" sz="2000" dirty="0"/>
              <a:t> </a:t>
            </a:r>
            <a:r>
              <a:rPr lang="ru-RU" sz="2000" dirty="0" err="1"/>
              <a:t>загальної</a:t>
            </a:r>
            <a:r>
              <a:rPr lang="ru-RU" sz="2000" dirty="0"/>
              <a:t> </a:t>
            </a:r>
            <a:r>
              <a:rPr lang="ru-RU" sz="2000" dirty="0" err="1"/>
              <a:t>кількості</a:t>
            </a:r>
            <a:r>
              <a:rPr lang="ru-RU" sz="2000" dirty="0"/>
              <a:t> </a:t>
            </a:r>
            <a:r>
              <a:rPr lang="ru-RU" sz="2000" dirty="0" err="1"/>
              <a:t>працевлаштованих</a:t>
            </a:r>
            <a:r>
              <a:rPr lang="ru-RU" sz="2000" dirty="0"/>
              <a:t>, у тому </a:t>
            </a:r>
            <a:r>
              <a:rPr lang="ru-RU" sz="2000" dirty="0" err="1"/>
              <a:t>числі</a:t>
            </a:r>
            <a:r>
              <a:rPr lang="ru-RU" sz="2000" dirty="0"/>
              <a:t> </a:t>
            </a:r>
            <a:r>
              <a:rPr lang="ru-RU" sz="2000" dirty="0" err="1"/>
              <a:t>самозайнятих</a:t>
            </a:r>
            <a:r>
              <a:rPr lang="ru-RU" sz="2000" dirty="0"/>
              <a:t>, та 80% </a:t>
            </a:r>
            <a:r>
              <a:rPr lang="ru-RU" sz="2000" dirty="0" err="1"/>
              <a:t>підприємств</a:t>
            </a:r>
            <a:r>
              <a:rPr lang="ru-RU" sz="2000" dirty="0"/>
              <a:t>. На </a:t>
            </a:r>
            <a:r>
              <a:rPr lang="ru-RU" sz="2000" dirty="0" err="1"/>
              <a:t>реалізацію</a:t>
            </a:r>
            <a:r>
              <a:rPr lang="ru-RU" sz="2000" dirty="0"/>
              <a:t> </a:t>
            </a:r>
            <a:r>
              <a:rPr lang="ru-RU" sz="2000" dirty="0" err="1"/>
              <a:t>заходів</a:t>
            </a:r>
            <a:r>
              <a:rPr lang="ru-RU" sz="2000" dirty="0"/>
              <a:t> </a:t>
            </a:r>
            <a:r>
              <a:rPr lang="en" sz="2000" dirty="0"/>
              <a:t>SURE </a:t>
            </a:r>
            <a:r>
              <a:rPr lang="ru-RU" sz="2000" dirty="0" err="1"/>
              <a:t>країні</a:t>
            </a:r>
            <a:r>
              <a:rPr lang="ru-RU" sz="2000" dirty="0"/>
              <a:t> </a:t>
            </a:r>
            <a:r>
              <a:rPr lang="ru-RU" sz="2000" dirty="0">
                <a:hlinkClick r:id="rId2"/>
              </a:rPr>
              <a:t>виділили</a:t>
            </a:r>
            <a:r>
              <a:rPr lang="ru-RU" sz="2000" dirty="0"/>
              <a:t> 1,1 млрд </a:t>
            </a:r>
            <a:r>
              <a:rPr lang="ru-RU" sz="2000" dirty="0" err="1"/>
              <a:t>євро</a:t>
            </a:r>
            <a:r>
              <a:rPr lang="ru-RU" sz="2000" dirty="0"/>
              <a:t>.</a:t>
            </a:r>
          </a:p>
          <a:p>
            <a:endParaRPr lang="ru-UA" sz="2000" dirty="0"/>
          </a:p>
        </p:txBody>
      </p:sp>
      <p:sp>
        <p:nvSpPr>
          <p:cNvPr id="2" name="Дата 1">
            <a:extLst>
              <a:ext uri="{FF2B5EF4-FFF2-40B4-BE49-F238E27FC236}">
                <a16:creationId xmlns:a16="http://schemas.microsoft.com/office/drawing/2014/main" id="{7DA10C54-8491-B197-85D0-2FB6AB35EBC4}"/>
              </a:ext>
            </a:extLst>
          </p:cNvPr>
          <p:cNvSpPr>
            <a:spLocks noGrp="1"/>
          </p:cNvSpPr>
          <p:nvPr>
            <p:ph type="dt" sz="half" idx="10"/>
          </p:nvPr>
        </p:nvSpPr>
        <p:spPr/>
        <p:txBody>
          <a:bodyPr/>
          <a:lstStyle/>
          <a:p>
            <a:fld id="{46188230-AFCA-A74B-971E-C794DB870525}" type="datetime1">
              <a:rPr lang="ru-RU" smtClean="0"/>
              <a:t>13.11.2022</a:t>
            </a:fld>
            <a:endParaRPr lang="ru-UA"/>
          </a:p>
        </p:txBody>
      </p:sp>
      <p:sp>
        <p:nvSpPr>
          <p:cNvPr id="4" name="Номер слайда 3">
            <a:extLst>
              <a:ext uri="{FF2B5EF4-FFF2-40B4-BE49-F238E27FC236}">
                <a16:creationId xmlns:a16="http://schemas.microsoft.com/office/drawing/2014/main" id="{A6DBAF70-F455-7BA2-38DE-947314EC8E6E}"/>
              </a:ext>
            </a:extLst>
          </p:cNvPr>
          <p:cNvSpPr>
            <a:spLocks noGrp="1"/>
          </p:cNvSpPr>
          <p:nvPr>
            <p:ph type="sldNum" sz="quarter" idx="12"/>
          </p:nvPr>
        </p:nvSpPr>
        <p:spPr/>
        <p:txBody>
          <a:bodyPr/>
          <a:lstStyle/>
          <a:p>
            <a:fld id="{7E919570-D5DA-FE4A-AFCE-0801BB8F2B09}" type="slidenum">
              <a:rPr lang="ru-UA" smtClean="0"/>
              <a:t>120</a:t>
            </a:fld>
            <a:endParaRPr lang="ru-UA"/>
          </a:p>
        </p:txBody>
      </p:sp>
    </p:spTree>
    <p:extLst>
      <p:ext uri="{BB962C8B-B14F-4D97-AF65-F5344CB8AC3E}">
        <p14:creationId xmlns:p14="http://schemas.microsoft.com/office/powerpoint/2010/main" val="37764781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BE8A39F-1A3A-A0E6-0B0B-2A7C534DBB2E}"/>
              </a:ext>
            </a:extLst>
          </p:cNvPr>
          <p:cNvSpPr>
            <a:spLocks noGrp="1"/>
          </p:cNvSpPr>
          <p:nvPr>
            <p:ph idx="1"/>
          </p:nvPr>
        </p:nvSpPr>
        <p:spPr>
          <a:xfrm>
            <a:off x="838200" y="448087"/>
            <a:ext cx="8038171" cy="3343328"/>
          </a:xfrm>
        </p:spPr>
        <p:txBody>
          <a:bodyPr/>
          <a:lstStyle/>
          <a:p>
            <a:pPr fontAlgn="base"/>
            <a:r>
              <a:rPr lang="ru-RU" sz="2400" dirty="0" err="1"/>
              <a:t>Враховуючи</a:t>
            </a:r>
            <a:r>
              <a:rPr lang="ru-RU" sz="2400" dirty="0"/>
              <a:t> </a:t>
            </a:r>
            <a:r>
              <a:rPr lang="ru-RU" sz="2400" dirty="0" err="1"/>
              <a:t>набагато</a:t>
            </a:r>
            <a:r>
              <a:rPr lang="ru-RU" sz="2400" dirty="0"/>
              <a:t> </a:t>
            </a:r>
            <a:r>
              <a:rPr lang="ru-RU" sz="2400" dirty="0" err="1"/>
              <a:t>більшу</a:t>
            </a:r>
            <a:r>
              <a:rPr lang="ru-RU" sz="2400" dirty="0"/>
              <a:t> </a:t>
            </a:r>
            <a:r>
              <a:rPr lang="ru-RU" sz="2400" dirty="0" err="1"/>
              <a:t>чисельність</a:t>
            </a:r>
            <a:r>
              <a:rPr lang="ru-RU" sz="2400" dirty="0"/>
              <a:t> </a:t>
            </a:r>
            <a:r>
              <a:rPr lang="ru-RU" sz="2400" dirty="0" err="1"/>
              <a:t>українців</a:t>
            </a:r>
            <a:r>
              <a:rPr lang="ru-RU" sz="2400" dirty="0"/>
              <a:t> та </a:t>
            </a:r>
            <a:r>
              <a:rPr lang="ru-RU" sz="2400" dirty="0" err="1"/>
              <a:t>значно</a:t>
            </a:r>
            <a:r>
              <a:rPr lang="ru-RU" sz="2400" dirty="0"/>
              <a:t> </a:t>
            </a:r>
            <a:r>
              <a:rPr lang="ru-RU" sz="2400" dirty="0" err="1"/>
              <a:t>нижчий</a:t>
            </a:r>
            <a:r>
              <a:rPr lang="ru-RU" sz="2400" dirty="0"/>
              <a:t> </a:t>
            </a:r>
            <a:r>
              <a:rPr lang="ru-RU" sz="2400" dirty="0" err="1"/>
              <a:t>рівень</a:t>
            </a:r>
            <a:r>
              <a:rPr lang="ru-RU" sz="2400" dirty="0"/>
              <a:t> </a:t>
            </a:r>
            <a:r>
              <a:rPr lang="ru-RU" sz="2400" dirty="0" err="1"/>
              <a:t>офіційно</a:t>
            </a:r>
            <a:r>
              <a:rPr lang="ru-RU" sz="2400" dirty="0"/>
              <a:t> </a:t>
            </a:r>
            <a:r>
              <a:rPr lang="ru-RU" sz="2400" dirty="0" err="1"/>
              <a:t>зареєстрованої</a:t>
            </a:r>
            <a:r>
              <a:rPr lang="ru-RU" sz="2400" dirty="0"/>
              <a:t> </a:t>
            </a:r>
            <a:r>
              <a:rPr lang="ru-RU" sz="2400" dirty="0" err="1"/>
              <a:t>середньої</a:t>
            </a:r>
            <a:r>
              <a:rPr lang="ru-RU" sz="2400" dirty="0"/>
              <a:t> </a:t>
            </a:r>
            <a:r>
              <a:rPr lang="ru-RU" sz="2400" dirty="0" err="1"/>
              <a:t>зарплати</a:t>
            </a:r>
            <a:r>
              <a:rPr lang="ru-RU" sz="2400" dirty="0"/>
              <a:t>, </a:t>
            </a:r>
            <a:r>
              <a:rPr lang="ru-RU" sz="2400" dirty="0" err="1"/>
              <a:t>приблизна</a:t>
            </a:r>
            <a:r>
              <a:rPr lang="ru-RU" sz="2400" dirty="0"/>
              <a:t> </a:t>
            </a:r>
            <a:r>
              <a:rPr lang="ru-RU" sz="2400" dirty="0" err="1"/>
              <a:t>оцінка</a:t>
            </a:r>
            <a:r>
              <a:rPr lang="ru-RU" sz="2400" dirty="0"/>
              <a:t> </a:t>
            </a:r>
            <a:r>
              <a:rPr lang="ru-RU" sz="2400" dirty="0" err="1"/>
              <a:t>річної</a:t>
            </a:r>
            <a:r>
              <a:rPr lang="ru-RU" sz="2400" dirty="0"/>
              <a:t> </a:t>
            </a:r>
            <a:r>
              <a:rPr lang="ru-RU" sz="2400" dirty="0" err="1"/>
              <a:t>вартості</a:t>
            </a:r>
            <a:r>
              <a:rPr lang="ru-RU" sz="2400" dirty="0"/>
              <a:t> </a:t>
            </a:r>
            <a:r>
              <a:rPr lang="ru-RU" sz="2400" dirty="0" err="1"/>
              <a:t>інструменту</a:t>
            </a:r>
            <a:r>
              <a:rPr lang="ru-RU" sz="2400" dirty="0"/>
              <a:t> </a:t>
            </a:r>
            <a:r>
              <a:rPr lang="en" sz="2400" dirty="0"/>
              <a:t>SURE </a:t>
            </a:r>
            <a:r>
              <a:rPr lang="ru-RU" sz="2400" dirty="0"/>
              <a:t>для </a:t>
            </a:r>
            <a:r>
              <a:rPr lang="ru-RU" sz="2400" dirty="0" err="1"/>
              <a:t>України</a:t>
            </a:r>
            <a:r>
              <a:rPr lang="ru-RU" sz="2400" dirty="0"/>
              <a:t> </a:t>
            </a:r>
            <a:r>
              <a:rPr lang="ru-RU" sz="2400" dirty="0" err="1"/>
              <a:t>становитиме</a:t>
            </a:r>
            <a:r>
              <a:rPr lang="ru-RU" sz="2400" dirty="0"/>
              <a:t> 4,5-5 млрд </a:t>
            </a:r>
            <a:r>
              <a:rPr lang="ru-RU" sz="2400" dirty="0" err="1"/>
              <a:t>євро</a:t>
            </a:r>
            <a:r>
              <a:rPr lang="ru-RU" sz="2400" dirty="0"/>
              <a:t>.</a:t>
            </a:r>
          </a:p>
          <a:p>
            <a:pPr fontAlgn="base"/>
            <a:r>
              <a:rPr lang="ru-RU" sz="2400" dirty="0" err="1"/>
              <a:t>Стільки</a:t>
            </a:r>
            <a:r>
              <a:rPr lang="ru-RU" sz="2400" dirty="0"/>
              <a:t> </a:t>
            </a:r>
            <a:r>
              <a:rPr lang="ru-RU" sz="2400" dirty="0" err="1"/>
              <a:t>нерозподілених</a:t>
            </a:r>
            <a:r>
              <a:rPr lang="ru-RU" sz="2400" dirty="0"/>
              <a:t> </a:t>
            </a:r>
            <a:r>
              <a:rPr lang="ru-RU" sz="2400" dirty="0" err="1"/>
              <a:t>коштів</a:t>
            </a:r>
            <a:r>
              <a:rPr lang="ru-RU" sz="2400" dirty="0"/>
              <a:t> </a:t>
            </a:r>
            <a:r>
              <a:rPr lang="ru-RU" sz="2400" dirty="0" err="1"/>
              <a:t>залишалося</a:t>
            </a:r>
            <a:r>
              <a:rPr lang="ru-RU" sz="2400" dirty="0"/>
              <a:t> у </a:t>
            </a:r>
            <a:r>
              <a:rPr lang="ru-RU" sz="2400" dirty="0" err="1"/>
              <a:t>фонді</a:t>
            </a:r>
            <a:r>
              <a:rPr lang="ru-RU" sz="2400" dirty="0"/>
              <a:t> </a:t>
            </a:r>
            <a:r>
              <a:rPr lang="ru-RU" sz="2400" dirty="0" err="1"/>
              <a:t>наприкінці</a:t>
            </a:r>
            <a:r>
              <a:rPr lang="ru-RU" sz="2400" dirty="0"/>
              <a:t> 2021 року.</a:t>
            </a:r>
          </a:p>
          <a:p>
            <a:endParaRPr lang="ru-UA" dirty="0"/>
          </a:p>
        </p:txBody>
      </p:sp>
      <p:sp>
        <p:nvSpPr>
          <p:cNvPr id="2" name="Дата 1">
            <a:extLst>
              <a:ext uri="{FF2B5EF4-FFF2-40B4-BE49-F238E27FC236}">
                <a16:creationId xmlns:a16="http://schemas.microsoft.com/office/drawing/2014/main" id="{9421FCAA-113A-59B8-DD19-19604CF02422}"/>
              </a:ext>
            </a:extLst>
          </p:cNvPr>
          <p:cNvSpPr>
            <a:spLocks noGrp="1"/>
          </p:cNvSpPr>
          <p:nvPr>
            <p:ph type="dt" sz="half" idx="10"/>
          </p:nvPr>
        </p:nvSpPr>
        <p:spPr/>
        <p:txBody>
          <a:bodyPr/>
          <a:lstStyle/>
          <a:p>
            <a:fld id="{D798F42C-554B-DB43-AC61-A122CD05EF36}" type="datetime1">
              <a:rPr lang="ru-RU" smtClean="0"/>
              <a:t>13.11.2022</a:t>
            </a:fld>
            <a:endParaRPr lang="ru-UA"/>
          </a:p>
        </p:txBody>
      </p:sp>
      <p:sp>
        <p:nvSpPr>
          <p:cNvPr id="4" name="Номер слайда 3">
            <a:extLst>
              <a:ext uri="{FF2B5EF4-FFF2-40B4-BE49-F238E27FC236}">
                <a16:creationId xmlns:a16="http://schemas.microsoft.com/office/drawing/2014/main" id="{68D2A0BB-8A6A-8CDB-107E-B4F206A5075A}"/>
              </a:ext>
            </a:extLst>
          </p:cNvPr>
          <p:cNvSpPr>
            <a:spLocks noGrp="1"/>
          </p:cNvSpPr>
          <p:nvPr>
            <p:ph type="sldNum" sz="quarter" idx="12"/>
          </p:nvPr>
        </p:nvSpPr>
        <p:spPr/>
        <p:txBody>
          <a:bodyPr/>
          <a:lstStyle/>
          <a:p>
            <a:fld id="{7E919570-D5DA-FE4A-AFCE-0801BB8F2B09}" type="slidenum">
              <a:rPr lang="ru-UA" smtClean="0"/>
              <a:t>121</a:t>
            </a:fld>
            <a:endParaRPr lang="ru-UA"/>
          </a:p>
        </p:txBody>
      </p:sp>
      <p:pic>
        <p:nvPicPr>
          <p:cNvPr id="5" name="Рисунок 4">
            <a:extLst>
              <a:ext uri="{FF2B5EF4-FFF2-40B4-BE49-F238E27FC236}">
                <a16:creationId xmlns:a16="http://schemas.microsoft.com/office/drawing/2014/main" id="{8ABFAFFF-FDAB-3F41-A1E2-99A4546A9C3B}"/>
              </a:ext>
            </a:extLst>
          </p:cNvPr>
          <p:cNvPicPr>
            <a:picLocks noChangeAspect="1"/>
          </p:cNvPicPr>
          <p:nvPr/>
        </p:nvPicPr>
        <p:blipFill>
          <a:blip r:embed="rId2"/>
          <a:stretch>
            <a:fillRect/>
          </a:stretch>
        </p:blipFill>
        <p:spPr>
          <a:xfrm>
            <a:off x="1208181" y="3791415"/>
            <a:ext cx="3989216" cy="2233961"/>
          </a:xfrm>
          <a:prstGeom prst="rect">
            <a:avLst/>
          </a:prstGeom>
        </p:spPr>
      </p:pic>
      <p:pic>
        <p:nvPicPr>
          <p:cNvPr id="7" name="Рисунок 6">
            <a:extLst>
              <a:ext uri="{FF2B5EF4-FFF2-40B4-BE49-F238E27FC236}">
                <a16:creationId xmlns:a16="http://schemas.microsoft.com/office/drawing/2014/main" id="{36540275-B08B-ABF1-A407-D82D966C81C4}"/>
              </a:ext>
            </a:extLst>
          </p:cNvPr>
          <p:cNvPicPr>
            <a:picLocks noChangeAspect="1"/>
          </p:cNvPicPr>
          <p:nvPr/>
        </p:nvPicPr>
        <p:blipFill>
          <a:blip r:embed="rId3"/>
          <a:stretch>
            <a:fillRect/>
          </a:stretch>
        </p:blipFill>
        <p:spPr>
          <a:xfrm>
            <a:off x="6096000" y="3791415"/>
            <a:ext cx="3584322" cy="2007220"/>
          </a:xfrm>
          <a:prstGeom prst="rect">
            <a:avLst/>
          </a:prstGeom>
        </p:spPr>
      </p:pic>
    </p:spTree>
    <p:extLst>
      <p:ext uri="{BB962C8B-B14F-4D97-AF65-F5344CB8AC3E}">
        <p14:creationId xmlns:p14="http://schemas.microsoft.com/office/powerpoint/2010/main" val="94624674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1C805A-9D3A-AAC7-DD28-F1F24F47E991}"/>
              </a:ext>
            </a:extLst>
          </p:cNvPr>
          <p:cNvSpPr>
            <a:spLocks noGrp="1"/>
          </p:cNvSpPr>
          <p:nvPr>
            <p:ph type="title"/>
          </p:nvPr>
        </p:nvSpPr>
        <p:spPr/>
        <p:txBody>
          <a:bodyPr>
            <a:normAutofit/>
          </a:bodyPr>
          <a:lstStyle/>
          <a:p>
            <a:r>
              <a:rPr lang="ru-RU" b="1" dirty="0" err="1"/>
              <a:t>Ваучерні</a:t>
            </a:r>
            <a:r>
              <a:rPr lang="ru-RU" b="1" dirty="0"/>
              <a:t> </a:t>
            </a:r>
            <a:r>
              <a:rPr lang="ru-RU" b="1" dirty="0" err="1"/>
              <a:t>схеми</a:t>
            </a:r>
            <a:br>
              <a:rPr lang="ru-RU" b="1" dirty="0"/>
            </a:br>
            <a:endParaRPr lang="ru-UA" dirty="0"/>
          </a:p>
        </p:txBody>
      </p:sp>
      <p:sp>
        <p:nvSpPr>
          <p:cNvPr id="3" name="Объект 2">
            <a:extLst>
              <a:ext uri="{FF2B5EF4-FFF2-40B4-BE49-F238E27FC236}">
                <a16:creationId xmlns:a16="http://schemas.microsoft.com/office/drawing/2014/main" id="{0C9DE3D0-B489-0660-0EF5-81B075258812}"/>
              </a:ext>
            </a:extLst>
          </p:cNvPr>
          <p:cNvSpPr>
            <a:spLocks noGrp="1"/>
          </p:cNvSpPr>
          <p:nvPr>
            <p:ph idx="1"/>
          </p:nvPr>
        </p:nvSpPr>
        <p:spPr/>
        <p:txBody>
          <a:bodyPr>
            <a:normAutofit fontScale="92500" lnSpcReduction="10000"/>
          </a:bodyPr>
          <a:lstStyle/>
          <a:p>
            <a:pPr algn="just" fontAlgn="base"/>
            <a:r>
              <a:rPr lang="ru-RU" sz="2400" dirty="0"/>
              <a:t>Ваучер – </a:t>
            </a:r>
            <a:r>
              <a:rPr lang="ru-RU" sz="2400" dirty="0" err="1"/>
              <a:t>це</a:t>
            </a:r>
            <a:r>
              <a:rPr lang="ru-RU" sz="2400" dirty="0"/>
              <a:t> документ, </a:t>
            </a:r>
            <a:r>
              <a:rPr lang="ru-RU" sz="2400" dirty="0" err="1"/>
              <a:t>що</a:t>
            </a:r>
            <a:r>
              <a:rPr lang="ru-RU" sz="2400" dirty="0"/>
              <a:t> </a:t>
            </a:r>
            <a:r>
              <a:rPr lang="ru-RU" sz="2400" dirty="0" err="1"/>
              <a:t>надає</a:t>
            </a:r>
            <a:r>
              <a:rPr lang="ru-RU" sz="2400" dirty="0"/>
              <a:t> право на </a:t>
            </a:r>
            <a:r>
              <a:rPr lang="ru-RU" sz="2400" dirty="0" err="1"/>
              <a:t>отримання</a:t>
            </a:r>
            <a:r>
              <a:rPr lang="ru-RU" sz="2400" dirty="0"/>
              <a:t> </a:t>
            </a:r>
            <a:r>
              <a:rPr lang="ru-RU" sz="2400" dirty="0" err="1"/>
              <a:t>безповоротної</a:t>
            </a:r>
            <a:r>
              <a:rPr lang="ru-RU" sz="2400" dirty="0"/>
              <a:t> </a:t>
            </a:r>
            <a:r>
              <a:rPr lang="ru-RU" sz="2400" dirty="0" err="1"/>
              <a:t>фінансової</a:t>
            </a:r>
            <a:r>
              <a:rPr lang="ru-RU" sz="2400" dirty="0"/>
              <a:t> </a:t>
            </a:r>
            <a:r>
              <a:rPr lang="ru-RU" sz="2400" dirty="0" err="1"/>
              <a:t>допомоги</a:t>
            </a:r>
            <a:r>
              <a:rPr lang="ru-RU" sz="2400" dirty="0"/>
              <a:t>, яку </a:t>
            </a:r>
            <a:r>
              <a:rPr lang="ru-RU" sz="2400" dirty="0" err="1"/>
              <a:t>можна</a:t>
            </a:r>
            <a:r>
              <a:rPr lang="ru-RU" sz="2400" dirty="0"/>
              <a:t> </a:t>
            </a:r>
            <a:r>
              <a:rPr lang="ru-RU" sz="2400" dirty="0" err="1"/>
              <a:t>використати</a:t>
            </a:r>
            <a:r>
              <a:rPr lang="ru-RU" sz="2400" dirty="0"/>
              <a:t> на </a:t>
            </a:r>
            <a:r>
              <a:rPr lang="ru-RU" sz="2400" dirty="0" err="1"/>
              <a:t>повне</a:t>
            </a:r>
            <a:r>
              <a:rPr lang="ru-RU" sz="2400" dirty="0"/>
              <a:t> </a:t>
            </a:r>
            <a:r>
              <a:rPr lang="ru-RU" sz="2400" dirty="0" err="1"/>
              <a:t>або</a:t>
            </a:r>
            <a:r>
              <a:rPr lang="ru-RU" sz="2400" dirty="0"/>
              <a:t> </a:t>
            </a:r>
            <a:r>
              <a:rPr lang="ru-RU" sz="2400" dirty="0" err="1"/>
              <a:t>часткове</a:t>
            </a:r>
            <a:r>
              <a:rPr lang="ru-RU" sz="2400" dirty="0"/>
              <a:t> </a:t>
            </a:r>
            <a:r>
              <a:rPr lang="ru-RU" sz="2400" dirty="0" err="1"/>
              <a:t>відшкодування</a:t>
            </a:r>
            <a:r>
              <a:rPr lang="ru-RU" sz="2400" dirty="0"/>
              <a:t> </a:t>
            </a:r>
            <a:r>
              <a:rPr lang="ru-RU" sz="2400" dirty="0" err="1"/>
              <a:t>вартості</a:t>
            </a:r>
            <a:r>
              <a:rPr lang="ru-RU" sz="2400" dirty="0"/>
              <a:t> </a:t>
            </a:r>
            <a:r>
              <a:rPr lang="ru-RU" sz="2400" dirty="0" err="1"/>
              <a:t>товарів</a:t>
            </a:r>
            <a:r>
              <a:rPr lang="ru-RU" sz="2400" dirty="0"/>
              <a:t> </a:t>
            </a:r>
            <a:r>
              <a:rPr lang="ru-RU" sz="2400" dirty="0" err="1"/>
              <a:t>або</a:t>
            </a:r>
            <a:r>
              <a:rPr lang="ru-RU" sz="2400" dirty="0"/>
              <a:t> </a:t>
            </a:r>
            <a:r>
              <a:rPr lang="ru-RU" sz="2400" dirty="0" err="1"/>
              <a:t>послуг</a:t>
            </a:r>
            <a:r>
              <a:rPr lang="ru-RU" sz="2400" dirty="0"/>
              <a:t>. Образно </a:t>
            </a:r>
            <a:r>
              <a:rPr lang="ru-RU" sz="2400" dirty="0" err="1"/>
              <a:t>кажучи</a:t>
            </a:r>
            <a:r>
              <a:rPr lang="ru-RU" sz="2400" dirty="0"/>
              <a:t>, </a:t>
            </a:r>
            <a:r>
              <a:rPr lang="ru-RU" sz="2400" dirty="0" err="1"/>
              <a:t>це</a:t>
            </a:r>
            <a:r>
              <a:rPr lang="ru-RU" sz="2400" dirty="0"/>
              <a:t> </a:t>
            </a:r>
            <a:r>
              <a:rPr lang="ru-RU" sz="2400" dirty="0" err="1"/>
              <a:t>подарунковий</a:t>
            </a:r>
            <a:r>
              <a:rPr lang="ru-RU" sz="2400" dirty="0"/>
              <a:t> </a:t>
            </a:r>
            <a:r>
              <a:rPr lang="ru-RU" sz="2400" dirty="0" err="1"/>
              <a:t>сертифікат</a:t>
            </a:r>
            <a:r>
              <a:rPr lang="ru-RU" sz="2400" dirty="0"/>
              <a:t>.</a:t>
            </a:r>
          </a:p>
          <a:p>
            <a:pPr algn="just" fontAlgn="base"/>
            <a:r>
              <a:rPr lang="ru-RU" sz="2400" dirty="0"/>
              <a:t>У ЄС </a:t>
            </a:r>
            <a:r>
              <a:rPr lang="ru-RU" sz="2400" dirty="0" err="1"/>
              <a:t>є</a:t>
            </a:r>
            <a:r>
              <a:rPr lang="ru-RU" sz="2400" dirty="0"/>
              <a:t> </a:t>
            </a:r>
            <a:r>
              <a:rPr lang="ru-RU" sz="2400" dirty="0" err="1"/>
              <a:t>багато</a:t>
            </a:r>
            <a:r>
              <a:rPr lang="ru-RU" sz="2400" dirty="0"/>
              <a:t> </a:t>
            </a:r>
            <a:r>
              <a:rPr lang="ru-RU" sz="2400" dirty="0" err="1"/>
              <a:t>ваучерних</a:t>
            </a:r>
            <a:r>
              <a:rPr lang="ru-RU" sz="2400" dirty="0"/>
              <a:t> схем на </a:t>
            </a:r>
            <a:r>
              <a:rPr lang="ru-RU" sz="2400" dirty="0" err="1"/>
              <a:t>національному</a:t>
            </a:r>
            <a:r>
              <a:rPr lang="ru-RU" sz="2400" dirty="0"/>
              <a:t> та </a:t>
            </a:r>
            <a:r>
              <a:rPr lang="ru-RU" sz="2400" dirty="0" err="1"/>
              <a:t>місцевому</a:t>
            </a:r>
            <a:r>
              <a:rPr lang="ru-RU" sz="2400" dirty="0"/>
              <a:t> </a:t>
            </a:r>
            <a:r>
              <a:rPr lang="ru-RU" sz="2400" dirty="0" err="1"/>
              <a:t>рівнях</a:t>
            </a:r>
            <a:r>
              <a:rPr lang="ru-RU" sz="2400" dirty="0"/>
              <a:t>, а </a:t>
            </a:r>
            <a:r>
              <a:rPr lang="ru-RU" sz="2400" dirty="0" err="1"/>
              <a:t>також</a:t>
            </a:r>
            <a:r>
              <a:rPr lang="ru-RU" sz="2400" dirty="0"/>
              <a:t> на </a:t>
            </a:r>
            <a:r>
              <a:rPr lang="ru-RU" sz="2400" dirty="0" err="1"/>
              <a:t>рівні</a:t>
            </a:r>
            <a:r>
              <a:rPr lang="ru-RU" sz="2400" dirty="0"/>
              <a:t> </a:t>
            </a:r>
            <a:r>
              <a:rPr lang="ru-RU" sz="2400" dirty="0" err="1"/>
              <a:t>транскордонного</a:t>
            </a:r>
            <a:r>
              <a:rPr lang="ru-RU" sz="2400" dirty="0"/>
              <a:t> </a:t>
            </a:r>
            <a:r>
              <a:rPr lang="ru-RU" sz="2400" dirty="0" err="1"/>
              <a:t>співробітництва</a:t>
            </a:r>
            <a:r>
              <a:rPr lang="ru-RU" sz="2400" dirty="0"/>
              <a:t>. Як </a:t>
            </a:r>
            <a:r>
              <a:rPr lang="ru-RU" sz="2400" dirty="0" err="1"/>
              <a:t>показують</a:t>
            </a:r>
            <a:r>
              <a:rPr lang="ru-RU" sz="2400" dirty="0"/>
              <a:t> </a:t>
            </a:r>
            <a:r>
              <a:rPr lang="ru-RU" sz="2400" dirty="0" err="1"/>
              <a:t>опитування</a:t>
            </a:r>
            <a:r>
              <a:rPr lang="ru-RU" sz="2400" dirty="0"/>
              <a:t>, у </a:t>
            </a:r>
            <a:r>
              <a:rPr lang="ru-RU" sz="2400" dirty="0" err="1"/>
              <a:t>половині</a:t>
            </a:r>
            <a:r>
              <a:rPr lang="ru-RU" sz="2400" dirty="0"/>
              <a:t> </a:t>
            </a:r>
            <a:r>
              <a:rPr lang="ru-RU" sz="2400" dirty="0" err="1"/>
              <a:t>випадків</a:t>
            </a:r>
            <a:r>
              <a:rPr lang="ru-RU" sz="2400" dirty="0"/>
              <a:t> </a:t>
            </a:r>
            <a:r>
              <a:rPr lang="ru-RU" sz="2400" dirty="0" err="1"/>
              <a:t>вартість</a:t>
            </a:r>
            <a:r>
              <a:rPr lang="ru-RU" sz="2400" dirty="0"/>
              <a:t> </a:t>
            </a:r>
            <a:r>
              <a:rPr lang="ru-RU" sz="2400" dirty="0" err="1"/>
              <a:t>ваучерів</a:t>
            </a:r>
            <a:r>
              <a:rPr lang="ru-RU" sz="2400" dirty="0"/>
              <a:t> не </a:t>
            </a:r>
            <a:r>
              <a:rPr lang="ru-RU" sz="2400" dirty="0" err="1"/>
              <a:t>перевищує</a:t>
            </a:r>
            <a:r>
              <a:rPr lang="ru-RU" sz="2400" dirty="0"/>
              <a:t> 10 тис </a:t>
            </a:r>
            <a:r>
              <a:rPr lang="ru-RU" sz="2400" dirty="0" err="1"/>
              <a:t>євро</a:t>
            </a:r>
            <a:r>
              <a:rPr lang="ru-RU" sz="2400" dirty="0"/>
              <a:t> і </a:t>
            </a:r>
            <a:r>
              <a:rPr lang="ru-RU" sz="2400" dirty="0" err="1"/>
              <a:t>лише</a:t>
            </a:r>
            <a:r>
              <a:rPr lang="ru-RU" sz="2400" dirty="0"/>
              <a:t> в 13% вона </a:t>
            </a:r>
            <a:r>
              <a:rPr lang="ru-RU" sz="2400" dirty="0" err="1"/>
              <a:t>більша</a:t>
            </a:r>
            <a:r>
              <a:rPr lang="ru-RU" sz="2400" dirty="0"/>
              <a:t> за 20 тис </a:t>
            </a:r>
            <a:r>
              <a:rPr lang="ru-RU" sz="2400" dirty="0" err="1"/>
              <a:t>євро</a:t>
            </a:r>
            <a:r>
              <a:rPr lang="ru-RU" sz="2400" dirty="0"/>
              <a:t>.</a:t>
            </a:r>
          </a:p>
          <a:p>
            <a:endParaRPr lang="ru-UA" dirty="0"/>
          </a:p>
        </p:txBody>
      </p:sp>
      <p:sp>
        <p:nvSpPr>
          <p:cNvPr id="4" name="Дата 3">
            <a:extLst>
              <a:ext uri="{FF2B5EF4-FFF2-40B4-BE49-F238E27FC236}">
                <a16:creationId xmlns:a16="http://schemas.microsoft.com/office/drawing/2014/main" id="{B14B189C-6365-840A-C9C7-CABC1E65C445}"/>
              </a:ext>
            </a:extLst>
          </p:cNvPr>
          <p:cNvSpPr>
            <a:spLocks noGrp="1"/>
          </p:cNvSpPr>
          <p:nvPr>
            <p:ph type="dt" sz="half" idx="10"/>
          </p:nvPr>
        </p:nvSpPr>
        <p:spPr/>
        <p:txBody>
          <a:bodyPr/>
          <a:lstStyle/>
          <a:p>
            <a:fld id="{BECB64CA-DE32-A44A-A695-9439391001DE}" type="datetime1">
              <a:rPr lang="ru-RU" smtClean="0"/>
              <a:t>13.11.2022</a:t>
            </a:fld>
            <a:endParaRPr lang="ru-UA"/>
          </a:p>
        </p:txBody>
      </p:sp>
      <p:sp>
        <p:nvSpPr>
          <p:cNvPr id="6" name="Номер слайда 5">
            <a:extLst>
              <a:ext uri="{FF2B5EF4-FFF2-40B4-BE49-F238E27FC236}">
                <a16:creationId xmlns:a16="http://schemas.microsoft.com/office/drawing/2014/main" id="{B3876294-DE26-6C85-53A0-32F660FFF76C}"/>
              </a:ext>
            </a:extLst>
          </p:cNvPr>
          <p:cNvSpPr>
            <a:spLocks noGrp="1"/>
          </p:cNvSpPr>
          <p:nvPr>
            <p:ph type="sldNum" sz="quarter" idx="12"/>
          </p:nvPr>
        </p:nvSpPr>
        <p:spPr/>
        <p:txBody>
          <a:bodyPr/>
          <a:lstStyle/>
          <a:p>
            <a:fld id="{7E919570-D5DA-FE4A-AFCE-0801BB8F2B09}" type="slidenum">
              <a:rPr lang="ru-UA" smtClean="0"/>
              <a:t>122</a:t>
            </a:fld>
            <a:endParaRPr lang="ru-UA"/>
          </a:p>
        </p:txBody>
      </p:sp>
      <p:pic>
        <p:nvPicPr>
          <p:cNvPr id="5" name="Рисунок 4">
            <a:extLst>
              <a:ext uri="{FF2B5EF4-FFF2-40B4-BE49-F238E27FC236}">
                <a16:creationId xmlns:a16="http://schemas.microsoft.com/office/drawing/2014/main" id="{B717A37E-7A09-D935-D5D0-1F28A5E1BC88}"/>
              </a:ext>
            </a:extLst>
          </p:cNvPr>
          <p:cNvPicPr>
            <a:picLocks noChangeAspect="1"/>
          </p:cNvPicPr>
          <p:nvPr/>
        </p:nvPicPr>
        <p:blipFill>
          <a:blip r:embed="rId2"/>
          <a:stretch>
            <a:fillRect/>
          </a:stretch>
        </p:blipFill>
        <p:spPr>
          <a:xfrm>
            <a:off x="4975668" y="295539"/>
            <a:ext cx="2919395" cy="1634861"/>
          </a:xfrm>
          <a:prstGeom prst="rect">
            <a:avLst/>
          </a:prstGeom>
        </p:spPr>
      </p:pic>
    </p:spTree>
    <p:extLst>
      <p:ext uri="{BB962C8B-B14F-4D97-AF65-F5344CB8AC3E}">
        <p14:creationId xmlns:p14="http://schemas.microsoft.com/office/powerpoint/2010/main" val="85793131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8D73582-0430-D4CF-3211-51D4AE46DC91}"/>
              </a:ext>
            </a:extLst>
          </p:cNvPr>
          <p:cNvSpPr>
            <a:spLocks noGrp="1"/>
          </p:cNvSpPr>
          <p:nvPr>
            <p:ph type="title"/>
          </p:nvPr>
        </p:nvSpPr>
        <p:spPr/>
        <p:txBody>
          <a:bodyPr>
            <a:normAutofit/>
          </a:bodyPr>
          <a:lstStyle/>
          <a:p>
            <a:r>
              <a:rPr lang="ru-RU" sz="3600" dirty="0"/>
              <a:t>Як </a:t>
            </a:r>
            <a:r>
              <a:rPr lang="ru-RU" sz="3600" dirty="0" err="1"/>
              <a:t>цей</a:t>
            </a:r>
            <a:r>
              <a:rPr lang="ru-RU" sz="3600" dirty="0"/>
              <a:t> </a:t>
            </a:r>
            <a:r>
              <a:rPr lang="ru-RU" sz="3600" dirty="0" err="1"/>
              <a:t>інструмент</a:t>
            </a:r>
            <a:r>
              <a:rPr lang="ru-RU" sz="3600" dirty="0"/>
              <a:t> </a:t>
            </a:r>
            <a:r>
              <a:rPr lang="ru-RU" sz="3600" dirty="0" err="1"/>
              <a:t>може</a:t>
            </a:r>
            <a:r>
              <a:rPr lang="ru-RU" sz="3600" dirty="0"/>
              <a:t> </a:t>
            </a:r>
            <a:r>
              <a:rPr lang="ru-RU" sz="3600" dirty="0" err="1"/>
              <a:t>допомогти</a:t>
            </a:r>
            <a:r>
              <a:rPr lang="ru-RU" sz="3600" dirty="0"/>
              <a:t> </a:t>
            </a:r>
            <a:r>
              <a:rPr lang="ru-RU" sz="3600" dirty="0" err="1"/>
              <a:t>українському</a:t>
            </a:r>
            <a:r>
              <a:rPr lang="ru-RU" sz="3600" dirty="0"/>
              <a:t> малому і </a:t>
            </a:r>
            <a:r>
              <a:rPr lang="ru-RU" sz="3600" dirty="0" err="1"/>
              <a:t>середньому</a:t>
            </a:r>
            <a:r>
              <a:rPr lang="ru-RU" sz="3600" dirty="0"/>
              <a:t> </a:t>
            </a:r>
            <a:r>
              <a:rPr lang="ru-RU" sz="3600" dirty="0" err="1"/>
              <a:t>бізнесу</a:t>
            </a:r>
            <a:r>
              <a:rPr lang="ru-RU" sz="3600" dirty="0"/>
              <a:t>?</a:t>
            </a:r>
            <a:br>
              <a:rPr lang="ru-RU" sz="3600" dirty="0"/>
            </a:br>
            <a:endParaRPr lang="ru-UA" dirty="0"/>
          </a:p>
        </p:txBody>
      </p:sp>
      <p:sp>
        <p:nvSpPr>
          <p:cNvPr id="3" name="Объект 2">
            <a:extLst>
              <a:ext uri="{FF2B5EF4-FFF2-40B4-BE49-F238E27FC236}">
                <a16:creationId xmlns:a16="http://schemas.microsoft.com/office/drawing/2014/main" id="{4DE45CED-E6BC-4317-9C37-327EAC37DC40}"/>
              </a:ext>
            </a:extLst>
          </p:cNvPr>
          <p:cNvSpPr>
            <a:spLocks noGrp="1"/>
          </p:cNvSpPr>
          <p:nvPr>
            <p:ph idx="1"/>
          </p:nvPr>
        </p:nvSpPr>
        <p:spPr/>
        <p:txBody>
          <a:bodyPr>
            <a:normAutofit fontScale="85000" lnSpcReduction="20000"/>
          </a:bodyPr>
          <a:lstStyle/>
          <a:p>
            <a:pPr algn="just" fontAlgn="base"/>
            <a:r>
              <a:rPr lang="ru-RU" sz="2200" dirty="0" err="1"/>
              <a:t>Ваучерні</a:t>
            </a:r>
            <a:r>
              <a:rPr lang="ru-RU" sz="2200" dirty="0"/>
              <a:t> </a:t>
            </a:r>
            <a:r>
              <a:rPr lang="ru-RU" sz="2200" dirty="0" err="1"/>
              <a:t>схеми</a:t>
            </a:r>
            <a:r>
              <a:rPr lang="ru-RU" sz="2200" dirty="0"/>
              <a:t> </a:t>
            </a:r>
            <a:r>
              <a:rPr lang="ru-RU" sz="2200" dirty="0" err="1"/>
              <a:t>Євросоюзу</a:t>
            </a:r>
            <a:r>
              <a:rPr lang="ru-RU" sz="2200" dirty="0"/>
              <a:t> </a:t>
            </a:r>
            <a:r>
              <a:rPr lang="ru-RU" sz="2200" dirty="0" err="1"/>
              <a:t>можна</a:t>
            </a:r>
            <a:r>
              <a:rPr lang="ru-RU" sz="2200" dirty="0"/>
              <a:t> </a:t>
            </a:r>
            <a:r>
              <a:rPr lang="ru-RU" sz="2200" dirty="0" err="1"/>
              <a:t>використати</a:t>
            </a:r>
            <a:r>
              <a:rPr lang="ru-RU" sz="2200" dirty="0"/>
              <a:t> для </a:t>
            </a:r>
            <a:r>
              <a:rPr lang="ru-RU" sz="2200" dirty="0" err="1"/>
              <a:t>підтримки</a:t>
            </a:r>
            <a:r>
              <a:rPr lang="ru-RU" sz="2200" dirty="0"/>
              <a:t> </a:t>
            </a:r>
            <a:r>
              <a:rPr lang="ru-RU" sz="2200" dirty="0" err="1"/>
              <a:t>співпраці</a:t>
            </a:r>
            <a:r>
              <a:rPr lang="ru-RU" sz="2200" dirty="0"/>
              <a:t> </a:t>
            </a:r>
            <a:r>
              <a:rPr lang="ru-RU" sz="2200" dirty="0" err="1"/>
              <a:t>між</a:t>
            </a:r>
            <a:r>
              <a:rPr lang="ru-RU" sz="2200" dirty="0"/>
              <a:t> </a:t>
            </a:r>
            <a:r>
              <a:rPr lang="ru-RU" sz="2200" dirty="0" err="1"/>
              <a:t>українським</a:t>
            </a:r>
            <a:r>
              <a:rPr lang="ru-RU" sz="2200" dirty="0"/>
              <a:t> </a:t>
            </a:r>
            <a:r>
              <a:rPr lang="ru-RU" sz="2200" dirty="0" err="1"/>
              <a:t>бізнесом</a:t>
            </a:r>
            <a:r>
              <a:rPr lang="ru-RU" sz="2200" dirty="0"/>
              <a:t> та </a:t>
            </a:r>
            <a:r>
              <a:rPr lang="ru-RU" sz="2200" dirty="0" err="1"/>
              <a:t>бізнесом</a:t>
            </a:r>
            <a:r>
              <a:rPr lang="ru-RU" sz="2200" dirty="0"/>
              <a:t> з ЄС. </a:t>
            </a:r>
            <a:r>
              <a:rPr lang="ru-RU" sz="2200" dirty="0" err="1"/>
              <a:t>Деякі</a:t>
            </a:r>
            <a:r>
              <a:rPr lang="ru-RU" sz="2200" dirty="0"/>
              <a:t> з них </a:t>
            </a:r>
            <a:r>
              <a:rPr lang="ru-RU" sz="2200" dirty="0" err="1"/>
              <a:t>слід</a:t>
            </a:r>
            <a:r>
              <a:rPr lang="ru-RU" sz="2200" dirty="0"/>
              <a:t> </a:t>
            </a:r>
            <a:r>
              <a:rPr lang="ru-RU" sz="2200" dirty="0" err="1"/>
              <a:t>адаптувати</a:t>
            </a:r>
            <a:r>
              <a:rPr lang="ru-RU" sz="2200" dirty="0"/>
              <a:t> та </a:t>
            </a:r>
            <a:r>
              <a:rPr lang="ru-RU" sz="2200" dirty="0" err="1"/>
              <a:t>доповнити</a:t>
            </a:r>
            <a:r>
              <a:rPr lang="ru-RU" sz="2200" dirty="0"/>
              <a:t> </a:t>
            </a:r>
            <a:r>
              <a:rPr lang="ru-RU" sz="2200" b="1" dirty="0"/>
              <a:t>У-ваучерами</a:t>
            </a:r>
            <a:r>
              <a:rPr lang="ru-RU" sz="2200" dirty="0"/>
              <a:t> для </a:t>
            </a:r>
            <a:r>
              <a:rPr lang="ru-RU" sz="2200" dirty="0" err="1"/>
              <a:t>підтримки</a:t>
            </a:r>
            <a:r>
              <a:rPr lang="ru-RU" sz="2200" dirty="0"/>
              <a:t> </a:t>
            </a:r>
            <a:r>
              <a:rPr lang="ru-RU" sz="2200" dirty="0" err="1"/>
              <a:t>співпраці</a:t>
            </a:r>
            <a:r>
              <a:rPr lang="ru-RU" sz="2200" dirty="0"/>
              <a:t> </a:t>
            </a:r>
            <a:r>
              <a:rPr lang="ru-RU" sz="2200" dirty="0" err="1"/>
              <a:t>між</a:t>
            </a:r>
            <a:r>
              <a:rPr lang="ru-RU" sz="2200" dirty="0"/>
              <a:t> МСП, </a:t>
            </a:r>
            <a:r>
              <a:rPr lang="ru-RU" sz="2200" dirty="0" err="1"/>
              <a:t>які</a:t>
            </a:r>
            <a:r>
              <a:rPr lang="ru-RU" sz="2200" dirty="0"/>
              <a:t> </a:t>
            </a:r>
            <a:r>
              <a:rPr lang="ru-RU" sz="2200" dirty="0" err="1"/>
              <a:t>функціонують</a:t>
            </a:r>
            <a:r>
              <a:rPr lang="ru-RU" sz="2200" dirty="0"/>
              <a:t> у ЄС, і </a:t>
            </a:r>
            <a:r>
              <a:rPr lang="ru-RU" sz="2200" dirty="0" err="1"/>
              <a:t>наявними</a:t>
            </a:r>
            <a:r>
              <a:rPr lang="ru-RU" sz="2200" dirty="0"/>
              <a:t> </a:t>
            </a:r>
            <a:r>
              <a:rPr lang="ru-RU" sz="2200" dirty="0" err="1"/>
              <a:t>або</a:t>
            </a:r>
            <a:r>
              <a:rPr lang="ru-RU" sz="2200" dirty="0"/>
              <a:t> </a:t>
            </a:r>
            <a:r>
              <a:rPr lang="ru-RU" sz="2200" dirty="0" err="1"/>
              <a:t>новими</a:t>
            </a:r>
            <a:r>
              <a:rPr lang="ru-RU" sz="2200" dirty="0"/>
              <a:t> партнерами в </a:t>
            </a:r>
            <a:r>
              <a:rPr lang="ru-RU" sz="2200" dirty="0" err="1"/>
              <a:t>Україні</a:t>
            </a:r>
            <a:r>
              <a:rPr lang="ru-RU" sz="2200" dirty="0"/>
              <a:t>. </a:t>
            </a:r>
            <a:r>
              <a:rPr lang="ru-RU" sz="2200" dirty="0" err="1"/>
              <a:t>Є</a:t>
            </a:r>
            <a:r>
              <a:rPr lang="ru-RU" sz="2200" dirty="0"/>
              <a:t> три </a:t>
            </a:r>
            <a:r>
              <a:rPr lang="ru-RU" sz="2200" dirty="0" err="1"/>
              <a:t>цілі</a:t>
            </a:r>
            <a:r>
              <a:rPr lang="ru-RU" sz="2200" dirty="0"/>
              <a:t> </a:t>
            </a:r>
            <a:r>
              <a:rPr lang="ru-RU" sz="2200" dirty="0" err="1"/>
              <a:t>такої</a:t>
            </a:r>
            <a:r>
              <a:rPr lang="ru-RU" sz="2200" dirty="0"/>
              <a:t> </a:t>
            </a:r>
            <a:r>
              <a:rPr lang="ru-RU" sz="2200" dirty="0" err="1"/>
              <a:t>підтримки</a:t>
            </a:r>
            <a:r>
              <a:rPr lang="ru-RU" sz="2200" dirty="0"/>
              <a:t>.</a:t>
            </a:r>
            <a:br>
              <a:rPr lang="ru-RU" sz="2200" dirty="0"/>
            </a:br>
            <a:br>
              <a:rPr lang="ru-RU" sz="2200" dirty="0"/>
            </a:br>
            <a:r>
              <a:rPr lang="ru-RU" sz="2200" b="1" dirty="0"/>
              <a:t>1.</a:t>
            </a:r>
            <a:r>
              <a:rPr lang="ru-RU" sz="2200" dirty="0"/>
              <a:t> </a:t>
            </a:r>
            <a:r>
              <a:rPr lang="ru-RU" sz="2200" dirty="0" err="1"/>
              <a:t>Короткострокова</a:t>
            </a:r>
            <a:r>
              <a:rPr lang="ru-RU" sz="2200" dirty="0"/>
              <a:t> </a:t>
            </a:r>
            <a:r>
              <a:rPr lang="ru-RU" sz="2200" dirty="0" err="1"/>
              <a:t>співпраця</a:t>
            </a:r>
            <a:r>
              <a:rPr lang="ru-RU" sz="2200" dirty="0"/>
              <a:t>, </a:t>
            </a:r>
            <a:r>
              <a:rPr lang="ru-RU" sz="2200" dirty="0" err="1"/>
              <a:t>наприклад</a:t>
            </a:r>
            <a:r>
              <a:rPr lang="ru-RU" sz="2200" dirty="0"/>
              <a:t>, у </a:t>
            </a:r>
            <a:r>
              <a:rPr lang="ru-RU" sz="2200" dirty="0" err="1"/>
              <a:t>вигляді</a:t>
            </a:r>
            <a:r>
              <a:rPr lang="ru-RU" sz="2200" dirty="0"/>
              <a:t> </a:t>
            </a:r>
            <a:r>
              <a:rPr lang="ru-RU" sz="2200" dirty="0" err="1"/>
              <a:t>придбання</a:t>
            </a:r>
            <a:r>
              <a:rPr lang="ru-RU" sz="2200" dirty="0"/>
              <a:t> </a:t>
            </a:r>
            <a:r>
              <a:rPr lang="ru-RU" sz="2200" dirty="0" err="1"/>
              <a:t>товарів</a:t>
            </a:r>
            <a:r>
              <a:rPr lang="ru-RU" sz="2200" dirty="0"/>
              <a:t> і </a:t>
            </a:r>
            <a:r>
              <a:rPr lang="ru-RU" sz="2200" dirty="0" err="1"/>
              <a:t>послуг</a:t>
            </a:r>
            <a:r>
              <a:rPr lang="ru-RU" sz="2200" dirty="0"/>
              <a:t>.</a:t>
            </a:r>
            <a:br>
              <a:rPr lang="ru-RU" sz="2200" dirty="0"/>
            </a:br>
            <a:br>
              <a:rPr lang="ru-RU" sz="2200" dirty="0"/>
            </a:br>
            <a:r>
              <a:rPr lang="ru-RU" sz="2200" b="1" dirty="0"/>
              <a:t>2.</a:t>
            </a:r>
            <a:r>
              <a:rPr lang="ru-RU" sz="2200" dirty="0"/>
              <a:t> </a:t>
            </a:r>
            <a:r>
              <a:rPr lang="ru-RU" sz="2200" dirty="0" err="1"/>
              <a:t>Довгострокова</a:t>
            </a:r>
            <a:r>
              <a:rPr lang="ru-RU" sz="2200" dirty="0"/>
              <a:t> </a:t>
            </a:r>
            <a:r>
              <a:rPr lang="ru-RU" sz="2200" dirty="0" err="1"/>
              <a:t>співпраця</a:t>
            </a:r>
            <a:r>
              <a:rPr lang="ru-RU" sz="2200" dirty="0"/>
              <a:t>, </a:t>
            </a:r>
            <a:r>
              <a:rPr lang="ru-RU" sz="2200" dirty="0" err="1"/>
              <a:t>наприклад</a:t>
            </a:r>
            <a:r>
              <a:rPr lang="ru-RU" sz="2200" dirty="0"/>
              <a:t>, через </a:t>
            </a:r>
            <a:r>
              <a:rPr lang="ru-RU" sz="2200" dirty="0" err="1"/>
              <a:t>входження</a:t>
            </a:r>
            <a:r>
              <a:rPr lang="ru-RU" sz="2200" dirty="0"/>
              <a:t> </a:t>
            </a:r>
            <a:r>
              <a:rPr lang="ru-RU" sz="2200" dirty="0" err="1"/>
              <a:t>українського</a:t>
            </a:r>
            <a:r>
              <a:rPr lang="ru-RU" sz="2200" dirty="0"/>
              <a:t> </a:t>
            </a:r>
            <a:r>
              <a:rPr lang="ru-RU" sz="2200" dirty="0" err="1"/>
              <a:t>бізнесу</a:t>
            </a:r>
            <a:r>
              <a:rPr lang="ru-RU" sz="2200" dirty="0"/>
              <a:t> в </a:t>
            </a:r>
            <a:r>
              <a:rPr lang="ru-RU" sz="2200" dirty="0" err="1"/>
              <a:t>мережі</a:t>
            </a:r>
            <a:r>
              <a:rPr lang="ru-RU" sz="2200" dirty="0"/>
              <a:t> </a:t>
            </a:r>
            <a:r>
              <a:rPr lang="ru-RU" sz="2200" dirty="0" err="1"/>
              <a:t>міжнародного</a:t>
            </a:r>
            <a:r>
              <a:rPr lang="ru-RU" sz="2200" dirty="0"/>
              <a:t> </a:t>
            </a:r>
            <a:r>
              <a:rPr lang="ru-RU" sz="2200" dirty="0" err="1"/>
              <a:t>співробітництва</a:t>
            </a:r>
            <a:r>
              <a:rPr lang="ru-RU" sz="2200" dirty="0"/>
              <a:t> та </a:t>
            </a:r>
            <a:r>
              <a:rPr lang="ru-RU" sz="2200" dirty="0" err="1"/>
              <a:t>ланцюги</a:t>
            </a:r>
            <a:r>
              <a:rPr lang="ru-RU" sz="2200" dirty="0"/>
              <a:t> </a:t>
            </a:r>
            <a:r>
              <a:rPr lang="ru-RU" sz="2200" dirty="0" err="1"/>
              <a:t>створення</a:t>
            </a:r>
            <a:r>
              <a:rPr lang="ru-RU" sz="2200" dirty="0"/>
              <a:t> </a:t>
            </a:r>
            <a:r>
              <a:rPr lang="ru-RU" sz="2200" dirty="0" err="1"/>
              <a:t>вартості</a:t>
            </a:r>
            <a:r>
              <a:rPr lang="ru-RU" sz="2200" dirty="0"/>
              <a:t>.</a:t>
            </a:r>
            <a:br>
              <a:rPr lang="ru-RU" sz="2200" dirty="0"/>
            </a:br>
            <a:br>
              <a:rPr lang="ru-RU" sz="2200" dirty="0"/>
            </a:br>
            <a:r>
              <a:rPr lang="ru-RU" sz="2200" b="1" dirty="0"/>
              <a:t>3.</a:t>
            </a:r>
            <a:r>
              <a:rPr lang="ru-RU" sz="2200" dirty="0"/>
              <a:t> </a:t>
            </a:r>
            <a:r>
              <a:rPr lang="ru-RU" sz="2200" dirty="0" err="1"/>
              <a:t>Спільні</a:t>
            </a:r>
            <a:r>
              <a:rPr lang="ru-RU" sz="2200" dirty="0"/>
              <a:t> </a:t>
            </a:r>
            <a:r>
              <a:rPr lang="ru-RU" sz="2200" dirty="0" err="1"/>
              <a:t>проєкти</a:t>
            </a:r>
            <a:r>
              <a:rPr lang="ru-RU" sz="2200" dirty="0"/>
              <a:t> у сферах </a:t>
            </a:r>
            <a:r>
              <a:rPr lang="ru-RU" sz="2200" dirty="0" err="1"/>
              <a:t>дослідження</a:t>
            </a:r>
            <a:r>
              <a:rPr lang="ru-RU" sz="2200" dirty="0"/>
              <a:t>, </a:t>
            </a:r>
            <a:r>
              <a:rPr lang="ru-RU" sz="2200" dirty="0" err="1"/>
              <a:t>розробок</a:t>
            </a:r>
            <a:r>
              <a:rPr lang="ru-RU" sz="2200" dirty="0"/>
              <a:t>, </a:t>
            </a:r>
            <a:r>
              <a:rPr lang="ru-RU" sz="2200" dirty="0" err="1"/>
              <a:t>інновацій</a:t>
            </a:r>
            <a:r>
              <a:rPr lang="ru-RU" sz="2200" dirty="0"/>
              <a:t> та </a:t>
            </a:r>
            <a:r>
              <a:rPr lang="ru-RU" sz="2200" dirty="0" err="1"/>
              <a:t>цифровізації</a:t>
            </a:r>
            <a:r>
              <a:rPr lang="ru-RU" sz="2200" dirty="0"/>
              <a:t>.</a:t>
            </a:r>
          </a:p>
          <a:p>
            <a:endParaRPr lang="ru-UA" dirty="0"/>
          </a:p>
        </p:txBody>
      </p:sp>
      <p:sp>
        <p:nvSpPr>
          <p:cNvPr id="4" name="Дата 3">
            <a:extLst>
              <a:ext uri="{FF2B5EF4-FFF2-40B4-BE49-F238E27FC236}">
                <a16:creationId xmlns:a16="http://schemas.microsoft.com/office/drawing/2014/main" id="{08E8FAD6-077F-0E51-F5AA-30729969EDF7}"/>
              </a:ext>
            </a:extLst>
          </p:cNvPr>
          <p:cNvSpPr>
            <a:spLocks noGrp="1"/>
          </p:cNvSpPr>
          <p:nvPr>
            <p:ph type="dt" sz="half" idx="10"/>
          </p:nvPr>
        </p:nvSpPr>
        <p:spPr/>
        <p:txBody>
          <a:bodyPr/>
          <a:lstStyle/>
          <a:p>
            <a:fld id="{DB4F9DE7-6DB4-DB4C-93BC-474E4A4D8147}" type="datetime1">
              <a:rPr lang="ru-RU" smtClean="0"/>
              <a:t>13.11.2022</a:t>
            </a:fld>
            <a:endParaRPr lang="ru-UA"/>
          </a:p>
        </p:txBody>
      </p:sp>
      <p:sp>
        <p:nvSpPr>
          <p:cNvPr id="5" name="Номер слайда 4">
            <a:extLst>
              <a:ext uri="{FF2B5EF4-FFF2-40B4-BE49-F238E27FC236}">
                <a16:creationId xmlns:a16="http://schemas.microsoft.com/office/drawing/2014/main" id="{98C3CF36-AE7D-4FAB-BE7E-8FDBEE8EB217}"/>
              </a:ext>
            </a:extLst>
          </p:cNvPr>
          <p:cNvSpPr>
            <a:spLocks noGrp="1"/>
          </p:cNvSpPr>
          <p:nvPr>
            <p:ph type="sldNum" sz="quarter" idx="12"/>
          </p:nvPr>
        </p:nvSpPr>
        <p:spPr/>
        <p:txBody>
          <a:bodyPr/>
          <a:lstStyle/>
          <a:p>
            <a:fld id="{7E919570-D5DA-FE4A-AFCE-0801BB8F2B09}" type="slidenum">
              <a:rPr lang="ru-UA" smtClean="0"/>
              <a:t>123</a:t>
            </a:fld>
            <a:endParaRPr lang="ru-UA"/>
          </a:p>
        </p:txBody>
      </p:sp>
    </p:spTree>
    <p:extLst>
      <p:ext uri="{BB962C8B-B14F-4D97-AF65-F5344CB8AC3E}">
        <p14:creationId xmlns:p14="http://schemas.microsoft.com/office/powerpoint/2010/main" val="313846355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69927AF-F090-05AD-21ED-D1621C7379E4}"/>
              </a:ext>
            </a:extLst>
          </p:cNvPr>
          <p:cNvSpPr>
            <a:spLocks noGrp="1"/>
          </p:cNvSpPr>
          <p:nvPr>
            <p:ph idx="1"/>
          </p:nvPr>
        </p:nvSpPr>
        <p:spPr>
          <a:xfrm>
            <a:off x="838200" y="539750"/>
            <a:ext cx="8395010" cy="1736972"/>
          </a:xfrm>
        </p:spPr>
        <p:txBody>
          <a:bodyPr>
            <a:normAutofit fontScale="85000" lnSpcReduction="20000"/>
          </a:bodyPr>
          <a:lstStyle/>
          <a:p>
            <a:pPr algn="just"/>
            <a:r>
              <a:rPr lang="ru-RU" sz="2400" dirty="0" err="1"/>
              <a:t>Технічно</a:t>
            </a:r>
            <a:r>
              <a:rPr lang="ru-RU" sz="2400" dirty="0"/>
              <a:t> У-</a:t>
            </a:r>
            <a:r>
              <a:rPr lang="ru-RU" sz="2400" dirty="0" err="1"/>
              <a:t>ваучери</a:t>
            </a:r>
            <a:r>
              <a:rPr lang="ru-RU" sz="2400" dirty="0"/>
              <a:t> </a:t>
            </a:r>
            <a:r>
              <a:rPr lang="ru-RU" sz="2400" dirty="0" err="1"/>
              <a:t>отримуватимуть</a:t>
            </a:r>
            <a:r>
              <a:rPr lang="ru-RU" sz="2400" dirty="0"/>
              <a:t> </a:t>
            </a:r>
            <a:r>
              <a:rPr lang="ru-RU" sz="2400" dirty="0" err="1"/>
              <a:t>українські</a:t>
            </a:r>
            <a:r>
              <a:rPr lang="ru-RU" sz="2400" dirty="0"/>
              <a:t> </a:t>
            </a:r>
            <a:r>
              <a:rPr lang="ru-RU" sz="2400" dirty="0" err="1"/>
              <a:t>ФОПи</a:t>
            </a:r>
            <a:r>
              <a:rPr lang="ru-RU" sz="2400" dirty="0"/>
              <a:t> та </a:t>
            </a:r>
            <a:r>
              <a:rPr lang="ru-RU" sz="2400" dirty="0" err="1"/>
              <a:t>самозайняті</a:t>
            </a:r>
            <a:r>
              <a:rPr lang="ru-RU" sz="2400" dirty="0"/>
              <a:t> особи, а </a:t>
            </a:r>
            <a:r>
              <a:rPr lang="ru-RU" sz="2400" dirty="0" err="1"/>
              <a:t>кошти</a:t>
            </a:r>
            <a:r>
              <a:rPr lang="ru-RU" sz="2400" dirty="0"/>
              <a:t> за </a:t>
            </a:r>
            <a:r>
              <a:rPr lang="ru-RU" sz="2400" dirty="0" err="1"/>
              <a:t>їх</a:t>
            </a:r>
            <a:r>
              <a:rPr lang="ru-RU" sz="2400" dirty="0"/>
              <a:t> </a:t>
            </a:r>
            <a:r>
              <a:rPr lang="ru-RU" sz="2400" dirty="0" err="1"/>
              <a:t>використання</a:t>
            </a:r>
            <a:r>
              <a:rPr lang="ru-RU" sz="2400" dirty="0"/>
              <a:t> </a:t>
            </a:r>
            <a:r>
              <a:rPr lang="ru-RU" sz="2400" dirty="0" err="1"/>
              <a:t>виплачуватимуться</a:t>
            </a:r>
            <a:r>
              <a:rPr lang="ru-RU" sz="2400" dirty="0"/>
              <a:t> </a:t>
            </a:r>
            <a:r>
              <a:rPr lang="ru-RU" sz="2400" dirty="0" err="1"/>
              <a:t>підприємцям</a:t>
            </a:r>
            <a:r>
              <a:rPr lang="ru-RU" sz="2400" dirty="0"/>
              <a:t> з ЄС. </a:t>
            </a:r>
            <a:r>
              <a:rPr lang="ru-RU" sz="2400" dirty="0" err="1"/>
              <a:t>Умовою</a:t>
            </a:r>
            <a:r>
              <a:rPr lang="ru-RU" sz="2400" dirty="0"/>
              <a:t> </a:t>
            </a:r>
            <a:r>
              <a:rPr lang="ru-RU" sz="2400" dirty="0" err="1"/>
              <a:t>їх</a:t>
            </a:r>
            <a:r>
              <a:rPr lang="ru-RU" sz="2400" dirty="0"/>
              <a:t> </a:t>
            </a:r>
            <a:r>
              <a:rPr lang="ru-RU" sz="2400" dirty="0" err="1"/>
              <a:t>виплати</a:t>
            </a:r>
            <a:r>
              <a:rPr lang="ru-RU" sz="2400" dirty="0"/>
              <a:t> </a:t>
            </a:r>
            <a:r>
              <a:rPr lang="ru-RU" sz="2400" dirty="0" err="1"/>
              <a:t>останнім</a:t>
            </a:r>
            <a:r>
              <a:rPr lang="ru-RU" sz="2400" dirty="0"/>
              <a:t> повинна стати </a:t>
            </a:r>
            <a:r>
              <a:rPr lang="ru-RU" sz="2400" dirty="0" err="1"/>
              <a:t>співпраця</a:t>
            </a:r>
            <a:r>
              <a:rPr lang="ru-RU" sz="2400" dirty="0"/>
              <a:t> з </a:t>
            </a:r>
            <a:r>
              <a:rPr lang="ru-RU" sz="2400" dirty="0" err="1"/>
              <a:t>українськими</a:t>
            </a:r>
            <a:r>
              <a:rPr lang="ru-RU" sz="2400" dirty="0"/>
              <a:t> </a:t>
            </a:r>
            <a:r>
              <a:rPr lang="ru-RU" sz="2400" dirty="0" err="1"/>
              <a:t>бізнес</a:t>
            </a:r>
            <a:r>
              <a:rPr lang="ru-RU" sz="2400" dirty="0"/>
              <a:t>-партнерами.</a:t>
            </a:r>
            <a:endParaRPr lang="ru-UA" sz="2400" dirty="0"/>
          </a:p>
        </p:txBody>
      </p:sp>
      <p:sp>
        <p:nvSpPr>
          <p:cNvPr id="2" name="Дата 1">
            <a:extLst>
              <a:ext uri="{FF2B5EF4-FFF2-40B4-BE49-F238E27FC236}">
                <a16:creationId xmlns:a16="http://schemas.microsoft.com/office/drawing/2014/main" id="{61E8734D-6A74-71B8-16BB-C38646699278}"/>
              </a:ext>
            </a:extLst>
          </p:cNvPr>
          <p:cNvSpPr>
            <a:spLocks noGrp="1"/>
          </p:cNvSpPr>
          <p:nvPr>
            <p:ph type="dt" sz="half" idx="10"/>
          </p:nvPr>
        </p:nvSpPr>
        <p:spPr/>
        <p:txBody>
          <a:bodyPr/>
          <a:lstStyle/>
          <a:p>
            <a:fld id="{59A6EC91-3D8D-C34C-B14F-A778F72F8B83}" type="datetime1">
              <a:rPr lang="ru-RU" smtClean="0"/>
              <a:t>13.11.2022</a:t>
            </a:fld>
            <a:endParaRPr lang="ru-UA"/>
          </a:p>
        </p:txBody>
      </p:sp>
      <p:sp>
        <p:nvSpPr>
          <p:cNvPr id="4" name="Номер слайда 3">
            <a:extLst>
              <a:ext uri="{FF2B5EF4-FFF2-40B4-BE49-F238E27FC236}">
                <a16:creationId xmlns:a16="http://schemas.microsoft.com/office/drawing/2014/main" id="{FC40A543-FBF4-7FF7-7B59-F193ADCDDECA}"/>
              </a:ext>
            </a:extLst>
          </p:cNvPr>
          <p:cNvSpPr>
            <a:spLocks noGrp="1"/>
          </p:cNvSpPr>
          <p:nvPr>
            <p:ph type="sldNum" sz="quarter" idx="12"/>
          </p:nvPr>
        </p:nvSpPr>
        <p:spPr/>
        <p:txBody>
          <a:bodyPr/>
          <a:lstStyle/>
          <a:p>
            <a:fld id="{7E919570-D5DA-FE4A-AFCE-0801BB8F2B09}" type="slidenum">
              <a:rPr lang="ru-UA" smtClean="0"/>
              <a:t>124</a:t>
            </a:fld>
            <a:endParaRPr lang="ru-UA"/>
          </a:p>
        </p:txBody>
      </p:sp>
      <p:pic>
        <p:nvPicPr>
          <p:cNvPr id="5" name="Рисунок 4">
            <a:extLst>
              <a:ext uri="{FF2B5EF4-FFF2-40B4-BE49-F238E27FC236}">
                <a16:creationId xmlns:a16="http://schemas.microsoft.com/office/drawing/2014/main" id="{4C2BEDD5-27D7-B3B5-0E52-718AB93A6A9A}"/>
              </a:ext>
            </a:extLst>
          </p:cNvPr>
          <p:cNvPicPr>
            <a:picLocks noChangeAspect="1"/>
          </p:cNvPicPr>
          <p:nvPr/>
        </p:nvPicPr>
        <p:blipFill>
          <a:blip r:embed="rId2"/>
          <a:stretch>
            <a:fillRect/>
          </a:stretch>
        </p:blipFill>
        <p:spPr>
          <a:xfrm>
            <a:off x="838200" y="3172635"/>
            <a:ext cx="4735706" cy="3145615"/>
          </a:xfrm>
          <a:prstGeom prst="rect">
            <a:avLst/>
          </a:prstGeom>
        </p:spPr>
      </p:pic>
    </p:spTree>
    <p:extLst>
      <p:ext uri="{BB962C8B-B14F-4D97-AF65-F5344CB8AC3E}">
        <p14:creationId xmlns:p14="http://schemas.microsoft.com/office/powerpoint/2010/main" val="415299851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0B1DF26-FC2D-6A1F-DB44-AE6564D964A1}"/>
              </a:ext>
            </a:extLst>
          </p:cNvPr>
          <p:cNvSpPr>
            <a:spLocks noGrp="1"/>
          </p:cNvSpPr>
          <p:nvPr>
            <p:ph type="title"/>
          </p:nvPr>
        </p:nvSpPr>
        <p:spPr>
          <a:xfrm>
            <a:off x="838200" y="365125"/>
            <a:ext cx="10515600" cy="677863"/>
          </a:xfrm>
        </p:spPr>
        <p:txBody>
          <a:bodyPr>
            <a:normAutofit fontScale="90000"/>
          </a:bodyPr>
          <a:lstStyle/>
          <a:p>
            <a:r>
              <a:rPr lang="ru-RU" sz="2200" dirty="0" err="1"/>
              <a:t>кілька</a:t>
            </a:r>
            <a:r>
              <a:rPr lang="ru-RU" sz="2200" dirty="0"/>
              <a:t> </a:t>
            </a:r>
            <a:r>
              <a:rPr lang="ru-RU" sz="2200" dirty="0" err="1"/>
              <a:t>прикладів</a:t>
            </a:r>
            <a:r>
              <a:rPr lang="ru-RU" sz="2200" dirty="0"/>
              <a:t> </a:t>
            </a:r>
            <a:r>
              <a:rPr lang="ru-RU" sz="2200" dirty="0" err="1"/>
              <a:t>поширених</a:t>
            </a:r>
            <a:r>
              <a:rPr lang="ru-RU" sz="2200" dirty="0"/>
              <a:t> </a:t>
            </a:r>
            <a:r>
              <a:rPr lang="ru-RU" sz="2200" dirty="0" err="1"/>
              <a:t>типів</a:t>
            </a:r>
            <a:r>
              <a:rPr lang="ru-RU" sz="2200" dirty="0"/>
              <a:t> </a:t>
            </a:r>
            <a:r>
              <a:rPr lang="ru-RU" sz="2200" dirty="0" err="1"/>
              <a:t>ваучерів</a:t>
            </a:r>
            <a:r>
              <a:rPr lang="ru-RU" sz="2200" dirty="0"/>
              <a:t>, </a:t>
            </a:r>
            <a:r>
              <a:rPr lang="ru-RU" sz="2200" dirty="0" err="1"/>
              <a:t>які</a:t>
            </a:r>
            <a:r>
              <a:rPr lang="ru-RU" sz="2200" dirty="0"/>
              <a:t> </a:t>
            </a:r>
            <a:r>
              <a:rPr lang="ru-RU" sz="2200" dirty="0" err="1"/>
              <a:t>можна</a:t>
            </a:r>
            <a:r>
              <a:rPr lang="ru-RU" sz="2200" dirty="0"/>
              <a:t> </a:t>
            </a:r>
            <a:r>
              <a:rPr lang="ru-RU" sz="2200" dirty="0" err="1"/>
              <a:t>використовувати</a:t>
            </a:r>
            <a:r>
              <a:rPr lang="ru-RU" sz="2200" dirty="0"/>
              <a:t> для </a:t>
            </a:r>
            <a:r>
              <a:rPr lang="ru-RU" sz="2200" dirty="0" err="1"/>
              <a:t>підтримки</a:t>
            </a:r>
            <a:r>
              <a:rPr lang="ru-RU" sz="2200" dirty="0"/>
              <a:t> </a:t>
            </a:r>
            <a:r>
              <a:rPr lang="ru-RU" sz="2200" dirty="0" err="1"/>
              <a:t>співпраці</a:t>
            </a:r>
            <a:r>
              <a:rPr lang="ru-RU" sz="2200" dirty="0"/>
              <a:t> з </a:t>
            </a:r>
            <a:r>
              <a:rPr lang="ru-RU" sz="2200" dirty="0" err="1"/>
              <a:t>українськими</a:t>
            </a:r>
            <a:r>
              <a:rPr lang="ru-RU" sz="2200" dirty="0"/>
              <a:t> партнерами.</a:t>
            </a:r>
            <a:br>
              <a:rPr lang="ru-RU" sz="2200" dirty="0"/>
            </a:br>
            <a:endParaRPr lang="ru-UA" dirty="0"/>
          </a:p>
        </p:txBody>
      </p:sp>
      <p:sp>
        <p:nvSpPr>
          <p:cNvPr id="3" name="Объект 2">
            <a:extLst>
              <a:ext uri="{FF2B5EF4-FFF2-40B4-BE49-F238E27FC236}">
                <a16:creationId xmlns:a16="http://schemas.microsoft.com/office/drawing/2014/main" id="{59B104F3-ABC7-7D78-20E8-3950A802DBC6}"/>
              </a:ext>
            </a:extLst>
          </p:cNvPr>
          <p:cNvSpPr>
            <a:spLocks noGrp="1"/>
          </p:cNvSpPr>
          <p:nvPr>
            <p:ph idx="1"/>
          </p:nvPr>
        </p:nvSpPr>
        <p:spPr>
          <a:xfrm>
            <a:off x="838200" y="1157288"/>
            <a:ext cx="10515600" cy="5019675"/>
          </a:xfrm>
        </p:spPr>
        <p:txBody>
          <a:bodyPr>
            <a:normAutofit fontScale="85000" lnSpcReduction="20000"/>
          </a:bodyPr>
          <a:lstStyle/>
          <a:p>
            <a:pPr algn="just" fontAlgn="base"/>
            <a:r>
              <a:rPr lang="ru-RU" b="1" dirty="0"/>
              <a:t>На </a:t>
            </a:r>
            <a:r>
              <a:rPr lang="ru-RU" b="1" dirty="0" err="1"/>
              <a:t>інтернаціоналізацію</a:t>
            </a:r>
            <a:r>
              <a:rPr lang="ru-RU" b="1" dirty="0"/>
              <a:t>.</a:t>
            </a:r>
            <a:r>
              <a:rPr lang="ru-RU" dirty="0"/>
              <a:t> </a:t>
            </a:r>
            <a:r>
              <a:rPr lang="ru-RU" dirty="0" err="1"/>
              <a:t>Такі</a:t>
            </a:r>
            <a:r>
              <a:rPr lang="ru-RU" dirty="0"/>
              <a:t> </a:t>
            </a:r>
            <a:r>
              <a:rPr lang="ru-RU" dirty="0" err="1"/>
              <a:t>ваучери</a:t>
            </a:r>
            <a:r>
              <a:rPr lang="ru-RU" dirty="0"/>
              <a:t> </a:t>
            </a:r>
            <a:r>
              <a:rPr lang="ru-RU" dirty="0" err="1"/>
              <a:t>надаються</a:t>
            </a:r>
            <a:r>
              <a:rPr lang="ru-RU" dirty="0"/>
              <a:t> для </a:t>
            </a:r>
            <a:r>
              <a:rPr lang="ru-RU" dirty="0" err="1"/>
              <a:t>покриття</a:t>
            </a:r>
            <a:r>
              <a:rPr lang="ru-RU" dirty="0"/>
              <a:t> </a:t>
            </a:r>
            <a:r>
              <a:rPr lang="ru-RU" dirty="0" err="1"/>
              <a:t>витрат</a:t>
            </a:r>
            <a:r>
              <a:rPr lang="ru-RU" dirty="0"/>
              <a:t> на </a:t>
            </a:r>
            <a:r>
              <a:rPr lang="ru-RU" dirty="0" err="1"/>
              <a:t>сертифікацію</a:t>
            </a:r>
            <a:r>
              <a:rPr lang="ru-RU" dirty="0"/>
              <a:t> </a:t>
            </a:r>
            <a:r>
              <a:rPr lang="ru-RU" dirty="0" err="1"/>
              <a:t>якості</a:t>
            </a:r>
            <a:r>
              <a:rPr lang="ru-RU" dirty="0"/>
              <a:t> </a:t>
            </a:r>
            <a:r>
              <a:rPr lang="ru-RU" dirty="0" err="1"/>
              <a:t>продукції</a:t>
            </a:r>
            <a:r>
              <a:rPr lang="ru-RU" dirty="0"/>
              <a:t>, </a:t>
            </a:r>
            <a:r>
              <a:rPr lang="ru-RU" dirty="0" err="1"/>
              <a:t>дослідження</a:t>
            </a:r>
            <a:r>
              <a:rPr lang="ru-RU" dirty="0"/>
              <a:t> ринку, </a:t>
            </a:r>
            <a:r>
              <a:rPr lang="ru-RU" dirty="0" err="1"/>
              <a:t>реєстрацію</a:t>
            </a:r>
            <a:r>
              <a:rPr lang="ru-RU" dirty="0"/>
              <a:t> </a:t>
            </a:r>
            <a:r>
              <a:rPr lang="ru-RU" dirty="0" err="1"/>
              <a:t>патентів</a:t>
            </a:r>
            <a:r>
              <a:rPr lang="ru-RU" dirty="0"/>
              <a:t> і </a:t>
            </a:r>
            <a:r>
              <a:rPr lang="ru-RU" dirty="0" err="1"/>
              <a:t>торгових</a:t>
            </a:r>
            <a:r>
              <a:rPr lang="ru-RU" dirty="0"/>
              <a:t> марок, участь у </a:t>
            </a:r>
            <a:r>
              <a:rPr lang="ru-RU" dirty="0" err="1"/>
              <a:t>міжнародних</a:t>
            </a:r>
            <a:r>
              <a:rPr lang="ru-RU" dirty="0"/>
              <a:t> ярмарках та </a:t>
            </a:r>
            <a:r>
              <a:rPr lang="ru-RU" dirty="0" err="1"/>
              <a:t>інших</a:t>
            </a:r>
            <a:r>
              <a:rPr lang="ru-RU" dirty="0"/>
              <a:t> </a:t>
            </a:r>
            <a:r>
              <a:rPr lang="ru-RU" dirty="0" err="1"/>
              <a:t>промоційних</a:t>
            </a:r>
            <a:r>
              <a:rPr lang="ru-RU" dirty="0"/>
              <a:t> заходах.</a:t>
            </a:r>
          </a:p>
          <a:p>
            <a:pPr algn="just" fontAlgn="base"/>
            <a:r>
              <a:rPr lang="ru-RU" b="1" dirty="0"/>
              <a:t>На </a:t>
            </a:r>
            <a:r>
              <a:rPr lang="ru-RU" b="1" dirty="0" err="1"/>
              <a:t>кластеризацію</a:t>
            </a:r>
            <a:r>
              <a:rPr lang="ru-RU" b="1" dirty="0"/>
              <a:t> і </a:t>
            </a:r>
            <a:r>
              <a:rPr lang="ru-RU" b="1" dirty="0" err="1"/>
              <a:t>створення</a:t>
            </a:r>
            <a:r>
              <a:rPr lang="ru-RU" b="1" dirty="0"/>
              <a:t> </a:t>
            </a:r>
            <a:r>
              <a:rPr lang="ru-RU" b="1" dirty="0" err="1"/>
              <a:t>ланцюгів</a:t>
            </a:r>
            <a:r>
              <a:rPr lang="ru-RU" b="1" dirty="0"/>
              <a:t> </a:t>
            </a:r>
            <a:r>
              <a:rPr lang="ru-RU" b="1" dirty="0" err="1"/>
              <a:t>вартості</a:t>
            </a:r>
            <a:r>
              <a:rPr lang="ru-RU" b="1" dirty="0"/>
              <a:t>.</a:t>
            </a:r>
            <a:r>
              <a:rPr lang="ru-RU" dirty="0"/>
              <a:t> </a:t>
            </a:r>
            <a:r>
              <a:rPr lang="ru-RU" dirty="0" err="1"/>
              <a:t>Такі</a:t>
            </a:r>
            <a:r>
              <a:rPr lang="ru-RU" dirty="0"/>
              <a:t> </a:t>
            </a:r>
            <a:r>
              <a:rPr lang="ru-RU" dirty="0" err="1"/>
              <a:t>ваучери</a:t>
            </a:r>
            <a:r>
              <a:rPr lang="ru-RU" dirty="0"/>
              <a:t> </a:t>
            </a:r>
            <a:r>
              <a:rPr lang="ru-RU" dirty="0" err="1"/>
              <a:t>покликані</a:t>
            </a:r>
            <a:r>
              <a:rPr lang="ru-RU" dirty="0"/>
              <a:t> </a:t>
            </a:r>
            <a:r>
              <a:rPr lang="ru-RU" dirty="0" err="1"/>
              <a:t>підтримати</a:t>
            </a:r>
            <a:r>
              <a:rPr lang="ru-RU" dirty="0"/>
              <a:t> </a:t>
            </a:r>
            <a:r>
              <a:rPr lang="ru-RU" dirty="0" err="1"/>
              <a:t>діяльність</a:t>
            </a:r>
            <a:r>
              <a:rPr lang="ru-RU" dirty="0"/>
              <a:t> МСП з </a:t>
            </a:r>
            <a:r>
              <a:rPr lang="ru-RU" dirty="0" err="1"/>
              <a:t>налагодження</a:t>
            </a:r>
            <a:r>
              <a:rPr lang="ru-RU" dirty="0"/>
              <a:t> </a:t>
            </a:r>
            <a:r>
              <a:rPr lang="ru-RU" dirty="0" err="1"/>
              <a:t>зв’язків</a:t>
            </a:r>
            <a:r>
              <a:rPr lang="ru-RU" dirty="0"/>
              <a:t>, </a:t>
            </a:r>
            <a:r>
              <a:rPr lang="ru-RU" dirty="0" err="1"/>
              <a:t>кластеризації</a:t>
            </a:r>
            <a:r>
              <a:rPr lang="ru-RU" dirty="0"/>
              <a:t> та </a:t>
            </a:r>
            <a:r>
              <a:rPr lang="ru-RU" dirty="0" err="1"/>
              <a:t>створення</a:t>
            </a:r>
            <a:r>
              <a:rPr lang="ru-RU" dirty="0"/>
              <a:t> </a:t>
            </a:r>
            <a:r>
              <a:rPr lang="ru-RU" dirty="0" err="1"/>
              <a:t>експортно-орієнтованих</a:t>
            </a:r>
            <a:r>
              <a:rPr lang="ru-RU" dirty="0"/>
              <a:t> </a:t>
            </a:r>
            <a:r>
              <a:rPr lang="ru-RU" dirty="0" err="1"/>
              <a:t>ланцюгів</a:t>
            </a:r>
            <a:r>
              <a:rPr lang="ru-RU" dirty="0"/>
              <a:t> </a:t>
            </a:r>
            <a:r>
              <a:rPr lang="ru-RU" dirty="0" err="1"/>
              <a:t>вартості</a:t>
            </a:r>
            <a:r>
              <a:rPr lang="ru-RU" dirty="0"/>
              <a:t>. </a:t>
            </a:r>
            <a:r>
              <a:rPr lang="ru-RU" dirty="0" err="1"/>
              <a:t>Їх</a:t>
            </a:r>
            <a:r>
              <a:rPr lang="ru-RU" dirty="0"/>
              <a:t> </a:t>
            </a:r>
            <a:r>
              <a:rPr lang="ru-RU" dirty="0" err="1"/>
              <a:t>застосування</a:t>
            </a:r>
            <a:r>
              <a:rPr lang="ru-RU" dirty="0"/>
              <a:t> для </a:t>
            </a:r>
            <a:r>
              <a:rPr lang="ru-RU" dirty="0" err="1"/>
              <a:t>підтримки</a:t>
            </a:r>
            <a:r>
              <a:rPr lang="ru-RU" dirty="0"/>
              <a:t> </a:t>
            </a:r>
            <a:r>
              <a:rPr lang="ru-RU" dirty="0" err="1"/>
              <a:t>співпраці</a:t>
            </a:r>
            <a:r>
              <a:rPr lang="ru-RU" dirty="0"/>
              <a:t> з </a:t>
            </a:r>
            <a:r>
              <a:rPr lang="ru-RU" dirty="0" err="1"/>
              <a:t>українськими</a:t>
            </a:r>
            <a:r>
              <a:rPr lang="ru-RU" dirty="0"/>
              <a:t> </a:t>
            </a:r>
            <a:r>
              <a:rPr lang="ru-RU" dirty="0" err="1"/>
              <a:t>бізнес</a:t>
            </a:r>
            <a:r>
              <a:rPr lang="ru-RU" dirty="0"/>
              <a:t>-партнерами </a:t>
            </a:r>
            <a:r>
              <a:rPr lang="ru-RU" dirty="0" err="1"/>
              <a:t>має</a:t>
            </a:r>
            <a:r>
              <a:rPr lang="ru-RU" dirty="0"/>
              <a:t> бути </a:t>
            </a:r>
            <a:r>
              <a:rPr lang="ru-RU" dirty="0" err="1"/>
              <a:t>чітким</a:t>
            </a:r>
            <a:r>
              <a:rPr lang="ru-RU" dirty="0"/>
              <a:t> і простим.</a:t>
            </a:r>
          </a:p>
          <a:p>
            <a:pPr algn="just" fontAlgn="base"/>
            <a:r>
              <a:rPr lang="ru-RU" b="1" dirty="0"/>
              <a:t>На </a:t>
            </a:r>
            <a:r>
              <a:rPr lang="ru-RU" b="1" dirty="0" err="1"/>
              <a:t>цифровізацію</a:t>
            </a:r>
            <a:r>
              <a:rPr lang="ru-RU" b="1" dirty="0"/>
              <a:t>.</a:t>
            </a:r>
            <a:r>
              <a:rPr lang="ru-RU" dirty="0"/>
              <a:t> </a:t>
            </a:r>
            <a:r>
              <a:rPr lang="ru-RU" dirty="0" err="1"/>
              <a:t>Це</a:t>
            </a:r>
            <a:r>
              <a:rPr lang="ru-RU" dirty="0"/>
              <a:t> </a:t>
            </a:r>
            <a:r>
              <a:rPr lang="ru-RU" dirty="0" err="1"/>
              <a:t>ваучери</a:t>
            </a:r>
            <a:r>
              <a:rPr lang="ru-RU" dirty="0"/>
              <a:t> на </a:t>
            </a:r>
            <a:r>
              <a:rPr lang="ru-RU" dirty="0" err="1"/>
              <a:t>створення</a:t>
            </a:r>
            <a:r>
              <a:rPr lang="ru-RU" dirty="0"/>
              <a:t> платформ </a:t>
            </a:r>
            <a:r>
              <a:rPr lang="ru-RU" dirty="0" err="1"/>
              <a:t>електронної</a:t>
            </a:r>
            <a:r>
              <a:rPr lang="ru-RU" dirty="0"/>
              <a:t> </a:t>
            </a:r>
            <a:r>
              <a:rPr lang="ru-RU" dirty="0" err="1"/>
              <a:t>комерції</a:t>
            </a:r>
            <a:r>
              <a:rPr lang="ru-RU" dirty="0"/>
              <a:t>, систем </a:t>
            </a:r>
            <a:r>
              <a:rPr lang="ru-RU" dirty="0" err="1"/>
              <a:t>кібербезпеки</a:t>
            </a:r>
            <a:r>
              <a:rPr lang="ru-RU" dirty="0"/>
              <a:t>, </a:t>
            </a:r>
            <a:r>
              <a:rPr lang="ru-RU" dirty="0" err="1"/>
              <a:t>розробку</a:t>
            </a:r>
            <a:r>
              <a:rPr lang="ru-RU" dirty="0"/>
              <a:t> й </a:t>
            </a:r>
            <a:r>
              <a:rPr lang="ru-RU" dirty="0" err="1"/>
              <a:t>придбання</a:t>
            </a:r>
            <a:r>
              <a:rPr lang="ru-RU" dirty="0"/>
              <a:t> </a:t>
            </a:r>
            <a:r>
              <a:rPr lang="ru-RU" dirty="0" err="1"/>
              <a:t>цифрових</a:t>
            </a:r>
            <a:r>
              <a:rPr lang="ru-RU" dirty="0"/>
              <a:t> </a:t>
            </a:r>
            <a:r>
              <a:rPr lang="ru-RU" dirty="0" err="1"/>
              <a:t>інструментів</a:t>
            </a:r>
            <a:r>
              <a:rPr lang="ru-RU" dirty="0"/>
              <a:t>.</a:t>
            </a:r>
          </a:p>
          <a:p>
            <a:pPr algn="just" fontAlgn="base"/>
            <a:r>
              <a:rPr lang="ru-RU" b="1" dirty="0"/>
              <a:t>На </a:t>
            </a:r>
            <a:r>
              <a:rPr lang="ru-RU" b="1" dirty="0" err="1"/>
              <a:t>дослідження</a:t>
            </a:r>
            <a:r>
              <a:rPr lang="ru-RU" b="1" dirty="0"/>
              <a:t>, </a:t>
            </a:r>
            <a:r>
              <a:rPr lang="ru-RU" b="1" dirty="0" err="1"/>
              <a:t>інновації</a:t>
            </a:r>
            <a:r>
              <a:rPr lang="ru-RU" b="1" dirty="0"/>
              <a:t> та </a:t>
            </a:r>
            <a:r>
              <a:rPr lang="ru-RU" b="1" dirty="0" err="1"/>
              <a:t>креативність</a:t>
            </a:r>
            <a:r>
              <a:rPr lang="ru-RU" b="1" dirty="0"/>
              <a:t>.</a:t>
            </a:r>
            <a:r>
              <a:rPr lang="ru-RU" dirty="0"/>
              <a:t> </a:t>
            </a:r>
            <a:r>
              <a:rPr lang="ru-RU" dirty="0" err="1"/>
              <a:t>Такі</a:t>
            </a:r>
            <a:r>
              <a:rPr lang="ru-RU" dirty="0"/>
              <a:t> </a:t>
            </a:r>
            <a:r>
              <a:rPr lang="ru-RU" dirty="0" err="1"/>
              <a:t>ваучери</a:t>
            </a:r>
            <a:r>
              <a:rPr lang="ru-RU" dirty="0"/>
              <a:t> </a:t>
            </a:r>
            <a:r>
              <a:rPr lang="ru-RU" dirty="0" err="1"/>
              <a:t>використовуються</a:t>
            </a:r>
            <a:r>
              <a:rPr lang="ru-RU" dirty="0"/>
              <a:t> для </a:t>
            </a:r>
            <a:r>
              <a:rPr lang="ru-RU" dirty="0" err="1"/>
              <a:t>стимулювання</a:t>
            </a:r>
            <a:r>
              <a:rPr lang="ru-RU" dirty="0"/>
              <a:t> </a:t>
            </a:r>
            <a:r>
              <a:rPr lang="ru-RU" dirty="0" err="1"/>
              <a:t>співпраці</a:t>
            </a:r>
            <a:r>
              <a:rPr lang="ru-RU" dirty="0"/>
              <a:t> </a:t>
            </a:r>
            <a:r>
              <a:rPr lang="ru-RU" dirty="0" err="1"/>
              <a:t>між</a:t>
            </a:r>
            <a:r>
              <a:rPr lang="ru-RU" dirty="0"/>
              <a:t> </a:t>
            </a:r>
            <a:r>
              <a:rPr lang="ru-RU" dirty="0" err="1"/>
              <a:t>підприємством</a:t>
            </a:r>
            <a:r>
              <a:rPr lang="ru-RU" dirty="0"/>
              <a:t> і </a:t>
            </a:r>
            <a:r>
              <a:rPr lang="ru-RU" dirty="0" err="1"/>
              <a:t>науково-дослідною</a:t>
            </a:r>
            <a:r>
              <a:rPr lang="ru-RU" dirty="0"/>
              <a:t> </a:t>
            </a:r>
            <a:r>
              <a:rPr lang="ru-RU" dirty="0" err="1"/>
              <a:t>установою</a:t>
            </a:r>
            <a:r>
              <a:rPr lang="ru-RU" dirty="0"/>
              <a:t>, </a:t>
            </a:r>
            <a:r>
              <a:rPr lang="ru-RU" dirty="0" err="1"/>
              <a:t>спільної</a:t>
            </a:r>
            <a:r>
              <a:rPr lang="ru-RU" dirty="0"/>
              <a:t> </a:t>
            </a:r>
            <a:r>
              <a:rPr lang="ru-RU" dirty="0" err="1"/>
              <a:t>роботи</a:t>
            </a:r>
            <a:r>
              <a:rPr lang="ru-RU" dirty="0"/>
              <a:t> над </a:t>
            </a:r>
            <a:r>
              <a:rPr lang="ru-RU" dirty="0" err="1"/>
              <a:t>дослідницьким</a:t>
            </a:r>
            <a:r>
              <a:rPr lang="ru-RU" dirty="0"/>
              <a:t> </a:t>
            </a:r>
            <a:r>
              <a:rPr lang="ru-RU" dirty="0" err="1"/>
              <a:t>або</a:t>
            </a:r>
            <a:r>
              <a:rPr lang="ru-RU" dirty="0"/>
              <a:t> </a:t>
            </a:r>
            <a:r>
              <a:rPr lang="ru-RU" dirty="0" err="1"/>
              <a:t>інноваційним</a:t>
            </a:r>
            <a:r>
              <a:rPr lang="ru-RU" dirty="0"/>
              <a:t> </a:t>
            </a:r>
            <a:r>
              <a:rPr lang="ru-RU" dirty="0" err="1"/>
              <a:t>проєктом</a:t>
            </a:r>
            <a:r>
              <a:rPr lang="ru-RU" dirty="0"/>
              <a:t>.</a:t>
            </a:r>
          </a:p>
          <a:p>
            <a:pPr algn="just" fontAlgn="base"/>
            <a:r>
              <a:rPr lang="ru-RU" b="1" dirty="0"/>
              <a:t>На </a:t>
            </a:r>
            <a:r>
              <a:rPr lang="ru-RU" b="1" dirty="0" err="1"/>
              <a:t>консультаційні</a:t>
            </a:r>
            <a:r>
              <a:rPr lang="ru-RU" b="1" dirty="0"/>
              <a:t> та </a:t>
            </a:r>
            <a:r>
              <a:rPr lang="ru-RU" b="1" dirty="0" err="1"/>
              <a:t>навчальні</a:t>
            </a:r>
            <a:r>
              <a:rPr lang="ru-RU" b="1" dirty="0"/>
              <a:t> </a:t>
            </a:r>
            <a:r>
              <a:rPr lang="ru-RU" b="1" dirty="0" err="1"/>
              <a:t>послуги</a:t>
            </a:r>
            <a:r>
              <a:rPr lang="ru-RU" b="1" dirty="0"/>
              <a:t>. </a:t>
            </a:r>
            <a:r>
              <a:rPr lang="ru-RU" dirty="0" err="1"/>
              <a:t>Використання</a:t>
            </a:r>
            <a:r>
              <a:rPr lang="ru-RU" dirty="0"/>
              <a:t> </a:t>
            </a:r>
            <a:r>
              <a:rPr lang="ru-RU" dirty="0" err="1"/>
              <a:t>цих</a:t>
            </a:r>
            <a:r>
              <a:rPr lang="ru-RU" dirty="0"/>
              <a:t> </a:t>
            </a:r>
            <a:r>
              <a:rPr lang="ru-RU" dirty="0" err="1"/>
              <a:t>ваучерів</a:t>
            </a:r>
            <a:r>
              <a:rPr lang="ru-RU" dirty="0"/>
              <a:t> </a:t>
            </a:r>
            <a:r>
              <a:rPr lang="ru-RU" dirty="0" err="1"/>
              <a:t>стимулюватиме</a:t>
            </a:r>
            <a:r>
              <a:rPr lang="ru-RU" dirty="0"/>
              <a:t> </a:t>
            </a:r>
            <a:r>
              <a:rPr lang="ru-RU" dirty="0" err="1"/>
              <a:t>набуття</a:t>
            </a:r>
            <a:r>
              <a:rPr lang="ru-RU" dirty="0"/>
              <a:t> </a:t>
            </a:r>
            <a:r>
              <a:rPr lang="ru-RU" dirty="0" err="1"/>
              <a:t>конкретних</a:t>
            </a:r>
            <a:r>
              <a:rPr lang="ru-RU" dirty="0"/>
              <a:t> </a:t>
            </a:r>
            <a:r>
              <a:rPr lang="ru-RU" dirty="0" err="1"/>
              <a:t>навичок</a:t>
            </a:r>
            <a:r>
              <a:rPr lang="ru-RU" dirty="0"/>
              <a:t> МСП, </a:t>
            </a:r>
            <a:r>
              <a:rPr lang="ru-RU" dirty="0" err="1"/>
              <a:t>наприклад</a:t>
            </a:r>
            <a:r>
              <a:rPr lang="ru-RU" dirty="0"/>
              <a:t>, у </a:t>
            </a:r>
            <a:r>
              <a:rPr lang="ru-RU" dirty="0" err="1"/>
              <a:t>сфері</a:t>
            </a:r>
            <a:r>
              <a:rPr lang="ru-RU" dirty="0"/>
              <a:t> </a:t>
            </a:r>
            <a:r>
              <a:rPr lang="ru-RU" dirty="0" err="1"/>
              <a:t>цифровізації</a:t>
            </a:r>
            <a:r>
              <a:rPr lang="ru-RU" dirty="0"/>
              <a:t> </a:t>
            </a:r>
            <a:r>
              <a:rPr lang="ru-RU" dirty="0" err="1"/>
              <a:t>або</a:t>
            </a:r>
            <a:r>
              <a:rPr lang="ru-RU" dirty="0"/>
              <a:t> </a:t>
            </a:r>
            <a:r>
              <a:rPr lang="ru-RU" dirty="0" err="1"/>
              <a:t>інтернаціоналізації</a:t>
            </a:r>
            <a:r>
              <a:rPr lang="ru-RU" dirty="0"/>
              <a:t>, а </a:t>
            </a:r>
            <a:r>
              <a:rPr lang="ru-RU" dirty="0" err="1"/>
              <a:t>також</a:t>
            </a:r>
            <a:r>
              <a:rPr lang="ru-RU" dirty="0"/>
              <a:t> </a:t>
            </a:r>
            <a:r>
              <a:rPr lang="ru-RU" dirty="0" err="1"/>
              <a:t>замовлення</a:t>
            </a:r>
            <a:r>
              <a:rPr lang="ru-RU" dirty="0"/>
              <a:t> </a:t>
            </a:r>
            <a:r>
              <a:rPr lang="ru-RU" dirty="0" err="1"/>
              <a:t>зовнішніх</a:t>
            </a:r>
            <a:r>
              <a:rPr lang="ru-RU" dirty="0"/>
              <a:t> </a:t>
            </a:r>
            <a:r>
              <a:rPr lang="ru-RU" dirty="0" err="1"/>
              <a:t>експертних</a:t>
            </a:r>
            <a:r>
              <a:rPr lang="ru-RU" dirty="0"/>
              <a:t> </a:t>
            </a:r>
            <a:r>
              <a:rPr lang="ru-RU" dirty="0" err="1"/>
              <a:t>консультацій</a:t>
            </a:r>
            <a:r>
              <a:rPr lang="ru-RU" dirty="0"/>
              <a:t> </a:t>
            </a:r>
            <a:r>
              <a:rPr lang="ru-RU" dirty="0" err="1"/>
              <a:t>щодо</a:t>
            </a:r>
            <a:r>
              <a:rPr lang="ru-RU" dirty="0"/>
              <a:t> </a:t>
            </a:r>
            <a:r>
              <a:rPr lang="ru-RU" dirty="0" err="1"/>
              <a:t>трансформації</a:t>
            </a:r>
            <a:r>
              <a:rPr lang="ru-RU" dirty="0"/>
              <a:t> </a:t>
            </a:r>
            <a:r>
              <a:rPr lang="ru-RU" dirty="0" err="1"/>
              <a:t>різних</a:t>
            </a:r>
            <a:r>
              <a:rPr lang="ru-RU" dirty="0"/>
              <a:t> </a:t>
            </a:r>
            <a:r>
              <a:rPr lang="ru-RU" dirty="0" err="1"/>
              <a:t>аспектів</a:t>
            </a:r>
            <a:r>
              <a:rPr lang="ru-RU" dirty="0"/>
              <a:t> </a:t>
            </a:r>
            <a:r>
              <a:rPr lang="ru-RU" dirty="0" err="1"/>
              <a:t>бізнес-моделі</a:t>
            </a:r>
            <a:r>
              <a:rPr lang="ru-RU" dirty="0"/>
              <a:t>.</a:t>
            </a:r>
          </a:p>
          <a:p>
            <a:pPr algn="just"/>
            <a:endParaRPr lang="ru-UA" dirty="0"/>
          </a:p>
        </p:txBody>
      </p:sp>
      <p:sp>
        <p:nvSpPr>
          <p:cNvPr id="4" name="Дата 3">
            <a:extLst>
              <a:ext uri="{FF2B5EF4-FFF2-40B4-BE49-F238E27FC236}">
                <a16:creationId xmlns:a16="http://schemas.microsoft.com/office/drawing/2014/main" id="{C963A640-B9CE-1D29-C945-B1F1F6519CC2}"/>
              </a:ext>
            </a:extLst>
          </p:cNvPr>
          <p:cNvSpPr>
            <a:spLocks noGrp="1"/>
          </p:cNvSpPr>
          <p:nvPr>
            <p:ph type="dt" sz="half" idx="10"/>
          </p:nvPr>
        </p:nvSpPr>
        <p:spPr/>
        <p:txBody>
          <a:bodyPr/>
          <a:lstStyle/>
          <a:p>
            <a:fld id="{B7081A97-10FE-D646-BD06-9CEE71C959C1}" type="datetime1">
              <a:rPr lang="ru-RU" smtClean="0"/>
              <a:t>13.11.2022</a:t>
            </a:fld>
            <a:endParaRPr lang="ru-UA"/>
          </a:p>
        </p:txBody>
      </p:sp>
      <p:sp>
        <p:nvSpPr>
          <p:cNvPr id="5" name="Номер слайда 4">
            <a:extLst>
              <a:ext uri="{FF2B5EF4-FFF2-40B4-BE49-F238E27FC236}">
                <a16:creationId xmlns:a16="http://schemas.microsoft.com/office/drawing/2014/main" id="{430422AC-4AC2-06F5-EC57-E4C5E308848A}"/>
              </a:ext>
            </a:extLst>
          </p:cNvPr>
          <p:cNvSpPr>
            <a:spLocks noGrp="1"/>
          </p:cNvSpPr>
          <p:nvPr>
            <p:ph type="sldNum" sz="quarter" idx="12"/>
          </p:nvPr>
        </p:nvSpPr>
        <p:spPr/>
        <p:txBody>
          <a:bodyPr/>
          <a:lstStyle/>
          <a:p>
            <a:fld id="{7E919570-D5DA-FE4A-AFCE-0801BB8F2B09}" type="slidenum">
              <a:rPr lang="ru-UA" smtClean="0"/>
              <a:t>125</a:t>
            </a:fld>
            <a:endParaRPr lang="ru-UA"/>
          </a:p>
        </p:txBody>
      </p:sp>
    </p:spTree>
    <p:extLst>
      <p:ext uri="{BB962C8B-B14F-4D97-AF65-F5344CB8AC3E}">
        <p14:creationId xmlns:p14="http://schemas.microsoft.com/office/powerpoint/2010/main" val="13775820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397899D-9101-5DEC-24AE-11B40A370AA3}"/>
              </a:ext>
            </a:extLst>
          </p:cNvPr>
          <p:cNvSpPr>
            <a:spLocks noGrp="1"/>
          </p:cNvSpPr>
          <p:nvPr>
            <p:ph idx="1"/>
          </p:nvPr>
        </p:nvSpPr>
        <p:spPr>
          <a:xfrm>
            <a:off x="838200" y="485775"/>
            <a:ext cx="7752463" cy="5691188"/>
          </a:xfrm>
        </p:spPr>
        <p:txBody>
          <a:bodyPr>
            <a:normAutofit fontScale="92500" lnSpcReduction="10000"/>
          </a:bodyPr>
          <a:lstStyle/>
          <a:p>
            <a:pPr algn="just" fontAlgn="base"/>
            <a:r>
              <a:rPr lang="ru-RU" dirty="0" err="1"/>
              <a:t>Ваучерні</a:t>
            </a:r>
            <a:r>
              <a:rPr lang="ru-RU" dirty="0"/>
              <a:t> </a:t>
            </a:r>
            <a:r>
              <a:rPr lang="ru-RU" dirty="0" err="1"/>
              <a:t>схеми</a:t>
            </a:r>
            <a:r>
              <a:rPr lang="ru-RU" dirty="0"/>
              <a:t> </a:t>
            </a:r>
            <a:r>
              <a:rPr lang="ru-RU" dirty="0" err="1"/>
              <a:t>допоможуть</a:t>
            </a:r>
            <a:r>
              <a:rPr lang="ru-RU" dirty="0"/>
              <a:t> </a:t>
            </a:r>
            <a:r>
              <a:rPr lang="ru-RU" dirty="0" err="1"/>
              <a:t>подолати</a:t>
            </a:r>
            <a:r>
              <a:rPr lang="ru-RU" dirty="0"/>
              <a:t> </a:t>
            </a:r>
            <a:r>
              <a:rPr lang="ru-RU" dirty="0" err="1"/>
              <a:t>небажання</a:t>
            </a:r>
            <a:r>
              <a:rPr lang="ru-RU" dirty="0"/>
              <a:t> </a:t>
            </a:r>
            <a:r>
              <a:rPr lang="ru-RU" dirty="0" err="1"/>
              <a:t>підприємств</a:t>
            </a:r>
            <a:r>
              <a:rPr lang="ru-RU" dirty="0"/>
              <a:t> </a:t>
            </a:r>
            <a:r>
              <a:rPr lang="ru-RU" dirty="0" err="1"/>
              <a:t>країн</a:t>
            </a:r>
            <a:r>
              <a:rPr lang="ru-RU" dirty="0"/>
              <a:t> ЄС </a:t>
            </a:r>
            <a:r>
              <a:rPr lang="ru-RU" dirty="0" err="1"/>
              <a:t>шукати</a:t>
            </a:r>
            <a:r>
              <a:rPr lang="ru-RU" dirty="0"/>
              <a:t> </a:t>
            </a:r>
            <a:r>
              <a:rPr lang="ru-RU" dirty="0" err="1"/>
              <a:t>партнерів</a:t>
            </a:r>
            <a:r>
              <a:rPr lang="ru-RU" dirty="0"/>
              <a:t> в </a:t>
            </a:r>
            <a:r>
              <a:rPr lang="ru-RU" dirty="0" err="1"/>
              <a:t>Україні</a:t>
            </a:r>
            <a:r>
              <a:rPr lang="ru-RU" dirty="0"/>
              <a:t> в </a:t>
            </a:r>
            <a:r>
              <a:rPr lang="ru-RU" dirty="0" err="1"/>
              <a:t>нинішніх</a:t>
            </a:r>
            <a:r>
              <a:rPr lang="ru-RU" dirty="0"/>
              <a:t> </a:t>
            </a:r>
            <a:r>
              <a:rPr lang="ru-RU" dirty="0" err="1"/>
              <a:t>умовах</a:t>
            </a:r>
            <a:r>
              <a:rPr lang="ru-RU" dirty="0"/>
              <a:t>, </a:t>
            </a:r>
            <a:r>
              <a:rPr lang="ru-RU" dirty="0" err="1"/>
              <a:t>збільшити</a:t>
            </a:r>
            <a:r>
              <a:rPr lang="ru-RU" dirty="0"/>
              <a:t> доходи </a:t>
            </a:r>
            <a:r>
              <a:rPr lang="ru-RU" dirty="0" err="1"/>
              <a:t>українського</a:t>
            </a:r>
            <a:r>
              <a:rPr lang="ru-RU" dirty="0"/>
              <a:t> </a:t>
            </a:r>
            <a:r>
              <a:rPr lang="ru-RU" dirty="0" err="1"/>
              <a:t>бізнесу</a:t>
            </a:r>
            <a:r>
              <a:rPr lang="ru-RU" dirty="0"/>
              <a:t> та </a:t>
            </a:r>
            <a:r>
              <a:rPr lang="ru-RU" dirty="0" err="1"/>
              <a:t>започаткувати</a:t>
            </a:r>
            <a:r>
              <a:rPr lang="ru-RU" dirty="0"/>
              <a:t> </a:t>
            </a:r>
            <a:r>
              <a:rPr lang="ru-RU" dirty="0" err="1"/>
              <a:t>довгострокову</a:t>
            </a:r>
            <a:r>
              <a:rPr lang="ru-RU" dirty="0"/>
              <a:t> </a:t>
            </a:r>
            <a:r>
              <a:rPr lang="ru-RU" dirty="0" err="1"/>
              <a:t>співпрацю</a:t>
            </a:r>
            <a:r>
              <a:rPr lang="ru-RU" dirty="0"/>
              <a:t>. </a:t>
            </a:r>
            <a:r>
              <a:rPr lang="ru-RU" dirty="0" err="1"/>
              <a:t>Це</a:t>
            </a:r>
            <a:r>
              <a:rPr lang="ru-RU" dirty="0"/>
              <a:t> </a:t>
            </a:r>
            <a:r>
              <a:rPr lang="ru-RU" dirty="0" err="1"/>
              <a:t>також</a:t>
            </a:r>
            <a:r>
              <a:rPr lang="ru-RU" dirty="0"/>
              <a:t> </a:t>
            </a:r>
            <a:r>
              <a:rPr lang="ru-RU" dirty="0" err="1"/>
              <a:t>сприятиме</a:t>
            </a:r>
            <a:r>
              <a:rPr lang="ru-RU" dirty="0"/>
              <a:t> </a:t>
            </a:r>
            <a:r>
              <a:rPr lang="ru-RU" dirty="0" err="1"/>
              <a:t>переорієнтації</a:t>
            </a:r>
            <a:r>
              <a:rPr lang="ru-RU" dirty="0"/>
              <a:t> </a:t>
            </a:r>
            <a:r>
              <a:rPr lang="ru-RU" dirty="0" err="1"/>
              <a:t>вітчизняних</a:t>
            </a:r>
            <a:r>
              <a:rPr lang="ru-RU" dirty="0"/>
              <a:t> </a:t>
            </a:r>
            <a:r>
              <a:rPr lang="ru-RU" dirty="0" err="1"/>
              <a:t>підприємців</a:t>
            </a:r>
            <a:r>
              <a:rPr lang="ru-RU" dirty="0"/>
              <a:t> на ринки і </a:t>
            </a:r>
            <a:r>
              <a:rPr lang="ru-RU" dirty="0" err="1"/>
              <a:t>партнерів</a:t>
            </a:r>
            <a:r>
              <a:rPr lang="ru-RU" dirty="0"/>
              <a:t> </a:t>
            </a:r>
            <a:r>
              <a:rPr lang="ru-RU" dirty="0" err="1"/>
              <a:t>із</a:t>
            </a:r>
            <a:r>
              <a:rPr lang="ru-RU" dirty="0"/>
              <a:t> </a:t>
            </a:r>
            <a:r>
              <a:rPr lang="ru-RU" dirty="0" err="1"/>
              <a:t>країн</a:t>
            </a:r>
            <a:r>
              <a:rPr lang="ru-RU" dirty="0"/>
              <a:t> </a:t>
            </a:r>
            <a:r>
              <a:rPr lang="ru-RU" dirty="0" err="1"/>
              <a:t>Євросоюзу</a:t>
            </a:r>
            <a:r>
              <a:rPr lang="ru-RU" dirty="0"/>
              <a:t>.</a:t>
            </a:r>
          </a:p>
          <a:p>
            <a:pPr algn="just" fontAlgn="base"/>
            <a:r>
              <a:rPr lang="ru-RU" dirty="0" err="1"/>
              <a:t>Аргументи</a:t>
            </a:r>
            <a:r>
              <a:rPr lang="ru-RU" dirty="0"/>
              <a:t> </a:t>
            </a:r>
            <a:r>
              <a:rPr lang="ru-RU" dirty="0" err="1"/>
              <a:t>щодо</a:t>
            </a:r>
            <a:r>
              <a:rPr lang="ru-RU" dirty="0"/>
              <a:t> </a:t>
            </a:r>
            <a:r>
              <a:rPr lang="ru-RU" dirty="0" err="1"/>
              <a:t>підтримки</a:t>
            </a:r>
            <a:r>
              <a:rPr lang="ru-RU" dirty="0"/>
              <a:t> </a:t>
            </a:r>
            <a:r>
              <a:rPr lang="ru-RU" dirty="0" err="1"/>
              <a:t>міжнародної</a:t>
            </a:r>
            <a:r>
              <a:rPr lang="ru-RU" dirty="0"/>
              <a:t> </a:t>
            </a:r>
            <a:r>
              <a:rPr lang="ru-RU" dirty="0" err="1"/>
              <a:t>співпраці</a:t>
            </a:r>
            <a:r>
              <a:rPr lang="ru-RU" dirty="0"/>
              <a:t> з </a:t>
            </a:r>
            <a:r>
              <a:rPr lang="ru-RU" dirty="0" err="1"/>
              <a:t>українським</a:t>
            </a:r>
            <a:r>
              <a:rPr lang="ru-RU" dirty="0"/>
              <a:t> </a:t>
            </a:r>
            <a:r>
              <a:rPr lang="ru-RU" dirty="0" err="1"/>
              <a:t>бізнесом</a:t>
            </a:r>
            <a:r>
              <a:rPr lang="ru-RU" dirty="0"/>
              <a:t> не </a:t>
            </a:r>
            <a:r>
              <a:rPr lang="ru-RU" dirty="0" err="1"/>
              <a:t>теоретичні</a:t>
            </a:r>
            <a:r>
              <a:rPr lang="ru-RU" dirty="0"/>
              <a:t>. </a:t>
            </a:r>
            <a:r>
              <a:rPr lang="ru-RU" dirty="0" err="1"/>
              <a:t>Інститут</a:t>
            </a:r>
            <a:r>
              <a:rPr lang="ru-RU" dirty="0"/>
              <a:t> маркетингу </a:t>
            </a:r>
            <a:r>
              <a:rPr lang="ru-RU" dirty="0" err="1"/>
              <a:t>Естонії</a:t>
            </a:r>
            <a:r>
              <a:rPr lang="ru-RU" dirty="0"/>
              <a:t> в </a:t>
            </a:r>
            <a:r>
              <a:rPr lang="ru-RU" dirty="0" err="1"/>
              <a:t>співпраці</a:t>
            </a:r>
            <a:r>
              <a:rPr lang="ru-RU" dirty="0"/>
              <a:t> з </a:t>
            </a:r>
            <a:r>
              <a:rPr lang="ru-RU" dirty="0" err="1"/>
              <a:t>Офісом</a:t>
            </a:r>
            <a:r>
              <a:rPr lang="ru-RU" dirty="0"/>
              <a:t> з </a:t>
            </a:r>
            <a:r>
              <a:rPr lang="ru-RU" dirty="0" err="1"/>
              <a:t>розвитку</a:t>
            </a:r>
            <a:r>
              <a:rPr lang="ru-RU" dirty="0"/>
              <a:t> </a:t>
            </a:r>
            <a:r>
              <a:rPr lang="ru-RU" dirty="0" err="1"/>
              <a:t>підприємництва</a:t>
            </a:r>
            <a:r>
              <a:rPr lang="ru-RU" dirty="0"/>
              <a:t> та </a:t>
            </a:r>
            <a:r>
              <a:rPr lang="ru-RU" dirty="0" err="1"/>
              <a:t>експорту</a:t>
            </a:r>
            <a:r>
              <a:rPr lang="ru-RU" dirty="0"/>
              <a:t> </a:t>
            </a:r>
            <a:r>
              <a:rPr lang="ru-RU" dirty="0" err="1"/>
              <a:t>України</a:t>
            </a:r>
            <a:r>
              <a:rPr lang="ru-RU" dirty="0"/>
              <a:t> запустили </a:t>
            </a:r>
            <a:r>
              <a:rPr lang="ru-RU" dirty="0">
                <a:hlinkClick r:id="rId2"/>
              </a:rPr>
              <a:t>проєкт</a:t>
            </a:r>
            <a:r>
              <a:rPr lang="ru-RU" dirty="0"/>
              <a:t> з </a:t>
            </a:r>
            <a:r>
              <a:rPr lang="ru-RU" dirty="0" err="1"/>
              <a:t>підтримки</a:t>
            </a:r>
            <a:r>
              <a:rPr lang="ru-RU" dirty="0"/>
              <a:t> </a:t>
            </a:r>
            <a:r>
              <a:rPr lang="ru-RU" dirty="0" err="1"/>
              <a:t>українських</a:t>
            </a:r>
            <a:r>
              <a:rPr lang="ru-RU" dirty="0"/>
              <a:t> </a:t>
            </a:r>
            <a:r>
              <a:rPr lang="ru-RU" dirty="0" err="1"/>
              <a:t>компаній</a:t>
            </a:r>
            <a:r>
              <a:rPr lang="ru-RU" dirty="0"/>
              <a:t>, </a:t>
            </a:r>
            <a:r>
              <a:rPr lang="ru-RU" dirty="0" err="1"/>
              <a:t>які</a:t>
            </a:r>
            <a:r>
              <a:rPr lang="ru-RU" dirty="0"/>
              <a:t> </a:t>
            </a:r>
            <a:r>
              <a:rPr lang="ru-RU" dirty="0" err="1"/>
              <a:t>зможуть</a:t>
            </a:r>
            <a:r>
              <a:rPr lang="ru-RU" dirty="0"/>
              <a:t> </a:t>
            </a:r>
            <a:r>
              <a:rPr lang="ru-RU" dirty="0" err="1"/>
              <a:t>дистанційно</a:t>
            </a:r>
            <a:r>
              <a:rPr lang="ru-RU" dirty="0"/>
              <a:t> </a:t>
            </a:r>
            <a:r>
              <a:rPr lang="ru-RU" dirty="0" err="1"/>
              <a:t>надавати</a:t>
            </a:r>
            <a:r>
              <a:rPr lang="ru-RU" dirty="0"/>
              <a:t> </a:t>
            </a:r>
            <a:r>
              <a:rPr lang="ru-RU" dirty="0" err="1"/>
              <a:t>послуги</a:t>
            </a:r>
            <a:r>
              <a:rPr lang="ru-RU" dirty="0"/>
              <a:t> </a:t>
            </a:r>
            <a:r>
              <a:rPr lang="ru-RU" dirty="0" err="1"/>
              <a:t>іноземним</a:t>
            </a:r>
            <a:r>
              <a:rPr lang="ru-RU" dirty="0"/>
              <a:t> </a:t>
            </a:r>
            <a:r>
              <a:rPr lang="ru-RU" dirty="0" err="1"/>
              <a:t>підприємцям</a:t>
            </a:r>
            <a:r>
              <a:rPr lang="ru-RU" dirty="0"/>
              <a:t>.</a:t>
            </a:r>
          </a:p>
          <a:p>
            <a:pPr algn="just" fontAlgn="base"/>
            <a:r>
              <a:rPr lang="ru-RU" dirty="0"/>
              <a:t>Мета </a:t>
            </a:r>
            <a:r>
              <a:rPr lang="ru-RU" dirty="0" err="1"/>
              <a:t>проєкту</a:t>
            </a:r>
            <a:r>
              <a:rPr lang="ru-RU" dirty="0"/>
              <a:t> – </a:t>
            </a:r>
            <a:r>
              <a:rPr lang="ru-RU" dirty="0" err="1"/>
              <a:t>допомогти</a:t>
            </a:r>
            <a:r>
              <a:rPr lang="ru-RU" dirty="0"/>
              <a:t> </a:t>
            </a:r>
            <a:r>
              <a:rPr lang="ru-RU" dirty="0" err="1"/>
              <a:t>українському</a:t>
            </a:r>
            <a:r>
              <a:rPr lang="ru-RU" dirty="0"/>
              <a:t> </a:t>
            </a:r>
            <a:r>
              <a:rPr lang="ru-RU" dirty="0" err="1"/>
              <a:t>бізнесу</a:t>
            </a:r>
            <a:r>
              <a:rPr lang="ru-RU" dirty="0"/>
              <a:t> </a:t>
            </a:r>
            <a:r>
              <a:rPr lang="ru-RU" dirty="0" err="1"/>
              <a:t>започаткувати</a:t>
            </a:r>
            <a:r>
              <a:rPr lang="ru-RU" dirty="0"/>
              <a:t> </a:t>
            </a:r>
            <a:r>
              <a:rPr lang="ru-RU" dirty="0" err="1"/>
              <a:t>співпрацю</a:t>
            </a:r>
            <a:r>
              <a:rPr lang="ru-RU" dirty="0"/>
              <a:t> з </a:t>
            </a:r>
            <a:r>
              <a:rPr lang="ru-RU" dirty="0" err="1"/>
              <a:t>міжнародними</a:t>
            </a:r>
            <a:r>
              <a:rPr lang="ru-RU" dirty="0"/>
              <a:t> партнерами на ринку </a:t>
            </a:r>
            <a:r>
              <a:rPr lang="ru-RU" dirty="0" err="1"/>
              <a:t>Євросоюзу</a:t>
            </a:r>
            <a:r>
              <a:rPr lang="ru-RU" dirty="0"/>
              <a:t>, а </a:t>
            </a:r>
            <a:r>
              <a:rPr lang="ru-RU" dirty="0" err="1"/>
              <a:t>іноземним</a:t>
            </a:r>
            <a:r>
              <a:rPr lang="ru-RU" dirty="0"/>
              <a:t> </a:t>
            </a:r>
            <a:r>
              <a:rPr lang="ru-RU" dirty="0" err="1"/>
              <a:t>компаніям</a:t>
            </a:r>
            <a:r>
              <a:rPr lang="ru-RU" dirty="0"/>
              <a:t> – </a:t>
            </a:r>
            <a:r>
              <a:rPr lang="ru-RU" dirty="0" err="1"/>
              <a:t>отримати</a:t>
            </a:r>
            <a:r>
              <a:rPr lang="ru-RU" dirty="0"/>
              <a:t> </a:t>
            </a:r>
            <a:r>
              <a:rPr lang="ru-RU" dirty="0" err="1"/>
              <a:t>послуги</a:t>
            </a:r>
            <a:r>
              <a:rPr lang="ru-RU" dirty="0"/>
              <a:t> </a:t>
            </a:r>
            <a:r>
              <a:rPr lang="ru-RU" dirty="0" err="1"/>
              <a:t>від</a:t>
            </a:r>
            <a:r>
              <a:rPr lang="ru-RU" dirty="0"/>
              <a:t> </a:t>
            </a:r>
            <a:r>
              <a:rPr lang="ru-RU" dirty="0" err="1"/>
              <a:t>кваліфікованих</a:t>
            </a:r>
            <a:r>
              <a:rPr lang="ru-RU" dirty="0"/>
              <a:t> </a:t>
            </a:r>
            <a:r>
              <a:rPr lang="ru-RU" dirty="0" err="1"/>
              <a:t>спеціалістів</a:t>
            </a:r>
            <a:r>
              <a:rPr lang="ru-RU" dirty="0"/>
              <a:t> з </a:t>
            </a:r>
            <a:r>
              <a:rPr lang="ru-RU" dirty="0" err="1"/>
              <a:t>України</a:t>
            </a:r>
            <a:r>
              <a:rPr lang="ru-RU" dirty="0"/>
              <a:t>.</a:t>
            </a:r>
          </a:p>
          <a:p>
            <a:pPr algn="just"/>
            <a:endParaRPr lang="ru-UA" dirty="0"/>
          </a:p>
        </p:txBody>
      </p:sp>
      <p:sp>
        <p:nvSpPr>
          <p:cNvPr id="2" name="Дата 1">
            <a:extLst>
              <a:ext uri="{FF2B5EF4-FFF2-40B4-BE49-F238E27FC236}">
                <a16:creationId xmlns:a16="http://schemas.microsoft.com/office/drawing/2014/main" id="{87483C37-ED96-FD5F-BD04-380A2F74DAB9}"/>
              </a:ext>
            </a:extLst>
          </p:cNvPr>
          <p:cNvSpPr>
            <a:spLocks noGrp="1"/>
          </p:cNvSpPr>
          <p:nvPr>
            <p:ph type="dt" sz="half" idx="10"/>
          </p:nvPr>
        </p:nvSpPr>
        <p:spPr/>
        <p:txBody>
          <a:bodyPr/>
          <a:lstStyle/>
          <a:p>
            <a:fld id="{39E5F6E0-A715-134D-B8D2-00E5E7FAD4A3}" type="datetime1">
              <a:rPr lang="ru-RU" smtClean="0"/>
              <a:t>13.11.2022</a:t>
            </a:fld>
            <a:endParaRPr lang="ru-UA"/>
          </a:p>
        </p:txBody>
      </p:sp>
      <p:sp>
        <p:nvSpPr>
          <p:cNvPr id="4" name="Номер слайда 3">
            <a:extLst>
              <a:ext uri="{FF2B5EF4-FFF2-40B4-BE49-F238E27FC236}">
                <a16:creationId xmlns:a16="http://schemas.microsoft.com/office/drawing/2014/main" id="{7D5D213F-7F66-FCF5-C7D1-26084FD317D2}"/>
              </a:ext>
            </a:extLst>
          </p:cNvPr>
          <p:cNvSpPr>
            <a:spLocks noGrp="1"/>
          </p:cNvSpPr>
          <p:nvPr>
            <p:ph type="sldNum" sz="quarter" idx="12"/>
          </p:nvPr>
        </p:nvSpPr>
        <p:spPr/>
        <p:txBody>
          <a:bodyPr/>
          <a:lstStyle/>
          <a:p>
            <a:fld id="{7E919570-D5DA-FE4A-AFCE-0801BB8F2B09}" type="slidenum">
              <a:rPr lang="ru-UA" smtClean="0"/>
              <a:t>126</a:t>
            </a:fld>
            <a:endParaRPr lang="ru-UA"/>
          </a:p>
        </p:txBody>
      </p:sp>
    </p:spTree>
    <p:extLst>
      <p:ext uri="{BB962C8B-B14F-4D97-AF65-F5344CB8AC3E}">
        <p14:creationId xmlns:p14="http://schemas.microsoft.com/office/powerpoint/2010/main" val="290323170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A8F7A08-A0D0-2845-7B8D-368A2119971F}"/>
              </a:ext>
            </a:extLst>
          </p:cNvPr>
          <p:cNvSpPr>
            <a:spLocks noGrp="1"/>
          </p:cNvSpPr>
          <p:nvPr>
            <p:ph idx="1"/>
          </p:nvPr>
        </p:nvSpPr>
        <p:spPr>
          <a:xfrm>
            <a:off x="652462" y="268288"/>
            <a:ext cx="10515600" cy="3032125"/>
          </a:xfrm>
        </p:spPr>
        <p:txBody>
          <a:bodyPr/>
          <a:lstStyle/>
          <a:p>
            <a:pPr algn="just" fontAlgn="base"/>
            <a:r>
              <a:rPr lang="ru-RU" dirty="0" err="1"/>
              <a:t>Оскільки</a:t>
            </a:r>
            <a:r>
              <a:rPr lang="ru-RU" dirty="0"/>
              <a:t> </a:t>
            </a:r>
            <a:r>
              <a:rPr lang="ru-RU" dirty="0" err="1"/>
              <a:t>пропозиції</a:t>
            </a:r>
            <a:r>
              <a:rPr lang="ru-RU" dirty="0"/>
              <a:t> </a:t>
            </a:r>
            <a:r>
              <a:rPr lang="ru-RU" dirty="0" err="1"/>
              <a:t>базуються</a:t>
            </a:r>
            <a:r>
              <a:rPr lang="ru-RU" dirty="0"/>
              <a:t> на </a:t>
            </a:r>
            <a:r>
              <a:rPr lang="ru-RU" dirty="0" err="1"/>
              <a:t>чинних</a:t>
            </a:r>
            <a:r>
              <a:rPr lang="ru-RU" dirty="0"/>
              <a:t> </a:t>
            </a:r>
            <a:r>
              <a:rPr lang="ru-RU" dirty="0" err="1"/>
              <a:t>інструментах</a:t>
            </a:r>
            <a:r>
              <a:rPr lang="ru-RU" dirty="0"/>
              <a:t> ЄС, </a:t>
            </a:r>
            <a:r>
              <a:rPr lang="ru-RU" dirty="0" err="1"/>
              <a:t>їх</a:t>
            </a:r>
            <a:r>
              <a:rPr lang="ru-RU" dirty="0"/>
              <a:t> буде легко </a:t>
            </a:r>
            <a:r>
              <a:rPr lang="ru-RU" dirty="0" err="1"/>
              <a:t>модернізувати</a:t>
            </a:r>
            <a:r>
              <a:rPr lang="ru-RU" dirty="0"/>
              <a:t> і </a:t>
            </a:r>
            <a:r>
              <a:rPr lang="ru-RU" dirty="0" err="1"/>
              <a:t>запровадити</a:t>
            </a:r>
            <a:r>
              <a:rPr lang="ru-RU" dirty="0"/>
              <a:t>, просто включивши </a:t>
            </a:r>
            <a:r>
              <a:rPr lang="ru-RU" dirty="0" err="1"/>
              <a:t>Україну</a:t>
            </a:r>
            <a:r>
              <a:rPr lang="ru-RU" dirty="0"/>
              <a:t> як </a:t>
            </a:r>
            <a:r>
              <a:rPr lang="ru-RU" dirty="0" err="1"/>
              <a:t>бенефіціара</a:t>
            </a:r>
            <a:r>
              <a:rPr lang="ru-RU" dirty="0"/>
              <a:t>.</a:t>
            </a:r>
          </a:p>
          <a:p>
            <a:pPr algn="just" fontAlgn="base"/>
            <a:r>
              <a:rPr lang="ru-RU" dirty="0" err="1"/>
              <a:t>Технічні</a:t>
            </a:r>
            <a:r>
              <a:rPr lang="ru-RU" dirty="0"/>
              <a:t> </a:t>
            </a:r>
            <a:r>
              <a:rPr lang="ru-RU" dirty="0" err="1"/>
              <a:t>моменти</a:t>
            </a:r>
            <a:r>
              <a:rPr lang="ru-RU" dirty="0"/>
              <a:t> </a:t>
            </a:r>
            <a:r>
              <a:rPr lang="ru-RU" dirty="0" err="1"/>
              <a:t>підтримки</a:t>
            </a:r>
            <a:r>
              <a:rPr lang="ru-RU" dirty="0"/>
              <a:t> </a:t>
            </a:r>
            <a:r>
              <a:rPr lang="ru-RU" dirty="0" err="1"/>
              <a:t>можна</a:t>
            </a:r>
            <a:r>
              <a:rPr lang="ru-RU" dirty="0"/>
              <a:t> </a:t>
            </a:r>
            <a:r>
              <a:rPr lang="ru-RU" dirty="0" err="1"/>
              <a:t>вдосконалити</a:t>
            </a:r>
            <a:r>
              <a:rPr lang="ru-RU" dirty="0"/>
              <a:t> в </a:t>
            </a:r>
            <a:r>
              <a:rPr lang="ru-RU" dirty="0" err="1"/>
              <a:t>процесі</a:t>
            </a:r>
            <a:r>
              <a:rPr lang="ru-RU" dirty="0"/>
              <a:t> </a:t>
            </a:r>
            <a:r>
              <a:rPr lang="ru-RU" dirty="0" err="1"/>
              <a:t>діалогу</a:t>
            </a:r>
            <a:r>
              <a:rPr lang="ru-RU" dirty="0"/>
              <a:t> </a:t>
            </a:r>
            <a:r>
              <a:rPr lang="ru-RU" dirty="0" err="1"/>
              <a:t>між</a:t>
            </a:r>
            <a:r>
              <a:rPr lang="ru-RU" dirty="0"/>
              <a:t> стейкхолдерами </a:t>
            </a:r>
            <a:r>
              <a:rPr lang="ru-RU" dirty="0" err="1"/>
              <a:t>України</a:t>
            </a:r>
            <a:r>
              <a:rPr lang="ru-RU" dirty="0"/>
              <a:t> та ЄС, </a:t>
            </a:r>
            <a:r>
              <a:rPr lang="ru-RU" dirty="0" err="1"/>
              <a:t>наприклад</a:t>
            </a:r>
            <a:r>
              <a:rPr lang="ru-RU" dirty="0"/>
              <a:t>, </a:t>
            </a:r>
            <a:r>
              <a:rPr lang="ru-RU" dirty="0" err="1"/>
              <a:t>між</a:t>
            </a:r>
            <a:r>
              <a:rPr lang="ru-RU" dirty="0"/>
              <a:t> </a:t>
            </a:r>
            <a:r>
              <a:rPr lang="ru-RU" dirty="0" err="1"/>
              <a:t>Кабміном</a:t>
            </a:r>
            <a:r>
              <a:rPr lang="ru-RU" dirty="0"/>
              <a:t> і </a:t>
            </a:r>
            <a:r>
              <a:rPr lang="ru-RU" dirty="0" err="1"/>
              <a:t>бізнес-асоціаціями</a:t>
            </a:r>
            <a:r>
              <a:rPr lang="ru-RU" dirty="0"/>
              <a:t>. Але </a:t>
            </a:r>
            <a:r>
              <a:rPr lang="ru-RU" dirty="0" err="1"/>
              <a:t>спочатку</a:t>
            </a:r>
            <a:r>
              <a:rPr lang="ru-RU" dirty="0"/>
              <a:t> </a:t>
            </a:r>
            <a:r>
              <a:rPr lang="ru-RU" dirty="0" err="1"/>
              <a:t>потрібно</a:t>
            </a:r>
            <a:r>
              <a:rPr lang="ru-RU" dirty="0"/>
              <a:t> </a:t>
            </a:r>
            <a:r>
              <a:rPr lang="ru-RU" dirty="0" err="1"/>
              <a:t>ухвалити</a:t>
            </a:r>
            <a:r>
              <a:rPr lang="ru-RU" dirty="0"/>
              <a:t> </a:t>
            </a:r>
            <a:r>
              <a:rPr lang="ru-RU" dirty="0" err="1"/>
              <a:t>відповідне</a:t>
            </a:r>
            <a:r>
              <a:rPr lang="ru-RU" dirty="0"/>
              <a:t> </a:t>
            </a:r>
            <a:r>
              <a:rPr lang="ru-RU" dirty="0" err="1"/>
              <a:t>рішення</a:t>
            </a:r>
            <a:r>
              <a:rPr lang="ru-RU" dirty="0"/>
              <a:t> на </a:t>
            </a:r>
            <a:r>
              <a:rPr lang="ru-RU" dirty="0" err="1"/>
              <a:t>політичному</a:t>
            </a:r>
            <a:r>
              <a:rPr lang="ru-RU" dirty="0"/>
              <a:t> </a:t>
            </a:r>
            <a:r>
              <a:rPr lang="ru-RU" dirty="0" err="1"/>
              <a:t>рівні</a:t>
            </a:r>
            <a:r>
              <a:rPr lang="ru-RU" dirty="0"/>
              <a:t>.</a:t>
            </a:r>
          </a:p>
          <a:p>
            <a:endParaRPr lang="ru-UA" dirty="0"/>
          </a:p>
        </p:txBody>
      </p:sp>
      <p:sp>
        <p:nvSpPr>
          <p:cNvPr id="2" name="Дата 1">
            <a:extLst>
              <a:ext uri="{FF2B5EF4-FFF2-40B4-BE49-F238E27FC236}">
                <a16:creationId xmlns:a16="http://schemas.microsoft.com/office/drawing/2014/main" id="{CC75D4A5-71DC-95B7-4620-34AFAC50A43D}"/>
              </a:ext>
            </a:extLst>
          </p:cNvPr>
          <p:cNvSpPr>
            <a:spLocks noGrp="1"/>
          </p:cNvSpPr>
          <p:nvPr>
            <p:ph type="dt" sz="half" idx="10"/>
          </p:nvPr>
        </p:nvSpPr>
        <p:spPr/>
        <p:txBody>
          <a:bodyPr/>
          <a:lstStyle/>
          <a:p>
            <a:fld id="{F2336C06-566A-C740-B760-C413592622AF}" type="datetime1">
              <a:rPr lang="ru-RU" smtClean="0"/>
              <a:t>13.11.2022</a:t>
            </a:fld>
            <a:endParaRPr lang="ru-UA"/>
          </a:p>
        </p:txBody>
      </p:sp>
      <p:sp>
        <p:nvSpPr>
          <p:cNvPr id="5" name="Номер слайда 4">
            <a:extLst>
              <a:ext uri="{FF2B5EF4-FFF2-40B4-BE49-F238E27FC236}">
                <a16:creationId xmlns:a16="http://schemas.microsoft.com/office/drawing/2014/main" id="{104087B9-6C03-9216-B786-D19CB200F621}"/>
              </a:ext>
            </a:extLst>
          </p:cNvPr>
          <p:cNvSpPr>
            <a:spLocks noGrp="1"/>
          </p:cNvSpPr>
          <p:nvPr>
            <p:ph type="sldNum" sz="quarter" idx="12"/>
          </p:nvPr>
        </p:nvSpPr>
        <p:spPr/>
        <p:txBody>
          <a:bodyPr/>
          <a:lstStyle/>
          <a:p>
            <a:fld id="{7E919570-D5DA-FE4A-AFCE-0801BB8F2B09}" type="slidenum">
              <a:rPr lang="ru-UA" smtClean="0"/>
              <a:t>127</a:t>
            </a:fld>
            <a:endParaRPr lang="ru-UA"/>
          </a:p>
        </p:txBody>
      </p:sp>
      <p:sp>
        <p:nvSpPr>
          <p:cNvPr id="4" name="Прямоугольник 3">
            <a:extLst>
              <a:ext uri="{FF2B5EF4-FFF2-40B4-BE49-F238E27FC236}">
                <a16:creationId xmlns:a16="http://schemas.microsoft.com/office/drawing/2014/main" id="{8DC5653A-3AD1-625F-9982-FA4D3C7B3918}"/>
              </a:ext>
            </a:extLst>
          </p:cNvPr>
          <p:cNvSpPr/>
          <p:nvPr/>
        </p:nvSpPr>
        <p:spPr>
          <a:xfrm>
            <a:off x="1933343" y="5543771"/>
            <a:ext cx="6958012" cy="646331"/>
          </a:xfrm>
          <a:prstGeom prst="rect">
            <a:avLst/>
          </a:prstGeom>
        </p:spPr>
        <p:txBody>
          <a:bodyPr wrap="square">
            <a:spAutoFit/>
          </a:bodyPr>
          <a:lstStyle/>
          <a:p>
            <a:r>
              <a:rPr lang="ru-UA" dirty="0"/>
              <a:t>https://voxukraine.org/yak-yes-mozhe-dopomogty-ukrayinskij-ekonomitsi-vyzhyty-v-umovah-vijny/</a:t>
            </a:r>
          </a:p>
        </p:txBody>
      </p:sp>
      <p:pic>
        <p:nvPicPr>
          <p:cNvPr id="7" name="Рисунок 6">
            <a:extLst>
              <a:ext uri="{FF2B5EF4-FFF2-40B4-BE49-F238E27FC236}">
                <a16:creationId xmlns:a16="http://schemas.microsoft.com/office/drawing/2014/main" id="{E1C598B0-BA0C-48FB-2B48-FF1DE8CD065B}"/>
              </a:ext>
            </a:extLst>
          </p:cNvPr>
          <p:cNvPicPr>
            <a:picLocks noChangeAspect="1"/>
          </p:cNvPicPr>
          <p:nvPr/>
        </p:nvPicPr>
        <p:blipFill>
          <a:blip r:embed="rId2"/>
          <a:stretch>
            <a:fillRect/>
          </a:stretch>
        </p:blipFill>
        <p:spPr>
          <a:xfrm>
            <a:off x="652462" y="2345859"/>
            <a:ext cx="4015077" cy="2248443"/>
          </a:xfrm>
          <a:prstGeom prst="rect">
            <a:avLst/>
          </a:prstGeom>
        </p:spPr>
      </p:pic>
      <p:pic>
        <p:nvPicPr>
          <p:cNvPr id="9" name="Рисунок 8">
            <a:extLst>
              <a:ext uri="{FF2B5EF4-FFF2-40B4-BE49-F238E27FC236}">
                <a16:creationId xmlns:a16="http://schemas.microsoft.com/office/drawing/2014/main" id="{A7F4BCFB-2180-4ED1-17FB-C24BF7DA14F7}"/>
              </a:ext>
            </a:extLst>
          </p:cNvPr>
          <p:cNvPicPr>
            <a:picLocks noChangeAspect="1"/>
          </p:cNvPicPr>
          <p:nvPr/>
        </p:nvPicPr>
        <p:blipFill>
          <a:blip r:embed="rId3"/>
          <a:stretch>
            <a:fillRect/>
          </a:stretch>
        </p:blipFill>
        <p:spPr>
          <a:xfrm>
            <a:off x="5474009" y="2255257"/>
            <a:ext cx="2710985" cy="2710985"/>
          </a:xfrm>
          <a:prstGeom prst="rect">
            <a:avLst/>
          </a:prstGeom>
        </p:spPr>
      </p:pic>
    </p:spTree>
    <p:extLst>
      <p:ext uri="{BB962C8B-B14F-4D97-AF65-F5344CB8AC3E}">
        <p14:creationId xmlns:p14="http://schemas.microsoft.com/office/powerpoint/2010/main" val="284621334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2C755219-150C-E7CE-47C8-4222F6891BCB}"/>
              </a:ext>
            </a:extLst>
          </p:cNvPr>
          <p:cNvPicPr>
            <a:picLocks noChangeAspect="1"/>
          </p:cNvPicPr>
          <p:nvPr/>
        </p:nvPicPr>
        <p:blipFill>
          <a:blip r:embed="rId2"/>
          <a:stretch>
            <a:fillRect/>
          </a:stretch>
        </p:blipFill>
        <p:spPr>
          <a:xfrm>
            <a:off x="1032933" y="294688"/>
            <a:ext cx="6364817" cy="6268623"/>
          </a:xfrm>
          <a:prstGeom prst="rect">
            <a:avLst/>
          </a:prstGeom>
        </p:spPr>
      </p:pic>
      <p:sp>
        <p:nvSpPr>
          <p:cNvPr id="2" name="Дата 1">
            <a:extLst>
              <a:ext uri="{FF2B5EF4-FFF2-40B4-BE49-F238E27FC236}">
                <a16:creationId xmlns:a16="http://schemas.microsoft.com/office/drawing/2014/main" id="{AEE7BB02-5C1A-0941-BD7E-1BF10CF7F4C4}"/>
              </a:ext>
            </a:extLst>
          </p:cNvPr>
          <p:cNvSpPr>
            <a:spLocks noGrp="1"/>
          </p:cNvSpPr>
          <p:nvPr>
            <p:ph type="dt" sz="half" idx="10"/>
          </p:nvPr>
        </p:nvSpPr>
        <p:spPr/>
        <p:txBody>
          <a:bodyPr/>
          <a:lstStyle/>
          <a:p>
            <a:fld id="{CEF0D5B5-0628-4B4D-9950-2F6685E99E1C}" type="datetime1">
              <a:rPr lang="ru-RU" smtClean="0"/>
              <a:t>13.11.2022</a:t>
            </a:fld>
            <a:endParaRPr lang="ru-UA"/>
          </a:p>
        </p:txBody>
      </p:sp>
      <p:sp>
        <p:nvSpPr>
          <p:cNvPr id="3" name="Номер слайда 2">
            <a:extLst>
              <a:ext uri="{FF2B5EF4-FFF2-40B4-BE49-F238E27FC236}">
                <a16:creationId xmlns:a16="http://schemas.microsoft.com/office/drawing/2014/main" id="{E7E05F87-ED12-F14C-AB64-42E27986D124}"/>
              </a:ext>
            </a:extLst>
          </p:cNvPr>
          <p:cNvSpPr>
            <a:spLocks noGrp="1"/>
          </p:cNvSpPr>
          <p:nvPr>
            <p:ph type="sldNum" sz="quarter" idx="12"/>
          </p:nvPr>
        </p:nvSpPr>
        <p:spPr/>
        <p:txBody>
          <a:bodyPr/>
          <a:lstStyle/>
          <a:p>
            <a:fld id="{D4CBF4CF-B119-4841-B505-2CAA97F19D28}" type="slidenum">
              <a:rPr lang="ru-UA" smtClean="0"/>
              <a:t>128</a:t>
            </a:fld>
            <a:endParaRPr lang="ru-UA"/>
          </a:p>
        </p:txBody>
      </p:sp>
    </p:spTree>
    <p:extLst>
      <p:ext uri="{BB962C8B-B14F-4D97-AF65-F5344CB8AC3E}">
        <p14:creationId xmlns:p14="http://schemas.microsoft.com/office/powerpoint/2010/main" val="312558512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22964F40-E00C-2254-716C-83D4C813B1B6}"/>
              </a:ext>
            </a:extLst>
          </p:cNvPr>
          <p:cNvPicPr>
            <a:picLocks noChangeAspect="1"/>
          </p:cNvPicPr>
          <p:nvPr/>
        </p:nvPicPr>
        <p:blipFill rotWithShape="1">
          <a:blip r:embed="rId2"/>
          <a:srcRect t="2162" b="-1735"/>
          <a:stretch/>
        </p:blipFill>
        <p:spPr>
          <a:xfrm>
            <a:off x="1337733" y="321733"/>
            <a:ext cx="7092950" cy="5977467"/>
          </a:xfrm>
          <a:prstGeom prst="rect">
            <a:avLst/>
          </a:prstGeom>
        </p:spPr>
      </p:pic>
      <p:sp>
        <p:nvSpPr>
          <p:cNvPr id="2" name="Дата 1">
            <a:extLst>
              <a:ext uri="{FF2B5EF4-FFF2-40B4-BE49-F238E27FC236}">
                <a16:creationId xmlns:a16="http://schemas.microsoft.com/office/drawing/2014/main" id="{B8F6BF8B-1427-9D46-8A28-DC6539F76EEF}"/>
              </a:ext>
            </a:extLst>
          </p:cNvPr>
          <p:cNvSpPr>
            <a:spLocks noGrp="1"/>
          </p:cNvSpPr>
          <p:nvPr>
            <p:ph type="dt" sz="half" idx="10"/>
          </p:nvPr>
        </p:nvSpPr>
        <p:spPr/>
        <p:txBody>
          <a:bodyPr/>
          <a:lstStyle/>
          <a:p>
            <a:fld id="{40307DB8-2C4E-954C-955B-6A72A625FC7B}" type="datetime1">
              <a:rPr lang="ru-RU" smtClean="0"/>
              <a:t>13.11.2022</a:t>
            </a:fld>
            <a:endParaRPr lang="ru-UA"/>
          </a:p>
        </p:txBody>
      </p:sp>
      <p:sp>
        <p:nvSpPr>
          <p:cNvPr id="3" name="Номер слайда 2">
            <a:extLst>
              <a:ext uri="{FF2B5EF4-FFF2-40B4-BE49-F238E27FC236}">
                <a16:creationId xmlns:a16="http://schemas.microsoft.com/office/drawing/2014/main" id="{A203185B-D79A-AA42-A113-BDCABEEBB15B}"/>
              </a:ext>
            </a:extLst>
          </p:cNvPr>
          <p:cNvSpPr>
            <a:spLocks noGrp="1"/>
          </p:cNvSpPr>
          <p:nvPr>
            <p:ph type="sldNum" sz="quarter" idx="12"/>
          </p:nvPr>
        </p:nvSpPr>
        <p:spPr/>
        <p:txBody>
          <a:bodyPr/>
          <a:lstStyle/>
          <a:p>
            <a:fld id="{D4CBF4CF-B119-4841-B505-2CAA97F19D28}" type="slidenum">
              <a:rPr lang="ru-UA" smtClean="0"/>
              <a:t>129</a:t>
            </a:fld>
            <a:endParaRPr lang="ru-UA"/>
          </a:p>
        </p:txBody>
      </p:sp>
    </p:spTree>
    <p:extLst>
      <p:ext uri="{BB962C8B-B14F-4D97-AF65-F5344CB8AC3E}">
        <p14:creationId xmlns:p14="http://schemas.microsoft.com/office/powerpoint/2010/main" val="4096905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err="1"/>
              <a:t>Класифікація</a:t>
            </a:r>
            <a:r>
              <a:rPr lang="ru-RU" sz="2800" dirty="0"/>
              <a:t> моделей </a:t>
            </a:r>
            <a:r>
              <a:rPr lang="ru-RU" sz="2800" dirty="0" err="1"/>
              <a:t>соціальної</a:t>
            </a:r>
            <a:r>
              <a:rPr lang="ru-RU" sz="2800" dirty="0"/>
              <a:t> політики </a:t>
            </a:r>
            <a:r>
              <a:rPr lang="ru-RU" sz="2800" dirty="0" err="1"/>
              <a:t>Залежно</a:t>
            </a:r>
            <a:r>
              <a:rPr lang="ru-RU" sz="2800" dirty="0"/>
              <a:t> </a:t>
            </a:r>
            <a:r>
              <a:rPr lang="ru-RU" sz="2800" dirty="0" err="1"/>
              <a:t>від</a:t>
            </a:r>
            <a:br>
              <a:rPr lang="ru-RU" sz="2800" dirty="0"/>
            </a:br>
            <a:r>
              <a:rPr lang="ru-RU" sz="2800" dirty="0"/>
              <a:t>типу </a:t>
            </a:r>
            <a:r>
              <a:rPr lang="ru-RU" sz="2800" dirty="0" err="1"/>
              <a:t>політикогосподарського</a:t>
            </a:r>
            <a:r>
              <a:rPr lang="ru-RU" sz="2800" dirty="0"/>
              <a:t> режиму</a:t>
            </a:r>
          </a:p>
        </p:txBody>
      </p:sp>
      <p:sp>
        <p:nvSpPr>
          <p:cNvPr id="3" name="Объект 2"/>
          <p:cNvSpPr>
            <a:spLocks noGrp="1"/>
          </p:cNvSpPr>
          <p:nvPr>
            <p:ph idx="1"/>
          </p:nvPr>
        </p:nvSpPr>
        <p:spPr>
          <a:xfrm>
            <a:off x="818713" y="2222287"/>
            <a:ext cx="8926179" cy="3636511"/>
          </a:xfrm>
        </p:spPr>
        <p:txBody>
          <a:bodyPr>
            <a:normAutofit fontScale="92500" lnSpcReduction="10000"/>
          </a:bodyPr>
          <a:lstStyle/>
          <a:p>
            <a:pPr marL="0" indent="0">
              <a:buNone/>
            </a:pPr>
            <a:r>
              <a:rPr lang="ru-RU" b="1" u="sng" dirty="0" err="1"/>
              <a:t>Японська</a:t>
            </a:r>
            <a:r>
              <a:rPr lang="ru-RU" b="1" u="sng" dirty="0"/>
              <a:t> (</a:t>
            </a:r>
            <a:r>
              <a:rPr lang="ru-RU" b="1" u="sng" dirty="0" err="1"/>
              <a:t>Японія</a:t>
            </a:r>
            <a:r>
              <a:rPr lang="ru-RU" b="1" u="sng" dirty="0"/>
              <a:t>)</a:t>
            </a:r>
          </a:p>
          <a:p>
            <a:r>
              <a:rPr lang="ru-RU" dirty="0" err="1"/>
              <a:t>передбачає</a:t>
            </a:r>
            <a:r>
              <a:rPr lang="ru-RU" dirty="0"/>
              <a:t> </a:t>
            </a:r>
            <a:r>
              <a:rPr lang="ru-RU" dirty="0" err="1"/>
              <a:t>проведення</a:t>
            </a:r>
            <a:r>
              <a:rPr lang="ru-RU" dirty="0"/>
              <a:t> політики </a:t>
            </a:r>
            <a:r>
              <a:rPr lang="ru-RU" dirty="0" err="1"/>
              <a:t>вирівнювання</a:t>
            </a:r>
            <a:r>
              <a:rPr lang="ru-RU" dirty="0"/>
              <a:t> </a:t>
            </a:r>
            <a:r>
              <a:rPr lang="ru-RU" dirty="0" err="1"/>
              <a:t>доходів</a:t>
            </a:r>
            <a:r>
              <a:rPr lang="ru-RU" dirty="0"/>
              <a:t>,</a:t>
            </a:r>
          </a:p>
          <a:p>
            <a:r>
              <a:rPr lang="ru-RU" dirty="0" err="1"/>
              <a:t>особливу</a:t>
            </a:r>
            <a:r>
              <a:rPr lang="ru-RU" dirty="0"/>
              <a:t> </a:t>
            </a:r>
            <a:r>
              <a:rPr lang="ru-RU" dirty="0" err="1"/>
              <a:t>політику</a:t>
            </a:r>
            <a:r>
              <a:rPr lang="ru-RU" dirty="0"/>
              <a:t> </a:t>
            </a:r>
            <a:r>
              <a:rPr lang="ru-RU" dirty="0" err="1"/>
              <a:t>використання</a:t>
            </a:r>
            <a:r>
              <a:rPr lang="ru-RU" dirty="0"/>
              <a:t> </a:t>
            </a:r>
            <a:r>
              <a:rPr lang="ru-RU" dirty="0" err="1"/>
              <a:t>робочої</a:t>
            </a:r>
            <a:r>
              <a:rPr lang="ru-RU" dirty="0"/>
              <a:t> </a:t>
            </a:r>
            <a:r>
              <a:rPr lang="ru-RU" dirty="0" err="1"/>
              <a:t>сили</a:t>
            </a:r>
            <a:r>
              <a:rPr lang="ru-RU" dirty="0"/>
              <a:t> (система </a:t>
            </a:r>
            <a:r>
              <a:rPr lang="ru-RU" dirty="0" err="1"/>
              <a:t>довічного</a:t>
            </a:r>
            <a:r>
              <a:rPr lang="ru-RU" dirty="0"/>
              <a:t> найму з </a:t>
            </a:r>
            <a:r>
              <a:rPr lang="ru-RU" dirty="0" err="1"/>
              <a:t>певними</a:t>
            </a:r>
            <a:r>
              <a:rPr lang="ru-RU" dirty="0"/>
              <a:t> </a:t>
            </a:r>
            <a:r>
              <a:rPr lang="ru-RU" dirty="0" err="1"/>
              <a:t>сучасними</a:t>
            </a:r>
            <a:r>
              <a:rPr lang="ru-RU" dirty="0"/>
              <a:t> </a:t>
            </a:r>
            <a:r>
              <a:rPr lang="ru-RU" dirty="0" err="1"/>
              <a:t>модифікаціями</a:t>
            </a:r>
            <a:r>
              <a:rPr lang="ru-RU" dirty="0"/>
              <a:t>),</a:t>
            </a:r>
          </a:p>
          <a:p>
            <a:r>
              <a:rPr lang="ru-RU" dirty="0" err="1"/>
              <a:t>домінування</a:t>
            </a:r>
            <a:r>
              <a:rPr lang="ru-RU" dirty="0"/>
              <a:t> </a:t>
            </a:r>
            <a:r>
              <a:rPr lang="ru-RU" dirty="0" err="1"/>
              <a:t>психології</a:t>
            </a:r>
            <a:r>
              <a:rPr lang="ru-RU" dirty="0"/>
              <a:t> </a:t>
            </a:r>
            <a:r>
              <a:rPr lang="ru-RU" dirty="0" err="1"/>
              <a:t>колективізму</a:t>
            </a:r>
            <a:r>
              <a:rPr lang="ru-RU" dirty="0"/>
              <a:t>, </a:t>
            </a:r>
            <a:r>
              <a:rPr lang="ru-RU" dirty="0" err="1"/>
              <a:t>солідарності</a:t>
            </a:r>
            <a:r>
              <a:rPr lang="ru-RU" dirty="0"/>
              <a:t> в доходах,</a:t>
            </a:r>
          </a:p>
          <a:p>
            <a:r>
              <a:rPr lang="ru-RU" dirty="0" err="1"/>
              <a:t>досягнення</a:t>
            </a:r>
            <a:r>
              <a:rPr lang="ru-RU" dirty="0"/>
              <a:t> консенсусу </a:t>
            </a:r>
            <a:r>
              <a:rPr lang="ru-RU" dirty="0" err="1"/>
              <a:t>між</a:t>
            </a:r>
            <a:r>
              <a:rPr lang="ru-RU" dirty="0"/>
              <a:t> </a:t>
            </a:r>
            <a:r>
              <a:rPr lang="ru-RU" dirty="0" err="1"/>
              <a:t>різними</a:t>
            </a:r>
            <a:r>
              <a:rPr lang="ru-RU" dirty="0"/>
              <a:t> </a:t>
            </a:r>
            <a:r>
              <a:rPr lang="ru-RU" dirty="0" err="1"/>
              <a:t>суб’єктами</a:t>
            </a:r>
            <a:r>
              <a:rPr lang="ru-RU" dirty="0"/>
              <a:t> у </a:t>
            </a:r>
            <a:r>
              <a:rPr lang="ru-RU" dirty="0" err="1"/>
              <a:t>розв’язанні</a:t>
            </a:r>
            <a:r>
              <a:rPr lang="ru-RU" dirty="0"/>
              <a:t> </a:t>
            </a:r>
            <a:r>
              <a:rPr lang="ru-RU" dirty="0" err="1"/>
              <a:t>соціально-економічних</a:t>
            </a:r>
            <a:r>
              <a:rPr lang="ru-RU" dirty="0"/>
              <a:t> проблем,</a:t>
            </a:r>
          </a:p>
          <a:p>
            <a:r>
              <a:rPr lang="ru-RU" dirty="0"/>
              <a:t> </a:t>
            </a:r>
            <a:r>
              <a:rPr lang="ru-RU" dirty="0" err="1"/>
              <a:t>піднесення</a:t>
            </a:r>
            <a:r>
              <a:rPr lang="ru-RU" dirty="0"/>
              <a:t> </a:t>
            </a:r>
            <a:r>
              <a:rPr lang="ru-RU" dirty="0" err="1"/>
              <a:t>питань</a:t>
            </a:r>
            <a:r>
              <a:rPr lang="ru-RU" dirty="0"/>
              <a:t> </a:t>
            </a:r>
            <a:r>
              <a:rPr lang="ru-RU" dirty="0" err="1"/>
              <a:t>підвищення</a:t>
            </a:r>
            <a:r>
              <a:rPr lang="ru-RU" dirty="0"/>
              <a:t> </a:t>
            </a:r>
            <a:r>
              <a:rPr lang="ru-RU" dirty="0" err="1"/>
              <a:t>життєвого</a:t>
            </a:r>
            <a:r>
              <a:rPr lang="ru-RU" dirty="0"/>
              <a:t> </a:t>
            </a:r>
            <a:r>
              <a:rPr lang="ru-RU" dirty="0" err="1"/>
              <a:t>рівня</a:t>
            </a:r>
            <a:r>
              <a:rPr lang="ru-RU" dirty="0"/>
              <a:t> </a:t>
            </a:r>
            <a:r>
              <a:rPr lang="ru-RU" dirty="0" err="1"/>
              <a:t>населення</a:t>
            </a:r>
            <a:r>
              <a:rPr lang="ru-RU" dirty="0"/>
              <a:t> в ранг </a:t>
            </a:r>
            <a:r>
              <a:rPr lang="ru-RU" dirty="0" err="1"/>
              <a:t>національних</a:t>
            </a:r>
            <a:r>
              <a:rPr lang="ru-RU" dirty="0"/>
              <a:t> </a:t>
            </a:r>
            <a:r>
              <a:rPr lang="ru-RU" dirty="0" err="1"/>
              <a:t>пріоритетів</a:t>
            </a:r>
            <a:r>
              <a:rPr lang="ru-RU" dirty="0"/>
              <a:t>.</a:t>
            </a:r>
          </a:p>
        </p:txBody>
      </p:sp>
      <p:pic>
        <p:nvPicPr>
          <p:cNvPr id="4" name="Рисунок 3"/>
          <p:cNvPicPr>
            <a:picLocks noChangeAspect="1"/>
          </p:cNvPicPr>
          <p:nvPr/>
        </p:nvPicPr>
        <p:blipFill>
          <a:blip r:embed="rId2"/>
          <a:stretch>
            <a:fillRect/>
          </a:stretch>
        </p:blipFill>
        <p:spPr>
          <a:xfrm>
            <a:off x="9418159" y="1968500"/>
            <a:ext cx="2578157" cy="1931129"/>
          </a:xfrm>
          <a:prstGeom prst="rect">
            <a:avLst/>
          </a:prstGeom>
        </p:spPr>
      </p:pic>
      <p:sp>
        <p:nvSpPr>
          <p:cNvPr id="5" name="Дата 4">
            <a:extLst>
              <a:ext uri="{FF2B5EF4-FFF2-40B4-BE49-F238E27FC236}">
                <a16:creationId xmlns:a16="http://schemas.microsoft.com/office/drawing/2014/main" id="{2D31C393-FD55-7641-A090-17835242D4CE}"/>
              </a:ext>
            </a:extLst>
          </p:cNvPr>
          <p:cNvSpPr>
            <a:spLocks noGrp="1"/>
          </p:cNvSpPr>
          <p:nvPr>
            <p:ph type="dt" sz="half" idx="10"/>
          </p:nvPr>
        </p:nvSpPr>
        <p:spPr/>
        <p:txBody>
          <a:bodyPr/>
          <a:lstStyle/>
          <a:p>
            <a:fld id="{7F9D9E41-D682-DD4A-A757-E57F52ABAA78}" type="datetime1">
              <a:rPr lang="ru-RU" smtClean="0"/>
              <a:t>13.11.2022</a:t>
            </a:fld>
            <a:endParaRPr lang="ru-UA"/>
          </a:p>
        </p:txBody>
      </p:sp>
      <p:sp>
        <p:nvSpPr>
          <p:cNvPr id="6" name="Номер слайда 5">
            <a:extLst>
              <a:ext uri="{FF2B5EF4-FFF2-40B4-BE49-F238E27FC236}">
                <a16:creationId xmlns:a16="http://schemas.microsoft.com/office/drawing/2014/main" id="{7498980D-7100-8E4A-80B8-128B246F9976}"/>
              </a:ext>
            </a:extLst>
          </p:cNvPr>
          <p:cNvSpPr>
            <a:spLocks noGrp="1"/>
          </p:cNvSpPr>
          <p:nvPr>
            <p:ph type="sldNum" sz="quarter" idx="12"/>
          </p:nvPr>
        </p:nvSpPr>
        <p:spPr/>
        <p:txBody>
          <a:bodyPr/>
          <a:lstStyle/>
          <a:p>
            <a:fld id="{D4CBF4CF-B119-4841-B505-2CAA97F19D28}" type="slidenum">
              <a:rPr lang="ru-UA" smtClean="0"/>
              <a:t>13</a:t>
            </a:fld>
            <a:endParaRPr lang="ru-UA"/>
          </a:p>
        </p:txBody>
      </p:sp>
    </p:spTree>
    <p:extLst>
      <p:ext uri="{BB962C8B-B14F-4D97-AF65-F5344CB8AC3E}">
        <p14:creationId xmlns:p14="http://schemas.microsoft.com/office/powerpoint/2010/main" val="128894448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11034" y="2060848"/>
            <a:ext cx="11029583" cy="4392488"/>
          </a:xfrm>
        </p:spPr>
        <p:txBody>
          <a:bodyPr>
            <a:normAutofit fontScale="92500" lnSpcReduction="20000"/>
          </a:bodyPr>
          <a:lstStyle/>
          <a:p>
            <a:pPr algn="just"/>
            <a:r>
              <a:rPr lang="uk-UA" sz="1600" dirty="0"/>
              <a:t>Загалом, ЄС та фінансові інституції (Європейський інвестиційний банк та Європейський банк реконструкції та розвитку</a:t>
            </a:r>
            <a:r>
              <a:rPr lang="en-US" sz="1600" dirty="0"/>
              <a:t>) </a:t>
            </a:r>
            <a:r>
              <a:rPr lang="uk-UA" sz="1600" dirty="0"/>
              <a:t>за період з 2014 року по теперішній час залучили для України понад 13 </a:t>
            </a:r>
            <a:r>
              <a:rPr lang="uk-UA" sz="1600" dirty="0" err="1"/>
              <a:t>млрд</a:t>
            </a:r>
            <a:r>
              <a:rPr lang="uk-UA" sz="1600" dirty="0"/>
              <a:t> євро у вигляді позик та 2 </a:t>
            </a:r>
            <a:r>
              <a:rPr lang="uk-UA" sz="1600" dirty="0" err="1"/>
              <a:t>млрд</a:t>
            </a:r>
            <a:r>
              <a:rPr lang="uk-UA" sz="1600" dirty="0"/>
              <a:t> євро у виглядів грантів, для допомоги у стабілізації економіки, проведення комплексних реформ та підвищення рівня життя своїх громадян. </a:t>
            </a:r>
          </a:p>
          <a:p>
            <a:pPr algn="just"/>
            <a:r>
              <a:rPr lang="uk-UA" sz="1600" dirty="0"/>
              <a:t>Сюди також входить значна двостороння фінансова та технічна допомога в рамках Європейського інструменту сусідства (понад 1,4 </a:t>
            </a:r>
            <a:r>
              <a:rPr lang="uk-UA" sz="1600" dirty="0" err="1"/>
              <a:t>млрд</a:t>
            </a:r>
            <a:r>
              <a:rPr lang="uk-UA" sz="1600" dirty="0"/>
              <a:t> євро). Україна також отримує допомогу в рамках інструментів </a:t>
            </a:r>
            <a:r>
              <a:rPr lang="en-US" sz="1600" dirty="0"/>
              <a:t>Twinning </a:t>
            </a:r>
            <a:r>
              <a:rPr lang="uk-UA" sz="1600" dirty="0"/>
              <a:t>і </a:t>
            </a:r>
            <a:r>
              <a:rPr lang="en-US" sz="1600" dirty="0"/>
              <a:t>TAIEX, </a:t>
            </a:r>
            <a:endParaRPr lang="uk-UA" sz="1600" dirty="0"/>
          </a:p>
          <a:p>
            <a:pPr algn="just"/>
            <a:r>
              <a:rPr lang="uk-UA" sz="1600" dirty="0"/>
              <a:t>двосторонньої підтримки – в рамках регіональних та багатонаціональних програм ЄІС для країн Східного партнерства. Окрім Чорнобильського фонду «Укриття», підтримка надається через Інструмент співробітництва у сфері ядерної безпеки (ІСЯБ </a:t>
            </a:r>
            <a:r>
              <a:rPr lang="en-US" sz="1600" dirty="0"/>
              <a:t>II) </a:t>
            </a:r>
            <a:r>
              <a:rPr lang="uk-UA" sz="1600" dirty="0"/>
              <a:t>на 2014-2020 рр. Крім того, за допомогою чотирьох програм ЄС залучив для України 4,41 млрд євро у вигляді макрофінансової допомоги, що виплачується після виконання умов, пов’язаних із проведенням реформ.</a:t>
            </a:r>
          </a:p>
          <a:p>
            <a:pPr algn="just"/>
            <a:r>
              <a:rPr lang="uk-UA" sz="1600" dirty="0"/>
              <a:t>І нарешті, з 2017 року діє комплексна програма підтримки </a:t>
            </a:r>
            <a:r>
              <a:rPr lang="uk-UA" sz="1600" dirty="0" err="1"/>
              <a:t>контрольвоаної</a:t>
            </a:r>
            <a:r>
              <a:rPr lang="uk-UA" sz="1600" dirty="0"/>
              <a:t> Урядом частини Донецької та Луганської областей на суму 50 </a:t>
            </a:r>
            <a:r>
              <a:rPr lang="uk-UA" sz="1600" dirty="0" err="1"/>
              <a:t>млн</a:t>
            </a:r>
            <a:r>
              <a:rPr lang="uk-UA" sz="1600" dirty="0"/>
              <a:t> євро. Вона спрямована на зміцнення належного державного управління та децентралізації, підтримку пожвавлення економіки та малих і середніх підприємств (МСП), підвищення рівня безпеки громадян та соціальної згуртованості, сприяння розвитку регіональної системи охорони здоров’я, підтримку переміщених університетів та надання допомоги у вирішенні інфраструктурних проблем. Нещодавно програму було поповнено ще на 10 </a:t>
            </a:r>
            <a:r>
              <a:rPr lang="uk-UA" sz="1600" dirty="0" err="1"/>
              <a:t>млн</a:t>
            </a:r>
            <a:r>
              <a:rPr lang="uk-UA" sz="1600" dirty="0"/>
              <a:t> євро та розширено для підтримки Приазов'я.</a:t>
            </a:r>
          </a:p>
        </p:txBody>
      </p:sp>
      <p:sp>
        <p:nvSpPr>
          <p:cNvPr id="4" name="Дата 3"/>
          <p:cNvSpPr>
            <a:spLocks noGrp="1"/>
          </p:cNvSpPr>
          <p:nvPr>
            <p:ph type="dt" sz="half" idx="10"/>
          </p:nvPr>
        </p:nvSpPr>
        <p:spPr/>
        <p:txBody>
          <a:bodyPr/>
          <a:lstStyle/>
          <a:p>
            <a:pPr>
              <a:defRPr/>
            </a:pPr>
            <a:fld id="{134A075D-223D-DB4E-AAE3-5F33BAB28D3C}" type="datetime1">
              <a:rPr lang="ru-RU" smtClean="0">
                <a:solidFill>
                  <a:prstClr val="black">
                    <a:tint val="75000"/>
                  </a:prstClr>
                </a:solidFill>
              </a:rPr>
              <a:t>13.11.2022</a:t>
            </a:fld>
            <a:endParaRPr lang="uk-UA">
              <a:solidFill>
                <a:prstClr val="black">
                  <a:tint val="75000"/>
                </a:prstClr>
              </a:solidFill>
            </a:endParaRPr>
          </a:p>
        </p:txBody>
      </p:sp>
      <p:sp>
        <p:nvSpPr>
          <p:cNvPr id="2" name="Номер слайда 1"/>
          <p:cNvSpPr>
            <a:spLocks noGrp="1"/>
          </p:cNvSpPr>
          <p:nvPr>
            <p:ph type="sldNum" sz="quarter" idx="12"/>
          </p:nvPr>
        </p:nvSpPr>
        <p:spPr/>
        <p:txBody>
          <a:bodyPr/>
          <a:lstStyle/>
          <a:p>
            <a:pPr>
              <a:defRPr/>
            </a:pPr>
            <a:fld id="{237C55A1-0595-4466-B811-9080A7FDB365}" type="slidenum">
              <a:rPr lang="uk-UA" altLang="ru-RU" smtClean="0"/>
              <a:pPr>
                <a:defRPr/>
              </a:pPr>
              <a:t>130</a:t>
            </a:fld>
            <a:endParaRPr lang="uk-UA" altLang="ru-RU"/>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428" y="116632"/>
            <a:ext cx="2664297"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3826" y="116632"/>
            <a:ext cx="2354957" cy="1692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2190" y="203833"/>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963066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err="1">
                <a:solidFill>
                  <a:srgbClr val="FFC000"/>
                </a:solidFill>
              </a:rPr>
              <a:t>Огляд</a:t>
            </a:r>
            <a:r>
              <a:rPr lang="ru-RU" sz="3600" b="1" dirty="0">
                <a:solidFill>
                  <a:srgbClr val="FFC000"/>
                </a:solidFill>
              </a:rPr>
              <a:t> </a:t>
            </a:r>
            <a:r>
              <a:rPr lang="ru-RU" sz="3600" b="1" dirty="0" err="1">
                <a:solidFill>
                  <a:srgbClr val="FFC000"/>
                </a:solidFill>
              </a:rPr>
              <a:t>підтримки</a:t>
            </a:r>
            <a:r>
              <a:rPr lang="ru-RU" sz="3600" b="1" dirty="0">
                <a:solidFill>
                  <a:srgbClr val="FFC000"/>
                </a:solidFill>
              </a:rPr>
              <a:t> ЄС для </a:t>
            </a:r>
            <a:r>
              <a:rPr lang="ru-RU" sz="3600" b="1" dirty="0" err="1">
                <a:solidFill>
                  <a:srgbClr val="FFC000"/>
                </a:solidFill>
              </a:rPr>
              <a:t>України</a:t>
            </a:r>
            <a:r>
              <a:rPr lang="ru-RU" sz="3600" b="1" dirty="0">
                <a:solidFill>
                  <a:srgbClr val="FFC000"/>
                </a:solidFill>
              </a:rPr>
              <a:t> </a:t>
            </a:r>
            <a:r>
              <a:rPr lang="ru-RU" sz="3600" b="1" dirty="0" err="1">
                <a:solidFill>
                  <a:srgbClr val="FFC000"/>
                </a:solidFill>
              </a:rPr>
              <a:t>після</a:t>
            </a:r>
            <a:r>
              <a:rPr lang="ru-RU" sz="3600" b="1" dirty="0">
                <a:solidFill>
                  <a:srgbClr val="FFC000"/>
                </a:solidFill>
              </a:rPr>
              <a:t> Майдану</a:t>
            </a:r>
            <a:endParaRPr lang="uk-UA" sz="3600" b="1" dirty="0">
              <a:solidFill>
                <a:srgbClr val="FFC000"/>
              </a:solidFill>
            </a:endParaRPr>
          </a:p>
        </p:txBody>
      </p:sp>
      <p:sp>
        <p:nvSpPr>
          <p:cNvPr id="4" name="Дата 3"/>
          <p:cNvSpPr>
            <a:spLocks noGrp="1"/>
          </p:cNvSpPr>
          <p:nvPr>
            <p:ph type="dt" sz="half" idx="10"/>
          </p:nvPr>
        </p:nvSpPr>
        <p:spPr/>
        <p:txBody>
          <a:bodyPr/>
          <a:lstStyle/>
          <a:p>
            <a:pPr>
              <a:defRPr/>
            </a:pPr>
            <a:fld id="{7813B624-D980-2348-9BF4-CEC4A5DC0EB6}" type="datetime1">
              <a:rPr lang="ru-RU" smtClean="0">
                <a:solidFill>
                  <a:prstClr val="black">
                    <a:tint val="75000"/>
                  </a:prstClr>
                </a:solidFill>
              </a:rPr>
              <a:t>13.11.2022</a:t>
            </a:fld>
            <a:endParaRPr lang="uk-UA">
              <a:solidFill>
                <a:prstClr val="black">
                  <a:tint val="75000"/>
                </a:prstClr>
              </a:solidFill>
            </a:endParaRPr>
          </a:p>
        </p:txBody>
      </p:sp>
      <p:sp>
        <p:nvSpPr>
          <p:cNvPr id="3" name="Номер слайда 2"/>
          <p:cNvSpPr>
            <a:spLocks noGrp="1"/>
          </p:cNvSpPr>
          <p:nvPr>
            <p:ph type="sldNum" sz="quarter" idx="12"/>
          </p:nvPr>
        </p:nvSpPr>
        <p:spPr/>
        <p:txBody>
          <a:bodyPr/>
          <a:lstStyle/>
          <a:p>
            <a:pPr>
              <a:defRPr/>
            </a:pPr>
            <a:fld id="{237C55A1-0595-4466-B811-9080A7FDB365}" type="slidenum">
              <a:rPr lang="uk-UA" altLang="ru-RU" smtClean="0"/>
              <a:pPr>
                <a:defRPr/>
              </a:pPr>
              <a:t>131</a:t>
            </a:fld>
            <a:endParaRPr lang="uk-UA" altLang="ru-RU"/>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97" y="1359171"/>
            <a:ext cx="7505452" cy="492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8472268" y="1124745"/>
            <a:ext cx="3528392" cy="923330"/>
          </a:xfrm>
          <a:prstGeom prst="rect">
            <a:avLst/>
          </a:prstGeom>
        </p:spPr>
        <p:txBody>
          <a:bodyPr wrap="square">
            <a:spAutoFit/>
          </a:bodyPr>
          <a:lstStyle/>
          <a:p>
            <a:r>
              <a:rPr lang="en-US" dirty="0">
                <a:solidFill>
                  <a:schemeClr val="bg1"/>
                </a:solidFill>
              </a:rPr>
              <a:t>https://eeas.europa.eu/headquarters/headquarters-homepage/10781/node/10781_uk</a:t>
            </a:r>
            <a:endParaRPr lang="uk-UA" dirty="0">
              <a:solidFill>
                <a:schemeClr val="bg1"/>
              </a:solidFill>
            </a:endParaRP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0299" y="2758087"/>
            <a:ext cx="2657474"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472732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1380" y="447188"/>
            <a:ext cx="6175345" cy="970450"/>
          </a:xfrm>
        </p:spPr>
        <p:txBody>
          <a:bodyPr>
            <a:normAutofit/>
          </a:bodyPr>
          <a:lstStyle/>
          <a:p>
            <a:r>
              <a:rPr lang="uk-UA" sz="2400" dirty="0"/>
              <a:t>Фінансова допомога</a:t>
            </a:r>
            <a:br>
              <a:rPr lang="uk-UA" sz="2400" dirty="0"/>
            </a:br>
            <a:r>
              <a:rPr lang="uk-UA" sz="2400" dirty="0"/>
              <a:t> Україні з боку ЄС</a:t>
            </a:r>
          </a:p>
        </p:txBody>
      </p:sp>
      <p:sp>
        <p:nvSpPr>
          <p:cNvPr id="3" name="Объект 2"/>
          <p:cNvSpPr>
            <a:spLocks noGrp="1"/>
          </p:cNvSpPr>
          <p:nvPr>
            <p:ph idx="1"/>
          </p:nvPr>
        </p:nvSpPr>
        <p:spPr>
          <a:xfrm>
            <a:off x="570062" y="2198841"/>
            <a:ext cx="6791704" cy="4366082"/>
          </a:xfrm>
          <a:solidFill>
            <a:schemeClr val="accent4">
              <a:lumMod val="40000"/>
              <a:lumOff val="60000"/>
            </a:schemeClr>
          </a:solidFill>
        </p:spPr>
        <p:txBody>
          <a:bodyPr>
            <a:normAutofit lnSpcReduction="10000"/>
          </a:bodyPr>
          <a:lstStyle/>
          <a:p>
            <a:r>
              <a:rPr lang="ru-RU" dirty="0">
                <a:solidFill>
                  <a:schemeClr val="tx1"/>
                </a:solidFill>
              </a:rPr>
              <a:t> </a:t>
            </a:r>
            <a:r>
              <a:rPr lang="ru-RU" dirty="0" err="1">
                <a:solidFill>
                  <a:schemeClr val="tx1"/>
                </a:solidFill>
              </a:rPr>
              <a:t>Україні</a:t>
            </a:r>
            <a:r>
              <a:rPr lang="ru-RU" dirty="0">
                <a:solidFill>
                  <a:schemeClr val="tx1"/>
                </a:solidFill>
              </a:rPr>
              <a:t> на </a:t>
            </a:r>
            <a:r>
              <a:rPr lang="ru-RU" dirty="0" err="1">
                <a:solidFill>
                  <a:schemeClr val="tx1"/>
                </a:solidFill>
              </a:rPr>
              <a:t>даний</a:t>
            </a:r>
            <a:r>
              <a:rPr lang="ru-RU" dirty="0">
                <a:solidFill>
                  <a:schemeClr val="tx1"/>
                </a:solidFill>
              </a:rPr>
              <a:t> момент </a:t>
            </a:r>
            <a:r>
              <a:rPr lang="ru-RU" dirty="0" err="1">
                <a:solidFill>
                  <a:schemeClr val="tx1"/>
                </a:solidFill>
              </a:rPr>
              <a:t>доступні</a:t>
            </a:r>
            <a:r>
              <a:rPr lang="ru-RU" dirty="0">
                <a:solidFill>
                  <a:schemeClr val="tx1"/>
                </a:solidFill>
              </a:rPr>
              <a:t> </a:t>
            </a:r>
            <a:r>
              <a:rPr lang="ru-RU" dirty="0" err="1">
                <a:solidFill>
                  <a:schemeClr val="tx1"/>
                </a:solidFill>
              </a:rPr>
              <a:t>лише</a:t>
            </a:r>
            <a:r>
              <a:rPr lang="ru-RU" dirty="0">
                <a:solidFill>
                  <a:schemeClr val="tx1"/>
                </a:solidFill>
              </a:rPr>
              <a:t> </a:t>
            </a:r>
            <a:r>
              <a:rPr lang="ru-RU" dirty="0" err="1">
                <a:solidFill>
                  <a:schemeClr val="tx1"/>
                </a:solidFill>
              </a:rPr>
              <a:t>програми</a:t>
            </a:r>
            <a:r>
              <a:rPr lang="ru-RU" dirty="0">
                <a:solidFill>
                  <a:schemeClr val="tx1"/>
                </a:solidFill>
              </a:rPr>
              <a:t> </a:t>
            </a:r>
            <a:r>
              <a:rPr lang="ru-RU" dirty="0" err="1">
                <a:solidFill>
                  <a:schemeClr val="tx1"/>
                </a:solidFill>
              </a:rPr>
              <a:t>транснаціонального</a:t>
            </a:r>
            <a:r>
              <a:rPr lang="ru-RU" dirty="0">
                <a:solidFill>
                  <a:schemeClr val="tx1"/>
                </a:solidFill>
              </a:rPr>
              <a:t> </a:t>
            </a:r>
            <a:r>
              <a:rPr lang="ru-RU" dirty="0" err="1">
                <a:solidFill>
                  <a:schemeClr val="tx1"/>
                </a:solidFill>
              </a:rPr>
              <a:t>співробітництва</a:t>
            </a:r>
            <a:r>
              <a:rPr lang="ru-RU" dirty="0">
                <a:solidFill>
                  <a:schemeClr val="tx1"/>
                </a:solidFill>
              </a:rPr>
              <a:t> (</a:t>
            </a:r>
            <a:r>
              <a:rPr lang="ru-RU" dirty="0" err="1">
                <a:solidFill>
                  <a:schemeClr val="tx1"/>
                </a:solidFill>
              </a:rPr>
              <a:t>Interreg</a:t>
            </a:r>
            <a:r>
              <a:rPr lang="ru-RU" dirty="0">
                <a:solidFill>
                  <a:schemeClr val="tx1"/>
                </a:solidFill>
              </a:rPr>
              <a:t> B), </a:t>
            </a:r>
            <a:r>
              <a:rPr lang="ru-RU" dirty="0" err="1">
                <a:solidFill>
                  <a:schemeClr val="tx1"/>
                </a:solidFill>
              </a:rPr>
              <a:t>які</a:t>
            </a:r>
            <a:r>
              <a:rPr lang="ru-RU" dirty="0">
                <a:solidFill>
                  <a:schemeClr val="tx1"/>
                </a:solidFill>
              </a:rPr>
              <a:t> </a:t>
            </a:r>
            <a:r>
              <a:rPr lang="ru-RU" dirty="0" err="1">
                <a:solidFill>
                  <a:schemeClr val="tx1"/>
                </a:solidFill>
              </a:rPr>
              <a:t>можуть</a:t>
            </a:r>
            <a:r>
              <a:rPr lang="ru-RU" dirty="0">
                <a:solidFill>
                  <a:schemeClr val="tx1"/>
                </a:solidFill>
              </a:rPr>
              <a:t> </a:t>
            </a:r>
            <a:r>
              <a:rPr lang="ru-RU" dirty="0" err="1">
                <a:solidFill>
                  <a:schemeClr val="tx1"/>
                </a:solidFill>
              </a:rPr>
              <a:t>включати</a:t>
            </a:r>
            <a:r>
              <a:rPr lang="ru-RU" dirty="0">
                <a:solidFill>
                  <a:schemeClr val="tx1"/>
                </a:solidFill>
              </a:rPr>
              <a:t> </a:t>
            </a:r>
            <a:r>
              <a:rPr lang="ru-RU" dirty="0" err="1">
                <a:solidFill>
                  <a:schemeClr val="tx1"/>
                </a:solidFill>
              </a:rPr>
              <a:t>держави</a:t>
            </a:r>
            <a:r>
              <a:rPr lang="ru-RU" dirty="0">
                <a:solidFill>
                  <a:schemeClr val="tx1"/>
                </a:solidFill>
              </a:rPr>
              <a:t>, </a:t>
            </a:r>
            <a:r>
              <a:rPr lang="ru-RU" dirty="0" err="1">
                <a:solidFill>
                  <a:schemeClr val="tx1"/>
                </a:solidFill>
              </a:rPr>
              <a:t>що</a:t>
            </a:r>
            <a:r>
              <a:rPr lang="ru-RU" dirty="0">
                <a:solidFill>
                  <a:schemeClr val="tx1"/>
                </a:solidFill>
              </a:rPr>
              <a:t> не є членами, кандидатами </a:t>
            </a:r>
            <a:r>
              <a:rPr lang="ru-RU" dirty="0" err="1">
                <a:solidFill>
                  <a:schemeClr val="tx1"/>
                </a:solidFill>
              </a:rPr>
              <a:t>або</a:t>
            </a:r>
            <a:r>
              <a:rPr lang="ru-RU" dirty="0">
                <a:solidFill>
                  <a:schemeClr val="tx1"/>
                </a:solidFill>
              </a:rPr>
              <a:t> </a:t>
            </a:r>
            <a:r>
              <a:rPr lang="ru-RU" dirty="0" err="1">
                <a:solidFill>
                  <a:schemeClr val="tx1"/>
                </a:solidFill>
              </a:rPr>
              <a:t>потенційними</a:t>
            </a:r>
            <a:r>
              <a:rPr lang="ru-RU" dirty="0">
                <a:solidFill>
                  <a:schemeClr val="tx1"/>
                </a:solidFill>
              </a:rPr>
              <a:t> кандидатами на членство в ЄС (за </a:t>
            </a:r>
            <a:r>
              <a:rPr lang="ru-RU" dirty="0" err="1">
                <a:solidFill>
                  <a:schemeClr val="tx1"/>
                </a:solidFill>
              </a:rPr>
              <a:t>умови</a:t>
            </a:r>
            <a:r>
              <a:rPr lang="ru-RU" dirty="0">
                <a:solidFill>
                  <a:schemeClr val="tx1"/>
                </a:solidFill>
              </a:rPr>
              <a:t> </a:t>
            </a:r>
            <a:r>
              <a:rPr lang="ru-RU" dirty="0" err="1">
                <a:solidFill>
                  <a:schemeClr val="tx1"/>
                </a:solidFill>
              </a:rPr>
              <a:t>кооперації</a:t>
            </a:r>
            <a:r>
              <a:rPr lang="ru-RU" dirty="0">
                <a:solidFill>
                  <a:schemeClr val="tx1"/>
                </a:solidFill>
              </a:rPr>
              <a:t> з </a:t>
            </a:r>
            <a:r>
              <a:rPr lang="ru-RU" dirty="0" err="1">
                <a:solidFill>
                  <a:schemeClr val="tx1"/>
                </a:solidFill>
              </a:rPr>
              <a:t>країнами</a:t>
            </a:r>
            <a:r>
              <a:rPr lang="ru-RU" dirty="0">
                <a:solidFill>
                  <a:schemeClr val="tx1"/>
                </a:solidFill>
              </a:rPr>
              <a:t>-членами ЄС).</a:t>
            </a:r>
          </a:p>
          <a:p>
            <a:r>
              <a:rPr lang="ru-RU" dirty="0" err="1">
                <a:solidFill>
                  <a:schemeClr val="tx1"/>
                </a:solidFill>
              </a:rPr>
              <a:t>Якщо</a:t>
            </a:r>
            <a:r>
              <a:rPr lang="ru-RU" dirty="0">
                <a:solidFill>
                  <a:schemeClr val="tx1"/>
                </a:solidFill>
              </a:rPr>
              <a:t> </a:t>
            </a:r>
            <a:r>
              <a:rPr lang="ru-RU" dirty="0" err="1">
                <a:solidFill>
                  <a:schemeClr val="tx1"/>
                </a:solidFill>
              </a:rPr>
              <a:t>Україна</a:t>
            </a:r>
            <a:r>
              <a:rPr lang="ru-RU" dirty="0">
                <a:solidFill>
                  <a:schemeClr val="tx1"/>
                </a:solidFill>
              </a:rPr>
              <a:t> стане </a:t>
            </a:r>
            <a:r>
              <a:rPr lang="ru-RU" dirty="0" err="1">
                <a:solidFill>
                  <a:schemeClr val="tx1"/>
                </a:solidFill>
              </a:rPr>
              <a:t>потенційним</a:t>
            </a:r>
            <a:r>
              <a:rPr lang="ru-RU" dirty="0">
                <a:solidFill>
                  <a:schemeClr val="tx1"/>
                </a:solidFill>
              </a:rPr>
              <a:t> кандидатом на членство в ЄС, </a:t>
            </a:r>
            <a:r>
              <a:rPr lang="ru-RU" dirty="0" err="1">
                <a:solidFill>
                  <a:schemeClr val="tx1"/>
                </a:solidFill>
              </a:rPr>
              <a:t>також</a:t>
            </a:r>
            <a:r>
              <a:rPr lang="ru-RU" dirty="0">
                <a:solidFill>
                  <a:schemeClr val="tx1"/>
                </a:solidFill>
              </a:rPr>
              <a:t> </a:t>
            </a:r>
            <a:r>
              <a:rPr lang="ru-RU" dirty="0" err="1">
                <a:solidFill>
                  <a:schemeClr val="tx1"/>
                </a:solidFill>
              </a:rPr>
              <a:t>можлива</a:t>
            </a:r>
            <a:r>
              <a:rPr lang="ru-RU" dirty="0">
                <a:solidFill>
                  <a:schemeClr val="tx1"/>
                </a:solidFill>
              </a:rPr>
              <a:t> перспектива </a:t>
            </a:r>
            <a:r>
              <a:rPr lang="ru-RU" dirty="0" err="1">
                <a:solidFill>
                  <a:schemeClr val="tx1"/>
                </a:solidFill>
              </a:rPr>
              <a:t>транскордонного</a:t>
            </a:r>
            <a:r>
              <a:rPr lang="ru-RU" dirty="0">
                <a:solidFill>
                  <a:schemeClr val="tx1"/>
                </a:solidFill>
              </a:rPr>
              <a:t> </a:t>
            </a:r>
            <a:r>
              <a:rPr lang="ru-RU" dirty="0" err="1">
                <a:solidFill>
                  <a:schemeClr val="tx1"/>
                </a:solidFill>
              </a:rPr>
              <a:t>співробітництва</a:t>
            </a:r>
            <a:r>
              <a:rPr lang="ru-RU" dirty="0">
                <a:solidFill>
                  <a:schemeClr val="tx1"/>
                </a:solidFill>
              </a:rPr>
              <a:t> (</a:t>
            </a:r>
            <a:r>
              <a:rPr lang="ru-RU" dirty="0" err="1">
                <a:solidFill>
                  <a:schemeClr val="tx1"/>
                </a:solidFill>
              </a:rPr>
              <a:t>Interreg</a:t>
            </a:r>
            <a:r>
              <a:rPr lang="ru-RU" dirty="0">
                <a:solidFill>
                  <a:schemeClr val="tx1"/>
                </a:solidFill>
              </a:rPr>
              <a:t> A).</a:t>
            </a:r>
          </a:p>
          <a:p>
            <a:r>
              <a:rPr lang="ru-RU" dirty="0" err="1">
                <a:solidFill>
                  <a:schemeClr val="tx1"/>
                </a:solidFill>
              </a:rPr>
              <a:t>Варто</a:t>
            </a:r>
            <a:r>
              <a:rPr lang="ru-RU" dirty="0">
                <a:solidFill>
                  <a:schemeClr val="tx1"/>
                </a:solidFill>
              </a:rPr>
              <a:t> </a:t>
            </a:r>
            <a:r>
              <a:rPr lang="ru-RU" dirty="0" err="1">
                <a:solidFill>
                  <a:schemeClr val="tx1"/>
                </a:solidFill>
              </a:rPr>
              <a:t>зазначити</a:t>
            </a:r>
            <a:r>
              <a:rPr lang="ru-RU" dirty="0">
                <a:solidFill>
                  <a:schemeClr val="tx1"/>
                </a:solidFill>
              </a:rPr>
              <a:t>, </a:t>
            </a:r>
            <a:r>
              <a:rPr lang="ru-RU" dirty="0" err="1">
                <a:solidFill>
                  <a:schemeClr val="tx1"/>
                </a:solidFill>
              </a:rPr>
              <a:t>що</a:t>
            </a:r>
            <a:r>
              <a:rPr lang="ru-RU" dirty="0">
                <a:solidFill>
                  <a:schemeClr val="tx1"/>
                </a:solidFill>
              </a:rPr>
              <a:t> </a:t>
            </a:r>
            <a:r>
              <a:rPr lang="ru-RU" dirty="0" err="1">
                <a:solidFill>
                  <a:schemeClr val="tx1"/>
                </a:solidFill>
              </a:rPr>
              <a:t>Україна</a:t>
            </a:r>
            <a:r>
              <a:rPr lang="ru-RU" dirty="0">
                <a:solidFill>
                  <a:schemeClr val="tx1"/>
                </a:solidFill>
              </a:rPr>
              <a:t> не </a:t>
            </a:r>
            <a:r>
              <a:rPr lang="ru-RU" dirty="0" err="1">
                <a:solidFill>
                  <a:schemeClr val="tx1"/>
                </a:solidFill>
              </a:rPr>
              <a:t>може</a:t>
            </a:r>
            <a:r>
              <a:rPr lang="ru-RU" dirty="0">
                <a:solidFill>
                  <a:schemeClr val="tx1"/>
                </a:solidFill>
              </a:rPr>
              <a:t> набути статусу </a:t>
            </a:r>
            <a:r>
              <a:rPr lang="ru-RU" dirty="0" err="1">
                <a:solidFill>
                  <a:schemeClr val="tx1"/>
                </a:solidFill>
              </a:rPr>
              <a:t>держави</a:t>
            </a:r>
            <a:r>
              <a:rPr lang="ru-RU" dirty="0">
                <a:solidFill>
                  <a:schemeClr val="tx1"/>
                </a:solidFill>
              </a:rPr>
              <a:t>-кандидата на членство в ЄС </a:t>
            </a:r>
            <a:r>
              <a:rPr lang="ru-RU" dirty="0" err="1">
                <a:solidFill>
                  <a:schemeClr val="tx1"/>
                </a:solidFill>
              </a:rPr>
              <a:t>згідно</a:t>
            </a:r>
            <a:r>
              <a:rPr lang="ru-RU" dirty="0">
                <a:solidFill>
                  <a:schemeClr val="tx1"/>
                </a:solidFill>
              </a:rPr>
              <a:t> з </a:t>
            </a:r>
            <a:r>
              <a:rPr lang="ru-RU" dirty="0" err="1">
                <a:solidFill>
                  <a:schemeClr val="tx1"/>
                </a:solidFill>
              </a:rPr>
              <a:t>Угодою</a:t>
            </a:r>
            <a:r>
              <a:rPr lang="ru-RU" dirty="0">
                <a:solidFill>
                  <a:schemeClr val="tx1"/>
                </a:solidFill>
              </a:rPr>
              <a:t> про </a:t>
            </a:r>
            <a:r>
              <a:rPr lang="ru-RU" dirty="0" err="1">
                <a:solidFill>
                  <a:schemeClr val="tx1"/>
                </a:solidFill>
              </a:rPr>
              <a:t>асоціацію</a:t>
            </a:r>
            <a:r>
              <a:rPr lang="ru-RU" dirty="0">
                <a:solidFill>
                  <a:schemeClr val="tx1"/>
                </a:solidFill>
              </a:rPr>
              <a:t>. </a:t>
            </a:r>
            <a:endParaRPr lang="uk-UA" dirty="0">
              <a:solidFill>
                <a:schemeClr val="tx1"/>
              </a:solidFill>
            </a:endParaRPr>
          </a:p>
        </p:txBody>
      </p:sp>
      <p:sp>
        <p:nvSpPr>
          <p:cNvPr id="4" name="Дата 3"/>
          <p:cNvSpPr>
            <a:spLocks noGrp="1"/>
          </p:cNvSpPr>
          <p:nvPr>
            <p:ph type="dt" sz="half" idx="10"/>
          </p:nvPr>
        </p:nvSpPr>
        <p:spPr/>
        <p:txBody>
          <a:bodyPr/>
          <a:lstStyle/>
          <a:p>
            <a:fld id="{E58A3251-29B6-EC46-99C7-E31CA13F6753}" type="datetime1">
              <a:rPr lang="ru-RU" smtClean="0">
                <a:solidFill>
                  <a:prstClr val="white"/>
                </a:solidFill>
              </a:rPr>
              <a:t>13.11.2022</a:t>
            </a:fld>
            <a:endParaRPr lang="ru-RU">
              <a:solidFill>
                <a:prstClr val="white"/>
              </a:solidFill>
            </a:endParaRPr>
          </a:p>
        </p:txBody>
      </p:sp>
      <p:sp>
        <p:nvSpPr>
          <p:cNvPr id="5" name="Номер слайда 4"/>
          <p:cNvSpPr>
            <a:spLocks noGrp="1"/>
          </p:cNvSpPr>
          <p:nvPr>
            <p:ph type="sldNum" sz="quarter" idx="12"/>
          </p:nvPr>
        </p:nvSpPr>
        <p:spPr/>
        <p:txBody>
          <a:bodyPr/>
          <a:lstStyle/>
          <a:p>
            <a:fld id="{459306BC-6D2C-4369-868C-BA617023CD70}" type="slidenum">
              <a:rPr lang="ru-RU" smtClean="0">
                <a:solidFill>
                  <a:srgbClr val="94B6D2"/>
                </a:solidFill>
              </a:rPr>
              <a:pPr/>
              <a:t>132</a:t>
            </a:fld>
            <a:endParaRPr lang="ru-RU">
              <a:solidFill>
                <a:srgbClr val="94B6D2"/>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5010" y="132313"/>
            <a:ext cx="2856756"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1178" y="2094899"/>
            <a:ext cx="3271905" cy="2376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1178" y="4630127"/>
            <a:ext cx="3428107"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08129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2310" y="468923"/>
            <a:ext cx="10105460" cy="1328614"/>
          </a:xfrm>
        </p:spPr>
        <p:txBody>
          <a:bodyPr>
            <a:normAutofit/>
          </a:bodyPr>
          <a:lstStyle/>
          <a:p>
            <a:pPr algn="ctr"/>
            <a:r>
              <a:rPr lang="ru-RU" sz="2400" dirty="0"/>
              <a:t>У </a:t>
            </a:r>
            <a:r>
              <a:rPr lang="ru-RU" sz="2400" dirty="0" err="1"/>
              <a:t>грудні</a:t>
            </a:r>
            <a:r>
              <a:rPr lang="ru-RU" sz="2400" dirty="0"/>
              <a:t> 2017 року </a:t>
            </a:r>
            <a:r>
              <a:rPr lang="ru-RU" sz="2400" dirty="0" err="1"/>
              <a:t>Європейською</a:t>
            </a:r>
            <a:r>
              <a:rPr lang="ru-RU" sz="2400" dirty="0"/>
              <a:t> </a:t>
            </a:r>
            <a:r>
              <a:rPr lang="ru-RU" sz="2400" dirty="0" err="1"/>
              <a:t>Комісією</a:t>
            </a:r>
            <a:r>
              <a:rPr lang="ru-RU" sz="2400" dirty="0"/>
              <a:t> </a:t>
            </a:r>
            <a:r>
              <a:rPr lang="ru-RU" sz="2400" dirty="0" err="1"/>
              <a:t>було</a:t>
            </a:r>
            <a:r>
              <a:rPr lang="ru-RU" sz="2400" dirty="0"/>
              <a:t> </a:t>
            </a:r>
            <a:r>
              <a:rPr lang="ru-RU" sz="2400" dirty="0" err="1"/>
              <a:t>затверджено</a:t>
            </a:r>
            <a:r>
              <a:rPr lang="ru-RU" sz="2400" dirty="0"/>
              <a:t> </a:t>
            </a:r>
            <a:r>
              <a:rPr lang="ru-RU" sz="2400" dirty="0" err="1"/>
              <a:t>новий</a:t>
            </a:r>
            <a:r>
              <a:rPr lang="ru-RU" sz="2400" dirty="0"/>
              <a:t> </a:t>
            </a:r>
            <a:r>
              <a:rPr lang="ru-RU" sz="2400" dirty="0" err="1"/>
              <a:t>Стратегічний</a:t>
            </a:r>
            <a:r>
              <a:rPr lang="ru-RU" sz="2400" dirty="0"/>
              <a:t> документ </a:t>
            </a:r>
            <a:r>
              <a:rPr lang="ru-RU" sz="2400" dirty="0" err="1"/>
              <a:t>щодо</a:t>
            </a:r>
            <a:r>
              <a:rPr lang="ru-RU" sz="2400" dirty="0"/>
              <a:t> </a:t>
            </a:r>
            <a:r>
              <a:rPr lang="ru-RU" sz="2400" dirty="0" err="1"/>
              <a:t>допомоги</a:t>
            </a:r>
            <a:r>
              <a:rPr lang="ru-RU" sz="2400" dirty="0"/>
              <a:t> </a:t>
            </a:r>
            <a:r>
              <a:rPr lang="ru-RU" sz="2400" dirty="0" err="1"/>
              <a:t>Україні</a:t>
            </a:r>
            <a:r>
              <a:rPr lang="ru-RU" sz="2400" dirty="0"/>
              <a:t> на </a:t>
            </a:r>
            <a:br>
              <a:rPr lang="ru-RU" sz="2400" dirty="0"/>
            </a:br>
            <a:r>
              <a:rPr lang="ru-RU" sz="2400" dirty="0"/>
              <a:t>2018-2020 роки. </a:t>
            </a:r>
            <a:endParaRPr lang="uk-UA" sz="2400" dirty="0"/>
          </a:p>
        </p:txBody>
      </p:sp>
      <p:sp>
        <p:nvSpPr>
          <p:cNvPr id="3" name="Объект 2"/>
          <p:cNvSpPr>
            <a:spLocks noGrp="1"/>
          </p:cNvSpPr>
          <p:nvPr>
            <p:ph idx="1"/>
          </p:nvPr>
        </p:nvSpPr>
        <p:spPr>
          <a:xfrm>
            <a:off x="4140768" y="2222288"/>
            <a:ext cx="6908903" cy="3636511"/>
          </a:xfrm>
          <a:solidFill>
            <a:schemeClr val="accent4">
              <a:lumMod val="40000"/>
              <a:lumOff val="60000"/>
            </a:schemeClr>
          </a:solidFill>
        </p:spPr>
        <p:txBody>
          <a:bodyPr>
            <a:normAutofit/>
          </a:bodyPr>
          <a:lstStyle/>
          <a:p>
            <a:r>
              <a:rPr lang="uk-UA" dirty="0">
                <a:solidFill>
                  <a:schemeClr val="tx1"/>
                </a:solidFill>
              </a:rPr>
              <a:t>У ньому було визначено 4 стратегічні сектори:</a:t>
            </a:r>
          </a:p>
          <a:p>
            <a:pPr marL="0" indent="0">
              <a:buNone/>
            </a:pPr>
            <a:r>
              <a:rPr lang="uk-UA" dirty="0">
                <a:solidFill>
                  <a:schemeClr val="tx1"/>
                </a:solidFill>
              </a:rPr>
              <a:t>• зміцнення інституцій та належного управління;</a:t>
            </a:r>
          </a:p>
          <a:p>
            <a:pPr marL="0" indent="0">
              <a:buNone/>
            </a:pPr>
            <a:r>
              <a:rPr lang="uk-UA" dirty="0">
                <a:solidFill>
                  <a:schemeClr val="tx1"/>
                </a:solidFill>
              </a:rPr>
              <a:t>• економічний розвиток та розвиток можливостей ринку;</a:t>
            </a:r>
          </a:p>
          <a:p>
            <a:pPr marL="0" indent="0">
              <a:buNone/>
            </a:pPr>
            <a:r>
              <a:rPr lang="uk-UA" dirty="0">
                <a:solidFill>
                  <a:schemeClr val="tx1"/>
                </a:solidFill>
              </a:rPr>
              <a:t>• покращення транспортного сполучення, енергоефективність, захист навколишнього середовища та запобігання зміні клімату;</a:t>
            </a:r>
          </a:p>
          <a:p>
            <a:pPr marL="0" indent="0">
              <a:buNone/>
            </a:pPr>
            <a:r>
              <a:rPr lang="uk-UA" dirty="0">
                <a:solidFill>
                  <a:schemeClr val="tx1"/>
                </a:solidFill>
              </a:rPr>
              <a:t>• мобільність та контакти між людьми.</a:t>
            </a:r>
          </a:p>
        </p:txBody>
      </p:sp>
      <p:sp>
        <p:nvSpPr>
          <p:cNvPr id="4" name="Дата 3"/>
          <p:cNvSpPr>
            <a:spLocks noGrp="1"/>
          </p:cNvSpPr>
          <p:nvPr>
            <p:ph type="dt" sz="half" idx="10"/>
          </p:nvPr>
        </p:nvSpPr>
        <p:spPr/>
        <p:txBody>
          <a:bodyPr/>
          <a:lstStyle/>
          <a:p>
            <a:fld id="{17528F06-A0A4-334A-9672-93BCB1BBD6D2}" type="datetime1">
              <a:rPr lang="ru-RU" smtClean="0">
                <a:solidFill>
                  <a:prstClr val="white"/>
                </a:solidFill>
              </a:rPr>
              <a:t>13.11.2022</a:t>
            </a:fld>
            <a:endParaRPr lang="ru-RU">
              <a:solidFill>
                <a:prstClr val="white"/>
              </a:solidFill>
            </a:endParaRPr>
          </a:p>
        </p:txBody>
      </p:sp>
      <p:sp>
        <p:nvSpPr>
          <p:cNvPr id="5" name="Номер слайда 4"/>
          <p:cNvSpPr>
            <a:spLocks noGrp="1"/>
          </p:cNvSpPr>
          <p:nvPr>
            <p:ph type="sldNum" sz="quarter" idx="12"/>
          </p:nvPr>
        </p:nvSpPr>
        <p:spPr/>
        <p:txBody>
          <a:bodyPr/>
          <a:lstStyle/>
          <a:p>
            <a:fld id="{459306BC-6D2C-4369-868C-BA617023CD70}" type="slidenum">
              <a:rPr lang="ru-RU" smtClean="0">
                <a:solidFill>
                  <a:srgbClr val="94B6D2"/>
                </a:solidFill>
              </a:rPr>
              <a:pPr/>
              <a:t>133</a:t>
            </a:fld>
            <a:endParaRPr lang="ru-RU">
              <a:solidFill>
                <a:srgbClr val="94B6D2"/>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45" y="2406056"/>
            <a:ext cx="3028161"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328" y="4291029"/>
            <a:ext cx="2656783"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567138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6957" y="447203"/>
            <a:ext cx="10933673" cy="1240935"/>
          </a:xfrm>
        </p:spPr>
        <p:txBody>
          <a:bodyPr>
            <a:normAutofit/>
          </a:bodyPr>
          <a:lstStyle/>
          <a:p>
            <a:pPr algn="ctr"/>
            <a:r>
              <a:rPr lang="uk-UA" sz="2000" dirty="0"/>
              <a:t>    </a:t>
            </a:r>
            <a:r>
              <a:rPr lang="uk-UA" sz="2000" dirty="0" err="1"/>
              <a:t>Віце-президентка</a:t>
            </a:r>
            <a:r>
              <a:rPr lang="uk-UA" sz="2000" dirty="0"/>
              <a:t> Європейської комісії відмітила,</a:t>
            </a:r>
            <a:br>
              <a:rPr lang="uk-UA" sz="2000" dirty="0"/>
            </a:br>
            <a:r>
              <a:rPr lang="uk-UA" sz="2000" dirty="0"/>
              <a:t>що ЄС за останні роки надав Україні близько 15 </a:t>
            </a:r>
            <a:r>
              <a:rPr lang="uk-UA" sz="2000" dirty="0" err="1"/>
              <a:t>млрд</a:t>
            </a:r>
            <a:r>
              <a:rPr lang="uk-UA" sz="2000" dirty="0"/>
              <a:t> євро допомоги. </a:t>
            </a:r>
            <a:br>
              <a:rPr lang="uk-UA" sz="2000" dirty="0"/>
            </a:br>
            <a:r>
              <a:rPr lang="uk-UA" sz="2000" dirty="0"/>
              <a:t>За її словами, це безпрецедентний і найбільший пакет підтримки в історії.</a:t>
            </a:r>
            <a:endParaRPr lang="uk-UA" dirty="0"/>
          </a:p>
        </p:txBody>
      </p:sp>
      <p:sp>
        <p:nvSpPr>
          <p:cNvPr id="3" name="Объект 2"/>
          <p:cNvSpPr>
            <a:spLocks noGrp="1"/>
          </p:cNvSpPr>
          <p:nvPr>
            <p:ph idx="1"/>
          </p:nvPr>
        </p:nvSpPr>
        <p:spPr>
          <a:xfrm>
            <a:off x="446957" y="1868466"/>
            <a:ext cx="7979334" cy="4538021"/>
          </a:xfrm>
          <a:solidFill>
            <a:schemeClr val="accent4">
              <a:lumMod val="40000"/>
              <a:lumOff val="60000"/>
            </a:schemeClr>
          </a:solidFill>
        </p:spPr>
        <p:txBody>
          <a:bodyPr>
            <a:normAutofit fontScale="70000" lnSpcReduction="20000"/>
          </a:bodyPr>
          <a:lstStyle/>
          <a:p>
            <a:pPr algn="just"/>
            <a:endParaRPr lang="uk-UA" dirty="0">
              <a:solidFill>
                <a:schemeClr val="bg1"/>
              </a:solidFill>
            </a:endParaRPr>
          </a:p>
          <a:p>
            <a:pPr algn="just"/>
            <a:r>
              <a:rPr lang="uk-UA" dirty="0">
                <a:solidFill>
                  <a:schemeClr val="tx1"/>
                </a:solidFill>
              </a:rPr>
              <a:t>Разом тим, у такій риториці чітко не прослідковуються частки поворотної та безповоротної допомоги. У свою чергу, аналіз показав, що основними каналами допомоги були такі:</a:t>
            </a:r>
          </a:p>
          <a:p>
            <a:pPr marL="0" indent="0" algn="just">
              <a:buNone/>
            </a:pPr>
            <a:r>
              <a:rPr lang="uk-UA" dirty="0">
                <a:solidFill>
                  <a:schemeClr val="tx1"/>
                </a:solidFill>
              </a:rPr>
              <a:t>• 200 </a:t>
            </a:r>
            <a:r>
              <a:rPr lang="uk-UA" dirty="0" err="1">
                <a:solidFill>
                  <a:schemeClr val="tx1"/>
                </a:solidFill>
              </a:rPr>
              <a:t>млн</a:t>
            </a:r>
            <a:r>
              <a:rPr lang="uk-UA" dirty="0">
                <a:solidFill>
                  <a:schemeClr val="tx1"/>
                </a:solidFill>
              </a:rPr>
              <a:t> євро на рік у формі грантів (безоплатна допомога);</a:t>
            </a:r>
          </a:p>
          <a:p>
            <a:pPr marL="0" indent="0" algn="just">
              <a:buNone/>
            </a:pPr>
            <a:r>
              <a:rPr lang="uk-UA" dirty="0">
                <a:solidFill>
                  <a:schemeClr val="tx1"/>
                </a:solidFill>
              </a:rPr>
              <a:t>• понад 181 </a:t>
            </a:r>
            <a:r>
              <a:rPr lang="uk-UA" dirty="0" err="1">
                <a:solidFill>
                  <a:schemeClr val="tx1"/>
                </a:solidFill>
              </a:rPr>
              <a:t>млн</a:t>
            </a:r>
            <a:r>
              <a:rPr lang="uk-UA" dirty="0">
                <a:solidFill>
                  <a:schemeClr val="tx1"/>
                </a:solidFill>
              </a:rPr>
              <a:t> євро було спрямовано в Україну через інвестиційну платформу сусідства для підтримки фінансування інфраструктури у таких сферах, як вода та каналізація, енергоефективність, навколишнє середовище та фінансування МСП;</a:t>
            </a:r>
          </a:p>
          <a:p>
            <a:pPr marL="0" indent="0" algn="just">
              <a:buNone/>
            </a:pPr>
            <a:r>
              <a:rPr lang="uk-UA" dirty="0">
                <a:solidFill>
                  <a:schemeClr val="tx1"/>
                </a:solidFill>
              </a:rPr>
              <a:t>• 70 </a:t>
            </a:r>
            <a:r>
              <a:rPr lang="uk-UA" dirty="0" err="1">
                <a:solidFill>
                  <a:schemeClr val="tx1"/>
                </a:solidFill>
              </a:rPr>
              <a:t>млн</a:t>
            </a:r>
            <a:r>
              <a:rPr lang="uk-UA" dirty="0">
                <a:solidFill>
                  <a:schemeClr val="tx1"/>
                </a:solidFill>
              </a:rPr>
              <a:t> євро у вигляді гуманітарної допомоги (безоплатна допомога).</a:t>
            </a:r>
          </a:p>
          <a:p>
            <a:pPr marL="0" indent="0" algn="just">
              <a:buNone/>
            </a:pPr>
            <a:r>
              <a:rPr lang="uk-UA" dirty="0">
                <a:solidFill>
                  <a:schemeClr val="tx1"/>
                </a:solidFill>
              </a:rPr>
              <a:t>• 4,4 </a:t>
            </a:r>
            <a:r>
              <a:rPr lang="uk-UA" dirty="0" err="1">
                <a:solidFill>
                  <a:schemeClr val="tx1"/>
                </a:solidFill>
              </a:rPr>
              <a:t>млрд</a:t>
            </a:r>
            <a:r>
              <a:rPr lang="uk-UA" dirty="0">
                <a:solidFill>
                  <a:schemeClr val="tx1"/>
                </a:solidFill>
              </a:rPr>
              <a:t> євро для макрофінансової допомоги (у формі позик), що є найбільшим обсягом, спрямованим на країну, яка не є членом ЄС. 4 </a:t>
            </a:r>
            <a:r>
              <a:rPr lang="uk-UA" dirty="0" err="1">
                <a:solidFill>
                  <a:schemeClr val="tx1"/>
                </a:solidFill>
              </a:rPr>
              <a:t>млрд</a:t>
            </a:r>
            <a:r>
              <a:rPr lang="uk-UA" dirty="0">
                <a:solidFill>
                  <a:schemeClr val="tx1"/>
                </a:solidFill>
              </a:rPr>
              <a:t> євро у вигляді позик Європейського банку реконструкції та розвитку (у формі позик) задля сприяння розвитку та реформуванню, серед іншого, банківського сектору, агробізнесу, транспорту та малого бізнесу в Україні, включаючи сприяння придбанню 300 </a:t>
            </a:r>
            <a:r>
              <a:rPr lang="uk-UA" dirty="0" err="1">
                <a:solidFill>
                  <a:schemeClr val="tx1"/>
                </a:solidFill>
              </a:rPr>
              <a:t>млн</a:t>
            </a:r>
            <a:r>
              <a:rPr lang="uk-UA" dirty="0">
                <a:solidFill>
                  <a:schemeClr val="tx1"/>
                </a:solidFill>
              </a:rPr>
              <a:t> доларів газу на опалювальний сезон 2015-2016 років та проекти з ядерної безпеки</a:t>
            </a:r>
          </a:p>
        </p:txBody>
      </p:sp>
      <p:sp>
        <p:nvSpPr>
          <p:cNvPr id="4" name="Дата 3"/>
          <p:cNvSpPr>
            <a:spLocks noGrp="1"/>
          </p:cNvSpPr>
          <p:nvPr>
            <p:ph type="dt" sz="half" idx="10"/>
          </p:nvPr>
        </p:nvSpPr>
        <p:spPr/>
        <p:txBody>
          <a:bodyPr/>
          <a:lstStyle/>
          <a:p>
            <a:fld id="{0CFC27CE-9A49-7249-9C0C-4688885B908B}" type="datetime1">
              <a:rPr lang="ru-RU" smtClean="0">
                <a:solidFill>
                  <a:prstClr val="white"/>
                </a:solidFill>
              </a:rPr>
              <a:t>13.11.2022</a:t>
            </a:fld>
            <a:endParaRPr lang="ru-RU">
              <a:solidFill>
                <a:prstClr val="white"/>
              </a:solidFill>
            </a:endParaRPr>
          </a:p>
        </p:txBody>
      </p:sp>
      <p:sp>
        <p:nvSpPr>
          <p:cNvPr id="5" name="Номер слайда 4"/>
          <p:cNvSpPr>
            <a:spLocks noGrp="1"/>
          </p:cNvSpPr>
          <p:nvPr>
            <p:ph type="sldNum" sz="quarter" idx="12"/>
          </p:nvPr>
        </p:nvSpPr>
        <p:spPr/>
        <p:txBody>
          <a:bodyPr/>
          <a:lstStyle/>
          <a:p>
            <a:fld id="{459306BC-6D2C-4369-868C-BA617023CD70}" type="slidenum">
              <a:rPr lang="ru-RU" smtClean="0">
                <a:solidFill>
                  <a:srgbClr val="94B6D2"/>
                </a:solidFill>
              </a:rPr>
              <a:pPr/>
              <a:t>134</a:t>
            </a:fld>
            <a:endParaRPr lang="ru-RU">
              <a:solidFill>
                <a:srgbClr val="94B6D2"/>
              </a:solidFill>
            </a:endParaRP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4336" y="4148666"/>
            <a:ext cx="3178734" cy="2115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5551" y="1979140"/>
            <a:ext cx="2618693"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100238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59161" y="2480211"/>
            <a:ext cx="10551825" cy="3636511"/>
          </a:xfrm>
          <a:solidFill>
            <a:schemeClr val="accent4">
              <a:lumMod val="40000"/>
              <a:lumOff val="60000"/>
            </a:schemeClr>
          </a:solidFill>
        </p:spPr>
        <p:txBody>
          <a:bodyPr>
            <a:normAutofit fontScale="77500" lnSpcReduction="20000"/>
          </a:bodyPr>
          <a:lstStyle/>
          <a:p>
            <a:pPr>
              <a:buFont typeface="Arial" pitchFamily="34" charset="0"/>
              <a:buChar char="•"/>
            </a:pPr>
            <a:r>
              <a:rPr lang="uk-UA" dirty="0">
                <a:solidFill>
                  <a:schemeClr val="tx1"/>
                </a:solidFill>
              </a:rPr>
              <a:t>4,6 </a:t>
            </a:r>
            <a:r>
              <a:rPr lang="uk-UA" dirty="0" err="1">
                <a:solidFill>
                  <a:schemeClr val="tx1"/>
                </a:solidFill>
              </a:rPr>
              <a:t>млрд</a:t>
            </a:r>
            <a:r>
              <a:rPr lang="uk-UA" dirty="0">
                <a:solidFill>
                  <a:schemeClr val="tx1"/>
                </a:solidFill>
              </a:rPr>
              <a:t> євро у вигляді позик Європейського інвестиційного банку (у формі позик) з метою підтримки розвитку інфраструктури та реформ у транспортній, енергетичній сфері, сільському господарстві, освіті та муніципальному секторі, а також суттєва фінансова та технічна підтримка розвитку МСП.</a:t>
            </a:r>
          </a:p>
          <a:p>
            <a:pPr marL="0" indent="0">
              <a:buNone/>
            </a:pPr>
            <a:r>
              <a:rPr lang="uk-UA" dirty="0">
                <a:solidFill>
                  <a:schemeClr val="tx1"/>
                </a:solidFill>
              </a:rPr>
              <a:t>• 1,284 </a:t>
            </a:r>
            <a:r>
              <a:rPr lang="uk-UA" dirty="0" err="1">
                <a:solidFill>
                  <a:schemeClr val="tx1"/>
                </a:solidFill>
              </a:rPr>
              <a:t>млрд</a:t>
            </a:r>
            <a:r>
              <a:rPr lang="uk-UA" dirty="0">
                <a:solidFill>
                  <a:schemeClr val="tx1"/>
                </a:solidFill>
              </a:rPr>
              <a:t> євро отримано від Європейського інструменту сусідства.</a:t>
            </a:r>
          </a:p>
          <a:p>
            <a:pPr marL="0" indent="0">
              <a:buNone/>
            </a:pPr>
            <a:r>
              <a:rPr lang="uk-UA" dirty="0">
                <a:solidFill>
                  <a:schemeClr val="tx1"/>
                </a:solidFill>
              </a:rPr>
              <a:t>• понад 100 мільйонів євро з 2014 року отримано за програмою Інструменту з підтримки стабільності та миру для підтримки заходів з спостереження за виборами та зміцнення довіри, Спеціальної моніторингової місії ОБСЄ, внутрішньо переміщених осіб (ВПО), постраждалого від конфлікту населення, відновлення управління та примирення у постраждалих від кризи громадах, посилення їхньої стійкості, реінтеграції ветеранів, а також реформи поліції;</a:t>
            </a:r>
          </a:p>
          <a:p>
            <a:pPr marL="0" indent="0">
              <a:buNone/>
            </a:pPr>
            <a:r>
              <a:rPr lang="uk-UA" dirty="0">
                <a:solidFill>
                  <a:schemeClr val="tx1"/>
                </a:solidFill>
              </a:rPr>
              <a:t>• 83 мільйони євро складає бюджет програми "Консультативна місія Європейського Союзу" з метою досягнення ефективного та надійного сектору цивільної безпеки, в тому числі в боротьбі з корупцією</a:t>
            </a:r>
          </a:p>
        </p:txBody>
      </p:sp>
      <p:sp>
        <p:nvSpPr>
          <p:cNvPr id="2" name="Дата 1"/>
          <p:cNvSpPr>
            <a:spLocks noGrp="1"/>
          </p:cNvSpPr>
          <p:nvPr>
            <p:ph type="dt" sz="half" idx="10"/>
          </p:nvPr>
        </p:nvSpPr>
        <p:spPr/>
        <p:txBody>
          <a:bodyPr/>
          <a:lstStyle/>
          <a:p>
            <a:fld id="{D6A87A2E-BAE9-094A-9E9E-6757C91FFCBC}" type="datetime1">
              <a:rPr lang="ru-RU" smtClean="0">
                <a:solidFill>
                  <a:prstClr val="white"/>
                </a:solidFill>
              </a:rPr>
              <a:t>13.11.2022</a:t>
            </a:fld>
            <a:endParaRPr lang="ru-RU">
              <a:solidFill>
                <a:prstClr val="white"/>
              </a:solidFill>
            </a:endParaRPr>
          </a:p>
        </p:txBody>
      </p:sp>
      <p:sp>
        <p:nvSpPr>
          <p:cNvPr id="4" name="Номер слайда 3"/>
          <p:cNvSpPr>
            <a:spLocks noGrp="1"/>
          </p:cNvSpPr>
          <p:nvPr>
            <p:ph type="sldNum" sz="quarter" idx="12"/>
          </p:nvPr>
        </p:nvSpPr>
        <p:spPr/>
        <p:txBody>
          <a:bodyPr/>
          <a:lstStyle/>
          <a:p>
            <a:fld id="{459306BC-6D2C-4369-868C-BA617023CD70}" type="slidenum">
              <a:rPr lang="ru-RU" smtClean="0">
                <a:solidFill>
                  <a:srgbClr val="94B6D2"/>
                </a:solidFill>
              </a:rPr>
              <a:pPr/>
              <a:t>135</a:t>
            </a:fld>
            <a:endParaRPr lang="ru-RU">
              <a:solidFill>
                <a:srgbClr val="94B6D2"/>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0123" y="284408"/>
            <a:ext cx="2647260"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1047" y="217733"/>
            <a:ext cx="3028161"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267263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072" y="305104"/>
            <a:ext cx="6397061" cy="6247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Дата 1"/>
          <p:cNvSpPr>
            <a:spLocks noGrp="1"/>
          </p:cNvSpPr>
          <p:nvPr>
            <p:ph type="dt" sz="half" idx="10"/>
          </p:nvPr>
        </p:nvSpPr>
        <p:spPr/>
        <p:txBody>
          <a:bodyPr/>
          <a:lstStyle/>
          <a:p>
            <a:fld id="{CC333652-D029-5944-BFBE-4DBFDEA56E8B}" type="datetime1">
              <a:rPr lang="ru-RU" smtClean="0">
                <a:solidFill>
                  <a:prstClr val="white"/>
                </a:solidFill>
              </a:rPr>
              <a:t>13.11.2022</a:t>
            </a:fld>
            <a:endParaRPr lang="ru-RU">
              <a:solidFill>
                <a:prstClr val="white"/>
              </a:solidFill>
            </a:endParaRPr>
          </a:p>
        </p:txBody>
      </p:sp>
      <p:sp>
        <p:nvSpPr>
          <p:cNvPr id="3" name="Номер слайда 2"/>
          <p:cNvSpPr>
            <a:spLocks noGrp="1"/>
          </p:cNvSpPr>
          <p:nvPr>
            <p:ph type="sldNum" sz="quarter" idx="12"/>
          </p:nvPr>
        </p:nvSpPr>
        <p:spPr/>
        <p:txBody>
          <a:bodyPr/>
          <a:lstStyle/>
          <a:p>
            <a:fld id="{459306BC-6D2C-4369-868C-BA617023CD70}" type="slidenum">
              <a:rPr lang="ru-RU" smtClean="0">
                <a:solidFill>
                  <a:srgbClr val="94B6D2"/>
                </a:solidFill>
              </a:rPr>
              <a:pPr/>
              <a:t>136</a:t>
            </a:fld>
            <a:endParaRPr lang="ru-RU">
              <a:solidFill>
                <a:srgbClr val="94B6D2"/>
              </a:solidFill>
            </a:endParaRPr>
          </a:p>
        </p:txBody>
      </p:sp>
    </p:spTree>
    <p:extLst>
      <p:ext uri="{BB962C8B-B14F-4D97-AF65-F5344CB8AC3E}">
        <p14:creationId xmlns:p14="http://schemas.microsoft.com/office/powerpoint/2010/main" val="249683547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4509" y="537160"/>
            <a:ext cx="7729728" cy="1188720"/>
          </a:xfrm>
        </p:spPr>
        <p:txBody>
          <a:bodyPr/>
          <a:lstStyle/>
          <a:p>
            <a:r>
              <a:rPr lang="uk-UA" dirty="0"/>
              <a:t>Сильніше суспільство</a:t>
            </a:r>
          </a:p>
        </p:txBody>
      </p:sp>
      <p:sp>
        <p:nvSpPr>
          <p:cNvPr id="3" name="Объект 2"/>
          <p:cNvSpPr>
            <a:spLocks noGrp="1"/>
          </p:cNvSpPr>
          <p:nvPr>
            <p:ph idx="1"/>
          </p:nvPr>
        </p:nvSpPr>
        <p:spPr>
          <a:xfrm>
            <a:off x="3259758" y="1985109"/>
            <a:ext cx="8112158" cy="4267199"/>
          </a:xfrm>
        </p:spPr>
        <p:txBody>
          <a:bodyPr>
            <a:normAutofit fontScale="70000" lnSpcReduction="20000"/>
          </a:bodyPr>
          <a:lstStyle/>
          <a:p>
            <a:pPr algn="just"/>
            <a:r>
              <a:rPr lang="uk-UA" dirty="0"/>
              <a:t> 11 червня 2017 року набув чинності «</a:t>
            </a:r>
            <a:r>
              <a:rPr lang="uk-UA" dirty="0" err="1"/>
              <a:t>безвіз</a:t>
            </a:r>
            <a:r>
              <a:rPr lang="uk-UA" dirty="0"/>
              <a:t>» для громадян України з біометричними паспортами.</a:t>
            </a:r>
          </a:p>
          <a:p>
            <a:pPr algn="just"/>
            <a:r>
              <a:rPr lang="uk-UA" dirty="0"/>
              <a:t> Україна є одним з найбільших </a:t>
            </a:r>
            <a:r>
              <a:rPr lang="uk-UA" dirty="0" err="1"/>
              <a:t>бенефіціарів</a:t>
            </a:r>
            <a:r>
              <a:rPr lang="uk-UA" dirty="0"/>
              <a:t> програми </a:t>
            </a:r>
            <a:r>
              <a:rPr lang="en-US" dirty="0"/>
              <a:t>Erasmus + </a:t>
            </a:r>
            <a:r>
              <a:rPr lang="uk-UA" dirty="0"/>
              <a:t>у регіоні Східного партнерства. Більше 7,250 українських та майже 3000 європейських студентів та викладачів користуються можливостями академічного обміну </a:t>
            </a:r>
            <a:r>
              <a:rPr lang="en-US" dirty="0"/>
              <a:t>Erasmus.</a:t>
            </a:r>
          </a:p>
          <a:p>
            <a:pPr algn="just"/>
            <a:r>
              <a:rPr lang="en-US" dirty="0"/>
              <a:t> </a:t>
            </a:r>
            <a:r>
              <a:rPr lang="uk-UA" dirty="0"/>
              <a:t>Професійний, культурний та молодіжний обмін, мистецьке співробітництво та участь України в програмах ЄС підтримуються за допомогою програми «Дім Європи» (18 </a:t>
            </a:r>
            <a:r>
              <a:rPr lang="uk-UA" dirty="0" err="1"/>
              <a:t>млн</a:t>
            </a:r>
            <a:r>
              <a:rPr lang="uk-UA" dirty="0"/>
              <a:t> євро). ЄС також надає 53 мільйони євро на підтримку модернізації системи професійно-технічної освіти та середньої освіти, а також переміщених університетів на сході України.</a:t>
            </a:r>
          </a:p>
          <a:p>
            <a:pPr algn="just"/>
            <a:r>
              <a:rPr lang="uk-UA" dirty="0"/>
              <a:t> Більше 40 мільйонів євро було спрямовано на підтримку громадянського суспільства України.</a:t>
            </a:r>
          </a:p>
          <a:p>
            <a:pPr algn="just"/>
            <a:r>
              <a:rPr lang="uk-UA" dirty="0"/>
              <a:t>Україна бере участь у Програмі «Горизонт 2020», програмі досліджень та тренінгів </a:t>
            </a:r>
            <a:r>
              <a:rPr lang="uk-UA" dirty="0" err="1"/>
              <a:t>Євроатом</a:t>
            </a:r>
            <a:r>
              <a:rPr lang="uk-UA" dirty="0"/>
              <a:t>, програмі «Креативна Європа» та підписала Договір про співпрацю «Коперник».</a:t>
            </a:r>
          </a:p>
        </p:txBody>
      </p:sp>
      <p:sp>
        <p:nvSpPr>
          <p:cNvPr id="4" name="Дата 3"/>
          <p:cNvSpPr>
            <a:spLocks noGrp="1"/>
          </p:cNvSpPr>
          <p:nvPr>
            <p:ph type="dt" sz="half" idx="10"/>
          </p:nvPr>
        </p:nvSpPr>
        <p:spPr/>
        <p:txBody>
          <a:bodyPr/>
          <a:lstStyle/>
          <a:p>
            <a:fld id="{45D87656-6730-484A-BF0F-3BA862136C14}" type="datetime1">
              <a:rPr lang="ru-RU" smtClean="0">
                <a:solidFill>
                  <a:prstClr val="white"/>
                </a:solidFill>
              </a:rPr>
              <a:t>13.11.2022</a:t>
            </a:fld>
            <a:endParaRPr lang="ru-RU">
              <a:solidFill>
                <a:prstClr val="white"/>
              </a:solidFill>
            </a:endParaRPr>
          </a:p>
        </p:txBody>
      </p:sp>
      <p:sp>
        <p:nvSpPr>
          <p:cNvPr id="5" name="Номер слайда 4"/>
          <p:cNvSpPr>
            <a:spLocks noGrp="1"/>
          </p:cNvSpPr>
          <p:nvPr>
            <p:ph type="sldNum" sz="quarter" idx="12"/>
          </p:nvPr>
        </p:nvSpPr>
        <p:spPr/>
        <p:txBody>
          <a:bodyPr/>
          <a:lstStyle/>
          <a:p>
            <a:fld id="{459306BC-6D2C-4369-868C-BA617023CD70}" type="slidenum">
              <a:rPr lang="ru-RU" smtClean="0">
                <a:solidFill>
                  <a:srgbClr val="94B6D2"/>
                </a:solidFill>
              </a:rPr>
              <a:pPr/>
              <a:t>137</a:t>
            </a:fld>
            <a:endParaRPr lang="ru-RU">
              <a:solidFill>
                <a:srgbClr val="94B6D2"/>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1311" y="388710"/>
            <a:ext cx="3190044"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509" y="2143752"/>
            <a:ext cx="2190179"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536" y="4447093"/>
            <a:ext cx="2590125"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920967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593" y="148493"/>
            <a:ext cx="4644642" cy="3091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0542" y="99972"/>
            <a:ext cx="1569818" cy="2584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3625524" y="2822463"/>
            <a:ext cx="8071156" cy="3841730"/>
          </a:xfrm>
          <a:solidFill>
            <a:schemeClr val="accent4">
              <a:lumMod val="40000"/>
              <a:lumOff val="60000"/>
            </a:schemeClr>
          </a:solidFill>
        </p:spPr>
        <p:txBody>
          <a:bodyPr>
            <a:normAutofit fontScale="85000" lnSpcReduction="20000"/>
          </a:bodyPr>
          <a:lstStyle/>
          <a:p>
            <a:pPr algn="just"/>
            <a:r>
              <a:rPr lang="uk-UA" dirty="0">
                <a:solidFill>
                  <a:schemeClr val="tx1"/>
                </a:solidFill>
              </a:rPr>
              <a:t>Окрім цього, у 2019-2024 роках буде виділено додатково фінансову допомогу ЄС у розмірі 272,5 </a:t>
            </a:r>
            <a:r>
              <a:rPr lang="uk-UA" dirty="0" err="1">
                <a:solidFill>
                  <a:schemeClr val="tx1"/>
                </a:solidFill>
              </a:rPr>
              <a:t>млн</a:t>
            </a:r>
            <a:r>
              <a:rPr lang="uk-UA" dirty="0">
                <a:solidFill>
                  <a:schemeClr val="tx1"/>
                </a:solidFill>
              </a:rPr>
              <a:t> євро, з яких:</a:t>
            </a:r>
          </a:p>
          <a:p>
            <a:pPr marL="0" indent="0" algn="just">
              <a:buNone/>
            </a:pPr>
            <a:r>
              <a:rPr lang="uk-UA" dirty="0">
                <a:solidFill>
                  <a:schemeClr val="tx1"/>
                </a:solidFill>
              </a:rPr>
              <a:t>• 104 </a:t>
            </a:r>
            <a:r>
              <a:rPr lang="uk-UA" dirty="0" err="1">
                <a:solidFill>
                  <a:schemeClr val="tx1"/>
                </a:solidFill>
              </a:rPr>
              <a:t>млн</a:t>
            </a:r>
            <a:r>
              <a:rPr lang="uk-UA" dirty="0">
                <a:solidFill>
                  <a:schemeClr val="tx1"/>
                </a:solidFill>
              </a:rPr>
              <a:t> євро буде направлено на підтримку енергоефективності.</a:t>
            </a:r>
          </a:p>
          <a:p>
            <a:pPr marL="0" indent="0" algn="just">
              <a:buNone/>
            </a:pPr>
            <a:r>
              <a:rPr lang="uk-UA" dirty="0">
                <a:solidFill>
                  <a:schemeClr val="tx1"/>
                </a:solidFill>
              </a:rPr>
              <a:t>• 55,5 </a:t>
            </a:r>
            <a:r>
              <a:rPr lang="uk-UA" dirty="0" err="1">
                <a:solidFill>
                  <a:schemeClr val="tx1"/>
                </a:solidFill>
              </a:rPr>
              <a:t>млн</a:t>
            </a:r>
            <a:r>
              <a:rPr lang="uk-UA" dirty="0">
                <a:solidFill>
                  <a:schemeClr val="tx1"/>
                </a:solidFill>
              </a:rPr>
              <a:t> євро буде спрямовано на підтримку державного управління фінансами для України.</a:t>
            </a:r>
          </a:p>
          <a:p>
            <a:pPr marL="0" indent="0" algn="just">
              <a:buNone/>
            </a:pPr>
            <a:r>
              <a:rPr lang="uk-UA" dirty="0">
                <a:solidFill>
                  <a:schemeClr val="tx1"/>
                </a:solidFill>
              </a:rPr>
              <a:t>• 37 </a:t>
            </a:r>
            <a:r>
              <a:rPr lang="uk-UA" dirty="0" err="1">
                <a:solidFill>
                  <a:schemeClr val="tx1"/>
                </a:solidFill>
              </a:rPr>
              <a:t>млн</a:t>
            </a:r>
            <a:r>
              <a:rPr lang="uk-UA" dirty="0">
                <a:solidFill>
                  <a:schemeClr val="tx1"/>
                </a:solidFill>
              </a:rPr>
              <a:t> євро буде залучено на підвищення потенціалу органів державної влади України щодо виконання Угоди про асоціацію та ПВЗВТ.</a:t>
            </a:r>
          </a:p>
          <a:p>
            <a:pPr marL="0" indent="0" algn="just">
              <a:buNone/>
            </a:pPr>
            <a:r>
              <a:rPr lang="uk-UA" dirty="0">
                <a:solidFill>
                  <a:schemeClr val="tx1"/>
                </a:solidFill>
              </a:rPr>
              <a:t>• 58 </a:t>
            </a:r>
            <a:r>
              <a:rPr lang="uk-UA" dirty="0" err="1">
                <a:solidFill>
                  <a:schemeClr val="tx1"/>
                </a:solidFill>
              </a:rPr>
              <a:t>млн</a:t>
            </a:r>
            <a:r>
              <a:rPr lang="uk-UA" dirty="0">
                <a:solidFill>
                  <a:schemeClr val="tx1"/>
                </a:solidFill>
              </a:rPr>
              <a:t> євро буде спрямовано на підвищення ефективності реформ в сфері професійно-технічної освіти в Україні.</a:t>
            </a:r>
          </a:p>
          <a:p>
            <a:pPr marL="0" indent="0" algn="just">
              <a:buNone/>
            </a:pPr>
            <a:r>
              <a:rPr lang="uk-UA" dirty="0">
                <a:solidFill>
                  <a:schemeClr val="tx1"/>
                </a:solidFill>
              </a:rPr>
              <a:t>• 18 </a:t>
            </a:r>
            <a:r>
              <a:rPr lang="uk-UA" dirty="0" err="1">
                <a:solidFill>
                  <a:schemeClr val="tx1"/>
                </a:solidFill>
              </a:rPr>
              <a:t>млн</a:t>
            </a:r>
            <a:r>
              <a:rPr lang="uk-UA" dirty="0">
                <a:solidFill>
                  <a:schemeClr val="tx1"/>
                </a:solidFill>
              </a:rPr>
              <a:t> євро буде профінансовано для професійних обмінів та короткострокового професійного стажування у країнах-членах ЄС.</a:t>
            </a:r>
          </a:p>
        </p:txBody>
      </p:sp>
      <p:sp>
        <p:nvSpPr>
          <p:cNvPr id="2" name="Дата 1"/>
          <p:cNvSpPr>
            <a:spLocks noGrp="1"/>
          </p:cNvSpPr>
          <p:nvPr>
            <p:ph type="dt" sz="half" idx="10"/>
          </p:nvPr>
        </p:nvSpPr>
        <p:spPr/>
        <p:txBody>
          <a:bodyPr/>
          <a:lstStyle/>
          <a:p>
            <a:fld id="{948B4CAB-B53B-124A-9C76-1906565AEC8E}" type="datetime1">
              <a:rPr lang="ru-RU" smtClean="0">
                <a:solidFill>
                  <a:prstClr val="white"/>
                </a:solidFill>
              </a:rPr>
              <a:t>13.11.2022</a:t>
            </a:fld>
            <a:endParaRPr lang="ru-RU">
              <a:solidFill>
                <a:prstClr val="white"/>
              </a:solidFill>
            </a:endParaRPr>
          </a:p>
        </p:txBody>
      </p:sp>
      <p:sp>
        <p:nvSpPr>
          <p:cNvPr id="4" name="Номер слайда 3"/>
          <p:cNvSpPr>
            <a:spLocks noGrp="1"/>
          </p:cNvSpPr>
          <p:nvPr>
            <p:ph type="sldNum" sz="quarter" idx="12"/>
          </p:nvPr>
        </p:nvSpPr>
        <p:spPr/>
        <p:txBody>
          <a:bodyPr/>
          <a:lstStyle/>
          <a:p>
            <a:fld id="{459306BC-6D2C-4369-868C-BA617023CD70}" type="slidenum">
              <a:rPr lang="ru-RU" smtClean="0">
                <a:solidFill>
                  <a:srgbClr val="94B6D2"/>
                </a:solidFill>
              </a:rPr>
              <a:pPr/>
              <a:t>138</a:t>
            </a:fld>
            <a:endParaRPr lang="ru-RU">
              <a:solidFill>
                <a:srgbClr val="94B6D2"/>
              </a:solidFill>
            </a:endParaRPr>
          </a:p>
        </p:txBody>
      </p:sp>
      <p:pic>
        <p:nvPicPr>
          <p:cNvPr id="16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68" y="3595077"/>
            <a:ext cx="2830100" cy="2296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308582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1646" y="447188"/>
            <a:ext cx="3680061" cy="970450"/>
          </a:xfrm>
        </p:spPr>
        <p:txBody>
          <a:bodyPr>
            <a:normAutofit/>
          </a:bodyPr>
          <a:lstStyle/>
          <a:p>
            <a:r>
              <a:rPr lang="uk-UA" sz="3200" dirty="0"/>
              <a:t>Проте, існує і</a:t>
            </a:r>
            <a:br>
              <a:rPr lang="uk-UA" sz="3200" dirty="0"/>
            </a:br>
            <a:r>
              <a:rPr lang="uk-UA" sz="3200" dirty="0"/>
              <a:t>низка проблем:</a:t>
            </a:r>
            <a:endParaRPr lang="uk-UA" sz="4800" dirty="0"/>
          </a:p>
        </p:txBody>
      </p:sp>
      <p:sp>
        <p:nvSpPr>
          <p:cNvPr id="3" name="Объект 2"/>
          <p:cNvSpPr>
            <a:spLocks noGrp="1"/>
          </p:cNvSpPr>
          <p:nvPr>
            <p:ph idx="1"/>
          </p:nvPr>
        </p:nvSpPr>
        <p:spPr>
          <a:xfrm>
            <a:off x="196927" y="2290886"/>
            <a:ext cx="4602063" cy="3031393"/>
          </a:xfrm>
          <a:solidFill>
            <a:schemeClr val="accent4">
              <a:lumMod val="40000"/>
              <a:lumOff val="60000"/>
            </a:schemeClr>
          </a:solidFill>
        </p:spPr>
        <p:txBody>
          <a:bodyPr>
            <a:normAutofit/>
          </a:bodyPr>
          <a:lstStyle/>
          <a:p>
            <a:pPr algn="just"/>
            <a:r>
              <a:rPr lang="uk-UA" sz="1600" dirty="0">
                <a:solidFill>
                  <a:schemeClr val="tx1"/>
                </a:solidFill>
              </a:rPr>
              <a:t>• Понад 13 </a:t>
            </a:r>
            <a:r>
              <a:rPr lang="uk-UA" sz="1600" dirty="0" err="1">
                <a:solidFill>
                  <a:schemeClr val="tx1"/>
                </a:solidFill>
              </a:rPr>
              <a:t>млрд</a:t>
            </a:r>
            <a:r>
              <a:rPr lang="uk-UA" sz="1600" dirty="0">
                <a:solidFill>
                  <a:schemeClr val="tx1"/>
                </a:solidFill>
              </a:rPr>
              <a:t> з 15 </a:t>
            </a:r>
            <a:r>
              <a:rPr lang="uk-UA" sz="1600" dirty="0" err="1">
                <a:solidFill>
                  <a:schemeClr val="tx1"/>
                </a:solidFill>
              </a:rPr>
              <a:t>млрд</a:t>
            </a:r>
            <a:r>
              <a:rPr lang="uk-UA" sz="1600" dirty="0">
                <a:solidFill>
                  <a:schemeClr val="tx1"/>
                </a:solidFill>
              </a:rPr>
              <a:t> євро – це позики на поворотній основі (у формі кредитів). Хоч вони і надаються на пільгових умовах, але, зважаючи на такі критичні обсяги, це додає Україні додаткових ризиків розвитку, бо у майбутньому існує необхідність повертати таку допомогу. Частка ж безповоротної допомоги залишається доволі малою</a:t>
            </a:r>
          </a:p>
        </p:txBody>
      </p:sp>
      <p:sp>
        <p:nvSpPr>
          <p:cNvPr id="4" name="Дата 3"/>
          <p:cNvSpPr>
            <a:spLocks noGrp="1"/>
          </p:cNvSpPr>
          <p:nvPr>
            <p:ph type="dt" sz="half" idx="10"/>
          </p:nvPr>
        </p:nvSpPr>
        <p:spPr/>
        <p:txBody>
          <a:bodyPr/>
          <a:lstStyle/>
          <a:p>
            <a:fld id="{3426DD42-0225-AA41-84CD-BA02F4246BC9}" type="datetime1">
              <a:rPr lang="ru-RU" smtClean="0">
                <a:solidFill>
                  <a:prstClr val="white"/>
                </a:solidFill>
              </a:rPr>
              <a:t>13.11.2022</a:t>
            </a:fld>
            <a:endParaRPr lang="ru-RU">
              <a:solidFill>
                <a:prstClr val="white"/>
              </a:solidFill>
            </a:endParaRPr>
          </a:p>
        </p:txBody>
      </p:sp>
      <p:sp>
        <p:nvSpPr>
          <p:cNvPr id="5" name="Номер слайда 4"/>
          <p:cNvSpPr>
            <a:spLocks noGrp="1"/>
          </p:cNvSpPr>
          <p:nvPr>
            <p:ph type="sldNum" sz="quarter" idx="12"/>
          </p:nvPr>
        </p:nvSpPr>
        <p:spPr/>
        <p:txBody>
          <a:bodyPr/>
          <a:lstStyle/>
          <a:p>
            <a:fld id="{459306BC-6D2C-4369-868C-BA617023CD70}" type="slidenum">
              <a:rPr lang="ru-RU" smtClean="0">
                <a:solidFill>
                  <a:srgbClr val="94B6D2"/>
                </a:solidFill>
              </a:rPr>
              <a:pPr/>
              <a:t>139</a:t>
            </a:fld>
            <a:endParaRPr lang="ru-RU">
              <a:solidFill>
                <a:srgbClr val="94B6D2"/>
              </a:solidFill>
            </a:endParaRP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1871" y="120162"/>
            <a:ext cx="2568518" cy="3777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1113" y="221762"/>
            <a:ext cx="2847233"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7120" y="1884501"/>
            <a:ext cx="4254430" cy="4785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9812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err="1"/>
              <a:t>Класифікація</a:t>
            </a:r>
            <a:r>
              <a:rPr lang="ru-RU" sz="2800" dirty="0"/>
              <a:t> моделей </a:t>
            </a:r>
            <a:r>
              <a:rPr lang="ru-RU" sz="2800" dirty="0" err="1"/>
              <a:t>соціальної</a:t>
            </a:r>
            <a:r>
              <a:rPr lang="ru-RU" sz="2800" dirty="0"/>
              <a:t> політики </a:t>
            </a:r>
            <a:r>
              <a:rPr lang="ru-RU" sz="2800" dirty="0" err="1"/>
              <a:t>Залежно</a:t>
            </a:r>
            <a:r>
              <a:rPr lang="ru-RU" sz="2800" dirty="0"/>
              <a:t> </a:t>
            </a:r>
            <a:r>
              <a:rPr lang="ru-RU" sz="2800" dirty="0" err="1"/>
              <a:t>від</a:t>
            </a:r>
            <a:br>
              <a:rPr lang="ru-RU" sz="2800" dirty="0"/>
            </a:br>
            <a:r>
              <a:rPr lang="ru-RU" sz="2800" dirty="0"/>
              <a:t>типу </a:t>
            </a:r>
            <a:r>
              <a:rPr lang="ru-RU" sz="2800" dirty="0" err="1"/>
              <a:t>політикогосподарського</a:t>
            </a:r>
            <a:r>
              <a:rPr lang="ru-RU" sz="2800" dirty="0"/>
              <a:t> режиму</a:t>
            </a:r>
          </a:p>
        </p:txBody>
      </p:sp>
      <p:sp>
        <p:nvSpPr>
          <p:cNvPr id="3" name="Объект 2"/>
          <p:cNvSpPr>
            <a:spLocks noGrp="1"/>
          </p:cNvSpPr>
          <p:nvPr>
            <p:ph idx="1"/>
          </p:nvPr>
        </p:nvSpPr>
        <p:spPr>
          <a:xfrm>
            <a:off x="3370216" y="1715590"/>
            <a:ext cx="8003069" cy="4929051"/>
          </a:xfrm>
        </p:spPr>
        <p:txBody>
          <a:bodyPr>
            <a:normAutofit/>
          </a:bodyPr>
          <a:lstStyle/>
          <a:p>
            <a:pPr marL="0" indent="0">
              <a:buNone/>
            </a:pPr>
            <a:r>
              <a:rPr lang="ru-RU" b="1" u="sng" dirty="0" err="1"/>
              <a:t>Англосаксонська</a:t>
            </a:r>
            <a:r>
              <a:rPr lang="ru-RU" b="1" u="sng" dirty="0"/>
              <a:t> (</a:t>
            </a:r>
            <a:r>
              <a:rPr lang="ru-RU" b="1" u="sng" dirty="0" err="1"/>
              <a:t>Великобританія</a:t>
            </a:r>
            <a:r>
              <a:rPr lang="ru-RU" b="1" u="sng" dirty="0"/>
              <a:t>, </a:t>
            </a:r>
            <a:r>
              <a:rPr lang="ru-RU" b="1" u="sng" dirty="0" err="1"/>
              <a:t>Ірландія</a:t>
            </a:r>
            <a:r>
              <a:rPr lang="ru-RU" b="1" u="sng" dirty="0"/>
              <a:t>)</a:t>
            </a:r>
          </a:p>
          <a:p>
            <a:r>
              <a:rPr lang="ru-RU" dirty="0" err="1"/>
              <a:t>характеризується</a:t>
            </a:r>
            <a:r>
              <a:rPr lang="ru-RU" dirty="0"/>
              <a:t> </a:t>
            </a:r>
            <a:r>
              <a:rPr lang="ru-RU" dirty="0" err="1"/>
              <a:t>мінімальним</a:t>
            </a:r>
            <a:r>
              <a:rPr lang="ru-RU" dirty="0"/>
              <a:t> </a:t>
            </a:r>
            <a:r>
              <a:rPr lang="ru-RU" dirty="0" err="1"/>
              <a:t>втручанням</a:t>
            </a:r>
            <a:r>
              <a:rPr lang="ru-RU" dirty="0"/>
              <a:t> </a:t>
            </a:r>
            <a:r>
              <a:rPr lang="ru-RU" dirty="0" err="1"/>
              <a:t>держави</a:t>
            </a:r>
            <a:r>
              <a:rPr lang="ru-RU" dirty="0"/>
              <a:t> в </a:t>
            </a:r>
            <a:r>
              <a:rPr lang="ru-RU" dirty="0" err="1"/>
              <a:t>механізми</a:t>
            </a:r>
            <a:r>
              <a:rPr lang="ru-RU" dirty="0"/>
              <a:t> </a:t>
            </a:r>
            <a:r>
              <a:rPr lang="ru-RU" dirty="0" err="1"/>
              <a:t>розподілу</a:t>
            </a:r>
            <a:r>
              <a:rPr lang="ru-RU" dirty="0"/>
              <a:t> та </a:t>
            </a:r>
            <a:r>
              <a:rPr lang="ru-RU" dirty="0" err="1"/>
              <a:t>перерозподілу</a:t>
            </a:r>
            <a:r>
              <a:rPr lang="ru-RU" dirty="0"/>
              <a:t> </a:t>
            </a:r>
            <a:r>
              <a:rPr lang="ru-RU" dirty="0" err="1"/>
              <a:t>доходів</a:t>
            </a:r>
            <a:r>
              <a:rPr lang="ru-RU" dirty="0"/>
              <a:t>; </a:t>
            </a:r>
          </a:p>
          <a:p>
            <a:r>
              <a:rPr lang="ru-RU" dirty="0" err="1"/>
              <a:t>незначними</a:t>
            </a:r>
            <a:r>
              <a:rPr lang="ru-RU" dirty="0"/>
              <a:t> </a:t>
            </a:r>
            <a:r>
              <a:rPr lang="ru-RU" dirty="0" err="1"/>
              <a:t>соціальними</a:t>
            </a:r>
            <a:r>
              <a:rPr lang="ru-RU" dirty="0"/>
              <a:t> </a:t>
            </a:r>
            <a:r>
              <a:rPr lang="ru-RU" dirty="0" err="1"/>
              <a:t>гарантіями</a:t>
            </a:r>
            <a:r>
              <a:rPr lang="ru-RU" dirty="0"/>
              <a:t> з боку </a:t>
            </a:r>
            <a:r>
              <a:rPr lang="ru-RU" dirty="0" err="1"/>
              <a:t>держави</a:t>
            </a:r>
            <a:r>
              <a:rPr lang="ru-RU" dirty="0"/>
              <a:t>;</a:t>
            </a:r>
          </a:p>
          <a:p>
            <a:r>
              <a:rPr lang="ru-RU" dirty="0"/>
              <a:t> </a:t>
            </a:r>
            <a:r>
              <a:rPr lang="ru-RU" dirty="0" err="1"/>
              <a:t>пріоритетом</a:t>
            </a:r>
            <a:r>
              <a:rPr lang="ru-RU" dirty="0"/>
              <a:t> </a:t>
            </a:r>
            <a:r>
              <a:rPr lang="ru-RU" dirty="0" err="1"/>
              <a:t>економічних</a:t>
            </a:r>
            <a:r>
              <a:rPr lang="ru-RU" dirty="0"/>
              <a:t> </a:t>
            </a:r>
            <a:r>
              <a:rPr lang="ru-RU" dirty="0" err="1"/>
              <a:t>цілей</a:t>
            </a:r>
            <a:r>
              <a:rPr lang="ru-RU" dirty="0"/>
              <a:t> над </a:t>
            </a:r>
            <a:r>
              <a:rPr lang="ru-RU" dirty="0" err="1"/>
              <a:t>соціальними</a:t>
            </a:r>
            <a:r>
              <a:rPr lang="ru-RU" dirty="0"/>
              <a:t>. </a:t>
            </a:r>
          </a:p>
          <a:p>
            <a:r>
              <a:rPr lang="ru-RU" dirty="0" err="1"/>
              <a:t>Соціальний</a:t>
            </a:r>
            <a:r>
              <a:rPr lang="ru-RU" dirty="0"/>
              <a:t> </a:t>
            </a:r>
            <a:r>
              <a:rPr lang="ru-RU" dirty="0" err="1"/>
              <a:t>захист</a:t>
            </a:r>
            <a:r>
              <a:rPr lang="ru-RU" dirty="0"/>
              <a:t> </a:t>
            </a:r>
            <a:r>
              <a:rPr lang="ru-RU" dirty="0" err="1"/>
              <a:t>має</a:t>
            </a:r>
            <a:r>
              <a:rPr lang="ru-RU" dirty="0"/>
              <a:t> </a:t>
            </a:r>
            <a:r>
              <a:rPr lang="ru-RU" dirty="0" err="1"/>
              <a:t>адресний</a:t>
            </a:r>
            <a:r>
              <a:rPr lang="ru-RU" dirty="0"/>
              <a:t> характер. </a:t>
            </a:r>
          </a:p>
          <a:p>
            <a:r>
              <a:rPr lang="ru-RU" dirty="0"/>
              <a:t>Держава мало </a:t>
            </a:r>
            <a:r>
              <a:rPr lang="ru-RU" dirty="0" err="1"/>
              <a:t>втручається</a:t>
            </a:r>
            <a:r>
              <a:rPr lang="ru-RU" dirty="0"/>
              <a:t> в </a:t>
            </a:r>
            <a:r>
              <a:rPr lang="ru-RU" dirty="0" err="1"/>
              <a:t>регулювання</a:t>
            </a:r>
            <a:r>
              <a:rPr lang="ru-RU" dirty="0"/>
              <a:t> </a:t>
            </a:r>
            <a:r>
              <a:rPr lang="ru-RU" dirty="0" err="1"/>
              <a:t>зайнятості</a:t>
            </a:r>
            <a:r>
              <a:rPr lang="ru-RU" dirty="0"/>
              <a:t>, </a:t>
            </a:r>
            <a:r>
              <a:rPr lang="ru-RU" dirty="0" err="1"/>
              <a:t>соціальні</a:t>
            </a:r>
            <a:r>
              <a:rPr lang="ru-RU" dirty="0"/>
              <a:t> </a:t>
            </a:r>
            <a:r>
              <a:rPr lang="ru-RU" dirty="0" err="1"/>
              <a:t>послуги</a:t>
            </a:r>
            <a:r>
              <a:rPr lang="ru-RU" dirty="0"/>
              <a:t> </a:t>
            </a:r>
            <a:r>
              <a:rPr lang="ru-RU" dirty="0" err="1"/>
              <a:t>переважно</a:t>
            </a:r>
            <a:r>
              <a:rPr lang="ru-RU" dirty="0"/>
              <a:t> </a:t>
            </a:r>
            <a:r>
              <a:rPr lang="ru-RU" dirty="0" err="1"/>
              <a:t>надають</a:t>
            </a:r>
            <a:r>
              <a:rPr lang="ru-RU" dirty="0"/>
              <a:t> </a:t>
            </a:r>
            <a:r>
              <a:rPr lang="ru-RU" dirty="0" err="1"/>
              <a:t>приватні</a:t>
            </a:r>
            <a:r>
              <a:rPr lang="ru-RU" dirty="0"/>
              <a:t> </a:t>
            </a:r>
            <a:r>
              <a:rPr lang="ru-RU" dirty="0" err="1"/>
              <a:t>компанії</a:t>
            </a:r>
            <a:r>
              <a:rPr lang="ru-RU" dirty="0"/>
              <a:t> та </a:t>
            </a:r>
            <a:r>
              <a:rPr lang="ru-RU" dirty="0" err="1"/>
              <a:t>громадські</a:t>
            </a:r>
            <a:r>
              <a:rPr lang="ru-RU" dirty="0"/>
              <a:t> </a:t>
            </a:r>
            <a:r>
              <a:rPr lang="ru-RU" dirty="0" err="1"/>
              <a:t>організації</a:t>
            </a:r>
            <a:r>
              <a:rPr lang="ru-RU" dirty="0"/>
              <a:t>.</a:t>
            </a:r>
          </a:p>
        </p:txBody>
      </p:sp>
      <p:pic>
        <p:nvPicPr>
          <p:cNvPr id="4" name="Рисунок 3"/>
          <p:cNvPicPr>
            <a:picLocks noChangeAspect="1"/>
          </p:cNvPicPr>
          <p:nvPr/>
        </p:nvPicPr>
        <p:blipFill>
          <a:blip r:embed="rId2"/>
          <a:stretch>
            <a:fillRect/>
          </a:stretch>
        </p:blipFill>
        <p:spPr>
          <a:xfrm>
            <a:off x="423999" y="2255115"/>
            <a:ext cx="2705100" cy="1685925"/>
          </a:xfrm>
          <a:prstGeom prst="rect">
            <a:avLst/>
          </a:prstGeom>
        </p:spPr>
      </p:pic>
      <p:pic>
        <p:nvPicPr>
          <p:cNvPr id="5" name="Рисунок 4"/>
          <p:cNvPicPr>
            <a:picLocks noChangeAspect="1"/>
          </p:cNvPicPr>
          <p:nvPr/>
        </p:nvPicPr>
        <p:blipFill>
          <a:blip r:embed="rId3"/>
          <a:stretch>
            <a:fillRect/>
          </a:stretch>
        </p:blipFill>
        <p:spPr>
          <a:xfrm>
            <a:off x="738326" y="4265707"/>
            <a:ext cx="2390775" cy="1914525"/>
          </a:xfrm>
          <a:prstGeom prst="rect">
            <a:avLst/>
          </a:prstGeom>
        </p:spPr>
      </p:pic>
      <p:sp>
        <p:nvSpPr>
          <p:cNvPr id="6" name="Дата 5">
            <a:extLst>
              <a:ext uri="{FF2B5EF4-FFF2-40B4-BE49-F238E27FC236}">
                <a16:creationId xmlns:a16="http://schemas.microsoft.com/office/drawing/2014/main" id="{E45211B4-FD33-2743-9024-5C246495814C}"/>
              </a:ext>
            </a:extLst>
          </p:cNvPr>
          <p:cNvSpPr>
            <a:spLocks noGrp="1"/>
          </p:cNvSpPr>
          <p:nvPr>
            <p:ph type="dt" sz="half" idx="10"/>
          </p:nvPr>
        </p:nvSpPr>
        <p:spPr/>
        <p:txBody>
          <a:bodyPr/>
          <a:lstStyle/>
          <a:p>
            <a:fld id="{79CBA0DB-35BC-8F4A-ABAB-D6FA1A6105A0}" type="datetime1">
              <a:rPr lang="ru-RU" smtClean="0"/>
              <a:t>13.11.2022</a:t>
            </a:fld>
            <a:endParaRPr lang="ru-UA"/>
          </a:p>
        </p:txBody>
      </p:sp>
      <p:sp>
        <p:nvSpPr>
          <p:cNvPr id="7" name="Номер слайда 6">
            <a:extLst>
              <a:ext uri="{FF2B5EF4-FFF2-40B4-BE49-F238E27FC236}">
                <a16:creationId xmlns:a16="http://schemas.microsoft.com/office/drawing/2014/main" id="{0A86384C-0913-5945-AAA8-A113D2CCAD59}"/>
              </a:ext>
            </a:extLst>
          </p:cNvPr>
          <p:cNvSpPr>
            <a:spLocks noGrp="1"/>
          </p:cNvSpPr>
          <p:nvPr>
            <p:ph type="sldNum" sz="quarter" idx="12"/>
          </p:nvPr>
        </p:nvSpPr>
        <p:spPr/>
        <p:txBody>
          <a:bodyPr/>
          <a:lstStyle/>
          <a:p>
            <a:fld id="{D4CBF4CF-B119-4841-B505-2CAA97F19D28}" type="slidenum">
              <a:rPr lang="ru-UA" smtClean="0"/>
              <a:t>14</a:t>
            </a:fld>
            <a:endParaRPr lang="ru-UA"/>
          </a:p>
        </p:txBody>
      </p:sp>
    </p:spTree>
    <p:extLst>
      <p:ext uri="{BB962C8B-B14F-4D97-AF65-F5344CB8AC3E}">
        <p14:creationId xmlns:p14="http://schemas.microsoft.com/office/powerpoint/2010/main" val="388072227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600060" y="1844824"/>
            <a:ext cx="5184576" cy="2520280"/>
          </a:xfrm>
        </p:spPr>
        <p:txBody>
          <a:bodyPr>
            <a:normAutofit fontScale="85000" lnSpcReduction="10000"/>
          </a:bodyPr>
          <a:lstStyle/>
          <a:p>
            <a:pPr lvl="1" algn="just"/>
            <a:r>
              <a:rPr lang="ru-RU" sz="2400" dirty="0" err="1">
                <a:solidFill>
                  <a:schemeClr val="tx1"/>
                </a:solidFill>
              </a:rPr>
              <a:t>Найбільше</a:t>
            </a:r>
            <a:r>
              <a:rPr lang="ru-RU" sz="2400" dirty="0">
                <a:solidFill>
                  <a:schemeClr val="tx1"/>
                </a:solidFill>
              </a:rPr>
              <a:t> в ЄС за </a:t>
            </a:r>
            <a:r>
              <a:rPr lang="ru-RU" sz="2400" dirty="0" err="1">
                <a:solidFill>
                  <a:schemeClr val="tx1"/>
                </a:solidFill>
              </a:rPr>
              <a:t>товари</a:t>
            </a:r>
            <a:r>
              <a:rPr lang="ru-RU" sz="2400" dirty="0">
                <a:solidFill>
                  <a:schemeClr val="tx1"/>
                </a:solidFill>
              </a:rPr>
              <a:t> та </a:t>
            </a:r>
            <a:r>
              <a:rPr lang="ru-RU" sz="2400" dirty="0" err="1">
                <a:solidFill>
                  <a:schemeClr val="tx1"/>
                </a:solidFill>
              </a:rPr>
              <a:t>послуги</a:t>
            </a:r>
            <a:r>
              <a:rPr lang="ru-RU" sz="2400" dirty="0">
                <a:solidFill>
                  <a:schemeClr val="tx1"/>
                </a:solidFill>
              </a:rPr>
              <a:t> </a:t>
            </a:r>
            <a:r>
              <a:rPr lang="ru-RU" sz="2400" dirty="0" err="1">
                <a:solidFill>
                  <a:schemeClr val="tx1"/>
                </a:solidFill>
              </a:rPr>
              <a:t>платять</a:t>
            </a:r>
            <a:r>
              <a:rPr lang="ru-RU" sz="2400" dirty="0">
                <a:solidFill>
                  <a:schemeClr val="tx1"/>
                </a:solidFill>
              </a:rPr>
              <a:t> </a:t>
            </a:r>
            <a:r>
              <a:rPr lang="ru-RU" sz="2400" dirty="0" err="1">
                <a:solidFill>
                  <a:schemeClr val="tx1"/>
                </a:solidFill>
              </a:rPr>
              <a:t>жителі</a:t>
            </a:r>
            <a:r>
              <a:rPr lang="ru-RU" sz="2400" dirty="0">
                <a:solidFill>
                  <a:schemeClr val="tx1"/>
                </a:solidFill>
              </a:rPr>
              <a:t> </a:t>
            </a:r>
            <a:r>
              <a:rPr lang="ru-RU" sz="2400" dirty="0" err="1">
                <a:solidFill>
                  <a:schemeClr val="tx1"/>
                </a:solidFill>
              </a:rPr>
              <a:t>Данії</a:t>
            </a:r>
            <a:r>
              <a:rPr lang="ru-RU" sz="2400" dirty="0">
                <a:solidFill>
                  <a:schemeClr val="tx1"/>
                </a:solidFill>
              </a:rPr>
              <a:t>, а </a:t>
            </a:r>
            <a:r>
              <a:rPr lang="ru-RU" sz="2400" dirty="0" err="1">
                <a:solidFill>
                  <a:schemeClr val="tx1"/>
                </a:solidFill>
              </a:rPr>
              <a:t>найнижчими</a:t>
            </a:r>
            <a:r>
              <a:rPr lang="ru-RU" sz="2400" dirty="0">
                <a:solidFill>
                  <a:schemeClr val="tx1"/>
                </a:solidFill>
              </a:rPr>
              <a:t> </a:t>
            </a:r>
            <a:r>
              <a:rPr lang="ru-RU" sz="2400" dirty="0" err="1">
                <a:solidFill>
                  <a:schemeClr val="tx1"/>
                </a:solidFill>
              </a:rPr>
              <a:t>ціни</a:t>
            </a:r>
            <a:r>
              <a:rPr lang="ru-RU" sz="2400" dirty="0">
                <a:solidFill>
                  <a:schemeClr val="tx1"/>
                </a:solidFill>
              </a:rPr>
              <a:t> є в </a:t>
            </a:r>
            <a:r>
              <a:rPr lang="ru-RU" sz="2400" dirty="0" err="1">
                <a:solidFill>
                  <a:schemeClr val="tx1"/>
                </a:solidFill>
              </a:rPr>
              <a:t>Болгарії</a:t>
            </a:r>
            <a:r>
              <a:rPr lang="ru-RU" sz="2400" dirty="0">
                <a:solidFill>
                  <a:schemeClr val="tx1"/>
                </a:solidFill>
              </a:rPr>
              <a:t>, </a:t>
            </a:r>
            <a:r>
              <a:rPr lang="ru-RU" sz="2400" dirty="0" err="1">
                <a:solidFill>
                  <a:schemeClr val="tx1"/>
                </a:solidFill>
              </a:rPr>
              <a:t>повідомило</a:t>
            </a:r>
            <a:r>
              <a:rPr lang="ru-RU" sz="2400" dirty="0">
                <a:solidFill>
                  <a:schemeClr val="tx1"/>
                </a:solidFill>
              </a:rPr>
              <a:t> </a:t>
            </a:r>
            <a:r>
              <a:rPr lang="ru-RU" sz="2400" dirty="0" err="1">
                <a:solidFill>
                  <a:schemeClr val="tx1"/>
                </a:solidFill>
              </a:rPr>
              <a:t>німецьке</a:t>
            </a:r>
            <a:r>
              <a:rPr lang="ru-RU" sz="2400" dirty="0">
                <a:solidFill>
                  <a:schemeClr val="tx1"/>
                </a:solidFill>
              </a:rPr>
              <a:t> </a:t>
            </a:r>
            <a:r>
              <a:rPr lang="ru-RU" sz="2400" dirty="0" err="1">
                <a:solidFill>
                  <a:schemeClr val="tx1"/>
                </a:solidFill>
              </a:rPr>
              <a:t>Федеральне</a:t>
            </a:r>
            <a:r>
              <a:rPr lang="ru-RU" sz="2400" dirty="0">
                <a:solidFill>
                  <a:schemeClr val="tx1"/>
                </a:solidFill>
              </a:rPr>
              <a:t> </a:t>
            </a:r>
            <a:r>
              <a:rPr lang="ru-RU" sz="2400" dirty="0" err="1">
                <a:solidFill>
                  <a:schemeClr val="tx1"/>
                </a:solidFill>
              </a:rPr>
              <a:t>відомство</a:t>
            </a:r>
            <a:r>
              <a:rPr lang="ru-RU" sz="2400" dirty="0">
                <a:solidFill>
                  <a:schemeClr val="tx1"/>
                </a:solidFill>
              </a:rPr>
              <a:t> статистики. У ФРН </a:t>
            </a:r>
            <a:r>
              <a:rPr lang="ru-RU" sz="2400" dirty="0" err="1">
                <a:solidFill>
                  <a:schemeClr val="tx1"/>
                </a:solidFill>
              </a:rPr>
              <a:t>ціни</a:t>
            </a:r>
            <a:r>
              <a:rPr lang="ru-RU" sz="2400" dirty="0">
                <a:solidFill>
                  <a:schemeClr val="tx1"/>
                </a:solidFill>
              </a:rPr>
              <a:t> на </a:t>
            </a:r>
            <a:r>
              <a:rPr lang="ru-RU" sz="2400" dirty="0" err="1">
                <a:solidFill>
                  <a:schemeClr val="tx1"/>
                </a:solidFill>
              </a:rPr>
              <a:t>понад</a:t>
            </a:r>
            <a:r>
              <a:rPr lang="ru-RU" sz="2400" dirty="0">
                <a:solidFill>
                  <a:schemeClr val="tx1"/>
                </a:solidFill>
              </a:rPr>
              <a:t> </a:t>
            </a:r>
            <a:r>
              <a:rPr lang="ru-RU" sz="2400" dirty="0" err="1">
                <a:solidFill>
                  <a:schemeClr val="tx1"/>
                </a:solidFill>
              </a:rPr>
              <a:t>чотири</a:t>
            </a:r>
            <a:r>
              <a:rPr lang="ru-RU" sz="2400" dirty="0">
                <a:solidFill>
                  <a:schemeClr val="tx1"/>
                </a:solidFill>
              </a:rPr>
              <a:t> </a:t>
            </a:r>
            <a:r>
              <a:rPr lang="ru-RU" sz="2400" dirty="0" err="1">
                <a:solidFill>
                  <a:schemeClr val="tx1"/>
                </a:solidFill>
              </a:rPr>
              <a:t>відсотки</a:t>
            </a:r>
            <a:r>
              <a:rPr lang="ru-RU" sz="2400" dirty="0">
                <a:solidFill>
                  <a:schemeClr val="tx1"/>
                </a:solidFill>
              </a:rPr>
              <a:t> </a:t>
            </a:r>
            <a:r>
              <a:rPr lang="ru-RU" sz="2400" dirty="0" err="1">
                <a:solidFill>
                  <a:schemeClr val="tx1"/>
                </a:solidFill>
              </a:rPr>
              <a:t>вищі</a:t>
            </a:r>
            <a:r>
              <a:rPr lang="ru-RU" sz="2400" dirty="0">
                <a:solidFill>
                  <a:schemeClr val="tx1"/>
                </a:solidFill>
              </a:rPr>
              <a:t>, </a:t>
            </a:r>
            <a:r>
              <a:rPr lang="ru-RU" sz="2400" dirty="0" err="1">
                <a:solidFill>
                  <a:schemeClr val="tx1"/>
                </a:solidFill>
              </a:rPr>
              <a:t>ніж</a:t>
            </a:r>
            <a:r>
              <a:rPr lang="ru-RU" sz="2400" dirty="0">
                <a:solidFill>
                  <a:schemeClr val="tx1"/>
                </a:solidFill>
              </a:rPr>
              <a:t> в </a:t>
            </a:r>
            <a:r>
              <a:rPr lang="ru-RU" sz="2400" dirty="0" err="1">
                <a:solidFill>
                  <a:schemeClr val="tx1"/>
                </a:solidFill>
              </a:rPr>
              <a:t>середньому</a:t>
            </a:r>
            <a:r>
              <a:rPr lang="ru-RU" sz="2400" dirty="0">
                <a:solidFill>
                  <a:schemeClr val="tx1"/>
                </a:solidFill>
              </a:rPr>
              <a:t> в </a:t>
            </a:r>
            <a:r>
              <a:rPr lang="ru-RU" sz="2400" dirty="0" err="1">
                <a:solidFill>
                  <a:schemeClr val="tx1"/>
                </a:solidFill>
              </a:rPr>
              <a:t>Євросоюзі</a:t>
            </a:r>
            <a:r>
              <a:rPr lang="ru-RU" sz="2400" dirty="0"/>
              <a:t>.</a:t>
            </a:r>
          </a:p>
          <a:p>
            <a:pPr marL="457200" lvl="1" indent="0" algn="just">
              <a:buNone/>
            </a:pPr>
            <a:endParaRPr lang="uk-UA" sz="2400" dirty="0"/>
          </a:p>
        </p:txBody>
      </p:sp>
      <p:sp>
        <p:nvSpPr>
          <p:cNvPr id="3" name="Заголовок 2"/>
          <p:cNvSpPr>
            <a:spLocks noGrp="1"/>
          </p:cNvSpPr>
          <p:nvPr>
            <p:ph type="ctrTitle"/>
          </p:nvPr>
        </p:nvSpPr>
        <p:spPr>
          <a:xfrm>
            <a:off x="479376" y="908720"/>
            <a:ext cx="10557250" cy="764856"/>
          </a:xfrm>
        </p:spPr>
        <p:txBody>
          <a:bodyPr>
            <a:normAutofit fontScale="90000"/>
          </a:bodyPr>
          <a:lstStyle/>
          <a:p>
            <a:r>
              <a:rPr lang="ru-RU" sz="3600" dirty="0" err="1">
                <a:solidFill>
                  <a:srgbClr val="FFC000"/>
                </a:solidFill>
              </a:rPr>
              <a:t>найдорожчі</a:t>
            </a:r>
            <a:r>
              <a:rPr lang="ru-RU" sz="3600" dirty="0">
                <a:solidFill>
                  <a:srgbClr val="FFC000"/>
                </a:solidFill>
              </a:rPr>
              <a:t> та </a:t>
            </a:r>
            <a:r>
              <a:rPr lang="ru-RU" sz="3600" dirty="0" err="1">
                <a:solidFill>
                  <a:srgbClr val="FFC000"/>
                </a:solidFill>
              </a:rPr>
              <a:t>найдешевші</a:t>
            </a:r>
            <a:r>
              <a:rPr lang="ru-RU" sz="3600" dirty="0">
                <a:solidFill>
                  <a:srgbClr val="FFC000"/>
                </a:solidFill>
              </a:rPr>
              <a:t> для </a:t>
            </a:r>
            <a:r>
              <a:rPr lang="ru-RU" sz="3600" dirty="0" err="1">
                <a:solidFill>
                  <a:srgbClr val="FFC000"/>
                </a:solidFill>
              </a:rPr>
              <a:t>життя</a:t>
            </a:r>
            <a:r>
              <a:rPr lang="ru-RU" sz="3600" dirty="0">
                <a:solidFill>
                  <a:srgbClr val="FFC000"/>
                </a:solidFill>
              </a:rPr>
              <a:t> </a:t>
            </a:r>
            <a:r>
              <a:rPr lang="ru-RU" sz="3600" dirty="0" err="1">
                <a:solidFill>
                  <a:srgbClr val="FFC000"/>
                </a:solidFill>
              </a:rPr>
              <a:t>країни</a:t>
            </a:r>
            <a:r>
              <a:rPr lang="ru-RU" sz="3600" dirty="0">
                <a:solidFill>
                  <a:srgbClr val="FFC000"/>
                </a:solidFill>
              </a:rPr>
              <a:t> ЄС</a:t>
            </a:r>
            <a:endParaRPr lang="uk-UA" sz="3600" dirty="0">
              <a:solidFill>
                <a:srgbClr val="FFC000"/>
              </a:solidFill>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404" y="1844824"/>
            <a:ext cx="5976665" cy="4482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558168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23391" y="3933056"/>
            <a:ext cx="10557250" cy="2646344"/>
          </a:xfrm>
        </p:spPr>
        <p:txBody>
          <a:bodyPr/>
          <a:lstStyle/>
          <a:p>
            <a:r>
              <a:rPr lang="uk-UA" sz="2000" dirty="0">
                <a:solidFill>
                  <a:schemeClr val="tx1"/>
                </a:solidFill>
              </a:rPr>
              <a:t>Данія: найдорожчий в ЄС хліб</a:t>
            </a:r>
          </a:p>
          <a:p>
            <a:r>
              <a:rPr lang="uk-UA" sz="2000" dirty="0">
                <a:solidFill>
                  <a:schemeClr val="tx1"/>
                </a:solidFill>
              </a:rPr>
              <a:t>Найдорожчою для життя країною Євросоюзу залишається Данія - споживчі ціни тут 2018 року були майже на 38 відсотків вищими, ніж в середньому по ЄС. Зокрема, за даними </a:t>
            </a:r>
            <a:r>
              <a:rPr lang="uk-UA" sz="2000" dirty="0" err="1">
                <a:solidFill>
                  <a:schemeClr val="tx1"/>
                </a:solidFill>
              </a:rPr>
              <a:t>Євростату</a:t>
            </a:r>
            <a:r>
              <a:rPr lang="uk-UA" sz="2000" dirty="0">
                <a:solidFill>
                  <a:schemeClr val="tx1"/>
                </a:solidFill>
              </a:rPr>
              <a:t>, країна мала найвищий рівень цін на продукти харчування та безалкогольні напої - на 30 відсотків вище від середнього по ЄС. Передусім через дорогі хліб та зернові, які тут коштують у півтора рази дорожче.</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643" y="1196752"/>
            <a:ext cx="4462120" cy="2511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159931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lnSpcReduction="10000"/>
          </a:bodyPr>
          <a:lstStyle/>
          <a:p>
            <a:pPr algn="just"/>
            <a:r>
              <a:rPr lang="uk-UA" sz="2400" dirty="0">
                <a:solidFill>
                  <a:schemeClr val="tx1"/>
                </a:solidFill>
              </a:rPr>
              <a:t>Австрія та Люксембург: найдорожче в ЄС м'ясо</a:t>
            </a:r>
          </a:p>
          <a:p>
            <a:pPr algn="just"/>
            <a:r>
              <a:rPr lang="uk-UA" sz="2400" dirty="0">
                <a:solidFill>
                  <a:schemeClr val="tx1"/>
                </a:solidFill>
              </a:rPr>
              <a:t>Хоч загальний рівень цін в Австрії вищий за середній у ЄС лише на 10 відсотків, ця країна разом з Люксембургом (третій згори за загальним рівнем споживчих цін) - серед лідерів за цінами на продукти харчування і безалкогольні напої. Вони тут на 25 відсотків вищі середній показник по ЄС. Найдорожчими у Австрії та Люксембурзі серед країн ЄС виявилося, зокрема, м’ясо.</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455" y="836713"/>
            <a:ext cx="3859919" cy="2172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7791" y="913921"/>
            <a:ext cx="2295762" cy="229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843034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lnSpcReduction="10000"/>
          </a:bodyPr>
          <a:lstStyle/>
          <a:p>
            <a:pPr algn="just"/>
            <a:r>
              <a:rPr lang="uk-UA" sz="2400" dirty="0">
                <a:solidFill>
                  <a:schemeClr val="tx1"/>
                </a:solidFill>
              </a:rPr>
              <a:t>Ірландія і Фінляндія: не для любителів випити</a:t>
            </a:r>
          </a:p>
          <a:p>
            <a:pPr algn="just"/>
            <a:r>
              <a:rPr lang="uk-UA" sz="2400" dirty="0">
                <a:solidFill>
                  <a:schemeClr val="tx1"/>
                </a:solidFill>
              </a:rPr>
              <a:t>Фінляндії та Ірландія - серед найдорожчих країн ЄС. В них обох споживчі ціни вищі за середні по ЄС на понад 20 відсотків. Це стосується, зокрема, як продуктів харчування і безалкогольних напоїв (плюс 20 відсотків), так і алкогольних напоїв. Останні тут взагалі найдорожчі в Євросоюзі: у Фінляндії ціни на алкоголь на 82 відсотки вищі за середні в ЄС, в </a:t>
            </a:r>
            <a:r>
              <a:rPr lang="uk-UA" sz="2400" dirty="0" err="1">
                <a:solidFill>
                  <a:schemeClr val="tx1"/>
                </a:solidFill>
              </a:rPr>
              <a:t>Ірланії</a:t>
            </a:r>
            <a:r>
              <a:rPr lang="uk-UA" sz="2400" dirty="0">
                <a:solidFill>
                  <a:schemeClr val="tx1"/>
                </a:solidFill>
              </a:rPr>
              <a:t> - на 77 відсотків.</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418" y="404664"/>
            <a:ext cx="4349722"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2066"/>
          <a:stretch/>
        </p:blipFill>
        <p:spPr bwMode="auto">
          <a:xfrm>
            <a:off x="8472271" y="1052747"/>
            <a:ext cx="2719189" cy="2391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573602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fontScale="85000" lnSpcReduction="10000"/>
          </a:bodyPr>
          <a:lstStyle/>
          <a:p>
            <a:pPr algn="just"/>
            <a:r>
              <a:rPr lang="uk-UA" sz="2800" dirty="0">
                <a:solidFill>
                  <a:schemeClr val="tx1"/>
                </a:solidFill>
              </a:rPr>
              <a:t>Великобританія та Ірландія: лідери за цінами на тютюн</a:t>
            </a:r>
          </a:p>
          <a:p>
            <a:pPr algn="just"/>
            <a:r>
              <a:rPr lang="uk-UA" sz="2800" dirty="0">
                <a:solidFill>
                  <a:schemeClr val="tx1"/>
                </a:solidFill>
              </a:rPr>
              <a:t>Крім алкоголю, в Ірландії також одні з найдорожчих у ЄС цигарки. Тут, а також у Великобританії, тютюнові вироби коштують удвічі дорожче, ніж у середньому в ЄС. Причому ціновий відрив обох острівних країн від решти разючий. У Франції, яка за цим показником посідає третє місце, тютюн лише на 40 відсотків дорожчий, ніж у середньому в ЄС, тобто менш ніж у півтора рази.</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5480" y="980728"/>
            <a:ext cx="4104456" cy="2310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6167" y="1264312"/>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382779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fontScale="92500"/>
          </a:bodyPr>
          <a:lstStyle/>
          <a:p>
            <a:pPr algn="just"/>
            <a:r>
              <a:rPr lang="ru-RU" sz="2400" dirty="0" err="1">
                <a:solidFill>
                  <a:schemeClr val="tx1"/>
                </a:solidFill>
              </a:rPr>
              <a:t>Німеччина</a:t>
            </a:r>
            <a:r>
              <a:rPr lang="ru-RU" sz="2400" dirty="0">
                <a:solidFill>
                  <a:schemeClr val="tx1"/>
                </a:solidFill>
              </a:rPr>
              <a:t>: золота середина</a:t>
            </a:r>
          </a:p>
          <a:p>
            <a:pPr algn="just"/>
            <a:r>
              <a:rPr lang="ru-RU" sz="2400" dirty="0">
                <a:solidFill>
                  <a:schemeClr val="tx1"/>
                </a:solidFill>
              </a:rPr>
              <a:t>У </a:t>
            </a:r>
            <a:r>
              <a:rPr lang="ru-RU" sz="2400" dirty="0" err="1">
                <a:solidFill>
                  <a:schemeClr val="tx1"/>
                </a:solidFill>
              </a:rPr>
              <a:t>Німеччині</a:t>
            </a:r>
            <a:r>
              <a:rPr lang="ru-RU" sz="2400" dirty="0">
                <a:solidFill>
                  <a:schemeClr val="tx1"/>
                </a:solidFill>
              </a:rPr>
              <a:t> </a:t>
            </a:r>
            <a:r>
              <a:rPr lang="ru-RU" sz="2400" dirty="0" err="1">
                <a:solidFill>
                  <a:schemeClr val="tx1"/>
                </a:solidFill>
              </a:rPr>
              <a:t>вартість</a:t>
            </a:r>
            <a:r>
              <a:rPr lang="ru-RU" sz="2400" dirty="0">
                <a:solidFill>
                  <a:schemeClr val="tx1"/>
                </a:solidFill>
              </a:rPr>
              <a:t> </a:t>
            </a:r>
            <a:r>
              <a:rPr lang="ru-RU" sz="2400" dirty="0" err="1">
                <a:solidFill>
                  <a:schemeClr val="tx1"/>
                </a:solidFill>
              </a:rPr>
              <a:t>життя</a:t>
            </a:r>
            <a:r>
              <a:rPr lang="ru-RU" sz="2400" dirty="0">
                <a:solidFill>
                  <a:schemeClr val="tx1"/>
                </a:solidFill>
              </a:rPr>
              <a:t> </a:t>
            </a:r>
            <a:r>
              <a:rPr lang="ru-RU" sz="2400" dirty="0" err="1">
                <a:solidFill>
                  <a:schemeClr val="tx1"/>
                </a:solidFill>
              </a:rPr>
              <a:t>вища</a:t>
            </a:r>
            <a:r>
              <a:rPr lang="ru-RU" sz="2400" dirty="0">
                <a:solidFill>
                  <a:schemeClr val="tx1"/>
                </a:solidFill>
              </a:rPr>
              <a:t>, </a:t>
            </a:r>
            <a:r>
              <a:rPr lang="ru-RU" sz="2400" dirty="0" err="1">
                <a:solidFill>
                  <a:schemeClr val="tx1"/>
                </a:solidFill>
              </a:rPr>
              <a:t>ніж</a:t>
            </a:r>
            <a:r>
              <a:rPr lang="ru-RU" sz="2400" dirty="0">
                <a:solidFill>
                  <a:schemeClr val="tx1"/>
                </a:solidFill>
              </a:rPr>
              <a:t> в </a:t>
            </a:r>
            <a:r>
              <a:rPr lang="ru-RU" sz="2400" dirty="0" err="1">
                <a:solidFill>
                  <a:schemeClr val="tx1"/>
                </a:solidFill>
              </a:rPr>
              <a:t>середньому</a:t>
            </a:r>
            <a:r>
              <a:rPr lang="ru-RU" sz="2400" dirty="0">
                <a:solidFill>
                  <a:schemeClr val="tx1"/>
                </a:solidFill>
              </a:rPr>
              <a:t> по ЄС. </a:t>
            </a:r>
            <a:r>
              <a:rPr lang="ru-RU" sz="2400" dirty="0" err="1">
                <a:solidFill>
                  <a:schemeClr val="tx1"/>
                </a:solidFill>
              </a:rPr>
              <a:t>Однак</a:t>
            </a:r>
            <a:r>
              <a:rPr lang="ru-RU" sz="2400" dirty="0">
                <a:solidFill>
                  <a:schemeClr val="tx1"/>
                </a:solidFill>
              </a:rPr>
              <a:t> </a:t>
            </a:r>
            <a:r>
              <a:rPr lang="ru-RU" sz="2400" dirty="0" err="1">
                <a:solidFill>
                  <a:schemeClr val="tx1"/>
                </a:solidFill>
              </a:rPr>
              <a:t>несуттєво</a:t>
            </a:r>
            <a:r>
              <a:rPr lang="ru-RU" sz="2400" dirty="0">
                <a:solidFill>
                  <a:schemeClr val="tx1"/>
                </a:solidFill>
              </a:rPr>
              <a:t>. </a:t>
            </a:r>
            <a:r>
              <a:rPr lang="ru-RU" sz="2400" dirty="0" err="1">
                <a:solidFill>
                  <a:schemeClr val="tx1"/>
                </a:solidFill>
              </a:rPr>
              <a:t>Ціни</a:t>
            </a:r>
            <a:r>
              <a:rPr lang="ru-RU" sz="2400" dirty="0">
                <a:solidFill>
                  <a:schemeClr val="tx1"/>
                </a:solidFill>
              </a:rPr>
              <a:t> на </a:t>
            </a:r>
            <a:r>
              <a:rPr lang="ru-RU" sz="2400" dirty="0" err="1">
                <a:solidFill>
                  <a:schemeClr val="tx1"/>
                </a:solidFill>
              </a:rPr>
              <a:t>споживчі</a:t>
            </a:r>
            <a:r>
              <a:rPr lang="ru-RU" sz="2400" dirty="0">
                <a:solidFill>
                  <a:schemeClr val="tx1"/>
                </a:solidFill>
              </a:rPr>
              <a:t> </a:t>
            </a:r>
            <a:r>
              <a:rPr lang="ru-RU" sz="2400" dirty="0" err="1">
                <a:solidFill>
                  <a:schemeClr val="tx1"/>
                </a:solidFill>
              </a:rPr>
              <a:t>товари</a:t>
            </a:r>
            <a:r>
              <a:rPr lang="ru-RU" sz="2400" dirty="0">
                <a:solidFill>
                  <a:schemeClr val="tx1"/>
                </a:solidFill>
              </a:rPr>
              <a:t> та </a:t>
            </a:r>
            <a:r>
              <a:rPr lang="ru-RU" sz="2400" dirty="0" err="1">
                <a:solidFill>
                  <a:schemeClr val="tx1"/>
                </a:solidFill>
              </a:rPr>
              <a:t>послуги</a:t>
            </a:r>
            <a:r>
              <a:rPr lang="ru-RU" sz="2400" dirty="0">
                <a:solidFill>
                  <a:schemeClr val="tx1"/>
                </a:solidFill>
              </a:rPr>
              <a:t> у ФРН у 2018 </a:t>
            </a:r>
            <a:r>
              <a:rPr lang="ru-RU" sz="2400" dirty="0" err="1">
                <a:solidFill>
                  <a:schemeClr val="tx1"/>
                </a:solidFill>
              </a:rPr>
              <a:t>році</a:t>
            </a:r>
            <a:r>
              <a:rPr lang="ru-RU" sz="2400" dirty="0">
                <a:solidFill>
                  <a:schemeClr val="tx1"/>
                </a:solidFill>
              </a:rPr>
              <a:t> </a:t>
            </a:r>
            <a:r>
              <a:rPr lang="ru-RU" sz="2400" dirty="0" err="1">
                <a:solidFill>
                  <a:schemeClr val="tx1"/>
                </a:solidFill>
              </a:rPr>
              <a:t>були</a:t>
            </a:r>
            <a:r>
              <a:rPr lang="ru-RU" sz="2400" dirty="0">
                <a:solidFill>
                  <a:schemeClr val="tx1"/>
                </a:solidFill>
              </a:rPr>
              <a:t> на 4,3 </a:t>
            </a:r>
            <a:r>
              <a:rPr lang="ru-RU" sz="2400" dirty="0" err="1">
                <a:solidFill>
                  <a:schemeClr val="tx1"/>
                </a:solidFill>
              </a:rPr>
              <a:t>відсотка</a:t>
            </a:r>
            <a:r>
              <a:rPr lang="ru-RU" sz="2400" dirty="0">
                <a:solidFill>
                  <a:schemeClr val="tx1"/>
                </a:solidFill>
              </a:rPr>
              <a:t> </a:t>
            </a:r>
            <a:r>
              <a:rPr lang="ru-RU" sz="2400" dirty="0" err="1">
                <a:solidFill>
                  <a:schemeClr val="tx1"/>
                </a:solidFill>
              </a:rPr>
              <a:t>вищими</a:t>
            </a:r>
            <a:r>
              <a:rPr lang="ru-RU" sz="2400" dirty="0">
                <a:solidFill>
                  <a:schemeClr val="tx1"/>
                </a:solidFill>
              </a:rPr>
              <a:t>, </a:t>
            </a:r>
            <a:r>
              <a:rPr lang="ru-RU" sz="2400" dirty="0" err="1">
                <a:solidFill>
                  <a:schemeClr val="tx1"/>
                </a:solidFill>
              </a:rPr>
              <a:t>ніж</a:t>
            </a:r>
            <a:r>
              <a:rPr lang="ru-RU" sz="2400" dirty="0">
                <a:solidFill>
                  <a:schemeClr val="tx1"/>
                </a:solidFill>
              </a:rPr>
              <a:t> в </a:t>
            </a:r>
            <a:r>
              <a:rPr lang="ru-RU" sz="2400" dirty="0" err="1">
                <a:solidFill>
                  <a:schemeClr val="tx1"/>
                </a:solidFill>
              </a:rPr>
              <a:t>середньому</a:t>
            </a:r>
            <a:r>
              <a:rPr lang="ru-RU" sz="2400" dirty="0">
                <a:solidFill>
                  <a:schemeClr val="tx1"/>
                </a:solidFill>
              </a:rPr>
              <a:t> в 28 </a:t>
            </a:r>
            <a:r>
              <a:rPr lang="ru-RU" sz="2400" dirty="0" err="1">
                <a:solidFill>
                  <a:schemeClr val="tx1"/>
                </a:solidFill>
              </a:rPr>
              <a:t>країнах</a:t>
            </a:r>
            <a:r>
              <a:rPr lang="ru-RU" sz="2400" dirty="0">
                <a:solidFill>
                  <a:schemeClr val="tx1"/>
                </a:solidFill>
              </a:rPr>
              <a:t>-членах ЄС. </a:t>
            </a:r>
            <a:r>
              <a:rPr lang="ru-RU" sz="2400" dirty="0" err="1">
                <a:solidFill>
                  <a:schemeClr val="tx1"/>
                </a:solidFill>
              </a:rPr>
              <a:t>Продукти</a:t>
            </a:r>
            <a:r>
              <a:rPr lang="ru-RU" sz="2400" dirty="0">
                <a:solidFill>
                  <a:schemeClr val="tx1"/>
                </a:solidFill>
              </a:rPr>
              <a:t> </a:t>
            </a:r>
            <a:r>
              <a:rPr lang="ru-RU" sz="2400" dirty="0" err="1">
                <a:solidFill>
                  <a:schemeClr val="tx1"/>
                </a:solidFill>
              </a:rPr>
              <a:t>харчування</a:t>
            </a:r>
            <a:r>
              <a:rPr lang="ru-RU" sz="2400" dirty="0">
                <a:solidFill>
                  <a:schemeClr val="tx1"/>
                </a:solidFill>
              </a:rPr>
              <a:t>, </a:t>
            </a:r>
            <a:r>
              <a:rPr lang="ru-RU" sz="2400" dirty="0" err="1">
                <a:solidFill>
                  <a:schemeClr val="tx1"/>
                </a:solidFill>
              </a:rPr>
              <a:t>безалкогольні</a:t>
            </a:r>
            <a:r>
              <a:rPr lang="ru-RU" sz="2400" dirty="0">
                <a:solidFill>
                  <a:schemeClr val="tx1"/>
                </a:solidFill>
              </a:rPr>
              <a:t> </a:t>
            </a:r>
            <a:r>
              <a:rPr lang="ru-RU" sz="2400" dirty="0" err="1">
                <a:solidFill>
                  <a:schemeClr val="tx1"/>
                </a:solidFill>
              </a:rPr>
              <a:t>напої</a:t>
            </a:r>
            <a:r>
              <a:rPr lang="ru-RU" sz="2400" dirty="0">
                <a:solidFill>
                  <a:schemeClr val="tx1"/>
                </a:solidFill>
              </a:rPr>
              <a:t> та тютюн тут </a:t>
            </a:r>
            <a:r>
              <a:rPr lang="ru-RU" sz="2400" dirty="0" err="1">
                <a:solidFill>
                  <a:schemeClr val="tx1"/>
                </a:solidFill>
              </a:rPr>
              <a:t>коштують</a:t>
            </a:r>
            <a:r>
              <a:rPr lang="ru-RU" sz="2400" dirty="0">
                <a:solidFill>
                  <a:schemeClr val="tx1"/>
                </a:solidFill>
              </a:rPr>
              <a:t> </a:t>
            </a:r>
            <a:r>
              <a:rPr lang="ru-RU" sz="2400" dirty="0" err="1">
                <a:solidFill>
                  <a:schemeClr val="tx1"/>
                </a:solidFill>
              </a:rPr>
              <a:t>приблизно</a:t>
            </a:r>
            <a:r>
              <a:rPr lang="ru-RU" sz="2400" dirty="0">
                <a:solidFill>
                  <a:schemeClr val="tx1"/>
                </a:solidFill>
              </a:rPr>
              <a:t> на </a:t>
            </a:r>
            <a:r>
              <a:rPr lang="ru-RU" sz="2400" dirty="0" err="1">
                <a:solidFill>
                  <a:schemeClr val="tx1"/>
                </a:solidFill>
              </a:rPr>
              <a:t>рівні</a:t>
            </a:r>
            <a:r>
              <a:rPr lang="ru-RU" sz="2400" dirty="0">
                <a:solidFill>
                  <a:schemeClr val="tx1"/>
                </a:solidFill>
              </a:rPr>
              <a:t> </a:t>
            </a:r>
            <a:r>
              <a:rPr lang="ru-RU" sz="2400" dirty="0" err="1">
                <a:solidFill>
                  <a:schemeClr val="tx1"/>
                </a:solidFill>
              </a:rPr>
              <a:t>середніх</a:t>
            </a:r>
            <a:r>
              <a:rPr lang="ru-RU" sz="2400" dirty="0">
                <a:solidFill>
                  <a:schemeClr val="tx1"/>
                </a:solidFill>
              </a:rPr>
              <a:t> </a:t>
            </a:r>
            <a:r>
              <a:rPr lang="ru-RU" sz="2400" dirty="0" err="1">
                <a:solidFill>
                  <a:schemeClr val="tx1"/>
                </a:solidFill>
              </a:rPr>
              <a:t>показників</a:t>
            </a:r>
            <a:r>
              <a:rPr lang="ru-RU" sz="2400" dirty="0">
                <a:solidFill>
                  <a:schemeClr val="tx1"/>
                </a:solidFill>
              </a:rPr>
              <a:t> по </a:t>
            </a:r>
            <a:r>
              <a:rPr lang="ru-RU" sz="2400" dirty="0" err="1">
                <a:solidFill>
                  <a:schemeClr val="tx1"/>
                </a:solidFill>
              </a:rPr>
              <a:t>Євросоюзу</a:t>
            </a:r>
            <a:r>
              <a:rPr lang="ru-RU" sz="2400" dirty="0">
                <a:solidFill>
                  <a:schemeClr val="tx1"/>
                </a:solidFill>
              </a:rPr>
              <a:t>. А алкоголь - </a:t>
            </a:r>
            <a:r>
              <a:rPr lang="ru-RU" sz="2400" dirty="0" err="1">
                <a:solidFill>
                  <a:schemeClr val="tx1"/>
                </a:solidFill>
              </a:rPr>
              <a:t>навтіь</a:t>
            </a:r>
            <a:r>
              <a:rPr lang="ru-RU" sz="2400" dirty="0">
                <a:solidFill>
                  <a:schemeClr val="tx1"/>
                </a:solidFill>
              </a:rPr>
              <a:t> на 11 </a:t>
            </a:r>
            <a:r>
              <a:rPr lang="ru-RU" sz="2400" dirty="0" err="1">
                <a:solidFill>
                  <a:schemeClr val="tx1"/>
                </a:solidFill>
              </a:rPr>
              <a:t>відсотків</a:t>
            </a:r>
            <a:r>
              <a:rPr lang="ru-RU" sz="2400" dirty="0">
                <a:solidFill>
                  <a:schemeClr val="tx1"/>
                </a:solidFill>
              </a:rPr>
              <a:t> </a:t>
            </a:r>
            <a:r>
              <a:rPr lang="ru-RU" sz="2400" dirty="0" err="1">
                <a:solidFill>
                  <a:schemeClr val="tx1"/>
                </a:solidFill>
              </a:rPr>
              <a:t>дешевший</a:t>
            </a:r>
            <a:r>
              <a:rPr lang="ru-RU" sz="2400" dirty="0">
                <a:solidFill>
                  <a:schemeClr val="tx1"/>
                </a:solidFill>
              </a:rPr>
              <a:t>, </a:t>
            </a:r>
            <a:r>
              <a:rPr lang="ru-RU" sz="2400" dirty="0" err="1">
                <a:solidFill>
                  <a:schemeClr val="tx1"/>
                </a:solidFill>
              </a:rPr>
              <a:t>ніж</a:t>
            </a:r>
            <a:r>
              <a:rPr lang="ru-RU" sz="2400" dirty="0">
                <a:solidFill>
                  <a:schemeClr val="tx1"/>
                </a:solidFill>
              </a:rPr>
              <a:t> у </a:t>
            </a:r>
            <a:r>
              <a:rPr lang="ru-RU" sz="2400" dirty="0" err="1">
                <a:solidFill>
                  <a:schemeClr val="tx1"/>
                </a:solidFill>
              </a:rPr>
              <a:t>середньому</a:t>
            </a:r>
            <a:r>
              <a:rPr lang="ru-RU" sz="2400" dirty="0">
                <a:solidFill>
                  <a:schemeClr val="tx1"/>
                </a:solidFill>
              </a:rPr>
              <a:t> в ЄС.</a:t>
            </a:r>
            <a:endParaRPr lang="uk-UA" sz="2400" dirty="0">
              <a:solidFill>
                <a:schemeClr val="tx1"/>
              </a:solidFill>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408" y="548680"/>
            <a:ext cx="3678090" cy="2447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064" y="1196752"/>
            <a:ext cx="3338314" cy="200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665316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lnSpcReduction="10000"/>
          </a:bodyPr>
          <a:lstStyle/>
          <a:p>
            <a:pPr algn="just"/>
            <a:r>
              <a:rPr lang="uk-UA" sz="2400" dirty="0">
                <a:solidFill>
                  <a:schemeClr val="tx1"/>
                </a:solidFill>
              </a:rPr>
              <a:t>Найнижчі ціни на продукти харчування - у Румунії</a:t>
            </a:r>
          </a:p>
          <a:p>
            <a:pPr algn="just"/>
            <a:r>
              <a:rPr lang="uk-UA" sz="2400" dirty="0">
                <a:solidFill>
                  <a:schemeClr val="tx1"/>
                </a:solidFill>
              </a:rPr>
              <a:t>Найнижчими цінами на продукти харчування та безалкогольні напої у ЄС 2018 року можуть похизуватися Румунія (мінус 34 відсотки від середніх цін по ЄС), Польща (мінус 31 відсоток), Болгарія (мінус 24 відсотки). Приміром, у Польщі найдешевші в ЄС молочні продукти і яйця (мінус 29 відсотків), а в Румунії - хліб та злаки (майже вдвічі нижчі ціни за середні по ЄС).</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431" y="1124746"/>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820" y="1155189"/>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3029" y="1268771"/>
            <a:ext cx="3771406" cy="1885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28928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fontScale="85000" lnSpcReduction="10000"/>
          </a:bodyPr>
          <a:lstStyle/>
          <a:p>
            <a:pPr algn="just"/>
            <a:r>
              <a:rPr lang="uk-UA" sz="2800" dirty="0">
                <a:solidFill>
                  <a:schemeClr val="tx1"/>
                </a:solidFill>
              </a:rPr>
              <a:t>Болгарія - найдешевша країна ЄС для життя</a:t>
            </a:r>
          </a:p>
          <a:p>
            <a:pPr algn="just"/>
            <a:r>
              <a:rPr lang="uk-UA" sz="2800" dirty="0">
                <a:solidFill>
                  <a:schemeClr val="tx1"/>
                </a:solidFill>
              </a:rPr>
              <a:t>Загалом найдешевшою країною ЄС можна вважати Болгарію. Там жителі сплачують за товари та послуги приблизно вдвічі менше, ніж в середньому по Євросоюзу. У рейтингу найдешевших продуктів серед країн ЄС Болгарія посідає третє місце. А ось алкогольні напої та тютюн тут найдешевші в ЄС: ціни на них тут відповідно на 26 та 51 відсоток нижчі за середні по Євросоюзу.</a:t>
            </a:r>
          </a:p>
          <a:p>
            <a:endParaRPr lang="uk-UA"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376" y="820992"/>
            <a:ext cx="3456384" cy="2300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785" y="1217016"/>
            <a:ext cx="3881240" cy="162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6244" y="1217014"/>
            <a:ext cx="3463639" cy="2283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646759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Заголовок 1"/>
          <p:cNvSpPr>
            <a:spLocks noGrp="1"/>
          </p:cNvSpPr>
          <p:nvPr>
            <p:ph type="title"/>
          </p:nvPr>
        </p:nvSpPr>
        <p:spPr>
          <a:xfrm>
            <a:off x="611035" y="274651"/>
            <a:ext cx="10969943" cy="706437"/>
          </a:xfrm>
        </p:spPr>
        <p:txBody>
          <a:bodyPr/>
          <a:lstStyle/>
          <a:p>
            <a:pPr eaLnBrk="1" hangingPunct="1"/>
            <a:r>
              <a:rPr lang="uk-UA" altLang="ru-RU" b="1"/>
              <a:t>Індекс соціального розвитку країн-світу</a:t>
            </a:r>
          </a:p>
        </p:txBody>
      </p:sp>
      <p:sp>
        <p:nvSpPr>
          <p:cNvPr id="3" name="Объект 2"/>
          <p:cNvSpPr>
            <a:spLocks noGrp="1"/>
          </p:cNvSpPr>
          <p:nvPr>
            <p:ph idx="1"/>
          </p:nvPr>
        </p:nvSpPr>
        <p:spPr>
          <a:xfrm>
            <a:off x="611029" y="1052513"/>
            <a:ext cx="7501630" cy="5073650"/>
          </a:xfrm>
        </p:spPr>
        <p:txBody>
          <a:bodyPr rtlCol="0">
            <a:noAutofit/>
          </a:bodyPr>
          <a:lstStyle/>
          <a:p>
            <a:pPr algn="just">
              <a:defRPr/>
            </a:pPr>
            <a:r>
              <a:rPr lang="uk-UA" sz="2400" b="1" dirty="0">
                <a:solidFill>
                  <a:srgbClr val="FFC000"/>
                </a:solidFill>
              </a:rPr>
              <a:t>Перша п’ятірка країн за ІСР: </a:t>
            </a:r>
          </a:p>
          <a:p>
            <a:pPr algn="just">
              <a:buFontTx/>
              <a:buChar char="-"/>
              <a:defRPr/>
            </a:pPr>
            <a:r>
              <a:rPr lang="uk-UA" sz="1800" dirty="0"/>
              <a:t>Фінляндія (1 місце), </a:t>
            </a:r>
          </a:p>
          <a:p>
            <a:pPr algn="just">
              <a:buFontTx/>
              <a:buChar char="-"/>
              <a:defRPr/>
            </a:pPr>
            <a:r>
              <a:rPr lang="uk-UA" sz="1800" dirty="0"/>
              <a:t>Канада (2 місце), </a:t>
            </a:r>
          </a:p>
          <a:p>
            <a:pPr algn="just">
              <a:buFontTx/>
              <a:buChar char="-"/>
              <a:defRPr/>
            </a:pPr>
            <a:r>
              <a:rPr lang="uk-UA" sz="1800" dirty="0"/>
              <a:t>Данія (3 місце), </a:t>
            </a:r>
          </a:p>
          <a:p>
            <a:pPr algn="just">
              <a:buFontTx/>
              <a:buChar char="-"/>
              <a:defRPr/>
            </a:pPr>
            <a:r>
              <a:rPr lang="uk-UA" sz="1800" dirty="0"/>
              <a:t>Австралія (4 місце) </a:t>
            </a:r>
          </a:p>
          <a:p>
            <a:pPr algn="just">
              <a:buFontTx/>
              <a:buChar char="-"/>
              <a:defRPr/>
            </a:pPr>
            <a:r>
              <a:rPr lang="uk-UA" sz="1800" dirty="0"/>
              <a:t>Швейцарія (5 місце). </a:t>
            </a:r>
          </a:p>
          <a:p>
            <a:pPr marL="0" indent="0" algn="just">
              <a:buNone/>
              <a:defRPr/>
            </a:pPr>
            <a:endParaRPr lang="uk-UA" sz="1800" dirty="0"/>
          </a:p>
          <a:p>
            <a:pPr marL="0" indent="0" algn="just">
              <a:buNone/>
              <a:defRPr/>
            </a:pPr>
            <a:r>
              <a:rPr lang="uk-UA" sz="1800" dirty="0"/>
              <a:t>Попри те, що показники соціального розвитку у цих країнах дуже схожі, рівень ВВП на душу населення відрізняється. </a:t>
            </a:r>
          </a:p>
          <a:p>
            <a:pPr marL="0" indent="0" algn="just">
              <a:buNone/>
              <a:defRPr/>
            </a:pPr>
            <a:r>
              <a:rPr lang="uk-UA" sz="1800" dirty="0"/>
              <a:t>Переможець рейтингу Фінляндія має найнижчий ВВП на душу населення ($38 535) серед країн першої п’ятірки (Канада - $42 778; Данія - $42 758; Австралія - $43 219; Швейцарія - $55 260). Очевидно, що високий рівень ВВП сприяє соціальному розвитку, але не відіграє вирішальну роль.</a:t>
            </a:r>
          </a:p>
          <a:p>
            <a:pPr marL="0" indent="0" algn="just">
              <a:buNone/>
              <a:defRPr/>
            </a:pPr>
            <a:r>
              <a:rPr lang="ru-RU" sz="1800" dirty="0"/>
              <a:t>За </a:t>
            </a:r>
            <a:r>
              <a:rPr lang="ru-RU" sz="1800" dirty="0" err="1"/>
              <a:t>рівнем</a:t>
            </a:r>
            <a:r>
              <a:rPr lang="ru-RU" sz="1800" dirty="0"/>
              <a:t> </a:t>
            </a:r>
            <a:r>
              <a:rPr lang="ru-RU" sz="1800" dirty="0" err="1"/>
              <a:t>життя</a:t>
            </a:r>
            <a:r>
              <a:rPr lang="ru-RU" sz="1800" dirty="0"/>
              <a:t> </a:t>
            </a:r>
            <a:r>
              <a:rPr lang="ru-RU" sz="1800" dirty="0" err="1"/>
              <a:t>населення</a:t>
            </a:r>
            <a:r>
              <a:rPr lang="ru-RU" sz="1800" dirty="0"/>
              <a:t> </a:t>
            </a:r>
            <a:r>
              <a:rPr lang="ru-RU" sz="1800" dirty="0" err="1"/>
              <a:t>Україна</a:t>
            </a:r>
            <a:r>
              <a:rPr lang="ru-RU" sz="1800" dirty="0"/>
              <a:t> </a:t>
            </a:r>
            <a:r>
              <a:rPr lang="ru-RU" sz="1800" dirty="0" err="1"/>
              <a:t>посідає</a:t>
            </a:r>
            <a:r>
              <a:rPr lang="ru-RU" sz="1800" dirty="0"/>
              <a:t> 63 </a:t>
            </a:r>
            <a:r>
              <a:rPr lang="ru-RU" sz="1800" dirty="0" err="1"/>
              <a:t>місце</a:t>
            </a:r>
            <a:r>
              <a:rPr lang="ru-RU" sz="1800" dirty="0"/>
              <a:t> </a:t>
            </a:r>
            <a:r>
              <a:rPr lang="ru-RU" sz="1800" dirty="0" err="1"/>
              <a:t>серед</a:t>
            </a:r>
            <a:r>
              <a:rPr lang="ru-RU" sz="1800" dirty="0"/>
              <a:t> 133 </a:t>
            </a:r>
            <a:r>
              <a:rPr lang="ru-RU" sz="1800" dirty="0" err="1"/>
              <a:t>країн</a:t>
            </a:r>
            <a:r>
              <a:rPr lang="ru-RU" sz="1800" dirty="0"/>
              <a:t>.</a:t>
            </a:r>
          </a:p>
          <a:p>
            <a:pPr marL="0" indent="0" algn="just">
              <a:buNone/>
              <a:defRPr/>
            </a:pPr>
            <a:endParaRPr lang="uk-UA" sz="1800" dirty="0"/>
          </a:p>
        </p:txBody>
      </p:sp>
      <p:pic>
        <p:nvPicPr>
          <p:cNvPr id="389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1589" y="1052515"/>
            <a:ext cx="5072329" cy="167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8699" y="3068640"/>
            <a:ext cx="2590125"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Дата 1"/>
          <p:cNvSpPr>
            <a:spLocks noGrp="1"/>
          </p:cNvSpPr>
          <p:nvPr>
            <p:ph type="dt" sz="half" idx="10"/>
          </p:nvPr>
        </p:nvSpPr>
        <p:spPr/>
        <p:txBody>
          <a:bodyPr/>
          <a:lstStyle/>
          <a:p>
            <a:pPr>
              <a:defRPr/>
            </a:pPr>
            <a:fld id="{BAB2FC0E-FD47-7F4C-A7BE-8EE3BE4A4C19}" type="datetime1">
              <a:rPr lang="ru-RU" smtClean="0">
                <a:solidFill>
                  <a:prstClr val="black">
                    <a:tint val="75000"/>
                  </a:prstClr>
                </a:solidFill>
              </a:rPr>
              <a:t>13.11.2022</a:t>
            </a:fld>
            <a:endParaRPr lang="uk-UA">
              <a:solidFill>
                <a:prstClr val="black">
                  <a:tint val="75000"/>
                </a:prstClr>
              </a:solidFill>
            </a:endParaRPr>
          </a:p>
        </p:txBody>
      </p:sp>
      <p:sp>
        <p:nvSpPr>
          <p:cNvPr id="4" name="Номер слайда 3"/>
          <p:cNvSpPr>
            <a:spLocks noGrp="1"/>
          </p:cNvSpPr>
          <p:nvPr>
            <p:ph type="sldNum" sz="quarter" idx="12"/>
          </p:nvPr>
        </p:nvSpPr>
        <p:spPr/>
        <p:txBody>
          <a:bodyPr/>
          <a:lstStyle/>
          <a:p>
            <a:pPr>
              <a:defRPr/>
            </a:pPr>
            <a:fld id="{237C55A1-0595-4466-B811-9080A7FDB365}" type="slidenum">
              <a:rPr lang="uk-UA" altLang="ru-RU" smtClean="0"/>
              <a:pPr>
                <a:defRPr/>
              </a:pPr>
              <a:t>148</a:t>
            </a:fld>
            <a:endParaRPr lang="uk-UA" altLang="ru-RU"/>
          </a:p>
        </p:txBody>
      </p:sp>
    </p:spTree>
    <p:extLst>
      <p:ext uri="{BB962C8B-B14F-4D97-AF65-F5344CB8AC3E}">
        <p14:creationId xmlns:p14="http://schemas.microsoft.com/office/powerpoint/2010/main" val="105298049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11030" y="404813"/>
            <a:ext cx="7211721" cy="5721350"/>
          </a:xfrm>
        </p:spPr>
        <p:txBody>
          <a:bodyPr rtlCol="0">
            <a:normAutofit fontScale="85000" lnSpcReduction="20000"/>
          </a:bodyPr>
          <a:lstStyle/>
          <a:p>
            <a:pPr algn="just">
              <a:defRPr/>
            </a:pPr>
            <a:r>
              <a:rPr lang="uk-UA" dirty="0"/>
              <a:t>Цього року Україна ($8 267 ВВП на душу населення[1]) отримала 66,43 бали зі 100 можливих, увійшовши до групи країн з рівнем соціального розвитку «нижче середнього». </a:t>
            </a:r>
          </a:p>
          <a:p>
            <a:pPr algn="just">
              <a:defRPr/>
            </a:pPr>
            <a:r>
              <a:rPr lang="uk-UA" dirty="0"/>
              <a:t>Україна традиційно демонструє відносно високі показники у сфері доступу до вищої освіти та до базових знань, де посіла 31 та 28 місця відповідно. </a:t>
            </a:r>
          </a:p>
          <a:p>
            <a:pPr algn="just">
              <a:defRPr/>
            </a:pPr>
            <a:r>
              <a:rPr lang="uk-UA" dirty="0"/>
              <a:t>У звіті відзначається, що Україна за цими показниками випереджає більшість країн з аналогічним рівнем ВВП на душу населення. </a:t>
            </a:r>
          </a:p>
          <a:p>
            <a:pPr marL="0" indent="0" algn="just">
              <a:buNone/>
              <a:defRPr/>
            </a:pPr>
            <a:r>
              <a:rPr lang="uk-UA" dirty="0">
                <a:solidFill>
                  <a:srgbClr val="FFC000"/>
                </a:solidFill>
              </a:rPr>
              <a:t>Найнижчі показники Україна продемонструвала у таких сферах, як:</a:t>
            </a:r>
          </a:p>
          <a:p>
            <a:pPr marL="0" indent="0" algn="just">
              <a:buNone/>
              <a:defRPr/>
            </a:pPr>
            <a:r>
              <a:rPr lang="uk-UA" dirty="0"/>
              <a:t>- корупція (109 місце), </a:t>
            </a:r>
          </a:p>
          <a:p>
            <a:pPr algn="just">
              <a:buFontTx/>
              <a:buChar char="-"/>
              <a:defRPr/>
            </a:pPr>
            <a:r>
              <a:rPr lang="uk-UA" dirty="0"/>
              <a:t>рівень злочинності (109), </a:t>
            </a:r>
          </a:p>
          <a:p>
            <a:pPr algn="just">
              <a:buFontTx/>
              <a:buChar char="-"/>
              <a:defRPr/>
            </a:pPr>
            <a:r>
              <a:rPr lang="uk-UA" dirty="0"/>
              <a:t>доступність житла (116), </a:t>
            </a:r>
          </a:p>
          <a:p>
            <a:pPr algn="just">
              <a:buFontTx/>
              <a:buChar char="-"/>
              <a:defRPr/>
            </a:pPr>
            <a:r>
              <a:rPr lang="uk-UA" dirty="0"/>
              <a:t>стан довкілля (118), </a:t>
            </a:r>
          </a:p>
          <a:p>
            <a:pPr algn="just">
              <a:buFontTx/>
              <a:buChar char="-"/>
              <a:defRPr/>
            </a:pPr>
            <a:r>
              <a:rPr lang="uk-UA" dirty="0"/>
              <a:t>здоров’я та довголіття (127), </a:t>
            </a:r>
          </a:p>
          <a:p>
            <a:pPr algn="just">
              <a:buFontTx/>
              <a:buChar char="-"/>
              <a:defRPr/>
            </a:pPr>
            <a:r>
              <a:rPr lang="uk-UA" dirty="0"/>
              <a:t>свобода вибору життєвого шляху (132).</a:t>
            </a:r>
          </a:p>
        </p:txBody>
      </p:sp>
      <p:pic>
        <p:nvPicPr>
          <p:cNvPr id="399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7169" y="4437076"/>
            <a:ext cx="4545416"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9256" y="404813"/>
            <a:ext cx="3466197"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3205" y="2349513"/>
            <a:ext cx="3980414"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Дата 1"/>
          <p:cNvSpPr>
            <a:spLocks noGrp="1"/>
          </p:cNvSpPr>
          <p:nvPr>
            <p:ph type="dt" sz="half" idx="10"/>
          </p:nvPr>
        </p:nvSpPr>
        <p:spPr/>
        <p:txBody>
          <a:bodyPr/>
          <a:lstStyle/>
          <a:p>
            <a:pPr>
              <a:defRPr/>
            </a:pPr>
            <a:fld id="{7D3C8AC3-0EB5-FE4B-87FD-3EECA448FB67}" type="datetime1">
              <a:rPr lang="ru-RU" smtClean="0">
                <a:solidFill>
                  <a:prstClr val="black">
                    <a:tint val="75000"/>
                  </a:prstClr>
                </a:solidFill>
              </a:rPr>
              <a:t>13.11.2022</a:t>
            </a:fld>
            <a:endParaRPr lang="uk-UA">
              <a:solidFill>
                <a:prstClr val="black">
                  <a:tint val="75000"/>
                </a:prstClr>
              </a:solidFill>
            </a:endParaRPr>
          </a:p>
        </p:txBody>
      </p:sp>
      <p:sp>
        <p:nvSpPr>
          <p:cNvPr id="4" name="Номер слайда 3"/>
          <p:cNvSpPr>
            <a:spLocks noGrp="1"/>
          </p:cNvSpPr>
          <p:nvPr>
            <p:ph type="sldNum" sz="quarter" idx="12"/>
          </p:nvPr>
        </p:nvSpPr>
        <p:spPr/>
        <p:txBody>
          <a:bodyPr/>
          <a:lstStyle/>
          <a:p>
            <a:pPr>
              <a:defRPr/>
            </a:pPr>
            <a:fld id="{237C55A1-0595-4466-B811-9080A7FDB365}" type="slidenum">
              <a:rPr lang="uk-UA" altLang="ru-RU" smtClean="0"/>
              <a:pPr>
                <a:defRPr/>
              </a:pPr>
              <a:t>149</a:t>
            </a:fld>
            <a:endParaRPr lang="uk-UA" altLang="ru-RU"/>
          </a:p>
        </p:txBody>
      </p:sp>
    </p:spTree>
    <p:extLst>
      <p:ext uri="{BB962C8B-B14F-4D97-AF65-F5344CB8AC3E}">
        <p14:creationId xmlns:p14="http://schemas.microsoft.com/office/powerpoint/2010/main" val="2851240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175" y="186717"/>
            <a:ext cx="10364451" cy="1248383"/>
          </a:xfrm>
        </p:spPr>
        <p:txBody>
          <a:bodyPr>
            <a:normAutofit/>
          </a:bodyPr>
          <a:lstStyle/>
          <a:p>
            <a:r>
              <a:rPr lang="ru-RU" sz="2800" dirty="0" err="1"/>
              <a:t>Класифікація</a:t>
            </a:r>
            <a:r>
              <a:rPr lang="ru-RU" sz="2800" dirty="0"/>
              <a:t> моделей </a:t>
            </a:r>
            <a:r>
              <a:rPr lang="ru-RU" sz="2800" dirty="0" err="1"/>
              <a:t>соціальної</a:t>
            </a:r>
            <a:r>
              <a:rPr lang="ru-RU" sz="2800" dirty="0"/>
              <a:t> політики </a:t>
            </a:r>
            <a:r>
              <a:rPr lang="ru-RU" sz="2800" dirty="0" err="1"/>
              <a:t>Залежно</a:t>
            </a:r>
            <a:r>
              <a:rPr lang="ru-RU" sz="2800" dirty="0"/>
              <a:t> </a:t>
            </a:r>
            <a:r>
              <a:rPr lang="ru-RU" sz="2800" dirty="0" err="1"/>
              <a:t>від</a:t>
            </a:r>
            <a:br>
              <a:rPr lang="ru-RU" sz="2800" dirty="0"/>
            </a:br>
            <a:r>
              <a:rPr lang="ru-RU" sz="2800" dirty="0"/>
              <a:t>типу </a:t>
            </a:r>
            <a:r>
              <a:rPr lang="ru-RU" sz="2800" dirty="0" err="1"/>
              <a:t>політикогосподарського</a:t>
            </a:r>
            <a:r>
              <a:rPr lang="ru-RU" sz="2800" dirty="0"/>
              <a:t> режиму</a:t>
            </a:r>
          </a:p>
        </p:txBody>
      </p:sp>
      <p:sp>
        <p:nvSpPr>
          <p:cNvPr id="3" name="Объект 2"/>
          <p:cNvSpPr>
            <a:spLocks noGrp="1"/>
          </p:cNvSpPr>
          <p:nvPr>
            <p:ph idx="1"/>
          </p:nvPr>
        </p:nvSpPr>
        <p:spPr>
          <a:xfrm>
            <a:off x="3405052" y="1567543"/>
            <a:ext cx="7968235" cy="4946468"/>
          </a:xfrm>
        </p:spPr>
        <p:txBody>
          <a:bodyPr>
            <a:normAutofit fontScale="92500" lnSpcReduction="20000"/>
          </a:bodyPr>
          <a:lstStyle/>
          <a:p>
            <a:pPr marL="0" indent="0">
              <a:buNone/>
            </a:pPr>
            <a:r>
              <a:rPr lang="ru-RU" b="1" u="sng" dirty="0"/>
              <a:t>Континентальна (</a:t>
            </a:r>
            <a:r>
              <a:rPr lang="ru-RU" b="1" u="sng" dirty="0" err="1"/>
              <a:t>Австрія</a:t>
            </a:r>
            <a:r>
              <a:rPr lang="ru-RU" b="1" u="sng" dirty="0"/>
              <a:t>, </a:t>
            </a:r>
            <a:r>
              <a:rPr lang="ru-RU" b="1" u="sng" dirty="0" err="1"/>
              <a:t>Бельгія</a:t>
            </a:r>
            <a:r>
              <a:rPr lang="ru-RU" b="1" u="sng" dirty="0"/>
              <a:t>, </a:t>
            </a:r>
            <a:r>
              <a:rPr lang="ru-RU" b="1" u="sng" dirty="0" err="1"/>
              <a:t>Німеччина</a:t>
            </a:r>
            <a:r>
              <a:rPr lang="ru-RU" b="1" u="sng" dirty="0"/>
              <a:t>, </a:t>
            </a:r>
            <a:r>
              <a:rPr lang="ru-RU" b="1" u="sng" dirty="0" err="1"/>
              <a:t>Нідерланди</a:t>
            </a:r>
            <a:r>
              <a:rPr lang="ru-RU" b="1" u="sng" dirty="0"/>
              <a:t>, </a:t>
            </a:r>
            <a:r>
              <a:rPr lang="ru-RU" b="1" u="sng" dirty="0" err="1"/>
              <a:t>Франція</a:t>
            </a:r>
            <a:r>
              <a:rPr lang="ru-RU" b="1" u="sng" dirty="0"/>
              <a:t>, </a:t>
            </a:r>
            <a:r>
              <a:rPr lang="ru-RU" b="1" u="sng" dirty="0" err="1"/>
              <a:t>Швейцарія</a:t>
            </a:r>
            <a:r>
              <a:rPr lang="ru-RU" b="1" u="sng" dirty="0"/>
              <a:t>)</a:t>
            </a:r>
          </a:p>
          <a:p>
            <a:r>
              <a:rPr lang="ru-RU" dirty="0"/>
              <a:t>в </a:t>
            </a:r>
            <a:r>
              <a:rPr lang="ru-RU" dirty="0" err="1"/>
              <a:t>основі</a:t>
            </a:r>
            <a:r>
              <a:rPr lang="ru-RU" dirty="0"/>
              <a:t> </a:t>
            </a:r>
            <a:r>
              <a:rPr lang="ru-RU" dirty="0" err="1"/>
              <a:t>цієї</a:t>
            </a:r>
            <a:r>
              <a:rPr lang="ru-RU" dirty="0"/>
              <a:t> </a:t>
            </a:r>
            <a:r>
              <a:rPr lang="ru-RU" dirty="0" err="1"/>
              <a:t>моделі</a:t>
            </a:r>
            <a:r>
              <a:rPr lang="ru-RU" dirty="0"/>
              <a:t> </a:t>
            </a:r>
            <a:r>
              <a:rPr lang="ru-RU" dirty="0" err="1"/>
              <a:t>лежить</a:t>
            </a:r>
            <a:r>
              <a:rPr lang="ru-RU" dirty="0"/>
              <a:t> </a:t>
            </a:r>
            <a:r>
              <a:rPr lang="ru-RU" dirty="0" err="1"/>
              <a:t>механізм</a:t>
            </a:r>
            <a:r>
              <a:rPr lang="ru-RU" dirty="0"/>
              <a:t> </a:t>
            </a:r>
            <a:r>
              <a:rPr lang="ru-RU" dirty="0" err="1"/>
              <a:t>соціального</a:t>
            </a:r>
            <a:r>
              <a:rPr lang="ru-RU" dirty="0"/>
              <a:t> </a:t>
            </a:r>
            <a:r>
              <a:rPr lang="ru-RU" dirty="0" err="1"/>
              <a:t>страхування</a:t>
            </a:r>
            <a:r>
              <a:rPr lang="ru-RU" dirty="0"/>
              <a:t>,</a:t>
            </a:r>
          </a:p>
          <a:p>
            <a:r>
              <a:rPr lang="ru-RU" dirty="0" err="1"/>
              <a:t>соціальні</a:t>
            </a:r>
            <a:r>
              <a:rPr lang="ru-RU" dirty="0"/>
              <a:t> </a:t>
            </a:r>
            <a:r>
              <a:rPr lang="ru-RU" dirty="0" err="1"/>
              <a:t>видатки</a:t>
            </a:r>
            <a:r>
              <a:rPr lang="ru-RU" dirty="0"/>
              <a:t> </a:t>
            </a:r>
            <a:r>
              <a:rPr lang="ru-RU" dirty="0" err="1"/>
              <a:t>фінансуються</a:t>
            </a:r>
            <a:r>
              <a:rPr lang="ru-RU" dirty="0"/>
              <a:t> </a:t>
            </a:r>
            <a:r>
              <a:rPr lang="ru-RU" dirty="0" err="1"/>
              <a:t>переважно</a:t>
            </a:r>
            <a:r>
              <a:rPr lang="ru-RU" dirty="0"/>
              <a:t> за </a:t>
            </a:r>
            <a:r>
              <a:rPr lang="ru-RU" dirty="0" err="1"/>
              <a:t>рахунок</a:t>
            </a:r>
            <a:r>
              <a:rPr lang="ru-RU" dirty="0"/>
              <a:t> </a:t>
            </a:r>
            <a:r>
              <a:rPr lang="ru-RU" dirty="0" err="1"/>
              <a:t>страхових</a:t>
            </a:r>
            <a:r>
              <a:rPr lang="ru-RU" dirty="0"/>
              <a:t> </a:t>
            </a:r>
            <a:r>
              <a:rPr lang="ru-RU" dirty="0" err="1"/>
              <a:t>внесків</a:t>
            </a:r>
            <a:r>
              <a:rPr lang="ru-RU" dirty="0"/>
              <a:t> </a:t>
            </a:r>
            <a:r>
              <a:rPr lang="ru-RU" dirty="0" err="1"/>
              <a:t>роботодавців</a:t>
            </a:r>
            <a:r>
              <a:rPr lang="ru-RU" dirty="0"/>
              <a:t> і </a:t>
            </a:r>
            <a:r>
              <a:rPr lang="ru-RU" dirty="0" err="1"/>
              <a:t>застрахованих</a:t>
            </a:r>
            <a:r>
              <a:rPr lang="ru-RU" dirty="0"/>
              <a:t> </a:t>
            </a:r>
            <a:r>
              <a:rPr lang="ru-RU" dirty="0" err="1"/>
              <a:t>працівників</a:t>
            </a:r>
            <a:r>
              <a:rPr lang="ru-RU" dirty="0"/>
              <a:t>. </a:t>
            </a:r>
          </a:p>
          <a:p>
            <a:r>
              <a:rPr lang="ru-RU" dirty="0"/>
              <a:t>Для </a:t>
            </a:r>
            <a:r>
              <a:rPr lang="ru-RU" dirty="0" err="1"/>
              <a:t>цієї</a:t>
            </a:r>
            <a:r>
              <a:rPr lang="ru-RU" dirty="0"/>
              <a:t> </a:t>
            </a:r>
            <a:r>
              <a:rPr lang="ru-RU" dirty="0" err="1"/>
              <a:t>моделі</a:t>
            </a:r>
            <a:r>
              <a:rPr lang="ru-RU" dirty="0"/>
              <a:t> </a:t>
            </a:r>
            <a:r>
              <a:rPr lang="ru-RU" dirty="0" err="1"/>
              <a:t>характерні</a:t>
            </a:r>
            <a:r>
              <a:rPr lang="ru-RU" dirty="0"/>
              <a:t> широко </a:t>
            </a:r>
            <a:r>
              <a:rPr lang="ru-RU" dirty="0" err="1"/>
              <a:t>розгалужена</a:t>
            </a:r>
            <a:r>
              <a:rPr lang="ru-RU" dirty="0"/>
              <a:t> </a:t>
            </a:r>
            <a:r>
              <a:rPr lang="ru-RU" dirty="0" err="1"/>
              <a:t>обов’язкова</a:t>
            </a:r>
            <a:r>
              <a:rPr lang="ru-RU" dirty="0"/>
              <a:t> система </a:t>
            </a:r>
            <a:r>
              <a:rPr lang="ru-RU" dirty="0" err="1"/>
              <a:t>соціального</a:t>
            </a:r>
            <a:r>
              <a:rPr lang="ru-RU" dirty="0"/>
              <a:t> </a:t>
            </a:r>
            <a:r>
              <a:rPr lang="ru-RU" dirty="0" err="1"/>
              <a:t>страхування</a:t>
            </a:r>
            <a:r>
              <a:rPr lang="ru-RU" dirty="0"/>
              <a:t> та </a:t>
            </a:r>
            <a:r>
              <a:rPr lang="ru-RU" dirty="0" err="1"/>
              <a:t>існування</a:t>
            </a:r>
            <a:r>
              <a:rPr lang="ru-RU" dirty="0"/>
              <a:t> </a:t>
            </a:r>
            <a:r>
              <a:rPr lang="ru-RU" dirty="0" err="1"/>
              <a:t>соціальних</a:t>
            </a:r>
            <a:r>
              <a:rPr lang="ru-RU" dirty="0"/>
              <a:t> </a:t>
            </a:r>
            <a:r>
              <a:rPr lang="ru-RU" dirty="0" err="1"/>
              <a:t>трансфертів</a:t>
            </a:r>
            <a:r>
              <a:rPr lang="ru-RU" dirty="0"/>
              <a:t> для </a:t>
            </a:r>
            <a:r>
              <a:rPr lang="ru-RU" dirty="0" err="1"/>
              <a:t>непрацюючих</a:t>
            </a:r>
            <a:r>
              <a:rPr lang="ru-RU" dirty="0"/>
              <a:t> </a:t>
            </a:r>
            <a:r>
              <a:rPr lang="ru-RU" dirty="0" err="1"/>
              <a:t>членів</a:t>
            </a:r>
            <a:r>
              <a:rPr lang="ru-RU" dirty="0"/>
              <a:t> </a:t>
            </a:r>
            <a:r>
              <a:rPr lang="ru-RU" dirty="0" err="1"/>
              <a:t>суспільства</a:t>
            </a:r>
            <a:r>
              <a:rPr lang="ru-RU" dirty="0"/>
              <a:t>. </a:t>
            </a:r>
          </a:p>
          <a:p>
            <a:r>
              <a:rPr lang="ru-RU" dirty="0"/>
              <a:t>Держава </a:t>
            </a:r>
            <a:r>
              <a:rPr lang="ru-RU" dirty="0" err="1"/>
              <a:t>надає</a:t>
            </a:r>
            <a:r>
              <a:rPr lang="ru-RU" dirty="0"/>
              <a:t> </a:t>
            </a:r>
            <a:r>
              <a:rPr lang="ru-RU" dirty="0" err="1"/>
              <a:t>однакового</a:t>
            </a:r>
            <a:r>
              <a:rPr lang="ru-RU" dirty="0"/>
              <a:t> </a:t>
            </a:r>
            <a:r>
              <a:rPr lang="ru-RU" dirty="0" err="1"/>
              <a:t>значення</a:t>
            </a:r>
            <a:r>
              <a:rPr lang="ru-RU" dirty="0"/>
              <a:t> </a:t>
            </a:r>
            <a:r>
              <a:rPr lang="ru-RU" dirty="0" err="1"/>
              <a:t>економічним</a:t>
            </a:r>
            <a:r>
              <a:rPr lang="ru-RU" dirty="0"/>
              <a:t> та </a:t>
            </a:r>
            <a:r>
              <a:rPr lang="ru-RU" dirty="0" err="1"/>
              <a:t>соціальним</a:t>
            </a:r>
            <a:r>
              <a:rPr lang="ru-RU" dirty="0"/>
              <a:t> </a:t>
            </a:r>
            <a:r>
              <a:rPr lang="ru-RU" dirty="0" err="1"/>
              <a:t>цілям</a:t>
            </a:r>
            <a:r>
              <a:rPr lang="ru-RU" dirty="0"/>
              <a:t> в </a:t>
            </a:r>
            <a:r>
              <a:rPr lang="ru-RU" dirty="0" err="1"/>
              <a:t>економічній</a:t>
            </a:r>
            <a:r>
              <a:rPr lang="ru-RU" dirty="0"/>
              <a:t> </a:t>
            </a:r>
            <a:r>
              <a:rPr lang="ru-RU" dirty="0" err="1"/>
              <a:t>політиці</a:t>
            </a:r>
            <a:r>
              <a:rPr lang="ru-RU" dirty="0"/>
              <a:t>. </a:t>
            </a:r>
          </a:p>
          <a:p>
            <a:r>
              <a:rPr lang="ru-RU" dirty="0"/>
              <a:t>Через бюджет </a:t>
            </a:r>
            <a:r>
              <a:rPr lang="ru-RU" dirty="0" err="1"/>
              <a:t>перерозподіляється</a:t>
            </a:r>
            <a:r>
              <a:rPr lang="ru-RU" dirty="0"/>
              <a:t> </a:t>
            </a:r>
            <a:r>
              <a:rPr lang="ru-RU" dirty="0" err="1"/>
              <a:t>близько</a:t>
            </a:r>
            <a:r>
              <a:rPr lang="ru-RU" dirty="0"/>
              <a:t> 50 % ВВП, </a:t>
            </a:r>
            <a:r>
              <a:rPr lang="ru-RU" dirty="0" err="1"/>
              <a:t>страхові</a:t>
            </a:r>
            <a:r>
              <a:rPr lang="ru-RU" dirty="0"/>
              <a:t> </a:t>
            </a:r>
            <a:r>
              <a:rPr lang="ru-RU" dirty="0" err="1"/>
              <a:t>фонди</a:t>
            </a:r>
            <a:r>
              <a:rPr lang="ru-RU" dirty="0"/>
              <a:t> </a:t>
            </a:r>
            <a:r>
              <a:rPr lang="ru-RU" dirty="0" err="1"/>
              <a:t>формуються</a:t>
            </a:r>
            <a:r>
              <a:rPr lang="ru-RU" dirty="0"/>
              <a:t> як за </a:t>
            </a:r>
            <a:r>
              <a:rPr lang="ru-RU" dirty="0" err="1"/>
              <a:t>рахунок</a:t>
            </a:r>
            <a:r>
              <a:rPr lang="ru-RU" dirty="0"/>
              <a:t> </a:t>
            </a:r>
            <a:r>
              <a:rPr lang="ru-RU" dirty="0" err="1"/>
              <a:t>роботодавців,так</a:t>
            </a:r>
            <a:r>
              <a:rPr lang="ru-RU" dirty="0"/>
              <a:t> і </a:t>
            </a:r>
            <a:r>
              <a:rPr lang="ru-RU" dirty="0" err="1"/>
              <a:t>працівників</a:t>
            </a:r>
            <a:r>
              <a:rPr lang="ru-RU" dirty="0"/>
              <a:t>. </a:t>
            </a:r>
          </a:p>
        </p:txBody>
      </p:sp>
      <p:pic>
        <p:nvPicPr>
          <p:cNvPr id="4" name="Рисунок 3"/>
          <p:cNvPicPr>
            <a:picLocks noChangeAspect="1"/>
          </p:cNvPicPr>
          <p:nvPr/>
        </p:nvPicPr>
        <p:blipFill rotWithShape="1">
          <a:blip r:embed="rId2"/>
          <a:srcRect l="6030" t="3384" r="8712" b="19259"/>
          <a:stretch/>
        </p:blipFill>
        <p:spPr>
          <a:xfrm>
            <a:off x="496391" y="4747711"/>
            <a:ext cx="2542903" cy="1505047"/>
          </a:xfrm>
          <a:prstGeom prst="rect">
            <a:avLst/>
          </a:prstGeom>
        </p:spPr>
      </p:pic>
      <p:pic>
        <p:nvPicPr>
          <p:cNvPr id="5" name="Рисунок 4"/>
          <p:cNvPicPr>
            <a:picLocks noChangeAspect="1"/>
          </p:cNvPicPr>
          <p:nvPr/>
        </p:nvPicPr>
        <p:blipFill>
          <a:blip r:embed="rId3"/>
          <a:stretch>
            <a:fillRect/>
          </a:stretch>
        </p:blipFill>
        <p:spPr>
          <a:xfrm>
            <a:off x="458155" y="2496506"/>
            <a:ext cx="2619375" cy="1743075"/>
          </a:xfrm>
          <a:prstGeom prst="rect">
            <a:avLst/>
          </a:prstGeom>
        </p:spPr>
      </p:pic>
      <p:sp>
        <p:nvSpPr>
          <p:cNvPr id="6" name="Дата 5">
            <a:extLst>
              <a:ext uri="{FF2B5EF4-FFF2-40B4-BE49-F238E27FC236}">
                <a16:creationId xmlns:a16="http://schemas.microsoft.com/office/drawing/2014/main" id="{23CDAAA4-30AF-EA49-B420-13D95A32E94C}"/>
              </a:ext>
            </a:extLst>
          </p:cNvPr>
          <p:cNvSpPr>
            <a:spLocks noGrp="1"/>
          </p:cNvSpPr>
          <p:nvPr>
            <p:ph type="dt" sz="half" idx="10"/>
          </p:nvPr>
        </p:nvSpPr>
        <p:spPr/>
        <p:txBody>
          <a:bodyPr/>
          <a:lstStyle/>
          <a:p>
            <a:fld id="{68A68077-FFBC-3844-AB44-8E117C531EB1}" type="datetime1">
              <a:rPr lang="ru-RU" smtClean="0"/>
              <a:t>13.11.2022</a:t>
            </a:fld>
            <a:endParaRPr lang="ru-UA"/>
          </a:p>
        </p:txBody>
      </p:sp>
      <p:sp>
        <p:nvSpPr>
          <p:cNvPr id="7" name="Номер слайда 6">
            <a:extLst>
              <a:ext uri="{FF2B5EF4-FFF2-40B4-BE49-F238E27FC236}">
                <a16:creationId xmlns:a16="http://schemas.microsoft.com/office/drawing/2014/main" id="{FF792CAE-2374-8C4D-82E8-9F4972BDC603}"/>
              </a:ext>
            </a:extLst>
          </p:cNvPr>
          <p:cNvSpPr>
            <a:spLocks noGrp="1"/>
          </p:cNvSpPr>
          <p:nvPr>
            <p:ph type="sldNum" sz="quarter" idx="12"/>
          </p:nvPr>
        </p:nvSpPr>
        <p:spPr/>
        <p:txBody>
          <a:bodyPr/>
          <a:lstStyle/>
          <a:p>
            <a:fld id="{D4CBF4CF-B119-4841-B505-2CAA97F19D28}" type="slidenum">
              <a:rPr lang="ru-UA" smtClean="0"/>
              <a:t>15</a:t>
            </a:fld>
            <a:endParaRPr lang="ru-UA"/>
          </a:p>
        </p:txBody>
      </p:sp>
    </p:spTree>
    <p:extLst>
      <p:ext uri="{BB962C8B-B14F-4D97-AF65-F5344CB8AC3E}">
        <p14:creationId xmlns:p14="http://schemas.microsoft.com/office/powerpoint/2010/main" val="61988605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6414" y="0"/>
            <a:ext cx="2775986" cy="2051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412312" y="1943100"/>
            <a:ext cx="11258988" cy="4914900"/>
          </a:xfrm>
          <a:solidFill>
            <a:srgbClr val="F7DFD1"/>
          </a:solidFill>
        </p:spPr>
        <p:txBody>
          <a:bodyPr>
            <a:noAutofit/>
          </a:bodyPr>
          <a:lstStyle/>
          <a:p>
            <a:r>
              <a:rPr lang="uk-UA" sz="900" dirty="0"/>
              <a:t>1 листопада – особливий день: це дата заснування Євросоюзу, адже у 1993 році набув чинності Маастрихтський договір. Отже, ТОП цікавих фактів про ЄС та відносини з Україною.</a:t>
            </a:r>
          </a:p>
          <a:p>
            <a:r>
              <a:rPr lang="uk-UA" sz="900" dirty="0"/>
              <a:t>1 листопада – особливий день: це дата заснування Євросоюзу, адже у 1993 році набув чинності Маастрихтський договір. Отже, ТОП цікавих фактів про ЄС та відносини з Україною:</a:t>
            </a:r>
          </a:p>
          <a:p>
            <a:r>
              <a:rPr lang="uk-UA" sz="900" dirty="0"/>
              <a:t>Маастрихтський договір - це «Договір про Європейський Союз», а не «Договір про заснування Європейського Союзу», він є одним із етапів еволюційного процесу євроінтеграції.</a:t>
            </a:r>
          </a:p>
          <a:p>
            <a:r>
              <a:rPr lang="uk-UA" sz="900" dirty="0"/>
              <a:t>Цей договір має, серед іншого, глави про освіту, культуру, охорону здоров’я, захист споживачів, що сприяє функціонуванню єдиного ринку ЄС.</a:t>
            </a:r>
          </a:p>
          <a:p>
            <a:r>
              <a:rPr lang="uk-UA" sz="900" dirty="0"/>
              <a:t>Ціль договору – ще тісніший союз народів Європи.</a:t>
            </a:r>
          </a:p>
          <a:p>
            <a:r>
              <a:rPr lang="uk-UA" sz="900" dirty="0"/>
              <a:t>Громадянство ЄС не замінює національне, а доповнює, надає ще більше прав: голосувати та балотуватися на виборах до європейських інституцій, подавати петиції до Європарламенту, звертатись до інших інституцій Євросоюзу та ін.  </a:t>
            </a:r>
          </a:p>
          <a:p>
            <a:r>
              <a:rPr lang="uk-UA" sz="900" dirty="0"/>
              <a:t>Європейський Союз не є міжнародною організацією чи державою, це об’єднання європейських держав, На сьогодні їх 27.</a:t>
            </a:r>
          </a:p>
          <a:p>
            <a:r>
              <a:rPr lang="uk-UA" sz="900" dirty="0"/>
              <a:t>Шенгенська зона охоплює 22 країни ЄС, водночас, її правила діють на території 4 країн, що не є членами Європейського Союзу.</a:t>
            </a:r>
          </a:p>
          <a:p>
            <a:r>
              <a:rPr lang="uk-UA" sz="900" dirty="0"/>
              <a:t> До Єврозони входять держави, на території яких євро діє як єдина валюта.</a:t>
            </a:r>
          </a:p>
          <a:p>
            <a:r>
              <a:rPr lang="uk-UA" sz="900" dirty="0"/>
              <a:t>ЄС має Нобелівську премію миру.</a:t>
            </a:r>
          </a:p>
          <a:p>
            <a:r>
              <a:rPr lang="uk-UA" sz="900" dirty="0"/>
              <a:t>Представництво ЄС в Україні з’явилось у 1993 році.</a:t>
            </a:r>
          </a:p>
          <a:p>
            <a:r>
              <a:rPr lang="uk-UA" sz="900" dirty="0"/>
              <a:t>Україна – один з найбільших </a:t>
            </a:r>
            <a:r>
              <a:rPr lang="uk-UA" sz="900" dirty="0" err="1"/>
              <a:t>бенефіціарів</a:t>
            </a:r>
            <a:r>
              <a:rPr lang="uk-UA" sz="900" dirty="0"/>
              <a:t> програми «</a:t>
            </a:r>
            <a:r>
              <a:rPr lang="uk-UA" sz="900" dirty="0" err="1"/>
              <a:t>Еразмус+</a:t>
            </a:r>
            <a:r>
              <a:rPr lang="uk-UA" sz="900" dirty="0"/>
              <a:t>» серед країн Східного партнерства.</a:t>
            </a:r>
          </a:p>
          <a:p>
            <a:r>
              <a:rPr lang="uk-UA" sz="900" dirty="0"/>
              <a:t>ЄС надав країнам Східного партнерства близько 1 </a:t>
            </a:r>
            <a:r>
              <a:rPr lang="uk-UA" sz="900" dirty="0" err="1"/>
              <a:t>млрд</a:t>
            </a:r>
            <a:r>
              <a:rPr lang="uk-UA" sz="900" dirty="0"/>
              <a:t> євро на боротьбу з </a:t>
            </a:r>
            <a:r>
              <a:rPr lang="en-US" sz="900" dirty="0"/>
              <a:t>COVID-19.</a:t>
            </a:r>
          </a:p>
          <a:p>
            <a:r>
              <a:rPr lang="uk-UA" sz="900" dirty="0"/>
              <a:t>Україну запросили як спостерігача долучитися до Комітету з питань безпеки здоров’я ЄС, щоб отримати інформацію про передовий досвід у подоланні загроз.</a:t>
            </a:r>
          </a:p>
          <a:p>
            <a:r>
              <a:rPr lang="uk-UA" sz="900" dirty="0"/>
              <a:t>З початку дії безвізового режиму українці здійснили понад 50 </a:t>
            </a:r>
            <a:r>
              <a:rPr lang="uk-UA" sz="900" dirty="0" err="1"/>
              <a:t>млн</a:t>
            </a:r>
            <a:r>
              <a:rPr lang="uk-UA" sz="900" dirty="0"/>
              <a:t> поїздок до країн ЄС.</a:t>
            </a:r>
          </a:p>
          <a:p>
            <a:r>
              <a:rPr lang="uk-UA" sz="900" dirty="0"/>
              <a:t>З 2014 року Євросоюз виділив близько 15 </a:t>
            </a:r>
            <a:r>
              <a:rPr lang="uk-UA" sz="900" dirty="0" err="1"/>
              <a:t>млрд</a:t>
            </a:r>
            <a:r>
              <a:rPr lang="uk-UA" sz="900" dirty="0"/>
              <a:t> євро на підтримку реформ в Україні.</a:t>
            </a:r>
          </a:p>
        </p:txBody>
      </p:sp>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392" y="78154"/>
            <a:ext cx="3104833" cy="1759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7858" y="86319"/>
            <a:ext cx="262890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Дата 1">
            <a:extLst>
              <a:ext uri="{FF2B5EF4-FFF2-40B4-BE49-F238E27FC236}">
                <a16:creationId xmlns:a16="http://schemas.microsoft.com/office/drawing/2014/main" id="{201BB566-FAB1-0A44-B1F0-61E626555C3F}"/>
              </a:ext>
            </a:extLst>
          </p:cNvPr>
          <p:cNvSpPr>
            <a:spLocks noGrp="1"/>
          </p:cNvSpPr>
          <p:nvPr>
            <p:ph type="dt" sz="half" idx="10"/>
          </p:nvPr>
        </p:nvSpPr>
        <p:spPr/>
        <p:txBody>
          <a:bodyPr/>
          <a:lstStyle/>
          <a:p>
            <a:fld id="{55F1C277-054A-7247-BAF0-F3525A04FE0E}" type="datetime1">
              <a:rPr lang="ru-RU" smtClean="0"/>
              <a:t>13.11.2022</a:t>
            </a:fld>
            <a:endParaRPr lang="ru-UA"/>
          </a:p>
        </p:txBody>
      </p:sp>
      <p:sp>
        <p:nvSpPr>
          <p:cNvPr id="4" name="Номер слайда 3">
            <a:extLst>
              <a:ext uri="{FF2B5EF4-FFF2-40B4-BE49-F238E27FC236}">
                <a16:creationId xmlns:a16="http://schemas.microsoft.com/office/drawing/2014/main" id="{62D1D777-AB55-584F-B376-2D7EA08600B8}"/>
              </a:ext>
            </a:extLst>
          </p:cNvPr>
          <p:cNvSpPr>
            <a:spLocks noGrp="1"/>
          </p:cNvSpPr>
          <p:nvPr>
            <p:ph type="sldNum" sz="quarter" idx="12"/>
          </p:nvPr>
        </p:nvSpPr>
        <p:spPr/>
        <p:txBody>
          <a:bodyPr/>
          <a:lstStyle/>
          <a:p>
            <a:fld id="{D4CBF4CF-B119-4841-B505-2CAA97F19D28}" type="slidenum">
              <a:rPr lang="ru-UA" smtClean="0"/>
              <a:t>150</a:t>
            </a:fld>
            <a:endParaRPr lang="ru-UA"/>
          </a:p>
        </p:txBody>
      </p:sp>
    </p:spTree>
    <p:extLst>
      <p:ext uri="{BB962C8B-B14F-4D97-AF65-F5344CB8AC3E}">
        <p14:creationId xmlns:p14="http://schemas.microsoft.com/office/powerpoint/2010/main" val="176564392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300" y="453417"/>
            <a:ext cx="6239608" cy="1591283"/>
          </a:xfrm>
        </p:spPr>
        <p:txBody>
          <a:bodyPr/>
          <a:lstStyle/>
          <a:p>
            <a:r>
              <a:rPr lang="uk-UA" dirty="0"/>
              <a:t>Цікаві факти про ЄС</a:t>
            </a:r>
          </a:p>
        </p:txBody>
      </p:sp>
      <p:sp>
        <p:nvSpPr>
          <p:cNvPr id="3" name="Объект 2"/>
          <p:cNvSpPr>
            <a:spLocks noGrp="1"/>
          </p:cNvSpPr>
          <p:nvPr>
            <p:ph idx="1"/>
          </p:nvPr>
        </p:nvSpPr>
        <p:spPr>
          <a:xfrm>
            <a:off x="6674338" y="196360"/>
            <a:ext cx="5040923" cy="6010031"/>
          </a:xfrm>
          <a:solidFill>
            <a:srgbClr val="F7DFD1"/>
          </a:solidFill>
        </p:spPr>
        <p:txBody>
          <a:bodyPr>
            <a:normAutofit fontScale="55000" lnSpcReduction="20000"/>
          </a:bodyPr>
          <a:lstStyle/>
          <a:p>
            <a:pPr algn="just"/>
            <a:r>
              <a:rPr lang="uk-UA" dirty="0"/>
              <a:t>Територіально Європейський союз займає не лише Західну і Центральну Європу, а й деякі землі американського континенту, басейну Карибського моря та Індійського океану. ЄС у Гваделупі чи неподалік о. Мадагаскар — наслідок давньої колонізації цих земель європейцями.</a:t>
            </a:r>
          </a:p>
          <a:p>
            <a:pPr algn="just"/>
            <a:r>
              <a:rPr lang="uk-UA" dirty="0"/>
              <a:t>Європейський союз — це не міжнародна організація і не окрема держава, хоча має ознаки й того, й іншого.</a:t>
            </a:r>
          </a:p>
          <a:p>
            <a:pPr algn="just"/>
            <a:r>
              <a:rPr lang="uk-UA" dirty="0"/>
              <a:t>ЄС розглядають як майбутню наддержаву, при цьому в нього немає й ніколи не було офіційного очільника.</a:t>
            </a:r>
          </a:p>
          <a:p>
            <a:pPr algn="just"/>
            <a:r>
              <a:rPr lang="uk-UA" dirty="0"/>
              <a:t>Більшість важливих рішень щодо Європейського Союзу приймають у Брюсселі.</a:t>
            </a:r>
          </a:p>
          <a:p>
            <a:pPr algn="just"/>
            <a:r>
              <a:rPr lang="uk-UA" dirty="0"/>
              <a:t>У ЄС немає власних збройних сил, зате більшість країн-учасниць входять в НАТО.</a:t>
            </a:r>
          </a:p>
          <a:p>
            <a:pPr algn="just"/>
            <a:r>
              <a:rPr lang="uk-UA" dirty="0"/>
              <a:t>Шенгенська зона охоплює не всю територію ЄС, а лише 22 країни з 28. При цьому її правила діють на території 4 країн, що не є членами Європейського союзу. Шенгенська зона включає в себе європейські країни, які відмовились від контролю на внутрішніх кордонах. Створення Шенгенської зони бере свій початок у 1985-му році, коли в люксембурзькому містечку Шенген п'ять країн ЄС - Бельгія, Нідерланди, Люксембург, Франція та Німеччина - підписали угоду про скасування контролю на внутрішніх кордонах. На цей момент до Шенгенської угоди приєднались загалом уже 26 країн, а саме - Бельгія, Нідерланди, Люксембург, Франція, Німеччина, Португалія, Іспанія, Італія, Австрія, Греція, Данія, Фінляндія, Ісландія, Норвегія, Швеція, Естонія, Латвія, Литва, Мальта, Польща, Словаччина, Словенія, Чехія, Угорщина, Швейцарія, Ліхтенштейн. Сьогодні Шенгенська зона – це двадцять дві держави-члени ЄС та чотири країни Європейської асоціації вільної торгівлі, які не входять до Євросоюзу – Норвегія, Швейцарія, Ліхтенштейн та Ісландія.</a:t>
            </a:r>
          </a:p>
        </p:txBody>
      </p:sp>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016" y="2336800"/>
            <a:ext cx="6142892" cy="3869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Дата 3">
            <a:extLst>
              <a:ext uri="{FF2B5EF4-FFF2-40B4-BE49-F238E27FC236}">
                <a16:creationId xmlns:a16="http://schemas.microsoft.com/office/drawing/2014/main" id="{9086666F-E36B-2345-AB4C-B76BF7FCA755}"/>
              </a:ext>
            </a:extLst>
          </p:cNvPr>
          <p:cNvSpPr>
            <a:spLocks noGrp="1"/>
          </p:cNvSpPr>
          <p:nvPr>
            <p:ph type="dt" sz="half" idx="10"/>
          </p:nvPr>
        </p:nvSpPr>
        <p:spPr/>
        <p:txBody>
          <a:bodyPr/>
          <a:lstStyle/>
          <a:p>
            <a:fld id="{68CFF04E-F4A2-7C45-A940-44C61BB6B963}" type="datetime1">
              <a:rPr lang="ru-RU" smtClean="0"/>
              <a:t>13.11.2022</a:t>
            </a:fld>
            <a:endParaRPr lang="ru-UA"/>
          </a:p>
        </p:txBody>
      </p:sp>
      <p:sp>
        <p:nvSpPr>
          <p:cNvPr id="5" name="Номер слайда 4">
            <a:extLst>
              <a:ext uri="{FF2B5EF4-FFF2-40B4-BE49-F238E27FC236}">
                <a16:creationId xmlns:a16="http://schemas.microsoft.com/office/drawing/2014/main" id="{69B77949-F254-E54F-AFB1-38446159C11B}"/>
              </a:ext>
            </a:extLst>
          </p:cNvPr>
          <p:cNvSpPr>
            <a:spLocks noGrp="1"/>
          </p:cNvSpPr>
          <p:nvPr>
            <p:ph type="sldNum" sz="quarter" idx="12"/>
          </p:nvPr>
        </p:nvSpPr>
        <p:spPr/>
        <p:txBody>
          <a:bodyPr/>
          <a:lstStyle/>
          <a:p>
            <a:fld id="{D4CBF4CF-B119-4841-B505-2CAA97F19D28}" type="slidenum">
              <a:rPr lang="ru-UA" smtClean="0"/>
              <a:t>151</a:t>
            </a:fld>
            <a:endParaRPr lang="ru-UA"/>
          </a:p>
        </p:txBody>
      </p:sp>
    </p:spTree>
    <p:extLst>
      <p:ext uri="{BB962C8B-B14F-4D97-AF65-F5344CB8AC3E}">
        <p14:creationId xmlns:p14="http://schemas.microsoft.com/office/powerpoint/2010/main" val="26454927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Ц</a:t>
            </a:r>
            <a:r>
              <a:rPr lang="uk-UA" dirty="0" err="1"/>
              <a:t>ікаві</a:t>
            </a:r>
            <a:r>
              <a:rPr lang="uk-UA" dirty="0"/>
              <a:t> факти про ЄС</a:t>
            </a:r>
          </a:p>
        </p:txBody>
      </p:sp>
      <p:sp>
        <p:nvSpPr>
          <p:cNvPr id="3" name="Объект 2"/>
          <p:cNvSpPr>
            <a:spLocks noGrp="1"/>
          </p:cNvSpPr>
          <p:nvPr>
            <p:ph idx="1"/>
          </p:nvPr>
        </p:nvSpPr>
        <p:spPr>
          <a:xfrm>
            <a:off x="3524738" y="1695938"/>
            <a:ext cx="7848547" cy="4837723"/>
          </a:xfrm>
          <a:solidFill>
            <a:srgbClr val="F7DFD1"/>
          </a:solidFill>
        </p:spPr>
        <p:txBody>
          <a:bodyPr>
            <a:normAutofit fontScale="40000" lnSpcReduction="20000"/>
          </a:bodyPr>
          <a:lstStyle/>
          <a:p>
            <a:pPr algn="just"/>
            <a:r>
              <a:rPr lang="uk-UA" dirty="0"/>
              <a:t>Населення Євросоюзу — понад 500 мільйонів осіб.</a:t>
            </a:r>
          </a:p>
          <a:p>
            <a:pPr algn="just"/>
            <a:r>
              <a:rPr lang="uk-UA" dirty="0"/>
              <a:t>75% громадян Європейського союзу мешкають у містах, і цей відсоток </a:t>
            </a:r>
            <a:r>
              <a:rPr lang="uk-UA" dirty="0" err="1"/>
              <a:t>неперервно</a:t>
            </a:r>
            <a:r>
              <a:rPr lang="uk-UA" dirty="0"/>
              <a:t> зростає.</a:t>
            </a:r>
          </a:p>
          <a:p>
            <a:pPr algn="just"/>
            <a:r>
              <a:rPr lang="uk-UA" dirty="0"/>
              <a:t>Найменша країна, що входить до Європейського союзу — республіка Мальта, територія якої менша навіть за Люксембург і </a:t>
            </a:r>
            <a:r>
              <a:rPr lang="uk-UA" dirty="0" err="1"/>
              <a:t>о.Кріт</a:t>
            </a:r>
            <a:r>
              <a:rPr lang="uk-UA" dirty="0"/>
              <a:t>.</a:t>
            </a:r>
          </a:p>
          <a:p>
            <a:pPr algn="just"/>
            <a:r>
              <a:rPr lang="uk-UA" dirty="0"/>
              <a:t>Найбільша країна ЄС — Франція.</a:t>
            </a:r>
          </a:p>
          <a:p>
            <a:pPr algn="just"/>
            <a:r>
              <a:rPr lang="uk-UA" dirty="0"/>
              <a:t>Упродовж 61 року існування Європейського Союзу його не покинула жодна держава-учасниця. Про бажання вийти з Євросоюзу заявила Великобританія.</a:t>
            </a:r>
          </a:p>
          <a:p>
            <a:pPr algn="just"/>
            <a:r>
              <a:rPr lang="uk-UA" dirty="0"/>
              <a:t>Британія залишила ЄС у січні 2020 року  після трьох років запеклих суперечок з Брюсселем, прагне укласти всеосяжну угоду про вільну торгівлю з ЄС. Наразі на Британію тимчасово поширюються правила ЄС, поки розробляється нова постійна угода.</a:t>
            </a:r>
          </a:p>
          <a:p>
            <a:pPr algn="just"/>
            <a:r>
              <a:rPr lang="uk-UA" dirty="0"/>
              <a:t>Гренландія — єдина провінція, яка вийшла зі складу ЄС окремо від своєї держави (Данії).</a:t>
            </a:r>
          </a:p>
          <a:p>
            <a:pPr algn="just"/>
            <a:r>
              <a:rPr lang="uk-UA" dirty="0"/>
              <a:t>2% території — саме така частина Данії входить до ЄС, у той час як її Фарерські острови й Гренландія — ні.</a:t>
            </a:r>
          </a:p>
          <a:p>
            <a:pPr algn="just"/>
            <a:r>
              <a:rPr lang="uk-UA" dirty="0"/>
              <a:t>Великобританія і Данія — країни ЄС, що офіційно відмовились замінити національну валюту на євро — ні тепер, ні будь-коли.</a:t>
            </a:r>
          </a:p>
          <a:p>
            <a:pPr algn="just"/>
            <a:r>
              <a:rPr lang="uk-UA" dirty="0"/>
              <a:t>Євро — грошова одиниця, що стала офіційною в 19 країнах Європейського Союзу і з часом повинна нею стати ще у сімох.</a:t>
            </a:r>
          </a:p>
          <a:p>
            <a:pPr algn="just"/>
            <a:r>
              <a:rPr lang="uk-UA" dirty="0"/>
              <a:t>Існують 4 країни, які не входять до Європейського Союзу, проте перейшли на євро на внутрішньому ринку. Це місто-держава Монако поблизу Франції, анклав Ватикан у Римі, карликова держава Андорра між Францією та Іспанією та Найсвітліша республіка Сан-Марино в Італії.</a:t>
            </a:r>
          </a:p>
          <a:p>
            <a:pPr algn="just"/>
            <a:r>
              <a:rPr lang="uk-UA" dirty="0"/>
              <a:t>ЄЕС — Європейський економічний союз або Єврозона, яку часто плутають за звучанням і значенням із Європейським союзом. Насправді це спілка держав, на території яких євро діє як єдина валюта.</a:t>
            </a:r>
          </a:p>
          <a:p>
            <a:pPr algn="just"/>
            <a:r>
              <a:rPr lang="uk-UA" dirty="0"/>
              <a:t>Чорногорія веде всі розрахунки в євро, проте до складу Єврозони не входить.</a:t>
            </a:r>
          </a:p>
          <a:p>
            <a:pPr algn="just"/>
            <a:r>
              <a:rPr lang="uk-UA" dirty="0"/>
              <a:t>Джеми й варення для продажу на території ЄС дозволено виготовляти лише з фруктів. Однак рецепти країн-учасниць, які включають у ці заготівлі овочі, виявились надто смачними, щоб відмовитись від них по всій Європі. Відтак, продовольчі норми Європейського Союзу визнають за фрукти також моркву, помідори й ревінь.</a:t>
            </a:r>
          </a:p>
          <a:p>
            <a:pPr algn="just"/>
            <a:r>
              <a:rPr lang="uk-UA" dirty="0"/>
              <a:t>7 років тому Європейський Союз  отримав Нобелівську премію миру.</a:t>
            </a:r>
          </a:p>
        </p:txBody>
      </p:sp>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994" y="2360246"/>
            <a:ext cx="3038838" cy="2324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Дата 3">
            <a:extLst>
              <a:ext uri="{FF2B5EF4-FFF2-40B4-BE49-F238E27FC236}">
                <a16:creationId xmlns:a16="http://schemas.microsoft.com/office/drawing/2014/main" id="{82D29D81-A54F-0A4B-8CEB-6A8FCB39E6E8}"/>
              </a:ext>
            </a:extLst>
          </p:cNvPr>
          <p:cNvSpPr>
            <a:spLocks noGrp="1"/>
          </p:cNvSpPr>
          <p:nvPr>
            <p:ph type="dt" sz="half" idx="10"/>
          </p:nvPr>
        </p:nvSpPr>
        <p:spPr/>
        <p:txBody>
          <a:bodyPr/>
          <a:lstStyle/>
          <a:p>
            <a:fld id="{F7F3F7FF-3C9B-B14E-89E0-43637145EFAB}" type="datetime1">
              <a:rPr lang="ru-RU" smtClean="0"/>
              <a:t>13.11.2022</a:t>
            </a:fld>
            <a:endParaRPr lang="ru-UA"/>
          </a:p>
        </p:txBody>
      </p:sp>
      <p:sp>
        <p:nvSpPr>
          <p:cNvPr id="5" name="Номер слайда 4">
            <a:extLst>
              <a:ext uri="{FF2B5EF4-FFF2-40B4-BE49-F238E27FC236}">
                <a16:creationId xmlns:a16="http://schemas.microsoft.com/office/drawing/2014/main" id="{F5875C12-3FA6-A544-A055-CE03A54984C7}"/>
              </a:ext>
            </a:extLst>
          </p:cNvPr>
          <p:cNvSpPr>
            <a:spLocks noGrp="1"/>
          </p:cNvSpPr>
          <p:nvPr>
            <p:ph type="sldNum" sz="quarter" idx="12"/>
          </p:nvPr>
        </p:nvSpPr>
        <p:spPr/>
        <p:txBody>
          <a:bodyPr/>
          <a:lstStyle/>
          <a:p>
            <a:fld id="{D4CBF4CF-B119-4841-B505-2CAA97F19D28}" type="slidenum">
              <a:rPr lang="ru-UA" smtClean="0"/>
              <a:t>152</a:t>
            </a:fld>
            <a:endParaRPr lang="ru-UA"/>
          </a:p>
        </p:txBody>
      </p:sp>
    </p:spTree>
    <p:extLst>
      <p:ext uri="{BB962C8B-B14F-4D97-AF65-F5344CB8AC3E}">
        <p14:creationId xmlns:p14="http://schemas.microsoft.com/office/powerpoint/2010/main" val="220459182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9668" y="-167482"/>
            <a:ext cx="10515600" cy="795337"/>
          </a:xfrm>
        </p:spPr>
        <p:txBody>
          <a:bodyPr>
            <a:normAutofit fontScale="90000"/>
          </a:bodyPr>
          <a:lstStyle/>
          <a:p>
            <a:pPr>
              <a:defRPr/>
            </a:pPr>
            <a:br>
              <a:rPr lang="uk-UA" b="1" u="sng" dirty="0">
                <a:solidFill>
                  <a:schemeClr val="accent5">
                    <a:lumMod val="50000"/>
                  </a:schemeClr>
                </a:solidFill>
              </a:rPr>
            </a:br>
            <a:br>
              <a:rPr lang="uk-UA" b="1" u="sng" dirty="0">
                <a:solidFill>
                  <a:schemeClr val="accent5">
                    <a:lumMod val="50000"/>
                  </a:schemeClr>
                </a:solidFill>
              </a:rPr>
            </a:br>
            <a:br>
              <a:rPr lang="uk-UA" u="sng" dirty="0">
                <a:solidFill>
                  <a:schemeClr val="accent5">
                    <a:lumMod val="50000"/>
                  </a:schemeClr>
                </a:solidFill>
              </a:rPr>
            </a:br>
            <a:r>
              <a:rPr lang="uk-UA" b="1" u="sng" dirty="0">
                <a:solidFill>
                  <a:schemeClr val="accent5">
                    <a:lumMod val="50000"/>
                  </a:schemeClr>
                </a:solidFill>
              </a:rPr>
              <a:t>5 цікавих фактів про унію</a:t>
            </a:r>
            <a:br>
              <a:rPr lang="uk-UA" b="1" u="sng" dirty="0">
                <a:solidFill>
                  <a:schemeClr val="accent5">
                    <a:lumMod val="50000"/>
                  </a:schemeClr>
                </a:solidFill>
              </a:rPr>
            </a:br>
            <a:r>
              <a:rPr lang="en-US" sz="1800" b="1" u="sng" dirty="0">
                <a:solidFill>
                  <a:schemeClr val="accent5">
                    <a:lumMod val="50000"/>
                  </a:schemeClr>
                </a:solidFill>
              </a:rPr>
              <a:t>https://armyinform.com.ua/2019/11/sogodni-den-zasnuvannya-yevropejskogo-soyuzu-5-czikavyh-faktiv-pro-uniyu/</a:t>
            </a:r>
            <a:endParaRPr lang="uk-UA" sz="1800" b="1" dirty="0"/>
          </a:p>
        </p:txBody>
      </p:sp>
      <p:sp>
        <p:nvSpPr>
          <p:cNvPr id="124931" name="Объект 2"/>
          <p:cNvSpPr>
            <a:spLocks noGrp="1"/>
          </p:cNvSpPr>
          <p:nvPr>
            <p:ph idx="1"/>
          </p:nvPr>
        </p:nvSpPr>
        <p:spPr>
          <a:xfrm>
            <a:off x="719668" y="1411288"/>
            <a:ext cx="7584017" cy="3313112"/>
          </a:xfrm>
          <a:solidFill>
            <a:srgbClr val="F7DFD1"/>
          </a:solidFill>
        </p:spPr>
        <p:txBody>
          <a:bodyPr>
            <a:normAutofit lnSpcReduction="10000"/>
          </a:bodyPr>
          <a:lstStyle/>
          <a:p>
            <a:r>
              <a:rPr lang="uk-UA" sz="1100" dirty="0"/>
              <a:t>За всю історію Європейського Союзу </a:t>
            </a:r>
            <a:r>
              <a:rPr lang="uk-UA" sz="1100" b="1" dirty="0"/>
              <a:t>тільки одна країна заявила про в</a:t>
            </a:r>
            <a:r>
              <a:rPr lang="uk-UA" sz="1100" dirty="0"/>
              <a:t>ихід зі співтовариства. Це Велика Британія. Втім, британська влада досі не може вирішити, як втілити в життя рішення референдуму 2016 року, на якому громадяни країни вирішили покинути ЄС.</a:t>
            </a:r>
          </a:p>
          <a:p>
            <a:r>
              <a:rPr lang="uk-UA" sz="1100" b="1" dirty="0"/>
              <a:t>Євро – офіційна валюта 19 країн Європейського Союзу</a:t>
            </a:r>
            <a:r>
              <a:rPr lang="uk-UA" sz="1100" dirty="0"/>
              <a:t>. На євро перейшли навіть </a:t>
            </a:r>
            <a:r>
              <a:rPr lang="uk-UA" sz="1100" b="1" dirty="0"/>
              <a:t>шість країн, які не входять до ЄС</a:t>
            </a:r>
            <a:r>
              <a:rPr lang="uk-UA" sz="1100" dirty="0"/>
              <a:t>: Андорра, Ватикан, Монако, Сан-Марино, Чорногорія й Косово. Проте, в готівковому обігу євро з’явилися лише у 2002 році.</a:t>
            </a:r>
          </a:p>
          <a:p>
            <a:r>
              <a:rPr lang="uk-UA" sz="1100" dirty="0"/>
              <a:t>В Євросоюзі – </a:t>
            </a:r>
            <a:r>
              <a:rPr lang="uk-UA" sz="1100" b="1" dirty="0"/>
              <a:t>24 офіційні мови</a:t>
            </a:r>
            <a:r>
              <a:rPr lang="uk-UA" sz="1100" dirty="0"/>
              <a:t>. На засіданнях Європарламенту депутати можуть використовувати будь-яку з них. Тому, щоб народні обранці розуміли один одного, в парламенті працюють </a:t>
            </a:r>
            <a:r>
              <a:rPr lang="uk-UA" sz="1100" b="1" dirty="0"/>
              <a:t>330 штатних і 1800 позаштатних перекладачів-синхроністів</a:t>
            </a:r>
            <a:r>
              <a:rPr lang="uk-UA" sz="1100" dirty="0"/>
              <a:t>.</a:t>
            </a:r>
          </a:p>
          <a:p>
            <a:r>
              <a:rPr lang="uk-UA" sz="1100" b="1" dirty="0"/>
              <a:t>Найменша країна ЄС – Республіка Мальта</a:t>
            </a:r>
            <a:r>
              <a:rPr lang="uk-UA" sz="1100" dirty="0"/>
              <a:t>, розташована на островах в Середземному морі. Її площа – всього 316 кв. км. За кількістю жителів Мальта теж на останньому місці в Євросоюзі (417 тис., тобто 0,8% усього населення євроспільноти). При цьому Мальта – </a:t>
            </a:r>
            <a:r>
              <a:rPr lang="uk-UA" sz="1100" b="1" dirty="0"/>
              <a:t>європейський лідер зі щільності населення: 1305 осіб на 1кв</a:t>
            </a:r>
            <a:r>
              <a:rPr lang="uk-UA" sz="1100" dirty="0"/>
              <a:t>. км.</a:t>
            </a:r>
          </a:p>
          <a:p>
            <a:r>
              <a:rPr lang="uk-UA" sz="1100" b="1" dirty="0" err="1"/>
              <a:t>Найвідвідуваніша</a:t>
            </a:r>
            <a:r>
              <a:rPr lang="uk-UA" sz="1100" b="1" dirty="0"/>
              <a:t> країна Євросоюзу – Франція</a:t>
            </a:r>
            <a:r>
              <a:rPr lang="uk-UA" sz="1100" dirty="0"/>
              <a:t>, а найбільш відвідуване місто – Париж.</a:t>
            </a:r>
          </a:p>
        </p:txBody>
      </p:sp>
      <p:pic>
        <p:nvPicPr>
          <p:cNvPr id="1249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0500" y="3190876"/>
            <a:ext cx="2838451"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93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2267" y="1484314"/>
            <a:ext cx="2914651"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93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4651" y="4905376"/>
            <a:ext cx="2472267" cy="184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93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7652" y="5027613"/>
            <a:ext cx="2849033"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93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051" y="4767264"/>
            <a:ext cx="3454400" cy="181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Дата 2">
            <a:extLst>
              <a:ext uri="{FF2B5EF4-FFF2-40B4-BE49-F238E27FC236}">
                <a16:creationId xmlns:a16="http://schemas.microsoft.com/office/drawing/2014/main" id="{9B334D95-CAD1-1C43-8C1E-CECF5311DB70}"/>
              </a:ext>
            </a:extLst>
          </p:cNvPr>
          <p:cNvSpPr>
            <a:spLocks noGrp="1"/>
          </p:cNvSpPr>
          <p:nvPr>
            <p:ph type="dt" sz="half" idx="10"/>
          </p:nvPr>
        </p:nvSpPr>
        <p:spPr/>
        <p:txBody>
          <a:bodyPr/>
          <a:lstStyle/>
          <a:p>
            <a:fld id="{1DE9EA83-8C46-7042-99A4-E71661952A62}" type="datetime1">
              <a:rPr lang="ru-RU" smtClean="0"/>
              <a:t>13.11.2022</a:t>
            </a:fld>
            <a:endParaRPr lang="ru-UA"/>
          </a:p>
        </p:txBody>
      </p:sp>
      <p:sp>
        <p:nvSpPr>
          <p:cNvPr id="4" name="Номер слайда 3">
            <a:extLst>
              <a:ext uri="{FF2B5EF4-FFF2-40B4-BE49-F238E27FC236}">
                <a16:creationId xmlns:a16="http://schemas.microsoft.com/office/drawing/2014/main" id="{F1BE0B49-D4A2-D544-807C-B218BE219DEC}"/>
              </a:ext>
            </a:extLst>
          </p:cNvPr>
          <p:cNvSpPr>
            <a:spLocks noGrp="1"/>
          </p:cNvSpPr>
          <p:nvPr>
            <p:ph type="sldNum" sz="quarter" idx="12"/>
          </p:nvPr>
        </p:nvSpPr>
        <p:spPr/>
        <p:txBody>
          <a:bodyPr/>
          <a:lstStyle/>
          <a:p>
            <a:fld id="{D4CBF4CF-B119-4841-B505-2CAA97F19D28}" type="slidenum">
              <a:rPr lang="ru-UA" smtClean="0"/>
              <a:t>153</a:t>
            </a:fld>
            <a:endParaRPr lang="ru-UA"/>
          </a:p>
        </p:txBody>
      </p:sp>
    </p:spTree>
    <p:extLst>
      <p:ext uri="{BB962C8B-B14F-4D97-AF65-F5344CB8AC3E}">
        <p14:creationId xmlns:p14="http://schemas.microsoft.com/office/powerpoint/2010/main" val="229290838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9F8C58D-B6F9-1CFD-0FCF-92F4A97A940E}"/>
              </a:ext>
            </a:extLst>
          </p:cNvPr>
          <p:cNvSpPr>
            <a:spLocks noGrp="1"/>
          </p:cNvSpPr>
          <p:nvPr>
            <p:ph idx="1"/>
          </p:nvPr>
        </p:nvSpPr>
        <p:spPr>
          <a:xfrm>
            <a:off x="1251678" y="814039"/>
            <a:ext cx="6194151" cy="5065553"/>
          </a:xfrm>
        </p:spPr>
        <p:txBody>
          <a:bodyPr>
            <a:normAutofit fontScale="85000" lnSpcReduction="20000"/>
          </a:bodyPr>
          <a:lstStyle/>
          <a:p>
            <a:pPr algn="just"/>
            <a:endParaRPr lang="ru-RU" dirty="0"/>
          </a:p>
          <a:p>
            <a:pPr algn="just"/>
            <a:r>
              <a:rPr lang="ru-RU" sz="3200" b="1" u="sng" dirty="0">
                <a:solidFill>
                  <a:srgbClr val="002060"/>
                </a:solidFill>
              </a:rPr>
              <a:t>ПРАПОР ЄС</a:t>
            </a:r>
          </a:p>
          <a:p>
            <a:pPr algn="just"/>
            <a:endParaRPr lang="ru-RU" dirty="0"/>
          </a:p>
          <a:p>
            <a:pPr algn="just"/>
            <a:r>
              <a:rPr lang="ru-RU" dirty="0"/>
              <a:t>На </a:t>
            </a:r>
            <a:r>
              <a:rPr lang="ru-RU" dirty="0" err="1"/>
              <a:t>тлі</a:t>
            </a:r>
            <a:r>
              <a:rPr lang="ru-RU" dirty="0"/>
              <a:t> блакитного неба </a:t>
            </a:r>
            <a:r>
              <a:rPr lang="ru-RU" dirty="0" err="1"/>
              <a:t>зірки</a:t>
            </a:r>
            <a:r>
              <a:rPr lang="ru-RU" dirty="0"/>
              <a:t> </a:t>
            </a:r>
            <a:r>
              <a:rPr lang="ru-RU" dirty="0" err="1"/>
              <a:t>утворюють</a:t>
            </a:r>
            <a:r>
              <a:rPr lang="ru-RU" dirty="0"/>
              <a:t> коло, знак союзу. Як символ </a:t>
            </a:r>
            <a:r>
              <a:rPr lang="ru-RU" dirty="0" err="1"/>
              <a:t>досконалості</a:t>
            </a:r>
            <a:r>
              <a:rPr lang="ru-RU" dirty="0"/>
              <a:t> і </a:t>
            </a:r>
            <a:r>
              <a:rPr lang="ru-RU" dirty="0" err="1"/>
              <a:t>цілісності</a:t>
            </a:r>
            <a:r>
              <a:rPr lang="ru-RU" dirty="0"/>
              <a:t>, </a:t>
            </a:r>
            <a:r>
              <a:rPr lang="ru-RU" dirty="0" err="1"/>
              <a:t>зірок</a:t>
            </a:r>
            <a:r>
              <a:rPr lang="ru-RU" dirty="0"/>
              <a:t> </a:t>
            </a:r>
            <a:r>
              <a:rPr lang="ru-RU" dirty="0" err="1"/>
              <a:t>незмінно</a:t>
            </a:r>
            <a:r>
              <a:rPr lang="ru-RU" dirty="0"/>
              <a:t> </a:t>
            </a:r>
            <a:r>
              <a:rPr lang="ru-RU" dirty="0" err="1"/>
              <a:t>дванадцять</a:t>
            </a:r>
            <a:r>
              <a:rPr lang="ru-RU" dirty="0"/>
              <a:t>, так само як і </a:t>
            </a:r>
            <a:r>
              <a:rPr lang="ru-RU" dirty="0" err="1"/>
              <a:t>апостолів</a:t>
            </a:r>
            <a:r>
              <a:rPr lang="ru-RU" dirty="0"/>
              <a:t>, </a:t>
            </a:r>
            <a:r>
              <a:rPr lang="ru-RU" dirty="0" err="1"/>
              <a:t>синів</a:t>
            </a:r>
            <a:r>
              <a:rPr lang="ru-RU" dirty="0"/>
              <a:t> Якова, </a:t>
            </a:r>
            <a:r>
              <a:rPr lang="ru-RU" dirty="0" err="1"/>
              <a:t>подвигів</a:t>
            </a:r>
            <a:r>
              <a:rPr lang="ru-RU" dirty="0"/>
              <a:t> Геракла, </a:t>
            </a:r>
            <a:r>
              <a:rPr lang="ru-RU" dirty="0" err="1"/>
              <a:t>місяців</a:t>
            </a:r>
            <a:r>
              <a:rPr lang="ru-RU" dirty="0"/>
              <a:t> у </a:t>
            </a:r>
            <a:r>
              <a:rPr lang="ru-RU" dirty="0" err="1"/>
              <a:t>році</a:t>
            </a:r>
            <a:r>
              <a:rPr lang="ru-RU" dirty="0"/>
              <a:t>.</a:t>
            </a:r>
          </a:p>
          <a:p>
            <a:pPr algn="just"/>
            <a:r>
              <a:rPr lang="ru-RU" dirty="0"/>
              <a:t>З моменту </a:t>
            </a:r>
            <a:r>
              <a:rPr lang="ru-RU" dirty="0" err="1"/>
              <a:t>свого</a:t>
            </a:r>
            <a:r>
              <a:rPr lang="ru-RU" dirty="0"/>
              <a:t> </a:t>
            </a:r>
            <a:r>
              <a:rPr lang="ru-RU" dirty="0" err="1"/>
              <a:t>створення</a:t>
            </a:r>
            <a:r>
              <a:rPr lang="ru-RU" dirty="0"/>
              <a:t> в 1949 </a:t>
            </a:r>
            <a:r>
              <a:rPr lang="ru-RU" dirty="0" err="1"/>
              <a:t>році</a:t>
            </a:r>
            <a:r>
              <a:rPr lang="ru-RU" dirty="0"/>
              <a:t>, Рада </a:t>
            </a:r>
            <a:r>
              <a:rPr lang="ru-RU" dirty="0" err="1"/>
              <a:t>Європи</a:t>
            </a:r>
            <a:r>
              <a:rPr lang="ru-RU" dirty="0"/>
              <a:t> </a:t>
            </a:r>
            <a:r>
              <a:rPr lang="ru-RU" dirty="0" err="1"/>
              <a:t>усвідомлює</a:t>
            </a:r>
            <a:r>
              <a:rPr lang="ru-RU" dirty="0"/>
              <a:t> </a:t>
            </a:r>
            <a:r>
              <a:rPr lang="ru-RU" dirty="0" err="1"/>
              <a:t>необхідність</a:t>
            </a:r>
            <a:r>
              <a:rPr lang="ru-RU" dirty="0"/>
              <a:t> </a:t>
            </a:r>
            <a:r>
              <a:rPr lang="ru-RU" dirty="0" err="1"/>
              <a:t>надання</a:t>
            </a:r>
            <a:r>
              <a:rPr lang="ru-RU" dirty="0"/>
              <a:t> </a:t>
            </a:r>
            <a:r>
              <a:rPr lang="ru-RU" dirty="0" err="1"/>
              <a:t>Європі</a:t>
            </a:r>
            <a:r>
              <a:rPr lang="ru-RU" dirty="0"/>
              <a:t> символа, з </a:t>
            </a:r>
            <a:r>
              <a:rPr lang="ru-RU" dirty="0" err="1"/>
              <a:t>яким</a:t>
            </a:r>
            <a:r>
              <a:rPr lang="ru-RU" dirty="0"/>
              <a:t> </a:t>
            </a:r>
            <a:r>
              <a:rPr lang="ru-RU" dirty="0" err="1"/>
              <a:t>можуть</a:t>
            </a:r>
            <a:r>
              <a:rPr lang="ru-RU" dirty="0"/>
              <a:t> себе </a:t>
            </a:r>
            <a:r>
              <a:rPr lang="ru-RU" dirty="0" err="1"/>
              <a:t>ідентифікувати</a:t>
            </a:r>
            <a:r>
              <a:rPr lang="ru-RU" dirty="0"/>
              <a:t> </a:t>
            </a:r>
            <a:r>
              <a:rPr lang="ru-RU" dirty="0" err="1"/>
              <a:t>мешканці</a:t>
            </a:r>
            <a:r>
              <a:rPr lang="ru-RU" dirty="0"/>
              <a:t> континенту. 25 </a:t>
            </a:r>
            <a:r>
              <a:rPr lang="ru-RU" dirty="0" err="1"/>
              <a:t>жовтня</a:t>
            </a:r>
            <a:r>
              <a:rPr lang="ru-RU" dirty="0"/>
              <a:t> 1955 р. </a:t>
            </a:r>
            <a:r>
              <a:rPr lang="ru-RU" dirty="0" err="1"/>
              <a:t>Парламентська</a:t>
            </a:r>
            <a:r>
              <a:rPr lang="ru-RU" dirty="0"/>
              <a:t> </a:t>
            </a:r>
            <a:r>
              <a:rPr lang="ru-RU" dirty="0" err="1"/>
              <a:t>асамблея</a:t>
            </a:r>
            <a:r>
              <a:rPr lang="ru-RU" dirty="0"/>
              <a:t> одноголосно </a:t>
            </a:r>
            <a:r>
              <a:rPr lang="ru-RU" dirty="0" err="1"/>
              <a:t>обрала</a:t>
            </a:r>
            <a:r>
              <a:rPr lang="ru-RU" dirty="0"/>
              <a:t> </a:t>
            </a:r>
            <a:r>
              <a:rPr lang="ru-RU" dirty="0" err="1"/>
              <a:t>емблему</a:t>
            </a:r>
            <a:r>
              <a:rPr lang="ru-RU" dirty="0"/>
              <a:t> з </a:t>
            </a:r>
            <a:r>
              <a:rPr lang="ru-RU" dirty="0" err="1"/>
              <a:t>вінцем</a:t>
            </a:r>
            <a:r>
              <a:rPr lang="ru-RU" dirty="0"/>
              <a:t> з </a:t>
            </a:r>
            <a:r>
              <a:rPr lang="ru-RU" dirty="0" err="1"/>
              <a:t>дванадцяти</a:t>
            </a:r>
            <a:r>
              <a:rPr lang="ru-RU" dirty="0"/>
              <a:t> </a:t>
            </a:r>
            <a:r>
              <a:rPr lang="ru-RU" dirty="0" err="1"/>
              <a:t>золотих</a:t>
            </a:r>
            <a:r>
              <a:rPr lang="ru-RU" dirty="0"/>
              <a:t> </a:t>
            </a:r>
            <a:r>
              <a:rPr lang="ru-RU" dirty="0" err="1"/>
              <a:t>зірок</a:t>
            </a:r>
            <a:r>
              <a:rPr lang="ru-RU" dirty="0"/>
              <a:t> на блакитному </a:t>
            </a:r>
            <a:r>
              <a:rPr lang="ru-RU" dirty="0" err="1"/>
              <a:t>тлі</a:t>
            </a:r>
            <a:r>
              <a:rPr lang="ru-RU" dirty="0"/>
              <a:t>. 9 </a:t>
            </a:r>
            <a:r>
              <a:rPr lang="ru-RU" dirty="0" err="1"/>
              <a:t>грудня</a:t>
            </a:r>
            <a:r>
              <a:rPr lang="ru-RU" dirty="0"/>
              <a:t> 1955 р. </a:t>
            </a:r>
            <a:r>
              <a:rPr lang="ru-RU" dirty="0" err="1"/>
              <a:t>Комітет</a:t>
            </a:r>
            <a:r>
              <a:rPr lang="ru-RU" dirty="0"/>
              <a:t> </a:t>
            </a:r>
            <a:r>
              <a:rPr lang="ru-RU" dirty="0" err="1"/>
              <a:t>міністрів</a:t>
            </a:r>
            <a:r>
              <a:rPr lang="ru-RU" dirty="0"/>
              <a:t> Ради </a:t>
            </a:r>
            <a:r>
              <a:rPr lang="ru-RU" dirty="0" err="1"/>
              <a:t>Європи</a:t>
            </a:r>
            <a:r>
              <a:rPr lang="ru-RU" dirty="0"/>
              <a:t> </a:t>
            </a:r>
            <a:r>
              <a:rPr lang="ru-RU" dirty="0" err="1"/>
              <a:t>схвалив</a:t>
            </a:r>
            <a:r>
              <a:rPr lang="ru-RU" dirty="0"/>
              <a:t> проект прапора, </a:t>
            </a:r>
            <a:r>
              <a:rPr lang="ru-RU" dirty="0" err="1"/>
              <a:t>урочиста</a:t>
            </a:r>
            <a:r>
              <a:rPr lang="ru-RU" dirty="0"/>
              <a:t> </a:t>
            </a:r>
            <a:r>
              <a:rPr lang="ru-RU" dirty="0" err="1"/>
              <a:t>інавгурація</a:t>
            </a:r>
            <a:r>
              <a:rPr lang="ru-RU" dirty="0"/>
              <a:t> </a:t>
            </a:r>
            <a:r>
              <a:rPr lang="ru-RU" dirty="0" err="1"/>
              <a:t>якого</a:t>
            </a:r>
            <a:r>
              <a:rPr lang="ru-RU" dirty="0"/>
              <a:t> </a:t>
            </a:r>
            <a:r>
              <a:rPr lang="ru-RU" dirty="0" err="1"/>
              <a:t>відбулася</a:t>
            </a:r>
            <a:r>
              <a:rPr lang="ru-RU" dirty="0"/>
              <a:t> 13 </a:t>
            </a:r>
            <a:r>
              <a:rPr lang="ru-RU" dirty="0" err="1"/>
              <a:t>грудня</a:t>
            </a:r>
            <a:r>
              <a:rPr lang="ru-RU" dirty="0"/>
              <a:t> того ж року в </a:t>
            </a:r>
            <a:r>
              <a:rPr lang="ru-RU" dirty="0" err="1"/>
              <a:t>Парижі</a:t>
            </a:r>
            <a:r>
              <a:rPr lang="ru-RU" dirty="0"/>
              <a:t>.</a:t>
            </a:r>
          </a:p>
        </p:txBody>
      </p:sp>
      <p:sp>
        <p:nvSpPr>
          <p:cNvPr id="4" name="Дата 3">
            <a:extLst>
              <a:ext uri="{FF2B5EF4-FFF2-40B4-BE49-F238E27FC236}">
                <a16:creationId xmlns:a16="http://schemas.microsoft.com/office/drawing/2014/main" id="{937649A4-1D6E-A543-82AD-C352449AFAF6}"/>
              </a:ext>
            </a:extLst>
          </p:cNvPr>
          <p:cNvSpPr>
            <a:spLocks noGrp="1"/>
          </p:cNvSpPr>
          <p:nvPr>
            <p:ph type="dt" sz="half" idx="10"/>
          </p:nvPr>
        </p:nvSpPr>
        <p:spPr/>
        <p:txBody>
          <a:bodyPr/>
          <a:lstStyle/>
          <a:p>
            <a:fld id="{8D4AD46A-7DFB-A34B-B34F-4BA886C5EE4B}" type="datetime1">
              <a:rPr lang="ru-RU" smtClean="0"/>
              <a:t>13.11.2022</a:t>
            </a:fld>
            <a:endParaRPr lang="ru-UA"/>
          </a:p>
        </p:txBody>
      </p:sp>
      <p:sp>
        <p:nvSpPr>
          <p:cNvPr id="5" name="Номер слайда 4">
            <a:extLst>
              <a:ext uri="{FF2B5EF4-FFF2-40B4-BE49-F238E27FC236}">
                <a16:creationId xmlns:a16="http://schemas.microsoft.com/office/drawing/2014/main" id="{FC4B40D4-309A-83A3-4BFC-E05B17823B87}"/>
              </a:ext>
            </a:extLst>
          </p:cNvPr>
          <p:cNvSpPr>
            <a:spLocks noGrp="1"/>
          </p:cNvSpPr>
          <p:nvPr>
            <p:ph type="sldNum" sz="quarter" idx="12"/>
          </p:nvPr>
        </p:nvSpPr>
        <p:spPr/>
        <p:txBody>
          <a:bodyPr/>
          <a:lstStyle/>
          <a:p>
            <a:fld id="{D0E2E3A0-6B7B-CD4A-8999-E2D0F517CFAE}" type="slidenum">
              <a:rPr lang="ru-UA" smtClean="0"/>
              <a:t>154</a:t>
            </a:fld>
            <a:endParaRPr lang="ru-UA"/>
          </a:p>
        </p:txBody>
      </p:sp>
      <p:pic>
        <p:nvPicPr>
          <p:cNvPr id="7" name="Рисунок 6">
            <a:extLst>
              <a:ext uri="{FF2B5EF4-FFF2-40B4-BE49-F238E27FC236}">
                <a16:creationId xmlns:a16="http://schemas.microsoft.com/office/drawing/2014/main" id="{325EBA5F-58D9-B25C-3D07-F259189E51A6}"/>
              </a:ext>
            </a:extLst>
          </p:cNvPr>
          <p:cNvPicPr>
            <a:picLocks noChangeAspect="1"/>
          </p:cNvPicPr>
          <p:nvPr/>
        </p:nvPicPr>
        <p:blipFill>
          <a:blip r:embed="rId2"/>
          <a:stretch>
            <a:fillRect/>
          </a:stretch>
        </p:blipFill>
        <p:spPr>
          <a:xfrm>
            <a:off x="7849590" y="320635"/>
            <a:ext cx="3676568" cy="2304328"/>
          </a:xfrm>
          <a:prstGeom prst="rect">
            <a:avLst/>
          </a:prstGeom>
        </p:spPr>
      </p:pic>
      <p:pic>
        <p:nvPicPr>
          <p:cNvPr id="9" name="Рисунок 8">
            <a:extLst>
              <a:ext uri="{FF2B5EF4-FFF2-40B4-BE49-F238E27FC236}">
                <a16:creationId xmlns:a16="http://schemas.microsoft.com/office/drawing/2014/main" id="{CEA7239F-7D12-D8FF-E25F-6C8C934BC1D5}"/>
              </a:ext>
            </a:extLst>
          </p:cNvPr>
          <p:cNvPicPr>
            <a:picLocks noChangeAspect="1"/>
          </p:cNvPicPr>
          <p:nvPr/>
        </p:nvPicPr>
        <p:blipFill>
          <a:blip r:embed="rId3"/>
          <a:stretch>
            <a:fillRect/>
          </a:stretch>
        </p:blipFill>
        <p:spPr>
          <a:xfrm>
            <a:off x="7849590" y="3273959"/>
            <a:ext cx="3474261" cy="2153063"/>
          </a:xfrm>
          <a:prstGeom prst="rect">
            <a:avLst/>
          </a:prstGeom>
        </p:spPr>
      </p:pic>
    </p:spTree>
    <p:extLst>
      <p:ext uri="{BB962C8B-B14F-4D97-AF65-F5344CB8AC3E}">
        <p14:creationId xmlns:p14="http://schemas.microsoft.com/office/powerpoint/2010/main" val="199252581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id="{C801F038-9886-E330-3F59-FB3AA44560D8}"/>
              </a:ext>
            </a:extLst>
          </p:cNvPr>
          <p:cNvSpPr>
            <a:spLocks noGrp="1"/>
          </p:cNvSpPr>
          <p:nvPr>
            <p:ph type="dt" sz="half" idx="10"/>
          </p:nvPr>
        </p:nvSpPr>
        <p:spPr/>
        <p:txBody>
          <a:bodyPr/>
          <a:lstStyle/>
          <a:p>
            <a:fld id="{071FF1A3-D7A9-3740-9650-D619CE6EC8B2}" type="datetime1">
              <a:rPr lang="ru-RU" smtClean="0"/>
              <a:t>13.11.2022</a:t>
            </a:fld>
            <a:endParaRPr lang="ru-UA"/>
          </a:p>
        </p:txBody>
      </p:sp>
      <p:sp>
        <p:nvSpPr>
          <p:cNvPr id="5" name="Номер слайда 4">
            <a:extLst>
              <a:ext uri="{FF2B5EF4-FFF2-40B4-BE49-F238E27FC236}">
                <a16:creationId xmlns:a16="http://schemas.microsoft.com/office/drawing/2014/main" id="{5B1112E5-2CF0-626F-FA7E-0C7D7A275741}"/>
              </a:ext>
            </a:extLst>
          </p:cNvPr>
          <p:cNvSpPr>
            <a:spLocks noGrp="1"/>
          </p:cNvSpPr>
          <p:nvPr>
            <p:ph type="sldNum" sz="quarter" idx="12"/>
          </p:nvPr>
        </p:nvSpPr>
        <p:spPr/>
        <p:txBody>
          <a:bodyPr/>
          <a:lstStyle/>
          <a:p>
            <a:fld id="{D0E2E3A0-6B7B-CD4A-8999-E2D0F517CFAE}" type="slidenum">
              <a:rPr lang="ru-UA" smtClean="0"/>
              <a:t>155</a:t>
            </a:fld>
            <a:endParaRPr lang="ru-UA"/>
          </a:p>
        </p:txBody>
      </p:sp>
      <p:sp>
        <p:nvSpPr>
          <p:cNvPr id="6" name="Прямоугольник 5">
            <a:extLst>
              <a:ext uri="{FF2B5EF4-FFF2-40B4-BE49-F238E27FC236}">
                <a16:creationId xmlns:a16="http://schemas.microsoft.com/office/drawing/2014/main" id="{25B0AC8F-712D-3DD2-0896-0F9F09E4A39C}"/>
              </a:ext>
            </a:extLst>
          </p:cNvPr>
          <p:cNvSpPr/>
          <p:nvPr/>
        </p:nvSpPr>
        <p:spPr>
          <a:xfrm>
            <a:off x="1005840" y="1036320"/>
            <a:ext cx="10134600" cy="3108543"/>
          </a:xfrm>
          <a:prstGeom prst="rect">
            <a:avLst/>
          </a:prstGeom>
        </p:spPr>
        <p:txBody>
          <a:bodyPr wrap="square">
            <a:spAutoFit/>
          </a:bodyPr>
          <a:lstStyle/>
          <a:p>
            <a:pPr algn="ctr"/>
            <a:r>
              <a:rPr lang="ru-RU" sz="2800" b="1" u="sng" dirty="0" err="1">
                <a:latin typeface="Times New Roman" panose="02020603050405020304" pitchFamily="18" charset="0"/>
                <a:cs typeface="Times New Roman" panose="02020603050405020304" pitchFamily="18" charset="0"/>
              </a:rPr>
              <a:t>Єдиний</a:t>
            </a:r>
            <a:r>
              <a:rPr lang="ru-RU" sz="2800" b="1" u="sng" dirty="0">
                <a:latin typeface="Times New Roman" panose="02020603050405020304" pitchFamily="18" charset="0"/>
                <a:cs typeface="Times New Roman" panose="02020603050405020304" pitchFamily="18" charset="0"/>
              </a:rPr>
              <a:t> символ для </a:t>
            </a:r>
            <a:r>
              <a:rPr lang="ru-RU" sz="2800" b="1" u="sng" dirty="0" err="1">
                <a:latin typeface="Times New Roman" panose="02020603050405020304" pitchFamily="18" charset="0"/>
                <a:cs typeface="Times New Roman" panose="02020603050405020304" pitchFamily="18" charset="0"/>
              </a:rPr>
              <a:t>всієї</a:t>
            </a:r>
            <a:r>
              <a:rPr lang="ru-RU" sz="2800" b="1" u="sng" dirty="0">
                <a:latin typeface="Times New Roman" panose="02020603050405020304" pitchFamily="18" charset="0"/>
                <a:cs typeface="Times New Roman" panose="02020603050405020304" pitchFamily="18" charset="0"/>
              </a:rPr>
              <a:t> </a:t>
            </a:r>
            <a:r>
              <a:rPr lang="ru-RU" sz="2800" b="1" u="sng" dirty="0" err="1">
                <a:latin typeface="Times New Roman" panose="02020603050405020304" pitchFamily="18" charset="0"/>
                <a:cs typeface="Times New Roman" panose="02020603050405020304" pitchFamily="18" charset="0"/>
              </a:rPr>
              <a:t>Європи</a:t>
            </a:r>
            <a:endParaRPr lang="ru-RU" sz="2800" b="1" u="sng" dirty="0">
              <a:latin typeface="Times New Roman" panose="02020603050405020304" pitchFamily="18" charset="0"/>
              <a:cs typeface="Times New Roman" panose="02020603050405020304" pitchFamily="18" charset="0"/>
            </a:endParaRPr>
          </a:p>
          <a:p>
            <a:r>
              <a:rPr lang="ru-RU" sz="2800" b="1" dirty="0">
                <a:latin typeface="Times New Roman" panose="02020603050405020304" pitchFamily="18" charset="0"/>
                <a:cs typeface="Times New Roman" panose="02020603050405020304" pitchFamily="18" charset="0"/>
              </a:rPr>
              <a:t>У 1983 </a:t>
            </a:r>
            <a:r>
              <a:rPr lang="ru-RU" sz="2800" b="1" dirty="0" err="1">
                <a:latin typeface="Times New Roman" panose="02020603050405020304" pitchFamily="18" charset="0"/>
                <a:cs typeface="Times New Roman" panose="02020603050405020304" pitchFamily="18" charset="0"/>
              </a:rPr>
              <a:t>році</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Європейський</a:t>
            </a:r>
            <a:r>
              <a:rPr lang="ru-RU" sz="2800" b="1" dirty="0">
                <a:latin typeface="Times New Roman" panose="02020603050405020304" pitchFamily="18" charset="0"/>
                <a:cs typeface="Times New Roman" panose="02020603050405020304" pitchFamily="18" charset="0"/>
              </a:rPr>
              <a:t> парламент </a:t>
            </a:r>
            <a:r>
              <a:rPr lang="ru-RU" sz="2800" b="1" dirty="0" err="1">
                <a:latin typeface="Times New Roman" panose="02020603050405020304" pitchFamily="18" charset="0"/>
                <a:cs typeface="Times New Roman" panose="02020603050405020304" pitchFamily="18" charset="0"/>
              </a:rPr>
              <a:t>схвалює</a:t>
            </a:r>
            <a:r>
              <a:rPr lang="ru-RU" sz="2800" b="1" dirty="0">
                <a:latin typeface="Times New Roman" panose="02020603050405020304" pitchFamily="18" charset="0"/>
                <a:cs typeface="Times New Roman" panose="02020603050405020304" pitchFamily="18" charset="0"/>
              </a:rPr>
              <a:t> прапор, </a:t>
            </a:r>
            <a:r>
              <a:rPr lang="ru-RU" sz="2800" b="1" dirty="0" err="1">
                <a:latin typeface="Times New Roman" panose="02020603050405020304" pitchFamily="18" charset="0"/>
                <a:cs typeface="Times New Roman" panose="02020603050405020304" pitchFamily="18" charset="0"/>
              </a:rPr>
              <a:t>розроблений</a:t>
            </a:r>
            <a:r>
              <a:rPr lang="ru-RU" sz="2800" b="1" dirty="0">
                <a:latin typeface="Times New Roman" panose="02020603050405020304" pitchFamily="18" charset="0"/>
                <a:cs typeface="Times New Roman" panose="02020603050405020304" pitchFamily="18" charset="0"/>
              </a:rPr>
              <a:t> Радою </a:t>
            </a:r>
            <a:r>
              <a:rPr lang="ru-RU" sz="2800" b="1" dirty="0" err="1">
                <a:latin typeface="Times New Roman" panose="02020603050405020304" pitchFamily="18" charset="0"/>
                <a:cs typeface="Times New Roman" panose="02020603050405020304" pitchFamily="18" charset="0"/>
              </a:rPr>
              <a:t>Європи</a:t>
            </a:r>
            <a:r>
              <a:rPr lang="ru-RU" sz="2800" b="1" dirty="0">
                <a:latin typeface="Times New Roman" panose="02020603050405020304" pitchFamily="18" charset="0"/>
                <a:cs typeface="Times New Roman" panose="02020603050405020304" pitchFamily="18" charset="0"/>
              </a:rPr>
              <a:t>, і </a:t>
            </a:r>
            <a:r>
              <a:rPr lang="ru-RU" sz="2800" b="1" dirty="0" err="1">
                <a:latin typeface="Times New Roman" panose="02020603050405020304" pitchFamily="18" charset="0"/>
                <a:cs typeface="Times New Roman" panose="02020603050405020304" pitchFamily="18" charset="0"/>
              </a:rPr>
              <a:t>також</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рекомендує</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його</a:t>
            </a:r>
            <a:r>
              <a:rPr lang="ru-RU" sz="2800" b="1" dirty="0">
                <a:latin typeface="Times New Roman" panose="02020603050405020304" pitchFamily="18" charset="0"/>
                <a:cs typeface="Times New Roman" panose="02020603050405020304" pitchFamily="18" charset="0"/>
              </a:rPr>
              <a:t> як </a:t>
            </a:r>
            <a:r>
              <a:rPr lang="ru-RU" sz="2800" b="1" dirty="0" err="1">
                <a:latin typeface="Times New Roman" panose="02020603050405020304" pitchFamily="18" charset="0"/>
                <a:cs typeface="Times New Roman" panose="02020603050405020304" pitchFamily="18" charset="0"/>
              </a:rPr>
              <a:t>емблему</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Європейського</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співтовариства</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Європейська</a:t>
            </a:r>
            <a:r>
              <a:rPr lang="ru-RU" sz="2800" b="1" dirty="0">
                <a:latin typeface="Times New Roman" panose="02020603050405020304" pitchFamily="18" charset="0"/>
                <a:cs typeface="Times New Roman" panose="02020603050405020304" pitchFamily="18" charset="0"/>
              </a:rPr>
              <a:t> рада </a:t>
            </a:r>
            <a:r>
              <a:rPr lang="ru-RU" sz="2800" b="1" dirty="0" err="1">
                <a:latin typeface="Times New Roman" panose="02020603050405020304" pitchFamily="18" charset="0"/>
                <a:cs typeface="Times New Roman" panose="02020603050405020304" pitchFamily="18" charset="0"/>
              </a:rPr>
              <a:t>підтримує</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цю</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пропозицію</a:t>
            </a:r>
            <a:r>
              <a:rPr lang="ru-RU" sz="2800" b="1" dirty="0">
                <a:latin typeface="Times New Roman" panose="02020603050405020304" pitchFamily="18" charset="0"/>
                <a:cs typeface="Times New Roman" panose="02020603050405020304" pitchFamily="18" charset="0"/>
              </a:rPr>
              <a:t> в </a:t>
            </a:r>
            <a:r>
              <a:rPr lang="ru-RU" sz="2800" b="1" dirty="0" err="1">
                <a:latin typeface="Times New Roman" panose="02020603050405020304" pitchFamily="18" charset="0"/>
                <a:cs typeface="Times New Roman" panose="02020603050405020304" pitchFamily="18" charset="0"/>
              </a:rPr>
              <a:t>червні</a:t>
            </a:r>
            <a:r>
              <a:rPr lang="ru-RU" sz="2800" b="1" dirty="0">
                <a:latin typeface="Times New Roman" panose="02020603050405020304" pitchFamily="18" charset="0"/>
                <a:cs typeface="Times New Roman" panose="02020603050405020304" pitchFamily="18" charset="0"/>
              </a:rPr>
              <a:t> 1985 року. Установи </a:t>
            </a:r>
            <a:r>
              <a:rPr lang="ru-RU" sz="2800" b="1" dirty="0" err="1">
                <a:latin typeface="Times New Roman" panose="02020603050405020304" pitchFamily="18" charset="0"/>
                <a:cs typeface="Times New Roman" panose="02020603050405020304" pitchFamily="18" charset="0"/>
              </a:rPr>
              <a:t>Європейського</a:t>
            </a:r>
            <a:r>
              <a:rPr lang="ru-RU" sz="2800" b="1" dirty="0">
                <a:latin typeface="Times New Roman" panose="02020603050405020304" pitchFamily="18" charset="0"/>
                <a:cs typeface="Times New Roman" panose="02020603050405020304" pitchFamily="18" charset="0"/>
              </a:rPr>
              <a:t> союзу </a:t>
            </a:r>
            <a:r>
              <a:rPr lang="ru-RU" sz="2800" b="1" dirty="0" err="1">
                <a:latin typeface="Times New Roman" panose="02020603050405020304" pitchFamily="18" charset="0"/>
                <a:cs typeface="Times New Roman" panose="02020603050405020304" pitchFamily="18" charset="0"/>
              </a:rPr>
              <a:t>використовують</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цей</a:t>
            </a:r>
            <a:r>
              <a:rPr lang="ru-RU" sz="2800" b="1" dirty="0">
                <a:latin typeface="Times New Roman" panose="02020603050405020304" pitchFamily="18" charset="0"/>
                <a:cs typeface="Times New Roman" panose="02020603050405020304" pitchFamily="18" charset="0"/>
              </a:rPr>
              <a:t> прапор з 1986 року.</a:t>
            </a:r>
            <a:endParaRPr lang="ru-RU" sz="2800" b="1" i="0" dirty="0">
              <a:effectLst/>
              <a:latin typeface="Times New Roman" panose="02020603050405020304" pitchFamily="18" charset="0"/>
              <a:cs typeface="Times New Roman" panose="02020603050405020304" pitchFamily="18" charset="0"/>
            </a:endParaRPr>
          </a:p>
        </p:txBody>
      </p:sp>
      <p:sp>
        <p:nvSpPr>
          <p:cNvPr id="7" name="Прямоугольник 6">
            <a:extLst>
              <a:ext uri="{FF2B5EF4-FFF2-40B4-BE49-F238E27FC236}">
                <a16:creationId xmlns:a16="http://schemas.microsoft.com/office/drawing/2014/main" id="{86DCC2F6-4A76-F559-7BF1-992D4AB9AA74}"/>
              </a:ext>
            </a:extLst>
          </p:cNvPr>
          <p:cNvSpPr/>
          <p:nvPr/>
        </p:nvSpPr>
        <p:spPr>
          <a:xfrm>
            <a:off x="1859280" y="4839106"/>
            <a:ext cx="8702040" cy="830997"/>
          </a:xfrm>
          <a:prstGeom prst="rect">
            <a:avLst/>
          </a:prstGeom>
        </p:spPr>
        <p:txBody>
          <a:bodyPr wrap="square">
            <a:spAutoFit/>
          </a:bodyPr>
          <a:lstStyle/>
          <a:p>
            <a:pPr algn="ctr"/>
            <a:r>
              <a:rPr lang="ru-RU" sz="2400" dirty="0">
                <a:latin typeface="Open Sans" panose="020F0502020204030204" pitchFamily="34" charset="0"/>
              </a:rPr>
              <a:t>З того часу </a:t>
            </a:r>
            <a:r>
              <a:rPr lang="ru-RU" sz="2400" dirty="0" err="1">
                <a:latin typeface="Open Sans" panose="020F0502020204030204" pitchFamily="34" charset="0"/>
              </a:rPr>
              <a:t>європейський</a:t>
            </a:r>
            <a:r>
              <a:rPr lang="ru-RU" sz="2400" dirty="0">
                <a:latin typeface="Open Sans" panose="020F0502020204030204" pitchFamily="34" charset="0"/>
              </a:rPr>
              <a:t> прапор став символом </a:t>
            </a:r>
            <a:r>
              <a:rPr lang="ru-RU" sz="2400" dirty="0" err="1">
                <a:latin typeface="Open Sans" panose="020F0502020204030204" pitchFamily="34" charset="0"/>
              </a:rPr>
              <a:t>загального</a:t>
            </a:r>
            <a:r>
              <a:rPr lang="ru-RU" sz="2400" dirty="0">
                <a:latin typeface="Open Sans" panose="020F0502020204030204" pitchFamily="34" charset="0"/>
              </a:rPr>
              <a:t> </a:t>
            </a:r>
            <a:r>
              <a:rPr lang="ru-RU" sz="2400" dirty="0" err="1">
                <a:latin typeface="Open Sans" panose="020F0502020204030204" pitchFamily="34" charset="0"/>
              </a:rPr>
              <a:t>політичного</a:t>
            </a:r>
            <a:r>
              <a:rPr lang="ru-RU" sz="2400" dirty="0">
                <a:latin typeface="Open Sans" panose="020F0502020204030204" pitchFamily="34" charset="0"/>
              </a:rPr>
              <a:t> проекту, </a:t>
            </a:r>
            <a:r>
              <a:rPr lang="ru-RU" sz="2400" dirty="0" err="1">
                <a:latin typeface="Open Sans" panose="020F0502020204030204" pitchFamily="34" charset="0"/>
              </a:rPr>
              <a:t>який</a:t>
            </a:r>
            <a:r>
              <a:rPr lang="ru-RU" sz="2400" dirty="0">
                <a:latin typeface="Open Sans" panose="020F0502020204030204" pitchFamily="34" charset="0"/>
              </a:rPr>
              <a:t> </a:t>
            </a:r>
            <a:r>
              <a:rPr lang="ru-RU" sz="2400" dirty="0" err="1">
                <a:latin typeface="Open Sans" panose="020F0502020204030204" pitchFamily="34" charset="0"/>
              </a:rPr>
              <a:t>об'єднує</a:t>
            </a:r>
            <a:r>
              <a:rPr lang="ru-RU" sz="2400" dirty="0">
                <a:latin typeface="Open Sans" panose="020F0502020204030204" pitchFamily="34" charset="0"/>
              </a:rPr>
              <a:t> </a:t>
            </a:r>
            <a:r>
              <a:rPr lang="ru-RU" sz="2400" dirty="0" err="1">
                <a:latin typeface="Open Sans" panose="020F0502020204030204" pitchFamily="34" charset="0"/>
              </a:rPr>
              <a:t>всіх</a:t>
            </a:r>
            <a:r>
              <a:rPr lang="ru-RU" sz="2400" dirty="0">
                <a:latin typeface="Open Sans" panose="020F0502020204030204" pitchFamily="34" charset="0"/>
              </a:rPr>
              <a:t> </a:t>
            </a:r>
            <a:r>
              <a:rPr lang="ru-RU" sz="2400" dirty="0" err="1">
                <a:latin typeface="Open Sans" panose="020F0502020204030204" pitchFamily="34" charset="0"/>
              </a:rPr>
              <a:t>європейців</a:t>
            </a:r>
            <a:r>
              <a:rPr lang="ru-RU" sz="2400" dirty="0">
                <a:latin typeface="Open Sans" panose="020F0502020204030204" pitchFamily="34" charset="0"/>
              </a:rPr>
              <a:t>.</a:t>
            </a:r>
            <a:endParaRPr lang="ru-UA" sz="2400" dirty="0"/>
          </a:p>
        </p:txBody>
      </p:sp>
    </p:spTree>
    <p:extLst>
      <p:ext uri="{BB962C8B-B14F-4D97-AF65-F5344CB8AC3E}">
        <p14:creationId xmlns:p14="http://schemas.microsoft.com/office/powerpoint/2010/main" val="365187326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C:\Users\user\Desktop\Без названия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433" y="188913"/>
            <a:ext cx="63500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8618" y="3571876"/>
            <a:ext cx="5573183" cy="301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4" name="Прямоугольник 4"/>
          <p:cNvSpPr>
            <a:spLocks noChangeArrowheads="1"/>
          </p:cNvSpPr>
          <p:nvPr/>
        </p:nvSpPr>
        <p:spPr bwMode="auto">
          <a:xfrm>
            <a:off x="7247467" y="1916114"/>
            <a:ext cx="408516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uk-UA" altLang="ru-RU" sz="3200" b="1" dirty="0"/>
              <a:t>Дякую за увагу! </a:t>
            </a:r>
          </a:p>
        </p:txBody>
      </p:sp>
      <p:pic>
        <p:nvPicPr>
          <p:cNvPr id="665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1567" y="2581275"/>
            <a:ext cx="3594100"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534" y="4437063"/>
            <a:ext cx="4093633" cy="201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Рисунок 7">
            <a:extLst>
              <a:ext uri="{FF2B5EF4-FFF2-40B4-BE49-F238E27FC236}">
                <a16:creationId xmlns:a16="http://schemas.microsoft.com/office/drawing/2014/main" id="{6F761F97-0761-7C4E-A306-DC3F8523AE3C}"/>
              </a:ext>
            </a:extLst>
          </p:cNvPr>
          <p:cNvPicPr>
            <a:picLocks noChangeAspect="1"/>
          </p:cNvPicPr>
          <p:nvPr/>
        </p:nvPicPr>
        <p:blipFill rotWithShape="1">
          <a:blip r:embed="rId6"/>
          <a:srcRect l="37043" t="54566"/>
          <a:stretch/>
        </p:blipFill>
        <p:spPr>
          <a:xfrm>
            <a:off x="7457377" y="404328"/>
            <a:ext cx="4023537" cy="1451828"/>
          </a:xfrm>
          <a:prstGeom prst="rect">
            <a:avLst/>
          </a:prstGeom>
        </p:spPr>
      </p:pic>
      <p:sp>
        <p:nvSpPr>
          <p:cNvPr id="3" name="Дата 2">
            <a:extLst>
              <a:ext uri="{FF2B5EF4-FFF2-40B4-BE49-F238E27FC236}">
                <a16:creationId xmlns:a16="http://schemas.microsoft.com/office/drawing/2014/main" id="{8BBC4CAD-5A31-8940-ADBE-901D13689AFA}"/>
              </a:ext>
            </a:extLst>
          </p:cNvPr>
          <p:cNvSpPr>
            <a:spLocks noGrp="1"/>
          </p:cNvSpPr>
          <p:nvPr>
            <p:ph type="dt" sz="half" idx="10"/>
          </p:nvPr>
        </p:nvSpPr>
        <p:spPr/>
        <p:txBody>
          <a:bodyPr/>
          <a:lstStyle/>
          <a:p>
            <a:fld id="{2E78F500-F8DD-2E41-A572-FA3D965735EF}" type="datetime1">
              <a:rPr lang="ru-RU" smtClean="0"/>
              <a:t>13.11.2022</a:t>
            </a:fld>
            <a:endParaRPr lang="ru-UA"/>
          </a:p>
        </p:txBody>
      </p:sp>
      <p:sp>
        <p:nvSpPr>
          <p:cNvPr id="4" name="Номер слайда 3">
            <a:extLst>
              <a:ext uri="{FF2B5EF4-FFF2-40B4-BE49-F238E27FC236}">
                <a16:creationId xmlns:a16="http://schemas.microsoft.com/office/drawing/2014/main" id="{FB83EC17-CC20-1546-B014-5B1A56B2775B}"/>
              </a:ext>
            </a:extLst>
          </p:cNvPr>
          <p:cNvSpPr>
            <a:spLocks noGrp="1"/>
          </p:cNvSpPr>
          <p:nvPr>
            <p:ph type="sldNum" sz="quarter" idx="12"/>
          </p:nvPr>
        </p:nvSpPr>
        <p:spPr/>
        <p:txBody>
          <a:bodyPr/>
          <a:lstStyle/>
          <a:p>
            <a:fld id="{D4CBF4CF-B119-4841-B505-2CAA97F19D28}" type="slidenum">
              <a:rPr lang="ru-UA" smtClean="0"/>
              <a:t>156</a:t>
            </a:fld>
            <a:endParaRPr lang="ru-UA"/>
          </a:p>
        </p:txBody>
      </p:sp>
    </p:spTree>
    <p:extLst>
      <p:ext uri="{BB962C8B-B14F-4D97-AF65-F5344CB8AC3E}">
        <p14:creationId xmlns:p14="http://schemas.microsoft.com/office/powerpoint/2010/main" val="1771976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err="1"/>
              <a:t>Класифікація</a:t>
            </a:r>
            <a:r>
              <a:rPr lang="ru-RU" sz="2800" dirty="0"/>
              <a:t> моделей </a:t>
            </a:r>
            <a:r>
              <a:rPr lang="ru-RU" sz="2800" dirty="0" err="1"/>
              <a:t>соціальної</a:t>
            </a:r>
            <a:r>
              <a:rPr lang="ru-RU" sz="2800" dirty="0"/>
              <a:t> політики </a:t>
            </a:r>
            <a:r>
              <a:rPr lang="ru-RU" sz="2800" dirty="0" err="1"/>
              <a:t>Залежно</a:t>
            </a:r>
            <a:r>
              <a:rPr lang="ru-RU" sz="2800" dirty="0"/>
              <a:t> </a:t>
            </a:r>
            <a:r>
              <a:rPr lang="ru-RU" sz="2800" dirty="0" err="1"/>
              <a:t>від</a:t>
            </a:r>
            <a:br>
              <a:rPr lang="ru-RU" sz="2800" dirty="0"/>
            </a:br>
            <a:r>
              <a:rPr lang="ru-RU" sz="2800" dirty="0"/>
              <a:t>типу </a:t>
            </a:r>
            <a:r>
              <a:rPr lang="ru-RU" sz="2800" dirty="0" err="1"/>
              <a:t>політикогосподарського</a:t>
            </a:r>
            <a:r>
              <a:rPr lang="ru-RU" sz="2800" dirty="0"/>
              <a:t> режиму</a:t>
            </a:r>
          </a:p>
        </p:txBody>
      </p:sp>
      <p:sp>
        <p:nvSpPr>
          <p:cNvPr id="3" name="Объект 2"/>
          <p:cNvSpPr>
            <a:spLocks noGrp="1"/>
          </p:cNvSpPr>
          <p:nvPr>
            <p:ph idx="1"/>
          </p:nvPr>
        </p:nvSpPr>
        <p:spPr>
          <a:xfrm>
            <a:off x="4467496" y="2222287"/>
            <a:ext cx="6905789" cy="3636511"/>
          </a:xfrm>
        </p:spPr>
        <p:txBody>
          <a:bodyPr>
            <a:normAutofit fontScale="92500"/>
          </a:bodyPr>
          <a:lstStyle/>
          <a:p>
            <a:pPr marL="0" indent="0">
              <a:buNone/>
            </a:pPr>
            <a:r>
              <a:rPr lang="ru-RU" b="1" u="sng" dirty="0" err="1"/>
              <a:t>Середземноморська</a:t>
            </a:r>
            <a:r>
              <a:rPr lang="ru-RU" b="1" u="sng" dirty="0"/>
              <a:t> (</a:t>
            </a:r>
            <a:r>
              <a:rPr lang="ru-RU" b="1" u="sng" dirty="0" err="1"/>
              <a:t>Греція</a:t>
            </a:r>
            <a:r>
              <a:rPr lang="ru-RU" b="1" u="sng" dirty="0"/>
              <a:t>, </a:t>
            </a:r>
            <a:r>
              <a:rPr lang="ru-RU" b="1" u="sng" dirty="0" err="1"/>
              <a:t>Іспанія</a:t>
            </a:r>
            <a:r>
              <a:rPr lang="ru-RU" b="1" u="sng" dirty="0"/>
              <a:t>, </a:t>
            </a:r>
            <a:r>
              <a:rPr lang="ru-RU" b="1" u="sng" dirty="0" err="1"/>
              <a:t>Італія</a:t>
            </a:r>
            <a:r>
              <a:rPr lang="ru-RU" b="1" u="sng" dirty="0"/>
              <a:t>, </a:t>
            </a:r>
            <a:r>
              <a:rPr lang="ru-RU" b="1" u="sng" dirty="0" err="1"/>
              <a:t>Португалія</a:t>
            </a:r>
            <a:r>
              <a:rPr lang="ru-RU" b="1" u="sng" dirty="0"/>
              <a:t>)</a:t>
            </a:r>
          </a:p>
          <a:p>
            <a:r>
              <a:rPr lang="ru-RU" dirty="0" err="1"/>
              <a:t>соціальна</a:t>
            </a:r>
            <a:r>
              <a:rPr lang="ru-RU" dirty="0"/>
              <a:t> </a:t>
            </a:r>
            <a:r>
              <a:rPr lang="ru-RU" dirty="0" err="1"/>
              <a:t>політика</a:t>
            </a:r>
            <a:r>
              <a:rPr lang="ru-RU" dirty="0"/>
              <a:t> </a:t>
            </a:r>
            <a:r>
              <a:rPr lang="ru-RU" dirty="0" err="1"/>
              <a:t>переважно</a:t>
            </a:r>
            <a:r>
              <a:rPr lang="ru-RU" dirty="0"/>
              <a:t> </a:t>
            </a:r>
            <a:r>
              <a:rPr lang="ru-RU" dirty="0" err="1"/>
              <a:t>орієнтована</a:t>
            </a:r>
            <a:r>
              <a:rPr lang="ru-RU" dirty="0"/>
              <a:t> на </a:t>
            </a:r>
            <a:r>
              <a:rPr lang="ru-RU" dirty="0" err="1"/>
              <a:t>соціально</a:t>
            </a:r>
            <a:r>
              <a:rPr lang="ru-RU" dirty="0"/>
              <a:t> </a:t>
            </a:r>
            <a:r>
              <a:rPr lang="ru-RU" dirty="0" err="1"/>
              <a:t>вразливі</a:t>
            </a:r>
            <a:r>
              <a:rPr lang="ru-RU" dirty="0"/>
              <a:t> </a:t>
            </a:r>
            <a:r>
              <a:rPr lang="ru-RU" dirty="0" err="1"/>
              <a:t>верстви</a:t>
            </a:r>
            <a:r>
              <a:rPr lang="ru-RU" dirty="0"/>
              <a:t> </a:t>
            </a:r>
            <a:r>
              <a:rPr lang="ru-RU" dirty="0" err="1"/>
              <a:t>населення</a:t>
            </a:r>
            <a:r>
              <a:rPr lang="ru-RU" dirty="0"/>
              <a:t> і не </a:t>
            </a:r>
            <a:r>
              <a:rPr lang="ru-RU" dirty="0" err="1"/>
              <a:t>має</a:t>
            </a:r>
            <a:r>
              <a:rPr lang="ru-RU" dirty="0"/>
              <a:t> </a:t>
            </a:r>
            <a:r>
              <a:rPr lang="ru-RU" dirty="0" err="1"/>
              <a:t>всеохопного</a:t>
            </a:r>
            <a:r>
              <a:rPr lang="ru-RU" dirty="0"/>
              <a:t> характеру. </a:t>
            </a:r>
          </a:p>
          <a:p>
            <a:r>
              <a:rPr lang="ru-RU" dirty="0"/>
              <a:t>У </a:t>
            </a:r>
            <a:r>
              <a:rPr lang="ru-RU" dirty="0" err="1"/>
              <a:t>цих</a:t>
            </a:r>
            <a:r>
              <a:rPr lang="ru-RU" dirty="0"/>
              <a:t> </a:t>
            </a:r>
            <a:r>
              <a:rPr lang="ru-RU" dirty="0" err="1"/>
              <a:t>країнах</a:t>
            </a:r>
            <a:r>
              <a:rPr lang="ru-RU" dirty="0"/>
              <a:t> </a:t>
            </a:r>
            <a:r>
              <a:rPr lang="ru-RU" dirty="0" err="1"/>
              <a:t>більш</a:t>
            </a:r>
            <a:r>
              <a:rPr lang="ru-RU" dirty="0"/>
              <a:t> </a:t>
            </a:r>
            <a:r>
              <a:rPr lang="ru-RU" dirty="0" err="1"/>
              <a:t>характерне</a:t>
            </a:r>
            <a:r>
              <a:rPr lang="ru-RU" dirty="0"/>
              <a:t> </a:t>
            </a:r>
            <a:r>
              <a:rPr lang="ru-RU" dirty="0" err="1"/>
              <a:t>використання</a:t>
            </a:r>
            <a:r>
              <a:rPr lang="ru-RU" dirty="0"/>
              <a:t> </a:t>
            </a:r>
            <a:r>
              <a:rPr lang="ru-RU" dirty="0" err="1"/>
              <a:t>певних</a:t>
            </a:r>
            <a:r>
              <a:rPr lang="ru-RU" dirty="0"/>
              <a:t> </a:t>
            </a:r>
            <a:r>
              <a:rPr lang="ru-RU" dirty="0" err="1"/>
              <a:t>громадських</a:t>
            </a:r>
            <a:r>
              <a:rPr lang="ru-RU" dirty="0"/>
              <a:t> </a:t>
            </a:r>
            <a:r>
              <a:rPr lang="ru-RU" dirty="0" err="1"/>
              <a:t>організацій</a:t>
            </a:r>
            <a:r>
              <a:rPr lang="ru-RU" dirty="0"/>
              <a:t> для </a:t>
            </a:r>
            <a:r>
              <a:rPr lang="ru-RU" dirty="0" err="1"/>
              <a:t>виконання</a:t>
            </a:r>
            <a:r>
              <a:rPr lang="ru-RU" dirty="0"/>
              <a:t> </a:t>
            </a:r>
            <a:r>
              <a:rPr lang="ru-RU" dirty="0" err="1"/>
              <a:t>соціальних</a:t>
            </a:r>
            <a:r>
              <a:rPr lang="ru-RU" dirty="0"/>
              <a:t> </a:t>
            </a:r>
            <a:r>
              <a:rPr lang="ru-RU" dirty="0" err="1"/>
              <a:t>функцій</a:t>
            </a:r>
            <a:r>
              <a:rPr lang="ru-RU" dirty="0"/>
              <a:t>. </a:t>
            </a:r>
          </a:p>
          <a:p>
            <a:r>
              <a:rPr lang="ru-RU" dirty="0" err="1"/>
              <a:t>Соціальна</a:t>
            </a:r>
            <a:r>
              <a:rPr lang="ru-RU" dirty="0"/>
              <a:t> </a:t>
            </a:r>
            <a:r>
              <a:rPr lang="ru-RU" dirty="0" err="1"/>
              <a:t>допомога</a:t>
            </a:r>
            <a:r>
              <a:rPr lang="ru-RU" dirty="0"/>
              <a:t> </a:t>
            </a:r>
            <a:r>
              <a:rPr lang="ru-RU" dirty="0" err="1"/>
              <a:t>має</a:t>
            </a:r>
            <a:r>
              <a:rPr lang="ru-RU" dirty="0"/>
              <a:t> </a:t>
            </a:r>
            <a:r>
              <a:rPr lang="ru-RU" dirty="0" err="1"/>
              <a:t>здебільшого</a:t>
            </a:r>
            <a:r>
              <a:rPr lang="ru-RU" dirty="0"/>
              <a:t> </a:t>
            </a:r>
            <a:r>
              <a:rPr lang="ru-RU" dirty="0" err="1"/>
              <a:t>адресний</a:t>
            </a:r>
            <a:r>
              <a:rPr lang="ru-RU" dirty="0"/>
              <a:t> характер (</a:t>
            </a:r>
            <a:r>
              <a:rPr lang="ru-RU" dirty="0" err="1"/>
              <a:t>малозабезпеченим</a:t>
            </a:r>
            <a:r>
              <a:rPr lang="ru-RU" dirty="0"/>
              <a:t>). </a:t>
            </a:r>
          </a:p>
        </p:txBody>
      </p:sp>
      <p:pic>
        <p:nvPicPr>
          <p:cNvPr id="4" name="Рисунок 3"/>
          <p:cNvPicPr>
            <a:picLocks noChangeAspect="1"/>
          </p:cNvPicPr>
          <p:nvPr/>
        </p:nvPicPr>
        <p:blipFill rotWithShape="1">
          <a:blip r:embed="rId2"/>
          <a:srcRect r="20586" b="13997"/>
          <a:stretch/>
        </p:blipFill>
        <p:spPr>
          <a:xfrm>
            <a:off x="129781" y="2988641"/>
            <a:ext cx="4076459" cy="2428090"/>
          </a:xfrm>
          <a:prstGeom prst="rect">
            <a:avLst/>
          </a:prstGeom>
        </p:spPr>
      </p:pic>
      <p:sp>
        <p:nvSpPr>
          <p:cNvPr id="5" name="Дата 4">
            <a:extLst>
              <a:ext uri="{FF2B5EF4-FFF2-40B4-BE49-F238E27FC236}">
                <a16:creationId xmlns:a16="http://schemas.microsoft.com/office/drawing/2014/main" id="{06EC4931-4578-1B4B-8754-2FCB1A99B29D}"/>
              </a:ext>
            </a:extLst>
          </p:cNvPr>
          <p:cNvSpPr>
            <a:spLocks noGrp="1"/>
          </p:cNvSpPr>
          <p:nvPr>
            <p:ph type="dt" sz="half" idx="10"/>
          </p:nvPr>
        </p:nvSpPr>
        <p:spPr/>
        <p:txBody>
          <a:bodyPr/>
          <a:lstStyle/>
          <a:p>
            <a:fld id="{5898F8E3-2E74-D047-9FD0-46DA13C75C41}" type="datetime1">
              <a:rPr lang="ru-RU" smtClean="0"/>
              <a:t>13.11.2022</a:t>
            </a:fld>
            <a:endParaRPr lang="ru-UA"/>
          </a:p>
        </p:txBody>
      </p:sp>
      <p:sp>
        <p:nvSpPr>
          <p:cNvPr id="6" name="Номер слайда 5">
            <a:extLst>
              <a:ext uri="{FF2B5EF4-FFF2-40B4-BE49-F238E27FC236}">
                <a16:creationId xmlns:a16="http://schemas.microsoft.com/office/drawing/2014/main" id="{A5BD1208-168A-894A-9F28-AF9D48EECDF9}"/>
              </a:ext>
            </a:extLst>
          </p:cNvPr>
          <p:cNvSpPr>
            <a:spLocks noGrp="1"/>
          </p:cNvSpPr>
          <p:nvPr>
            <p:ph type="sldNum" sz="quarter" idx="12"/>
          </p:nvPr>
        </p:nvSpPr>
        <p:spPr/>
        <p:txBody>
          <a:bodyPr/>
          <a:lstStyle/>
          <a:p>
            <a:fld id="{D4CBF4CF-B119-4841-B505-2CAA97F19D28}" type="slidenum">
              <a:rPr lang="ru-UA" smtClean="0"/>
              <a:t>16</a:t>
            </a:fld>
            <a:endParaRPr lang="ru-UA"/>
          </a:p>
        </p:txBody>
      </p:sp>
    </p:spTree>
    <p:extLst>
      <p:ext uri="{BB962C8B-B14F-4D97-AF65-F5344CB8AC3E}">
        <p14:creationId xmlns:p14="http://schemas.microsoft.com/office/powerpoint/2010/main" val="1544545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6753" y="525565"/>
            <a:ext cx="8368835" cy="970450"/>
          </a:xfrm>
        </p:spPr>
        <p:txBody>
          <a:bodyPr>
            <a:normAutofit/>
          </a:bodyPr>
          <a:lstStyle/>
          <a:p>
            <a:r>
              <a:rPr lang="ru-RU" sz="3200" dirty="0" err="1"/>
              <a:t>Залежно</a:t>
            </a:r>
            <a:r>
              <a:rPr lang="ru-RU" sz="3200" dirty="0"/>
              <a:t> </a:t>
            </a:r>
            <a:r>
              <a:rPr lang="ru-RU" sz="3200" dirty="0" err="1"/>
              <a:t>від</a:t>
            </a:r>
            <a:r>
              <a:rPr lang="ru-RU" sz="3200" dirty="0"/>
              <a:t> </a:t>
            </a:r>
            <a:r>
              <a:rPr lang="ru-RU" sz="3200" dirty="0" err="1"/>
              <a:t>суб’єкта</a:t>
            </a:r>
            <a:r>
              <a:rPr lang="ru-RU" sz="3200" dirty="0"/>
              <a:t> </a:t>
            </a:r>
            <a:r>
              <a:rPr lang="ru-RU" sz="3200" dirty="0" err="1"/>
              <a:t>відповідальності</a:t>
            </a:r>
            <a:endParaRPr lang="ru-RU" sz="3200" dirty="0"/>
          </a:p>
        </p:txBody>
      </p:sp>
      <p:sp>
        <p:nvSpPr>
          <p:cNvPr id="3" name="Объект 2"/>
          <p:cNvSpPr>
            <a:spLocks noGrp="1"/>
          </p:cNvSpPr>
          <p:nvPr>
            <p:ph idx="1"/>
          </p:nvPr>
        </p:nvSpPr>
        <p:spPr>
          <a:xfrm>
            <a:off x="156755" y="1820095"/>
            <a:ext cx="11808823" cy="4824549"/>
          </a:xfrm>
        </p:spPr>
        <p:txBody>
          <a:bodyPr>
            <a:normAutofit fontScale="85000" lnSpcReduction="10000"/>
          </a:bodyPr>
          <a:lstStyle/>
          <a:p>
            <a:pPr marL="0" indent="0">
              <a:buNone/>
            </a:pPr>
            <a:r>
              <a:rPr lang="ru-RU" b="1" dirty="0" err="1"/>
              <a:t>Ліберальна</a:t>
            </a:r>
            <a:endParaRPr lang="ru-RU" b="1" dirty="0"/>
          </a:p>
          <a:p>
            <a:pPr algn="just"/>
            <a:r>
              <a:rPr lang="ru-RU" sz="1900" dirty="0" err="1"/>
              <a:t>Особиста</a:t>
            </a:r>
            <a:r>
              <a:rPr lang="ru-RU" sz="1900" dirty="0"/>
              <a:t> </a:t>
            </a:r>
            <a:r>
              <a:rPr lang="ru-RU" sz="1900" dirty="0" err="1"/>
              <a:t>відповідальність</a:t>
            </a:r>
            <a:r>
              <a:rPr lang="ru-RU" sz="1900" dirty="0"/>
              <a:t> кожного члена </a:t>
            </a:r>
            <a:r>
              <a:rPr lang="ru-RU" sz="1900" dirty="0" err="1"/>
              <a:t>суспільства</a:t>
            </a:r>
            <a:r>
              <a:rPr lang="ru-RU" sz="1900" dirty="0"/>
              <a:t> за свою долю, роль </a:t>
            </a:r>
            <a:r>
              <a:rPr lang="ru-RU" sz="1900" dirty="0" err="1"/>
              <a:t>державних</a:t>
            </a:r>
            <a:r>
              <a:rPr lang="ru-RU" sz="1900" dirty="0"/>
              <a:t> структур у </a:t>
            </a:r>
            <a:r>
              <a:rPr lang="ru-RU" sz="1900" dirty="0" err="1"/>
              <a:t>реалізації</a:t>
            </a:r>
            <a:r>
              <a:rPr lang="ru-RU" sz="1900" dirty="0"/>
              <a:t> </a:t>
            </a:r>
            <a:r>
              <a:rPr lang="ru-RU" sz="1900" dirty="0" err="1"/>
              <a:t>соціальної</a:t>
            </a:r>
            <a:r>
              <a:rPr lang="ru-RU" sz="1900" dirty="0"/>
              <a:t> політики </a:t>
            </a:r>
            <a:r>
              <a:rPr lang="ru-RU" sz="1900" dirty="0" err="1"/>
              <a:t>мінімізована</a:t>
            </a:r>
            <a:r>
              <a:rPr lang="ru-RU" sz="1900" dirty="0"/>
              <a:t>. </a:t>
            </a:r>
            <a:r>
              <a:rPr lang="ru-RU" sz="1900" dirty="0" err="1"/>
              <a:t>Фінансову</a:t>
            </a:r>
            <a:r>
              <a:rPr lang="ru-RU" sz="1900" dirty="0"/>
              <a:t> основу </a:t>
            </a:r>
            <a:r>
              <a:rPr lang="ru-RU" sz="1900" dirty="0" err="1"/>
              <a:t>реалізації</a:t>
            </a:r>
            <a:r>
              <a:rPr lang="ru-RU" sz="1900" dirty="0"/>
              <a:t> </a:t>
            </a:r>
            <a:r>
              <a:rPr lang="ru-RU" sz="1900" dirty="0" err="1"/>
              <a:t>соціальних</a:t>
            </a:r>
            <a:r>
              <a:rPr lang="ru-RU" sz="1900" dirty="0"/>
              <a:t> </a:t>
            </a:r>
            <a:r>
              <a:rPr lang="ru-RU" sz="1900" dirty="0" err="1"/>
              <a:t>програм</a:t>
            </a:r>
            <a:r>
              <a:rPr lang="ru-RU" sz="1900" dirty="0"/>
              <a:t> </a:t>
            </a:r>
            <a:r>
              <a:rPr lang="ru-RU" sz="1900" dirty="0" err="1"/>
              <a:t>становлять</a:t>
            </a:r>
            <a:r>
              <a:rPr lang="ru-RU" sz="1900" dirty="0"/>
              <a:t> </a:t>
            </a:r>
            <a:r>
              <a:rPr lang="ru-RU" sz="1900" dirty="0" err="1"/>
              <a:t>приватні</a:t>
            </a:r>
            <a:r>
              <a:rPr lang="ru-RU" sz="1900" dirty="0"/>
              <a:t> </a:t>
            </a:r>
            <a:r>
              <a:rPr lang="ru-RU" sz="1900" dirty="0" err="1"/>
              <a:t>заощадження</a:t>
            </a:r>
            <a:r>
              <a:rPr lang="ru-RU" sz="1900" dirty="0"/>
              <a:t> і </a:t>
            </a:r>
            <a:r>
              <a:rPr lang="ru-RU" sz="1900" dirty="0" err="1"/>
              <a:t>приватне</a:t>
            </a:r>
            <a:r>
              <a:rPr lang="ru-RU" sz="1900" dirty="0"/>
              <a:t> </a:t>
            </a:r>
            <a:r>
              <a:rPr lang="ru-RU" sz="1900" dirty="0" err="1"/>
              <a:t>страхування</a:t>
            </a:r>
            <a:endParaRPr lang="ru-RU" sz="1900" dirty="0"/>
          </a:p>
          <a:p>
            <a:pPr marL="0" indent="0" algn="just">
              <a:buNone/>
            </a:pPr>
            <a:r>
              <a:rPr lang="ru-RU" sz="1900" b="1" dirty="0" err="1"/>
              <a:t>Консервативнокорпоративна</a:t>
            </a:r>
            <a:endParaRPr lang="ru-RU" sz="1900" b="1" dirty="0"/>
          </a:p>
          <a:p>
            <a:pPr algn="just"/>
            <a:r>
              <a:rPr lang="ru-RU" sz="1900" dirty="0" err="1"/>
              <a:t>Відповідальність</a:t>
            </a:r>
            <a:r>
              <a:rPr lang="ru-RU" sz="1900" dirty="0"/>
              <a:t> за долю </a:t>
            </a:r>
            <a:r>
              <a:rPr lang="ru-RU" sz="1900" dirty="0" err="1"/>
              <a:t>своїх</a:t>
            </a:r>
            <a:r>
              <a:rPr lang="ru-RU" sz="1900" dirty="0"/>
              <a:t> </a:t>
            </a:r>
            <a:r>
              <a:rPr lang="ru-RU" sz="1900" dirty="0" err="1"/>
              <a:t>працівників</a:t>
            </a:r>
            <a:r>
              <a:rPr lang="ru-RU" sz="1900" dirty="0"/>
              <a:t> </a:t>
            </a:r>
            <a:r>
              <a:rPr lang="ru-RU" sz="1900" dirty="0" err="1"/>
              <a:t>несе</a:t>
            </a:r>
            <a:r>
              <a:rPr lang="ru-RU" sz="1900" dirty="0"/>
              <a:t> </a:t>
            </a:r>
            <a:r>
              <a:rPr lang="ru-RU" sz="1900" dirty="0" err="1"/>
              <a:t>корпорація</a:t>
            </a:r>
            <a:r>
              <a:rPr lang="ru-RU" sz="1900" dirty="0"/>
              <a:t>, </a:t>
            </a:r>
            <a:r>
              <a:rPr lang="ru-RU" sz="1900" dirty="0" err="1"/>
              <a:t>підприємство</a:t>
            </a:r>
            <a:r>
              <a:rPr lang="ru-RU" sz="1900" dirty="0"/>
              <a:t>, </a:t>
            </a:r>
            <a:r>
              <a:rPr lang="ru-RU" sz="1900" dirty="0" err="1"/>
              <a:t>організація</a:t>
            </a:r>
            <a:r>
              <a:rPr lang="ru-RU" sz="1900" dirty="0"/>
              <a:t> </a:t>
            </a:r>
            <a:r>
              <a:rPr lang="ru-RU" sz="1900" dirty="0" err="1"/>
              <a:t>чи</a:t>
            </a:r>
            <a:r>
              <a:rPr lang="ru-RU" sz="1900" dirty="0"/>
              <a:t> </a:t>
            </a:r>
            <a:r>
              <a:rPr lang="ru-RU" sz="1900" dirty="0" err="1"/>
              <a:t>установа</a:t>
            </a:r>
            <a:r>
              <a:rPr lang="ru-RU" sz="1900" dirty="0"/>
              <a:t>, де </a:t>
            </a:r>
            <a:r>
              <a:rPr lang="ru-RU" sz="1900" dirty="0" err="1"/>
              <a:t>працівник</a:t>
            </a:r>
            <a:r>
              <a:rPr lang="ru-RU" sz="1900" dirty="0"/>
              <a:t> трудиться. </a:t>
            </a:r>
            <a:r>
              <a:rPr lang="ru-RU" sz="1900" dirty="0" err="1"/>
              <a:t>Підприємство</a:t>
            </a:r>
            <a:r>
              <a:rPr lang="ru-RU" sz="1900" dirty="0"/>
              <a:t>, </a:t>
            </a:r>
            <a:r>
              <a:rPr lang="ru-RU" sz="1900" dirty="0" err="1"/>
              <a:t>стимулюючи</a:t>
            </a:r>
            <a:r>
              <a:rPr lang="ru-RU" sz="1900" dirty="0"/>
              <a:t> </a:t>
            </a:r>
            <a:r>
              <a:rPr lang="ru-RU" sz="1900" dirty="0" err="1"/>
              <a:t>працівників</a:t>
            </a:r>
            <a:r>
              <a:rPr lang="ru-RU" sz="1900" dirty="0"/>
              <a:t> до </a:t>
            </a:r>
            <a:r>
              <a:rPr lang="ru-RU" sz="1900" dirty="0" err="1"/>
              <a:t>внесення</a:t>
            </a:r>
            <a:r>
              <a:rPr lang="ru-RU" sz="1900" dirty="0"/>
              <a:t> максимального трудового вкладу, </a:t>
            </a:r>
            <a:r>
              <a:rPr lang="ru-RU" sz="1900" dirty="0" err="1"/>
              <a:t>пропонує</a:t>
            </a:r>
            <a:r>
              <a:rPr lang="ru-RU" sz="1900" dirty="0"/>
              <a:t> </a:t>
            </a:r>
            <a:r>
              <a:rPr lang="ru-RU" sz="1900" dirty="0" err="1"/>
              <a:t>йому</a:t>
            </a:r>
            <a:r>
              <a:rPr lang="ru-RU" sz="1900" dirty="0"/>
              <a:t> </a:t>
            </a:r>
            <a:r>
              <a:rPr lang="ru-RU" sz="1900" dirty="0" err="1"/>
              <a:t>різні</a:t>
            </a:r>
            <a:r>
              <a:rPr lang="ru-RU" sz="1900" dirty="0"/>
              <a:t> </a:t>
            </a:r>
            <a:r>
              <a:rPr lang="ru-RU" sz="1900" dirty="0" err="1"/>
              <a:t>види</a:t>
            </a:r>
            <a:r>
              <a:rPr lang="ru-RU" sz="1900" dirty="0"/>
              <a:t> </a:t>
            </a:r>
            <a:r>
              <a:rPr lang="ru-RU" sz="1900" dirty="0" err="1"/>
              <a:t>соціальних</a:t>
            </a:r>
            <a:r>
              <a:rPr lang="ru-RU" sz="1900" dirty="0"/>
              <a:t> </a:t>
            </a:r>
            <a:r>
              <a:rPr lang="ru-RU" sz="1900" dirty="0" err="1"/>
              <a:t>гарантій</a:t>
            </a:r>
            <a:r>
              <a:rPr lang="ru-RU" sz="1900" dirty="0"/>
              <a:t> у </a:t>
            </a:r>
            <a:r>
              <a:rPr lang="ru-RU" sz="1900" dirty="0" err="1"/>
              <a:t>вигляді</a:t>
            </a:r>
            <a:r>
              <a:rPr lang="ru-RU" sz="1900" dirty="0"/>
              <a:t> </a:t>
            </a:r>
            <a:r>
              <a:rPr lang="ru-RU" sz="1900" dirty="0" err="1"/>
              <a:t>пенсійного</a:t>
            </a:r>
            <a:r>
              <a:rPr lang="ru-RU" sz="1900" dirty="0"/>
              <a:t> </a:t>
            </a:r>
            <a:r>
              <a:rPr lang="ru-RU" sz="1900" dirty="0" err="1"/>
              <a:t>забезпечення</a:t>
            </a:r>
            <a:r>
              <a:rPr lang="ru-RU" sz="1900" dirty="0"/>
              <a:t>, </a:t>
            </a:r>
            <a:r>
              <a:rPr lang="ru-RU" sz="1900" dirty="0" err="1"/>
              <a:t>часткової</a:t>
            </a:r>
            <a:r>
              <a:rPr lang="ru-RU" sz="1900" dirty="0"/>
              <a:t> оплати </a:t>
            </a:r>
            <a:r>
              <a:rPr lang="ru-RU" sz="1900" dirty="0" err="1"/>
              <a:t>медичних</a:t>
            </a:r>
            <a:r>
              <a:rPr lang="ru-RU" sz="1900" dirty="0"/>
              <a:t>, </a:t>
            </a:r>
            <a:r>
              <a:rPr lang="ru-RU" sz="1900" dirty="0" err="1"/>
              <a:t>рекреаційних</a:t>
            </a:r>
            <a:r>
              <a:rPr lang="ru-RU" sz="1900" dirty="0"/>
              <a:t> </a:t>
            </a:r>
            <a:r>
              <a:rPr lang="ru-RU" sz="1900" dirty="0" err="1"/>
              <a:t>послуг</a:t>
            </a:r>
            <a:r>
              <a:rPr lang="ru-RU" sz="1900" dirty="0"/>
              <a:t> та </a:t>
            </a:r>
            <a:r>
              <a:rPr lang="ru-RU" sz="1900" dirty="0" err="1"/>
              <a:t>освіти</a:t>
            </a:r>
            <a:r>
              <a:rPr lang="ru-RU" sz="1900" dirty="0"/>
              <a:t> (</a:t>
            </a:r>
            <a:r>
              <a:rPr lang="ru-RU" sz="1900" dirty="0" err="1"/>
              <a:t>підвищення</a:t>
            </a:r>
            <a:r>
              <a:rPr lang="ru-RU" sz="1900" dirty="0"/>
              <a:t> </a:t>
            </a:r>
            <a:r>
              <a:rPr lang="ru-RU" sz="1900" dirty="0" err="1"/>
              <a:t>кваліфікації</a:t>
            </a:r>
            <a:r>
              <a:rPr lang="ru-RU" sz="1900" dirty="0"/>
              <a:t>). </a:t>
            </a:r>
            <a:r>
              <a:rPr lang="ru-RU" sz="1900" dirty="0" err="1"/>
              <a:t>Фінансовою</a:t>
            </a:r>
            <a:r>
              <a:rPr lang="ru-RU" sz="1900" dirty="0"/>
              <a:t> основою є </a:t>
            </a:r>
            <a:r>
              <a:rPr lang="ru-RU" sz="1900" dirty="0" err="1"/>
              <a:t>кошти</a:t>
            </a:r>
            <a:r>
              <a:rPr lang="ru-RU" sz="1900" dirty="0"/>
              <a:t> </a:t>
            </a:r>
            <a:r>
              <a:rPr lang="ru-RU" sz="1900" dirty="0" err="1"/>
              <a:t>підприємств</a:t>
            </a:r>
            <a:r>
              <a:rPr lang="ru-RU" sz="1900" dirty="0"/>
              <a:t> і </a:t>
            </a:r>
            <a:r>
              <a:rPr lang="ru-RU" sz="1900" dirty="0" err="1"/>
              <a:t>корпоративних</a:t>
            </a:r>
            <a:r>
              <a:rPr lang="ru-RU" sz="1900" dirty="0"/>
              <a:t> </a:t>
            </a:r>
            <a:r>
              <a:rPr lang="ru-RU" sz="1900" dirty="0" err="1"/>
              <a:t>соціальних</a:t>
            </a:r>
            <a:r>
              <a:rPr lang="ru-RU" sz="1900" dirty="0"/>
              <a:t> </a:t>
            </a:r>
            <a:r>
              <a:rPr lang="ru-RU" sz="1900" dirty="0" err="1"/>
              <a:t>фондів</a:t>
            </a:r>
            <a:endParaRPr lang="ru-RU" sz="1900" dirty="0"/>
          </a:p>
          <a:p>
            <a:pPr marL="0" indent="0" algn="just">
              <a:buNone/>
            </a:pPr>
            <a:r>
              <a:rPr lang="ru-RU" sz="1900" b="1" dirty="0" err="1"/>
              <a:t>Соціалдемократична</a:t>
            </a:r>
            <a:endParaRPr lang="ru-RU" sz="1900" b="1" dirty="0"/>
          </a:p>
          <a:p>
            <a:pPr algn="just"/>
            <a:r>
              <a:rPr lang="ru-RU" sz="1900" dirty="0" err="1"/>
              <a:t>Відповідальність</a:t>
            </a:r>
            <a:r>
              <a:rPr lang="ru-RU" sz="1900" dirty="0"/>
              <a:t> </a:t>
            </a:r>
            <a:r>
              <a:rPr lang="ru-RU" sz="1900" dirty="0" err="1"/>
              <a:t>усього</a:t>
            </a:r>
            <a:r>
              <a:rPr lang="ru-RU" sz="1900" dirty="0"/>
              <a:t> </a:t>
            </a:r>
            <a:r>
              <a:rPr lang="ru-RU" sz="1900" dirty="0" err="1"/>
              <a:t>суспільства</a:t>
            </a:r>
            <a:r>
              <a:rPr lang="ru-RU" sz="1900" dirty="0"/>
              <a:t> за долю </a:t>
            </a:r>
            <a:r>
              <a:rPr lang="ru-RU" sz="1900" dirty="0" err="1"/>
              <a:t>його</a:t>
            </a:r>
            <a:r>
              <a:rPr lang="ru-RU" sz="1900" dirty="0"/>
              <a:t> </a:t>
            </a:r>
            <a:r>
              <a:rPr lang="ru-RU" sz="1900" dirty="0" err="1"/>
              <a:t>членів</a:t>
            </a:r>
            <a:r>
              <a:rPr lang="ru-RU" sz="1900" dirty="0"/>
              <a:t>. </a:t>
            </a:r>
            <a:r>
              <a:rPr lang="ru-RU" sz="1900" dirty="0" err="1"/>
              <a:t>Це</a:t>
            </a:r>
            <a:r>
              <a:rPr lang="ru-RU" sz="1900" dirty="0"/>
              <a:t> </a:t>
            </a:r>
            <a:r>
              <a:rPr lang="ru-RU" sz="1900" dirty="0" err="1"/>
              <a:t>перерозподільна</a:t>
            </a:r>
            <a:r>
              <a:rPr lang="ru-RU" sz="1900" dirty="0"/>
              <a:t> модель </a:t>
            </a:r>
            <a:r>
              <a:rPr lang="ru-RU" sz="1900" dirty="0" err="1"/>
              <a:t>соціальної</a:t>
            </a:r>
            <a:r>
              <a:rPr lang="ru-RU" sz="1900" dirty="0"/>
              <a:t> політики, за </a:t>
            </a:r>
            <a:r>
              <a:rPr lang="ru-RU" sz="1900" dirty="0" err="1"/>
              <a:t>якої</a:t>
            </a:r>
            <a:r>
              <a:rPr lang="ru-RU" sz="1900" dirty="0"/>
              <a:t> </a:t>
            </a:r>
            <a:r>
              <a:rPr lang="ru-RU" sz="1900" dirty="0" err="1"/>
              <a:t>багатий</a:t>
            </a:r>
            <a:r>
              <a:rPr lang="ru-RU" sz="1900" dirty="0"/>
              <a:t> платить за </a:t>
            </a:r>
            <a:r>
              <a:rPr lang="ru-RU" sz="1900" dirty="0" err="1"/>
              <a:t>бідного</a:t>
            </a:r>
            <a:r>
              <a:rPr lang="ru-RU" sz="1900" dirty="0"/>
              <a:t>, здоровий за хворого, </a:t>
            </a:r>
            <a:r>
              <a:rPr lang="ru-RU" sz="1900" dirty="0" err="1"/>
              <a:t>молодий</a:t>
            </a:r>
            <a:r>
              <a:rPr lang="ru-RU" sz="1900" dirty="0"/>
              <a:t> за старого. </a:t>
            </a:r>
            <a:r>
              <a:rPr lang="ru-RU" sz="1900" dirty="0" err="1"/>
              <a:t>Основним</a:t>
            </a:r>
            <a:r>
              <a:rPr lang="ru-RU" sz="1900" dirty="0"/>
              <a:t> </a:t>
            </a:r>
            <a:r>
              <a:rPr lang="ru-RU" sz="1900" dirty="0" err="1"/>
              <a:t>суспільним</a:t>
            </a:r>
            <a:r>
              <a:rPr lang="ru-RU" sz="1900" dirty="0"/>
              <a:t> </a:t>
            </a:r>
            <a:r>
              <a:rPr lang="ru-RU" sz="1900" dirty="0" err="1"/>
              <a:t>інститутом</a:t>
            </a:r>
            <a:r>
              <a:rPr lang="ru-RU" sz="1900" dirty="0"/>
              <a:t>, </a:t>
            </a:r>
            <a:r>
              <a:rPr lang="ru-RU" sz="1900" dirty="0" err="1"/>
              <a:t>що</a:t>
            </a:r>
            <a:r>
              <a:rPr lang="ru-RU" sz="1900" dirty="0"/>
              <a:t> </a:t>
            </a:r>
            <a:r>
              <a:rPr lang="ru-RU" sz="1900" dirty="0" err="1"/>
              <a:t>здійснює</a:t>
            </a:r>
            <a:r>
              <a:rPr lang="ru-RU" sz="1900" dirty="0"/>
              <a:t> </a:t>
            </a:r>
            <a:r>
              <a:rPr lang="ru-RU" sz="1900" dirty="0" err="1"/>
              <a:t>такий</a:t>
            </a:r>
            <a:r>
              <a:rPr lang="ru-RU" sz="1900" dirty="0"/>
              <a:t> </a:t>
            </a:r>
            <a:r>
              <a:rPr lang="ru-RU" sz="1900" dirty="0" err="1"/>
              <a:t>перерозподіл</a:t>
            </a:r>
            <a:r>
              <a:rPr lang="ru-RU" sz="1900" dirty="0"/>
              <a:t>, є держава. </a:t>
            </a:r>
            <a:r>
              <a:rPr lang="ru-RU" sz="1900" dirty="0" err="1"/>
              <a:t>Фінансовими</a:t>
            </a:r>
            <a:r>
              <a:rPr lang="ru-RU" sz="1900" dirty="0"/>
              <a:t> </a:t>
            </a:r>
            <a:r>
              <a:rPr lang="ru-RU" sz="1900" dirty="0" err="1"/>
              <a:t>механізмами</a:t>
            </a:r>
            <a:r>
              <a:rPr lang="ru-RU" sz="1900" dirty="0"/>
              <a:t> </a:t>
            </a:r>
            <a:r>
              <a:rPr lang="ru-RU" sz="1900" dirty="0" err="1"/>
              <a:t>перерозподілу</a:t>
            </a:r>
            <a:r>
              <a:rPr lang="ru-RU" sz="1900" dirty="0"/>
              <a:t> </a:t>
            </a:r>
            <a:r>
              <a:rPr lang="ru-RU" sz="1900" dirty="0" err="1"/>
              <a:t>служать</a:t>
            </a:r>
            <a:r>
              <a:rPr lang="ru-RU" sz="1900" dirty="0"/>
              <a:t> </a:t>
            </a:r>
            <a:r>
              <a:rPr lang="ru-RU" sz="1900" dirty="0" err="1"/>
              <a:t>державний</a:t>
            </a:r>
            <a:r>
              <a:rPr lang="ru-RU" sz="1900" dirty="0"/>
              <a:t> бюджет і </a:t>
            </a:r>
            <a:r>
              <a:rPr lang="ru-RU" sz="1900" dirty="0" err="1"/>
              <a:t>державні</a:t>
            </a:r>
            <a:r>
              <a:rPr lang="ru-RU" sz="1900" dirty="0"/>
              <a:t> </a:t>
            </a:r>
            <a:r>
              <a:rPr lang="ru-RU" sz="1900" dirty="0" err="1"/>
              <a:t>соціальнострахові</a:t>
            </a:r>
            <a:r>
              <a:rPr lang="ru-RU" sz="1900" dirty="0"/>
              <a:t> </a:t>
            </a:r>
            <a:r>
              <a:rPr lang="ru-RU" sz="1900" dirty="0" err="1"/>
              <a:t>фонди</a:t>
            </a:r>
            <a:r>
              <a:rPr lang="ru-RU" sz="1900" dirty="0"/>
              <a:t>. </a:t>
            </a:r>
            <a:endParaRPr lang="ru-RU" dirty="0"/>
          </a:p>
        </p:txBody>
      </p:sp>
      <p:pic>
        <p:nvPicPr>
          <p:cNvPr id="4" name="Рисунок 3"/>
          <p:cNvPicPr>
            <a:picLocks noChangeAspect="1"/>
          </p:cNvPicPr>
          <p:nvPr/>
        </p:nvPicPr>
        <p:blipFill>
          <a:blip r:embed="rId2"/>
          <a:stretch>
            <a:fillRect/>
          </a:stretch>
        </p:blipFill>
        <p:spPr>
          <a:xfrm>
            <a:off x="8525590" y="313104"/>
            <a:ext cx="3094369" cy="1928533"/>
          </a:xfrm>
          <a:prstGeom prst="rect">
            <a:avLst/>
          </a:prstGeom>
        </p:spPr>
      </p:pic>
      <p:sp>
        <p:nvSpPr>
          <p:cNvPr id="5" name="Дата 4">
            <a:extLst>
              <a:ext uri="{FF2B5EF4-FFF2-40B4-BE49-F238E27FC236}">
                <a16:creationId xmlns:a16="http://schemas.microsoft.com/office/drawing/2014/main" id="{E8EABF54-9BD4-2646-BCF4-7B51F0C1C256}"/>
              </a:ext>
            </a:extLst>
          </p:cNvPr>
          <p:cNvSpPr>
            <a:spLocks noGrp="1"/>
          </p:cNvSpPr>
          <p:nvPr>
            <p:ph type="dt" sz="half" idx="10"/>
          </p:nvPr>
        </p:nvSpPr>
        <p:spPr/>
        <p:txBody>
          <a:bodyPr/>
          <a:lstStyle/>
          <a:p>
            <a:fld id="{13A57AF2-BB54-8F4C-A2A1-8CEFC98E3A6F}" type="datetime1">
              <a:rPr lang="ru-RU" smtClean="0"/>
              <a:t>13.11.2022</a:t>
            </a:fld>
            <a:endParaRPr lang="ru-UA"/>
          </a:p>
        </p:txBody>
      </p:sp>
      <p:sp>
        <p:nvSpPr>
          <p:cNvPr id="6" name="Номер слайда 5">
            <a:extLst>
              <a:ext uri="{FF2B5EF4-FFF2-40B4-BE49-F238E27FC236}">
                <a16:creationId xmlns:a16="http://schemas.microsoft.com/office/drawing/2014/main" id="{0D40CA26-985E-6145-AE99-47322A50F5E3}"/>
              </a:ext>
            </a:extLst>
          </p:cNvPr>
          <p:cNvSpPr>
            <a:spLocks noGrp="1"/>
          </p:cNvSpPr>
          <p:nvPr>
            <p:ph type="sldNum" sz="quarter" idx="12"/>
          </p:nvPr>
        </p:nvSpPr>
        <p:spPr/>
        <p:txBody>
          <a:bodyPr/>
          <a:lstStyle/>
          <a:p>
            <a:fld id="{D4CBF4CF-B119-4841-B505-2CAA97F19D28}" type="slidenum">
              <a:rPr lang="ru-UA" smtClean="0"/>
              <a:t>17</a:t>
            </a:fld>
            <a:endParaRPr lang="ru-UA"/>
          </a:p>
        </p:txBody>
      </p:sp>
    </p:spTree>
    <p:extLst>
      <p:ext uri="{BB962C8B-B14F-4D97-AF65-F5344CB8AC3E}">
        <p14:creationId xmlns:p14="http://schemas.microsoft.com/office/powerpoint/2010/main" val="1665004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96047" y="447188"/>
            <a:ext cx="5930537" cy="970450"/>
          </a:xfrm>
        </p:spPr>
        <p:txBody>
          <a:bodyPr>
            <a:normAutofit/>
          </a:bodyPr>
          <a:lstStyle/>
          <a:p>
            <a:r>
              <a:rPr lang="ru-RU" sz="2800" dirty="0" err="1"/>
              <a:t>Залежно</a:t>
            </a:r>
            <a:r>
              <a:rPr lang="ru-RU" sz="2800" dirty="0"/>
              <a:t> </a:t>
            </a:r>
            <a:r>
              <a:rPr lang="ru-RU" sz="2800" dirty="0" err="1"/>
              <a:t>від</a:t>
            </a:r>
            <a:r>
              <a:rPr lang="ru-RU" sz="2800" dirty="0"/>
              <a:t> </a:t>
            </a:r>
            <a:r>
              <a:rPr lang="ru-RU" sz="2800" dirty="0" err="1"/>
              <a:t>ступеня</a:t>
            </a:r>
            <a:r>
              <a:rPr lang="ru-RU" sz="2800" dirty="0"/>
              <a:t> </a:t>
            </a:r>
            <a:r>
              <a:rPr lang="ru-RU" sz="2800" dirty="0" err="1"/>
              <a:t>участі</a:t>
            </a:r>
            <a:r>
              <a:rPr lang="ru-RU" sz="2800" dirty="0"/>
              <a:t> </a:t>
            </a:r>
            <a:r>
              <a:rPr lang="ru-RU" sz="2800" dirty="0" err="1"/>
              <a:t>держави</a:t>
            </a:r>
            <a:endParaRPr lang="ru-RU" dirty="0"/>
          </a:p>
        </p:txBody>
      </p:sp>
      <p:sp>
        <p:nvSpPr>
          <p:cNvPr id="3" name="Объект 2"/>
          <p:cNvSpPr>
            <a:spLocks noGrp="1"/>
          </p:cNvSpPr>
          <p:nvPr>
            <p:ph idx="1"/>
          </p:nvPr>
        </p:nvSpPr>
        <p:spPr>
          <a:xfrm>
            <a:off x="426722" y="1881051"/>
            <a:ext cx="11547567" cy="4693920"/>
          </a:xfrm>
        </p:spPr>
        <p:txBody>
          <a:bodyPr>
            <a:normAutofit fontScale="85000" lnSpcReduction="20000"/>
          </a:bodyPr>
          <a:lstStyle/>
          <a:p>
            <a:pPr marL="0" indent="0">
              <a:buNone/>
            </a:pPr>
            <a:r>
              <a:rPr lang="ru-RU" b="1" dirty="0" err="1"/>
              <a:t>Благодійна</a:t>
            </a:r>
            <a:endParaRPr lang="ru-RU" b="1" dirty="0"/>
          </a:p>
          <a:p>
            <a:pPr algn="just"/>
            <a:r>
              <a:rPr lang="ru-RU" dirty="0" err="1"/>
              <a:t>Кошти</a:t>
            </a:r>
            <a:r>
              <a:rPr lang="ru-RU" dirty="0"/>
              <a:t> на </a:t>
            </a:r>
            <a:r>
              <a:rPr lang="ru-RU" dirty="0" err="1"/>
              <a:t>благодійну</a:t>
            </a:r>
            <a:r>
              <a:rPr lang="ru-RU" dirty="0"/>
              <a:t> </a:t>
            </a:r>
            <a:r>
              <a:rPr lang="ru-RU" dirty="0" err="1"/>
              <a:t>допомогу</a:t>
            </a:r>
            <a:r>
              <a:rPr lang="ru-RU" dirty="0"/>
              <a:t>, </a:t>
            </a:r>
            <a:r>
              <a:rPr lang="ru-RU" dirty="0" err="1"/>
              <a:t>здійснювану</a:t>
            </a:r>
            <a:r>
              <a:rPr lang="ru-RU" dirty="0"/>
              <a:t> державою, </a:t>
            </a:r>
            <a:r>
              <a:rPr lang="ru-RU" dirty="0" err="1"/>
              <a:t>складаються</a:t>
            </a:r>
            <a:r>
              <a:rPr lang="ru-RU" dirty="0"/>
              <a:t> в основному з </a:t>
            </a:r>
            <a:r>
              <a:rPr lang="ru-RU" dirty="0" err="1"/>
              <a:t>приватних</a:t>
            </a:r>
            <a:r>
              <a:rPr lang="ru-RU" dirty="0"/>
              <a:t> </a:t>
            </a:r>
            <a:r>
              <a:rPr lang="ru-RU" dirty="0" err="1"/>
              <a:t>пожертв</a:t>
            </a:r>
            <a:r>
              <a:rPr lang="ru-RU" dirty="0"/>
              <a:t> у </a:t>
            </a:r>
            <a:r>
              <a:rPr lang="ru-RU" dirty="0" err="1"/>
              <a:t>державні</a:t>
            </a:r>
            <a:r>
              <a:rPr lang="ru-RU" dirty="0"/>
              <a:t> </a:t>
            </a:r>
            <a:r>
              <a:rPr lang="ru-RU" dirty="0" err="1"/>
              <a:t>благодійні</a:t>
            </a:r>
            <a:r>
              <a:rPr lang="ru-RU" dirty="0"/>
              <a:t> </a:t>
            </a:r>
            <a:r>
              <a:rPr lang="ru-RU" dirty="0" err="1"/>
              <a:t>фонди</a:t>
            </a:r>
            <a:r>
              <a:rPr lang="ru-RU" dirty="0"/>
              <a:t> і на </a:t>
            </a:r>
            <a:r>
              <a:rPr lang="ru-RU" dirty="0" err="1"/>
              <a:t>утримання</a:t>
            </a:r>
            <a:r>
              <a:rPr lang="ru-RU" dirty="0"/>
              <a:t> </a:t>
            </a:r>
            <a:r>
              <a:rPr lang="ru-RU" dirty="0" err="1"/>
              <a:t>державних</a:t>
            </a:r>
            <a:r>
              <a:rPr lang="ru-RU" dirty="0"/>
              <a:t> </a:t>
            </a:r>
            <a:r>
              <a:rPr lang="ru-RU" dirty="0" err="1"/>
              <a:t>соціальних</a:t>
            </a:r>
            <a:r>
              <a:rPr lang="ru-RU" dirty="0"/>
              <a:t> </a:t>
            </a:r>
            <a:r>
              <a:rPr lang="ru-RU" dirty="0" err="1"/>
              <a:t>установ</a:t>
            </a:r>
            <a:r>
              <a:rPr lang="ru-RU" dirty="0"/>
              <a:t>, а </a:t>
            </a:r>
            <a:r>
              <a:rPr lang="ru-RU" dirty="0" err="1"/>
              <a:t>також</a:t>
            </a:r>
            <a:r>
              <a:rPr lang="ru-RU" dirty="0"/>
              <a:t> </a:t>
            </a:r>
            <a:r>
              <a:rPr lang="ru-RU" dirty="0" err="1"/>
              <a:t>частково</a:t>
            </a:r>
            <a:r>
              <a:rPr lang="ru-RU" dirty="0"/>
              <a:t> на </a:t>
            </a:r>
            <a:r>
              <a:rPr lang="ru-RU" dirty="0" err="1"/>
              <a:t>кошти</a:t>
            </a:r>
            <a:r>
              <a:rPr lang="ru-RU" dirty="0"/>
              <a:t> </a:t>
            </a:r>
            <a:r>
              <a:rPr lang="ru-RU" dirty="0" err="1"/>
              <a:t>державної</a:t>
            </a:r>
            <a:r>
              <a:rPr lang="ru-RU" dirty="0"/>
              <a:t> </a:t>
            </a:r>
            <a:r>
              <a:rPr lang="ru-RU" dirty="0" err="1"/>
              <a:t>скарбниці</a:t>
            </a:r>
            <a:endParaRPr lang="ru-RU" dirty="0"/>
          </a:p>
          <a:p>
            <a:pPr marL="0" indent="0" algn="just">
              <a:buNone/>
            </a:pPr>
            <a:r>
              <a:rPr lang="ru-RU" b="1" dirty="0" err="1"/>
              <a:t>Адміністративна</a:t>
            </a:r>
            <a:endParaRPr lang="ru-RU" b="1" dirty="0"/>
          </a:p>
          <a:p>
            <a:pPr algn="just"/>
            <a:r>
              <a:rPr lang="ru-RU" dirty="0" err="1"/>
              <a:t>Пряме</a:t>
            </a:r>
            <a:r>
              <a:rPr lang="ru-RU" dirty="0"/>
              <a:t>, </a:t>
            </a:r>
            <a:r>
              <a:rPr lang="ru-RU" dirty="0" err="1"/>
              <a:t>активне</a:t>
            </a:r>
            <a:r>
              <a:rPr lang="ru-RU" dirty="0"/>
              <a:t> </a:t>
            </a:r>
            <a:r>
              <a:rPr lang="ru-RU" dirty="0" err="1"/>
              <a:t>державне</a:t>
            </a:r>
            <a:r>
              <a:rPr lang="ru-RU" dirty="0"/>
              <a:t> </a:t>
            </a:r>
            <a:r>
              <a:rPr lang="ru-RU" dirty="0" err="1"/>
              <a:t>втручання</a:t>
            </a:r>
            <a:r>
              <a:rPr lang="ru-RU" dirty="0"/>
              <a:t> в </a:t>
            </a:r>
            <a:r>
              <a:rPr lang="ru-RU" dirty="0" err="1"/>
              <a:t>ринок</a:t>
            </a:r>
            <a:r>
              <a:rPr lang="ru-RU" dirty="0"/>
              <a:t>, </a:t>
            </a:r>
            <a:r>
              <a:rPr lang="ru-RU" dirty="0" err="1"/>
              <a:t>наявність</a:t>
            </a:r>
            <a:r>
              <a:rPr lang="ru-RU" dirty="0"/>
              <a:t> </a:t>
            </a:r>
            <a:r>
              <a:rPr lang="ru-RU" dirty="0" err="1"/>
              <a:t>розвинених</a:t>
            </a:r>
            <a:r>
              <a:rPr lang="ru-RU" dirty="0"/>
              <a:t> систем </a:t>
            </a:r>
            <a:r>
              <a:rPr lang="ru-RU" dirty="0" err="1"/>
              <a:t>перерозподілу</a:t>
            </a:r>
            <a:r>
              <a:rPr lang="ru-RU" dirty="0"/>
              <a:t> </a:t>
            </a:r>
            <a:r>
              <a:rPr lang="ru-RU" dirty="0" err="1"/>
              <a:t>доходів</a:t>
            </a:r>
            <a:r>
              <a:rPr lang="ru-RU" dirty="0"/>
              <a:t>, </a:t>
            </a:r>
            <a:r>
              <a:rPr lang="ru-RU" dirty="0" err="1"/>
              <a:t>що</a:t>
            </a:r>
            <a:r>
              <a:rPr lang="ru-RU" dirty="0"/>
              <a:t> </a:t>
            </a:r>
            <a:r>
              <a:rPr lang="ru-RU" dirty="0" err="1"/>
              <a:t>контролюються</a:t>
            </a:r>
            <a:r>
              <a:rPr lang="ru-RU" dirty="0"/>
              <a:t> державою, а </a:t>
            </a:r>
            <a:r>
              <a:rPr lang="ru-RU" dirty="0" err="1"/>
              <a:t>також</a:t>
            </a:r>
            <a:r>
              <a:rPr lang="ru-RU" dirty="0"/>
              <a:t> </a:t>
            </a:r>
            <a:r>
              <a:rPr lang="ru-RU" dirty="0" err="1"/>
              <a:t>механізмів</a:t>
            </a:r>
            <a:r>
              <a:rPr lang="ru-RU" dirty="0"/>
              <a:t> </a:t>
            </a:r>
            <a:r>
              <a:rPr lang="ru-RU" dirty="0" err="1"/>
              <a:t>втручання</a:t>
            </a:r>
            <a:r>
              <a:rPr lang="ru-RU" dirty="0"/>
              <a:t> в </a:t>
            </a:r>
            <a:r>
              <a:rPr lang="ru-RU" dirty="0" err="1"/>
              <a:t>процеси</a:t>
            </a:r>
            <a:r>
              <a:rPr lang="ru-RU" dirty="0"/>
              <a:t> </a:t>
            </a:r>
            <a:r>
              <a:rPr lang="ru-RU" dirty="0" err="1"/>
              <a:t>ціноутворення</a:t>
            </a:r>
            <a:r>
              <a:rPr lang="ru-RU" dirty="0"/>
              <a:t>, тарифного </a:t>
            </a:r>
            <a:r>
              <a:rPr lang="ru-RU" dirty="0" err="1"/>
              <a:t>регулювання</a:t>
            </a:r>
            <a:r>
              <a:rPr lang="ru-RU" dirty="0"/>
              <a:t>, </a:t>
            </a:r>
            <a:r>
              <a:rPr lang="ru-RU" dirty="0" err="1"/>
              <a:t>забезпечення</a:t>
            </a:r>
            <a:r>
              <a:rPr lang="ru-RU" dirty="0"/>
              <a:t> </a:t>
            </a:r>
            <a:r>
              <a:rPr lang="ru-RU" dirty="0" err="1"/>
              <a:t>зайнятості</a:t>
            </a:r>
            <a:endParaRPr lang="ru-RU" dirty="0"/>
          </a:p>
          <a:p>
            <a:pPr marL="0" indent="0" algn="just">
              <a:buNone/>
            </a:pPr>
            <a:r>
              <a:rPr lang="ru-RU" b="1" dirty="0" err="1"/>
              <a:t>Стимулювальна</a:t>
            </a:r>
            <a:r>
              <a:rPr lang="ru-RU" b="1" dirty="0"/>
              <a:t> модель</a:t>
            </a:r>
          </a:p>
          <a:p>
            <a:pPr algn="just"/>
            <a:r>
              <a:rPr lang="ru-RU" dirty="0"/>
              <a:t>Непряма участь </a:t>
            </a:r>
            <a:r>
              <a:rPr lang="ru-RU" dirty="0" err="1"/>
              <a:t>держави</a:t>
            </a:r>
            <a:r>
              <a:rPr lang="ru-RU" dirty="0"/>
              <a:t> у </a:t>
            </a:r>
            <a:r>
              <a:rPr lang="ru-RU" dirty="0" err="1"/>
              <a:t>розв’язанні</a:t>
            </a:r>
            <a:r>
              <a:rPr lang="ru-RU" dirty="0"/>
              <a:t> </a:t>
            </a:r>
            <a:r>
              <a:rPr lang="ru-RU" dirty="0" err="1"/>
              <a:t>соціальних</a:t>
            </a:r>
            <a:r>
              <a:rPr lang="ru-RU" dirty="0"/>
              <a:t> проблем, </a:t>
            </a:r>
            <a:r>
              <a:rPr lang="ru-RU" dirty="0" err="1"/>
              <a:t>створення</a:t>
            </a:r>
            <a:r>
              <a:rPr lang="ru-RU" dirty="0"/>
              <a:t> таких систем </a:t>
            </a:r>
            <a:r>
              <a:rPr lang="ru-RU" dirty="0" err="1"/>
              <a:t>оподаткування</a:t>
            </a:r>
            <a:r>
              <a:rPr lang="ru-RU" dirty="0"/>
              <a:t> та </a:t>
            </a:r>
            <a:r>
              <a:rPr lang="ru-RU" dirty="0" err="1"/>
              <a:t>громадської</a:t>
            </a:r>
            <a:r>
              <a:rPr lang="ru-RU" dirty="0"/>
              <a:t> </a:t>
            </a:r>
            <a:r>
              <a:rPr lang="ru-RU" dirty="0" err="1"/>
              <a:t>підтримки</a:t>
            </a:r>
            <a:r>
              <a:rPr lang="ru-RU" dirty="0"/>
              <a:t>, </a:t>
            </a:r>
            <a:r>
              <a:rPr lang="ru-RU" dirty="0" err="1"/>
              <a:t>які</a:t>
            </a:r>
            <a:r>
              <a:rPr lang="ru-RU" dirty="0"/>
              <a:t> </a:t>
            </a:r>
            <a:r>
              <a:rPr lang="ru-RU" dirty="0" err="1"/>
              <a:t>роблять</a:t>
            </a:r>
            <a:r>
              <a:rPr lang="ru-RU" dirty="0"/>
              <a:t> </a:t>
            </a:r>
            <a:r>
              <a:rPr lang="ru-RU" dirty="0" err="1"/>
              <a:t>вигідним</a:t>
            </a:r>
            <a:r>
              <a:rPr lang="ru-RU" dirty="0"/>
              <a:t> для </a:t>
            </a:r>
            <a:r>
              <a:rPr lang="ru-RU" dirty="0" err="1"/>
              <a:t>всіх</a:t>
            </a:r>
            <a:r>
              <a:rPr lang="ru-RU" dirty="0"/>
              <a:t> </a:t>
            </a:r>
            <a:r>
              <a:rPr lang="ru-RU" dirty="0" err="1"/>
              <a:t>суб’єктів</a:t>
            </a:r>
            <a:r>
              <a:rPr lang="ru-RU" dirty="0"/>
              <a:t> </a:t>
            </a:r>
            <a:r>
              <a:rPr lang="ru-RU" dirty="0" err="1"/>
              <a:t>господарювання</a:t>
            </a:r>
            <a:r>
              <a:rPr lang="ru-RU" dirty="0"/>
              <a:t> </a:t>
            </a:r>
            <a:r>
              <a:rPr lang="ru-RU" dirty="0" err="1"/>
              <a:t>вкладення</a:t>
            </a:r>
            <a:r>
              <a:rPr lang="ru-RU" dirty="0"/>
              <a:t> та </a:t>
            </a:r>
            <a:r>
              <a:rPr lang="ru-RU" dirty="0" err="1"/>
              <a:t>інвестиції</a:t>
            </a:r>
            <a:r>
              <a:rPr lang="ru-RU" dirty="0"/>
              <a:t> як в </a:t>
            </a:r>
            <a:r>
              <a:rPr lang="ru-RU" dirty="0" err="1"/>
              <a:t>окремі</a:t>
            </a:r>
            <a:r>
              <a:rPr lang="ru-RU" dirty="0"/>
              <a:t> </a:t>
            </a:r>
            <a:r>
              <a:rPr lang="ru-RU" dirty="0" err="1"/>
              <a:t>соціальні</a:t>
            </a:r>
            <a:r>
              <a:rPr lang="ru-RU" dirty="0"/>
              <a:t> </a:t>
            </a:r>
            <a:r>
              <a:rPr lang="ru-RU" dirty="0" err="1"/>
              <a:t>проекти</a:t>
            </a:r>
            <a:r>
              <a:rPr lang="ru-RU" dirty="0"/>
              <a:t> і </a:t>
            </a:r>
            <a:r>
              <a:rPr lang="ru-RU" dirty="0" err="1"/>
              <a:t>програми</a:t>
            </a:r>
            <a:r>
              <a:rPr lang="ru-RU" dirty="0"/>
              <a:t>, так і в </a:t>
            </a:r>
            <a:r>
              <a:rPr lang="ru-RU" dirty="0" err="1"/>
              <a:t>соціальну</a:t>
            </a:r>
            <a:r>
              <a:rPr lang="ru-RU" dirty="0"/>
              <a:t> сферу </a:t>
            </a:r>
            <a:r>
              <a:rPr lang="ru-RU" dirty="0" err="1"/>
              <a:t>загалом</a:t>
            </a:r>
            <a:r>
              <a:rPr lang="ru-RU" dirty="0"/>
              <a:t>. </a:t>
            </a:r>
            <a:r>
              <a:rPr lang="ru-RU" dirty="0" err="1"/>
              <a:t>Подібна</a:t>
            </a:r>
            <a:r>
              <a:rPr lang="ru-RU" dirty="0"/>
              <a:t> модель </a:t>
            </a:r>
            <a:r>
              <a:rPr lang="ru-RU" dirty="0" err="1"/>
              <a:t>соціальної</a:t>
            </a:r>
            <a:r>
              <a:rPr lang="ru-RU" dirty="0"/>
              <a:t> політики </a:t>
            </a:r>
            <a:r>
              <a:rPr lang="ru-RU" dirty="0" err="1"/>
              <a:t>може</a:t>
            </a:r>
            <a:r>
              <a:rPr lang="ru-RU" dirty="0"/>
              <a:t> </a:t>
            </a:r>
            <a:r>
              <a:rPr lang="ru-RU" dirty="0" err="1"/>
              <a:t>реалізовуватися</a:t>
            </a:r>
            <a:r>
              <a:rPr lang="ru-RU" dirty="0"/>
              <a:t> в </a:t>
            </a:r>
            <a:r>
              <a:rPr lang="ru-RU" dirty="0" err="1"/>
              <a:t>ситуації</a:t>
            </a:r>
            <a:r>
              <a:rPr lang="ru-RU" dirty="0"/>
              <a:t> </a:t>
            </a:r>
            <a:r>
              <a:rPr lang="ru-RU" dirty="0" err="1"/>
              <a:t>високого</a:t>
            </a:r>
            <a:r>
              <a:rPr lang="ru-RU" dirty="0"/>
              <a:t> </a:t>
            </a:r>
            <a:r>
              <a:rPr lang="ru-RU" dirty="0" err="1"/>
              <a:t>рівня</a:t>
            </a:r>
            <a:r>
              <a:rPr lang="ru-RU" dirty="0"/>
              <a:t> </a:t>
            </a:r>
            <a:r>
              <a:rPr lang="ru-RU" dirty="0" err="1"/>
              <a:t>економічного</a:t>
            </a:r>
            <a:r>
              <a:rPr lang="ru-RU" dirty="0"/>
              <a:t> </a:t>
            </a:r>
            <a:r>
              <a:rPr lang="ru-RU" dirty="0" err="1"/>
              <a:t>розвитку</a:t>
            </a:r>
            <a:r>
              <a:rPr lang="ru-RU" dirty="0"/>
              <a:t>, </a:t>
            </a:r>
            <a:r>
              <a:rPr lang="ru-RU" dirty="0" err="1"/>
              <a:t>розвиненої</a:t>
            </a:r>
            <a:r>
              <a:rPr lang="ru-RU" dirty="0"/>
              <a:t> </a:t>
            </a:r>
            <a:r>
              <a:rPr lang="ru-RU" dirty="0" err="1"/>
              <a:t>інфраструктури</a:t>
            </a:r>
            <a:r>
              <a:rPr lang="ru-RU" dirty="0"/>
              <a:t> </a:t>
            </a:r>
            <a:r>
              <a:rPr lang="ru-RU" dirty="0" err="1"/>
              <a:t>громадянського</a:t>
            </a:r>
            <a:r>
              <a:rPr lang="ru-RU" dirty="0"/>
              <a:t> </a:t>
            </a:r>
            <a:r>
              <a:rPr lang="ru-RU" dirty="0" err="1"/>
              <a:t>суспільства</a:t>
            </a:r>
            <a:r>
              <a:rPr lang="ru-RU" dirty="0"/>
              <a:t> і </a:t>
            </a:r>
            <a:r>
              <a:rPr lang="ru-RU" dirty="0" err="1"/>
              <a:t>ринкового</a:t>
            </a:r>
            <a:r>
              <a:rPr lang="ru-RU" dirty="0"/>
              <a:t> </a:t>
            </a:r>
            <a:r>
              <a:rPr lang="ru-RU" dirty="0" err="1"/>
              <a:t>господарства</a:t>
            </a:r>
            <a:endParaRPr lang="ru-RU" dirty="0"/>
          </a:p>
        </p:txBody>
      </p:sp>
      <p:pic>
        <p:nvPicPr>
          <p:cNvPr id="4" name="Рисунок 3"/>
          <p:cNvPicPr>
            <a:picLocks noChangeAspect="1"/>
          </p:cNvPicPr>
          <p:nvPr/>
        </p:nvPicPr>
        <p:blipFill>
          <a:blip r:embed="rId2"/>
          <a:stretch>
            <a:fillRect/>
          </a:stretch>
        </p:blipFill>
        <p:spPr>
          <a:xfrm>
            <a:off x="9354914" y="447192"/>
            <a:ext cx="2619375" cy="1743075"/>
          </a:xfrm>
          <a:prstGeom prst="rect">
            <a:avLst/>
          </a:prstGeom>
        </p:spPr>
      </p:pic>
      <p:pic>
        <p:nvPicPr>
          <p:cNvPr id="5" name="Рисунок 4"/>
          <p:cNvPicPr>
            <a:picLocks noChangeAspect="1"/>
          </p:cNvPicPr>
          <p:nvPr/>
        </p:nvPicPr>
        <p:blipFill>
          <a:blip r:embed="rId3"/>
          <a:stretch>
            <a:fillRect/>
          </a:stretch>
        </p:blipFill>
        <p:spPr>
          <a:xfrm>
            <a:off x="548642" y="121921"/>
            <a:ext cx="2072641" cy="1759131"/>
          </a:xfrm>
          <a:prstGeom prst="rect">
            <a:avLst/>
          </a:prstGeom>
        </p:spPr>
      </p:pic>
      <p:sp>
        <p:nvSpPr>
          <p:cNvPr id="6" name="Дата 5">
            <a:extLst>
              <a:ext uri="{FF2B5EF4-FFF2-40B4-BE49-F238E27FC236}">
                <a16:creationId xmlns:a16="http://schemas.microsoft.com/office/drawing/2014/main" id="{03DB6530-5F1D-584B-A5AD-DEE97F3659B7}"/>
              </a:ext>
            </a:extLst>
          </p:cNvPr>
          <p:cNvSpPr>
            <a:spLocks noGrp="1"/>
          </p:cNvSpPr>
          <p:nvPr>
            <p:ph type="dt" sz="half" idx="10"/>
          </p:nvPr>
        </p:nvSpPr>
        <p:spPr/>
        <p:txBody>
          <a:bodyPr/>
          <a:lstStyle/>
          <a:p>
            <a:fld id="{4F0DAC77-536A-5345-8DB8-E1C74690182D}" type="datetime1">
              <a:rPr lang="ru-RU" smtClean="0"/>
              <a:t>13.11.2022</a:t>
            </a:fld>
            <a:endParaRPr lang="ru-UA"/>
          </a:p>
        </p:txBody>
      </p:sp>
      <p:sp>
        <p:nvSpPr>
          <p:cNvPr id="7" name="Номер слайда 6">
            <a:extLst>
              <a:ext uri="{FF2B5EF4-FFF2-40B4-BE49-F238E27FC236}">
                <a16:creationId xmlns:a16="http://schemas.microsoft.com/office/drawing/2014/main" id="{D4416358-D7B9-9145-B911-3620B658D355}"/>
              </a:ext>
            </a:extLst>
          </p:cNvPr>
          <p:cNvSpPr>
            <a:spLocks noGrp="1"/>
          </p:cNvSpPr>
          <p:nvPr>
            <p:ph type="sldNum" sz="quarter" idx="12"/>
          </p:nvPr>
        </p:nvSpPr>
        <p:spPr/>
        <p:txBody>
          <a:bodyPr/>
          <a:lstStyle/>
          <a:p>
            <a:fld id="{D4CBF4CF-B119-4841-B505-2CAA97F19D28}" type="slidenum">
              <a:rPr lang="ru-UA" smtClean="0"/>
              <a:t>18</a:t>
            </a:fld>
            <a:endParaRPr lang="ru-UA"/>
          </a:p>
        </p:txBody>
      </p:sp>
    </p:spTree>
    <p:extLst>
      <p:ext uri="{BB962C8B-B14F-4D97-AF65-F5344CB8AC3E}">
        <p14:creationId xmlns:p14="http://schemas.microsoft.com/office/powerpoint/2010/main" val="3499866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12571" y="447188"/>
            <a:ext cx="6583680" cy="970450"/>
          </a:xfrm>
        </p:spPr>
        <p:txBody>
          <a:bodyPr>
            <a:normAutofit fontScale="90000"/>
          </a:bodyPr>
          <a:lstStyle/>
          <a:p>
            <a:br>
              <a:rPr lang="ru-RU" sz="2800" dirty="0"/>
            </a:br>
            <a:r>
              <a:rPr lang="ru-RU" sz="2800" dirty="0" err="1"/>
              <a:t>Залежно</a:t>
            </a:r>
            <a:r>
              <a:rPr lang="ru-RU" sz="2800" dirty="0"/>
              <a:t> </a:t>
            </a:r>
            <a:r>
              <a:rPr lang="ru-RU" sz="2800" dirty="0" err="1"/>
              <a:t>від</a:t>
            </a:r>
            <a:r>
              <a:rPr lang="ru-RU" sz="2800" dirty="0"/>
              <a:t> </a:t>
            </a:r>
            <a:r>
              <a:rPr lang="ru-RU" sz="2800" dirty="0" err="1"/>
              <a:t>рівня</a:t>
            </a:r>
            <a:r>
              <a:rPr lang="ru-RU" sz="2800" dirty="0"/>
              <a:t> </a:t>
            </a:r>
            <a:r>
              <a:rPr lang="ru-RU" sz="2800" dirty="0" err="1"/>
              <a:t>витрат</a:t>
            </a:r>
            <a:r>
              <a:rPr lang="ru-RU" sz="2800" dirty="0"/>
              <a:t> </a:t>
            </a:r>
            <a:r>
              <a:rPr lang="ru-RU" sz="2800" dirty="0" err="1"/>
              <a:t>держави</a:t>
            </a:r>
            <a:r>
              <a:rPr lang="ru-RU" sz="2800" dirty="0"/>
              <a:t> на </a:t>
            </a:r>
            <a:r>
              <a:rPr lang="ru-RU" sz="2800" dirty="0" err="1"/>
              <a:t>цілі</a:t>
            </a:r>
            <a:r>
              <a:rPr lang="ru-RU" sz="2800" dirty="0"/>
              <a:t> </a:t>
            </a:r>
            <a:r>
              <a:rPr lang="ru-RU" sz="2800" dirty="0" err="1"/>
              <a:t>соціального</a:t>
            </a:r>
            <a:r>
              <a:rPr lang="ru-RU" sz="2800" dirty="0"/>
              <a:t> </a:t>
            </a:r>
            <a:r>
              <a:rPr lang="ru-RU" sz="2800" dirty="0" err="1"/>
              <a:t>забезпечення</a:t>
            </a:r>
            <a:endParaRPr lang="ru-RU" dirty="0"/>
          </a:p>
        </p:txBody>
      </p:sp>
      <p:sp>
        <p:nvSpPr>
          <p:cNvPr id="3" name="Объект 2"/>
          <p:cNvSpPr>
            <a:spLocks noGrp="1"/>
          </p:cNvSpPr>
          <p:nvPr>
            <p:ph idx="1"/>
          </p:nvPr>
        </p:nvSpPr>
        <p:spPr>
          <a:xfrm>
            <a:off x="513807" y="1933307"/>
            <a:ext cx="10859480" cy="4371703"/>
          </a:xfrm>
        </p:spPr>
        <p:txBody>
          <a:bodyPr>
            <a:normAutofit fontScale="85000" lnSpcReduction="10000"/>
          </a:bodyPr>
          <a:lstStyle/>
          <a:p>
            <a:pPr marL="0" indent="0">
              <a:buNone/>
            </a:pPr>
            <a:r>
              <a:rPr lang="ru-RU" b="1" u="sng" dirty="0"/>
              <a:t>Модель «</a:t>
            </a:r>
            <a:r>
              <a:rPr lang="ru-RU" b="1" u="sng" dirty="0" err="1"/>
              <a:t>залишкового</a:t>
            </a:r>
            <a:r>
              <a:rPr lang="ru-RU" b="1" u="sng" dirty="0"/>
              <a:t>» типу</a:t>
            </a:r>
          </a:p>
          <a:p>
            <a:pPr algn="just"/>
            <a:r>
              <a:rPr lang="ru-RU" dirty="0"/>
              <a:t>держава </a:t>
            </a:r>
            <a:r>
              <a:rPr lang="ru-RU" dirty="0" err="1"/>
              <a:t>покладає</a:t>
            </a:r>
            <a:r>
              <a:rPr lang="ru-RU" dirty="0"/>
              <a:t> на себе </a:t>
            </a:r>
            <a:r>
              <a:rPr lang="ru-RU" dirty="0" err="1"/>
              <a:t>лише</a:t>
            </a:r>
            <a:r>
              <a:rPr lang="ru-RU" dirty="0"/>
              <a:t> </a:t>
            </a:r>
            <a:r>
              <a:rPr lang="ru-RU" dirty="0" err="1"/>
              <a:t>ті</a:t>
            </a:r>
            <a:r>
              <a:rPr lang="ru-RU" dirty="0"/>
              <a:t> </a:t>
            </a:r>
            <a:r>
              <a:rPr lang="ru-RU" dirty="0" err="1"/>
              <a:t>соціальні</a:t>
            </a:r>
            <a:r>
              <a:rPr lang="ru-RU" dirty="0"/>
              <a:t> </a:t>
            </a:r>
            <a:r>
              <a:rPr lang="ru-RU" dirty="0" err="1"/>
              <a:t>функції</a:t>
            </a:r>
            <a:r>
              <a:rPr lang="ru-RU" dirty="0"/>
              <a:t>, з </a:t>
            </a:r>
            <a:r>
              <a:rPr lang="ru-RU" dirty="0" err="1"/>
              <a:t>якими</a:t>
            </a:r>
            <a:r>
              <a:rPr lang="ru-RU" dirty="0"/>
              <a:t> не </a:t>
            </a:r>
            <a:r>
              <a:rPr lang="ru-RU" dirty="0" err="1"/>
              <a:t>справляється</a:t>
            </a:r>
            <a:r>
              <a:rPr lang="ru-RU" dirty="0"/>
              <a:t> </a:t>
            </a:r>
            <a:r>
              <a:rPr lang="ru-RU" dirty="0" err="1"/>
              <a:t>ринок</a:t>
            </a:r>
            <a:r>
              <a:rPr lang="ru-RU" dirty="0"/>
              <a:t>. </a:t>
            </a:r>
            <a:r>
              <a:rPr lang="ru-RU" dirty="0" err="1"/>
              <a:t>Допомога</a:t>
            </a:r>
            <a:r>
              <a:rPr lang="ru-RU" dirty="0"/>
              <a:t> </a:t>
            </a:r>
            <a:r>
              <a:rPr lang="ru-RU" dirty="0" err="1"/>
              <a:t>держави</a:t>
            </a:r>
            <a:r>
              <a:rPr lang="ru-RU" dirty="0"/>
              <a:t> </a:t>
            </a:r>
            <a:r>
              <a:rPr lang="ru-RU" dirty="0" err="1"/>
              <a:t>спрямована</a:t>
            </a:r>
            <a:r>
              <a:rPr lang="ru-RU" dirty="0"/>
              <a:t> </a:t>
            </a:r>
            <a:r>
              <a:rPr lang="ru-RU" dirty="0" err="1"/>
              <a:t>вибірково</a:t>
            </a:r>
            <a:r>
              <a:rPr lang="ru-RU" dirty="0"/>
              <a:t>, на </a:t>
            </a:r>
            <a:r>
              <a:rPr lang="ru-RU" dirty="0" err="1"/>
              <a:t>найбільш</a:t>
            </a:r>
            <a:r>
              <a:rPr lang="ru-RU" dirty="0"/>
              <a:t> </a:t>
            </a:r>
            <a:r>
              <a:rPr lang="ru-RU" dirty="0" err="1"/>
              <a:t>бідні</a:t>
            </a:r>
            <a:r>
              <a:rPr lang="ru-RU" dirty="0"/>
              <a:t> </a:t>
            </a:r>
            <a:r>
              <a:rPr lang="ru-RU" dirty="0" err="1"/>
              <a:t>верстви</a:t>
            </a:r>
            <a:r>
              <a:rPr lang="ru-RU" dirty="0"/>
              <a:t> </a:t>
            </a:r>
            <a:r>
              <a:rPr lang="ru-RU" dirty="0" err="1"/>
              <a:t>населення</a:t>
            </a:r>
            <a:r>
              <a:rPr lang="ru-RU" dirty="0"/>
              <a:t>, за </a:t>
            </a:r>
            <a:r>
              <a:rPr lang="ru-RU" dirty="0" err="1"/>
              <a:t>наявності</a:t>
            </a:r>
            <a:r>
              <a:rPr lang="ru-RU" dirty="0"/>
              <a:t> вельми </a:t>
            </a:r>
            <a:r>
              <a:rPr lang="ru-RU" dirty="0" err="1"/>
              <a:t>слабко</a:t>
            </a:r>
            <a:r>
              <a:rPr lang="ru-RU" dirty="0"/>
              <a:t> </a:t>
            </a:r>
            <a:r>
              <a:rPr lang="ru-RU" dirty="0" err="1"/>
              <a:t>вираженої</a:t>
            </a:r>
            <a:r>
              <a:rPr lang="ru-RU" dirty="0"/>
              <a:t> </a:t>
            </a:r>
            <a:r>
              <a:rPr lang="ru-RU" dirty="0" err="1"/>
              <a:t>прогресії</a:t>
            </a:r>
            <a:r>
              <a:rPr lang="ru-RU" dirty="0"/>
              <a:t> </a:t>
            </a:r>
            <a:r>
              <a:rPr lang="ru-RU" dirty="0" err="1"/>
              <a:t>податків</a:t>
            </a:r>
            <a:r>
              <a:rPr lang="ru-RU" dirty="0"/>
              <a:t>. </a:t>
            </a:r>
            <a:r>
              <a:rPr lang="ru-RU" dirty="0" err="1"/>
              <a:t>Діяльність</a:t>
            </a:r>
            <a:r>
              <a:rPr lang="ru-RU" dirty="0"/>
              <a:t> у </a:t>
            </a:r>
            <a:r>
              <a:rPr lang="ru-RU" dirty="0" err="1"/>
              <a:t>галузі</a:t>
            </a:r>
            <a:r>
              <a:rPr lang="ru-RU" dirty="0"/>
              <a:t> </a:t>
            </a:r>
            <a:r>
              <a:rPr lang="ru-RU" dirty="0" err="1"/>
              <a:t>соціальної</a:t>
            </a:r>
            <a:r>
              <a:rPr lang="ru-RU" dirty="0"/>
              <a:t> </a:t>
            </a:r>
            <a:r>
              <a:rPr lang="ru-RU" dirty="0" err="1"/>
              <a:t>допомоги</a:t>
            </a:r>
            <a:r>
              <a:rPr lang="ru-RU" dirty="0"/>
              <a:t> </a:t>
            </a:r>
            <a:r>
              <a:rPr lang="ru-RU" dirty="0" err="1"/>
              <a:t>спирається</a:t>
            </a:r>
            <a:r>
              <a:rPr lang="ru-RU" dirty="0"/>
              <a:t> на </a:t>
            </a:r>
            <a:r>
              <a:rPr lang="ru-RU" dirty="0" err="1"/>
              <a:t>певні</a:t>
            </a:r>
            <a:r>
              <a:rPr lang="ru-RU" dirty="0"/>
              <a:t> </a:t>
            </a:r>
            <a:r>
              <a:rPr lang="ru-RU" dirty="0" err="1"/>
              <a:t>життєві</a:t>
            </a:r>
            <a:r>
              <a:rPr lang="ru-RU" dirty="0"/>
              <a:t> </a:t>
            </a:r>
            <a:r>
              <a:rPr lang="ru-RU" dirty="0" err="1"/>
              <a:t>стандарти</a:t>
            </a:r>
            <a:r>
              <a:rPr lang="ru-RU" dirty="0"/>
              <a:t> та </a:t>
            </a:r>
            <a:r>
              <a:rPr lang="ru-RU" dirty="0" err="1"/>
              <a:t>сприяє</a:t>
            </a:r>
            <a:r>
              <a:rPr lang="ru-RU" dirty="0"/>
              <a:t> </a:t>
            </a:r>
            <a:r>
              <a:rPr lang="ru-RU" dirty="0" err="1"/>
              <a:t>динамічному</a:t>
            </a:r>
            <a:r>
              <a:rPr lang="ru-RU" dirty="0"/>
              <a:t> </a:t>
            </a:r>
            <a:r>
              <a:rPr lang="ru-RU" dirty="0" err="1"/>
              <a:t>зростанню</a:t>
            </a:r>
            <a:r>
              <a:rPr lang="ru-RU" dirty="0"/>
              <a:t> без будь-</a:t>
            </a:r>
            <a:r>
              <a:rPr lang="ru-RU" dirty="0" err="1"/>
              <a:t>якого</a:t>
            </a:r>
            <a:r>
              <a:rPr lang="ru-RU" dirty="0"/>
              <a:t> </a:t>
            </a:r>
            <a:r>
              <a:rPr lang="ru-RU" dirty="0" err="1"/>
              <a:t>безпосереднього</a:t>
            </a:r>
            <a:r>
              <a:rPr lang="ru-RU" dirty="0"/>
              <a:t> </a:t>
            </a:r>
            <a:r>
              <a:rPr lang="ru-RU" dirty="0" err="1"/>
              <a:t>втручання</a:t>
            </a:r>
            <a:r>
              <a:rPr lang="ru-RU" dirty="0"/>
              <a:t> в </a:t>
            </a:r>
            <a:r>
              <a:rPr lang="ru-RU" dirty="0" err="1"/>
              <a:t>основні</a:t>
            </a:r>
            <a:r>
              <a:rPr lang="ru-RU" dirty="0"/>
              <a:t> </a:t>
            </a:r>
            <a:r>
              <a:rPr lang="ru-RU" dirty="0" err="1"/>
              <a:t>механізми</a:t>
            </a:r>
            <a:r>
              <a:rPr lang="ru-RU" dirty="0"/>
              <a:t> </a:t>
            </a:r>
            <a:r>
              <a:rPr lang="ru-RU" dirty="0" err="1"/>
              <a:t>виробництва</a:t>
            </a:r>
            <a:r>
              <a:rPr lang="ru-RU" dirty="0"/>
              <a:t> та </a:t>
            </a:r>
            <a:r>
              <a:rPr lang="ru-RU" dirty="0" err="1"/>
              <a:t>розподілу</a:t>
            </a:r>
            <a:r>
              <a:rPr lang="ru-RU" dirty="0"/>
              <a:t>.</a:t>
            </a:r>
          </a:p>
          <a:p>
            <a:pPr marL="0" indent="0" algn="just">
              <a:buNone/>
            </a:pPr>
            <a:r>
              <a:rPr lang="ru-RU" b="1" u="sng" dirty="0"/>
              <a:t>Модель «</a:t>
            </a:r>
            <a:r>
              <a:rPr lang="ru-RU" b="1" u="sng" dirty="0" err="1"/>
              <a:t>інституційного</a:t>
            </a:r>
            <a:r>
              <a:rPr lang="ru-RU" b="1" u="sng" dirty="0"/>
              <a:t>» типу</a:t>
            </a:r>
          </a:p>
          <a:p>
            <a:pPr algn="just"/>
            <a:r>
              <a:rPr lang="ru-RU" dirty="0" err="1"/>
              <a:t>об'єктом</a:t>
            </a:r>
            <a:r>
              <a:rPr lang="ru-RU" dirty="0"/>
              <a:t> </a:t>
            </a:r>
            <a:r>
              <a:rPr lang="ru-RU" dirty="0" err="1"/>
              <a:t>соціальної</a:t>
            </a:r>
            <a:r>
              <a:rPr lang="ru-RU" dirty="0"/>
              <a:t> політики </a:t>
            </a:r>
            <a:r>
              <a:rPr lang="ru-RU" dirty="0" err="1"/>
              <a:t>виступають</a:t>
            </a:r>
            <a:r>
              <a:rPr lang="ru-RU" dirty="0"/>
              <a:t> практично </a:t>
            </a:r>
            <a:r>
              <a:rPr lang="ru-RU" dirty="0" err="1"/>
              <a:t>всі</a:t>
            </a:r>
            <a:r>
              <a:rPr lang="ru-RU" dirty="0"/>
              <a:t> </a:t>
            </a:r>
            <a:r>
              <a:rPr lang="ru-RU" dirty="0" err="1"/>
              <a:t>верстви</a:t>
            </a:r>
            <a:r>
              <a:rPr lang="ru-RU" dirty="0"/>
              <a:t> </a:t>
            </a:r>
            <a:r>
              <a:rPr lang="ru-RU" dirty="0" err="1"/>
              <a:t>населення</a:t>
            </a:r>
            <a:r>
              <a:rPr lang="ru-RU" dirty="0"/>
              <a:t>. У </a:t>
            </a:r>
            <a:r>
              <a:rPr lang="ru-RU" dirty="0" err="1"/>
              <a:t>значно</a:t>
            </a:r>
            <a:r>
              <a:rPr lang="ru-RU" dirty="0"/>
              <a:t> </a:t>
            </a:r>
            <a:r>
              <a:rPr lang="ru-RU" dirty="0" err="1"/>
              <a:t>більших</a:t>
            </a:r>
            <a:r>
              <a:rPr lang="ru-RU" dirty="0"/>
              <a:t> масштабах, </a:t>
            </a:r>
            <a:r>
              <a:rPr lang="ru-RU" dirty="0" err="1"/>
              <a:t>ніж</a:t>
            </a:r>
            <a:r>
              <a:rPr lang="ru-RU" dirty="0"/>
              <a:t> у «</a:t>
            </a:r>
            <a:r>
              <a:rPr lang="ru-RU" dirty="0" err="1"/>
              <a:t>залишкової</a:t>
            </a:r>
            <a:r>
              <a:rPr lang="ru-RU" dirty="0"/>
              <a:t>» </a:t>
            </a:r>
            <a:r>
              <a:rPr lang="ru-RU" dirty="0" err="1"/>
              <a:t>моделі</a:t>
            </a:r>
            <a:r>
              <a:rPr lang="ru-RU" dirty="0"/>
              <a:t>, </a:t>
            </a:r>
            <a:r>
              <a:rPr lang="ru-RU" dirty="0" err="1"/>
              <a:t>здійснюються</a:t>
            </a:r>
            <a:r>
              <a:rPr lang="ru-RU" dirty="0"/>
              <a:t> </a:t>
            </a:r>
            <a:r>
              <a:rPr lang="ru-RU" dirty="0" err="1"/>
              <a:t>виплати</a:t>
            </a:r>
            <a:r>
              <a:rPr lang="ru-RU" dirty="0"/>
              <a:t> за </a:t>
            </a:r>
            <a:r>
              <a:rPr lang="ru-RU" dirty="0" err="1"/>
              <a:t>допомогою</a:t>
            </a:r>
            <a:r>
              <a:rPr lang="ru-RU" dirty="0"/>
              <a:t> </a:t>
            </a:r>
            <a:r>
              <a:rPr lang="ru-RU" dirty="0" err="1"/>
              <a:t>податків</a:t>
            </a:r>
            <a:r>
              <a:rPr lang="ru-RU" dirty="0"/>
              <a:t>, </a:t>
            </a:r>
            <a:r>
              <a:rPr lang="ru-RU" dirty="0" err="1"/>
              <a:t>що</a:t>
            </a:r>
            <a:r>
              <a:rPr lang="ru-RU" dirty="0"/>
              <a:t> </a:t>
            </a:r>
            <a:r>
              <a:rPr lang="ru-RU" dirty="0" err="1"/>
              <a:t>стягуються</a:t>
            </a:r>
            <a:r>
              <a:rPr lang="ru-RU" dirty="0"/>
              <a:t> на </a:t>
            </a:r>
            <a:r>
              <a:rPr lang="ru-RU" dirty="0" err="1"/>
              <a:t>основі</a:t>
            </a:r>
            <a:r>
              <a:rPr lang="ru-RU" dirty="0"/>
              <a:t> </a:t>
            </a:r>
            <a:r>
              <a:rPr lang="ru-RU" dirty="0" err="1"/>
              <a:t>високої</a:t>
            </a:r>
            <a:r>
              <a:rPr lang="ru-RU" dirty="0"/>
              <a:t> </a:t>
            </a:r>
            <a:r>
              <a:rPr lang="ru-RU" dirty="0" err="1"/>
              <a:t>прогресії</a:t>
            </a:r>
            <a:r>
              <a:rPr lang="ru-RU" dirty="0"/>
              <a:t>. Держава з </a:t>
            </a:r>
            <a:r>
              <a:rPr lang="ru-RU" dirty="0" err="1"/>
              <a:t>принципових</a:t>
            </a:r>
            <a:r>
              <a:rPr lang="ru-RU" dirty="0"/>
              <a:t> </a:t>
            </a:r>
            <a:r>
              <a:rPr lang="ru-RU" dirty="0" err="1"/>
              <a:t>міркувань</a:t>
            </a:r>
            <a:r>
              <a:rPr lang="ru-RU" dirty="0"/>
              <a:t> </a:t>
            </a:r>
            <a:r>
              <a:rPr lang="ru-RU" dirty="0" err="1"/>
              <a:t>відіграє</a:t>
            </a:r>
            <a:r>
              <a:rPr lang="ru-RU" dirty="0"/>
              <a:t> </a:t>
            </a:r>
            <a:r>
              <a:rPr lang="ru-RU" dirty="0" err="1"/>
              <a:t>вирішальну</a:t>
            </a:r>
            <a:r>
              <a:rPr lang="ru-RU" dirty="0"/>
              <a:t> роль у </a:t>
            </a:r>
            <a:r>
              <a:rPr lang="ru-RU" dirty="0" err="1"/>
              <a:t>вирівнюванні</a:t>
            </a:r>
            <a:r>
              <a:rPr lang="ru-RU" dirty="0"/>
              <a:t> </a:t>
            </a:r>
            <a:r>
              <a:rPr lang="ru-RU" dirty="0" err="1"/>
              <a:t>доходів</a:t>
            </a:r>
            <a:r>
              <a:rPr lang="ru-RU" dirty="0"/>
              <a:t> і </a:t>
            </a:r>
            <a:r>
              <a:rPr lang="ru-RU" dirty="0" err="1"/>
              <a:t>багатства</a:t>
            </a:r>
            <a:r>
              <a:rPr lang="ru-RU" dirty="0"/>
              <a:t> </a:t>
            </a:r>
            <a:r>
              <a:rPr lang="ru-RU" dirty="0" err="1"/>
              <a:t>населення</a:t>
            </a:r>
            <a:r>
              <a:rPr lang="ru-RU" dirty="0"/>
              <a:t>. Уряду ставиться в </a:t>
            </a:r>
            <a:r>
              <a:rPr lang="ru-RU" dirty="0" err="1"/>
              <a:t>обов'язок</a:t>
            </a:r>
            <a:r>
              <a:rPr lang="ru-RU" dirty="0"/>
              <a:t> </a:t>
            </a:r>
            <a:r>
              <a:rPr lang="ru-RU" dirty="0" err="1"/>
              <a:t>втручатися</a:t>
            </a:r>
            <a:r>
              <a:rPr lang="ru-RU" dirty="0"/>
              <a:t> у </a:t>
            </a:r>
            <a:r>
              <a:rPr lang="ru-RU" dirty="0" err="1"/>
              <a:t>функціонування</a:t>
            </a:r>
            <a:r>
              <a:rPr lang="ru-RU" dirty="0"/>
              <a:t> </a:t>
            </a:r>
            <a:r>
              <a:rPr lang="ru-RU" dirty="0" err="1"/>
              <a:t>економіки</a:t>
            </a:r>
            <a:r>
              <a:rPr lang="ru-RU" dirty="0"/>
              <a:t> з метою </a:t>
            </a:r>
            <a:r>
              <a:rPr lang="ru-RU" dirty="0" err="1"/>
              <a:t>більш</a:t>
            </a:r>
            <a:r>
              <a:rPr lang="ru-RU" dirty="0"/>
              <a:t> </a:t>
            </a:r>
            <a:r>
              <a:rPr lang="ru-RU" dirty="0" err="1"/>
              <a:t>рівномірного</a:t>
            </a:r>
            <a:r>
              <a:rPr lang="ru-RU" dirty="0"/>
              <a:t> </a:t>
            </a:r>
            <a:r>
              <a:rPr lang="ru-RU" dirty="0" err="1"/>
              <a:t>розподілу</a:t>
            </a:r>
            <a:r>
              <a:rPr lang="ru-RU" dirty="0"/>
              <a:t> </a:t>
            </a:r>
            <a:r>
              <a:rPr lang="ru-RU" dirty="0" err="1"/>
              <a:t>матеріальних</a:t>
            </a:r>
            <a:r>
              <a:rPr lang="ru-RU" dirty="0"/>
              <a:t> благ і </a:t>
            </a:r>
            <a:r>
              <a:rPr lang="ru-RU" dirty="0" err="1"/>
              <a:t>життєвих</a:t>
            </a:r>
            <a:r>
              <a:rPr lang="ru-RU" dirty="0"/>
              <a:t> </a:t>
            </a:r>
            <a:r>
              <a:rPr lang="ru-RU" dirty="0" err="1"/>
              <a:t>шансів</a:t>
            </a:r>
            <a:r>
              <a:rPr lang="ru-RU" dirty="0"/>
              <a:t>. </a:t>
            </a:r>
            <a:r>
              <a:rPr lang="ru-RU" dirty="0" err="1"/>
              <a:t>Це</a:t>
            </a:r>
            <a:r>
              <a:rPr lang="ru-RU" dirty="0"/>
              <a:t> </a:t>
            </a:r>
            <a:r>
              <a:rPr lang="ru-RU" dirty="0" err="1"/>
              <a:t>загалом</a:t>
            </a:r>
            <a:r>
              <a:rPr lang="ru-RU" dirty="0"/>
              <a:t> </a:t>
            </a:r>
            <a:r>
              <a:rPr lang="ru-RU" dirty="0" err="1"/>
              <a:t>перерозподільний</a:t>
            </a:r>
            <a:r>
              <a:rPr lang="ru-RU" dirty="0"/>
              <a:t> тип </a:t>
            </a:r>
            <a:r>
              <a:rPr lang="ru-RU" dirty="0" err="1"/>
              <a:t>соціальної</a:t>
            </a:r>
            <a:r>
              <a:rPr lang="ru-RU" dirty="0"/>
              <a:t> політики.</a:t>
            </a:r>
          </a:p>
        </p:txBody>
      </p:sp>
      <p:pic>
        <p:nvPicPr>
          <p:cNvPr id="4" name="Рисунок 3"/>
          <p:cNvPicPr>
            <a:picLocks noChangeAspect="1"/>
          </p:cNvPicPr>
          <p:nvPr/>
        </p:nvPicPr>
        <p:blipFill>
          <a:blip r:embed="rId2"/>
          <a:stretch>
            <a:fillRect/>
          </a:stretch>
        </p:blipFill>
        <p:spPr>
          <a:xfrm>
            <a:off x="9196252" y="79929"/>
            <a:ext cx="2686051" cy="1704975"/>
          </a:xfrm>
          <a:prstGeom prst="rect">
            <a:avLst/>
          </a:prstGeom>
        </p:spPr>
      </p:pic>
      <p:pic>
        <p:nvPicPr>
          <p:cNvPr id="5" name="Рисунок 4"/>
          <p:cNvPicPr>
            <a:picLocks noChangeAspect="1"/>
          </p:cNvPicPr>
          <p:nvPr/>
        </p:nvPicPr>
        <p:blipFill>
          <a:blip r:embed="rId3"/>
          <a:stretch>
            <a:fillRect/>
          </a:stretch>
        </p:blipFill>
        <p:spPr>
          <a:xfrm>
            <a:off x="374064" y="79928"/>
            <a:ext cx="1846625" cy="1846625"/>
          </a:xfrm>
          <a:prstGeom prst="rect">
            <a:avLst/>
          </a:prstGeom>
        </p:spPr>
      </p:pic>
      <p:sp>
        <p:nvSpPr>
          <p:cNvPr id="6" name="Дата 5">
            <a:extLst>
              <a:ext uri="{FF2B5EF4-FFF2-40B4-BE49-F238E27FC236}">
                <a16:creationId xmlns:a16="http://schemas.microsoft.com/office/drawing/2014/main" id="{A49BFFC3-B441-B34E-9775-42B8C9CDF360}"/>
              </a:ext>
            </a:extLst>
          </p:cNvPr>
          <p:cNvSpPr>
            <a:spLocks noGrp="1"/>
          </p:cNvSpPr>
          <p:nvPr>
            <p:ph type="dt" sz="half" idx="10"/>
          </p:nvPr>
        </p:nvSpPr>
        <p:spPr/>
        <p:txBody>
          <a:bodyPr/>
          <a:lstStyle/>
          <a:p>
            <a:fld id="{C664905A-A358-7847-A284-5CC95A396F3A}" type="datetime1">
              <a:rPr lang="ru-RU" smtClean="0"/>
              <a:t>13.11.2022</a:t>
            </a:fld>
            <a:endParaRPr lang="ru-UA"/>
          </a:p>
        </p:txBody>
      </p:sp>
      <p:sp>
        <p:nvSpPr>
          <p:cNvPr id="7" name="Номер слайда 6">
            <a:extLst>
              <a:ext uri="{FF2B5EF4-FFF2-40B4-BE49-F238E27FC236}">
                <a16:creationId xmlns:a16="http://schemas.microsoft.com/office/drawing/2014/main" id="{D38399C4-A5AB-EC48-A6C4-75934650A33D}"/>
              </a:ext>
            </a:extLst>
          </p:cNvPr>
          <p:cNvSpPr>
            <a:spLocks noGrp="1"/>
          </p:cNvSpPr>
          <p:nvPr>
            <p:ph type="sldNum" sz="quarter" idx="12"/>
          </p:nvPr>
        </p:nvSpPr>
        <p:spPr/>
        <p:txBody>
          <a:bodyPr/>
          <a:lstStyle/>
          <a:p>
            <a:fld id="{D4CBF4CF-B119-4841-B505-2CAA97F19D28}" type="slidenum">
              <a:rPr lang="ru-UA" smtClean="0"/>
              <a:t>19</a:t>
            </a:fld>
            <a:endParaRPr lang="ru-UA"/>
          </a:p>
        </p:txBody>
      </p:sp>
    </p:spTree>
    <p:extLst>
      <p:ext uri="{BB962C8B-B14F-4D97-AF65-F5344CB8AC3E}">
        <p14:creationId xmlns:p14="http://schemas.microsoft.com/office/powerpoint/2010/main" val="2410625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9AE956A-0C6D-B9EA-13A7-BA9C5AAA938D}"/>
              </a:ext>
            </a:extLst>
          </p:cNvPr>
          <p:cNvSpPr>
            <a:spLocks noGrp="1"/>
          </p:cNvSpPr>
          <p:nvPr>
            <p:ph type="title"/>
          </p:nvPr>
        </p:nvSpPr>
        <p:spPr>
          <a:xfrm>
            <a:off x="1251678" y="382385"/>
            <a:ext cx="10178322" cy="2346528"/>
          </a:xfrm>
        </p:spPr>
        <p:txBody>
          <a:bodyPr>
            <a:normAutofit fontScale="90000"/>
          </a:bodyPr>
          <a:lstStyle/>
          <a:p>
            <a:r>
              <a:rPr lang="ru-RU" sz="3600" dirty="0">
                <a:solidFill>
                  <a:schemeClr val="accent6">
                    <a:lumMod val="75000"/>
                  </a:schemeClr>
                </a:solidFill>
              </a:rPr>
              <a:t>У </a:t>
            </a:r>
            <a:r>
              <a:rPr lang="ru-RU" sz="3600" dirty="0" err="1">
                <a:solidFill>
                  <a:schemeClr val="accent6">
                    <a:lumMod val="75000"/>
                  </a:schemeClr>
                </a:solidFill>
              </a:rPr>
              <a:t>контексті</a:t>
            </a:r>
            <a:r>
              <a:rPr lang="ru-RU" sz="3600" dirty="0">
                <a:solidFill>
                  <a:schemeClr val="accent6">
                    <a:lumMod val="75000"/>
                  </a:schemeClr>
                </a:solidFill>
              </a:rPr>
              <a:t> теоретичного </a:t>
            </a:r>
            <a:r>
              <a:rPr lang="ru-RU" sz="3600" dirty="0" err="1">
                <a:solidFill>
                  <a:schemeClr val="accent6">
                    <a:lumMod val="75000"/>
                  </a:schemeClr>
                </a:solidFill>
              </a:rPr>
              <a:t>розуміння</a:t>
            </a:r>
            <a:r>
              <a:rPr lang="ru-RU" sz="3600" dirty="0">
                <a:solidFill>
                  <a:schemeClr val="accent6">
                    <a:lumMod val="75000"/>
                  </a:schemeClr>
                </a:solidFill>
              </a:rPr>
              <a:t> </a:t>
            </a:r>
            <a:r>
              <a:rPr lang="ru-RU" sz="3600" dirty="0" err="1">
                <a:solidFill>
                  <a:schemeClr val="accent6">
                    <a:lumMod val="75000"/>
                  </a:schemeClr>
                </a:solidFill>
              </a:rPr>
              <a:t>європейської</a:t>
            </a:r>
            <a:r>
              <a:rPr lang="ru-RU" sz="3600" dirty="0">
                <a:solidFill>
                  <a:schemeClr val="accent6">
                    <a:lumMod val="75000"/>
                  </a:schemeClr>
                </a:solidFill>
              </a:rPr>
              <a:t> </a:t>
            </a:r>
            <a:r>
              <a:rPr lang="ru-RU" sz="3600" dirty="0" err="1">
                <a:solidFill>
                  <a:schemeClr val="accent6">
                    <a:lumMod val="75000"/>
                  </a:schemeClr>
                </a:solidFill>
              </a:rPr>
              <a:t>інтеграції</a:t>
            </a:r>
            <a:r>
              <a:rPr lang="ru-RU" sz="3600" dirty="0">
                <a:solidFill>
                  <a:schemeClr val="accent6">
                    <a:lumMod val="75000"/>
                  </a:schemeClr>
                </a:solidFill>
              </a:rPr>
              <a:t> </a:t>
            </a:r>
            <a:r>
              <a:rPr lang="ru-RU" sz="3600" dirty="0" err="1">
                <a:solidFill>
                  <a:schemeClr val="accent6">
                    <a:lumMod val="75000"/>
                  </a:schemeClr>
                </a:solidFill>
              </a:rPr>
              <a:t>доречно</a:t>
            </a:r>
            <a:r>
              <a:rPr lang="ru-RU" sz="3600" dirty="0">
                <a:solidFill>
                  <a:schemeClr val="accent6">
                    <a:lumMod val="75000"/>
                  </a:schemeClr>
                </a:solidFill>
              </a:rPr>
              <a:t> </a:t>
            </a:r>
            <a:r>
              <a:rPr lang="ru-RU" sz="3600" dirty="0" err="1">
                <a:solidFill>
                  <a:schemeClr val="accent6">
                    <a:lumMod val="75000"/>
                  </a:schemeClr>
                </a:solidFill>
              </a:rPr>
              <a:t>звернути</a:t>
            </a:r>
            <a:r>
              <a:rPr lang="ru-RU" sz="3600" dirty="0">
                <a:solidFill>
                  <a:schemeClr val="accent6">
                    <a:lumMod val="75000"/>
                  </a:schemeClr>
                </a:solidFill>
              </a:rPr>
              <a:t> </a:t>
            </a:r>
            <a:r>
              <a:rPr lang="ru-RU" sz="3600" dirty="0" err="1">
                <a:solidFill>
                  <a:schemeClr val="accent6">
                    <a:lumMod val="75000"/>
                  </a:schemeClr>
                </a:solidFill>
              </a:rPr>
              <a:t>увагу</a:t>
            </a:r>
            <a:r>
              <a:rPr lang="ru-RU" sz="3600" dirty="0">
                <a:solidFill>
                  <a:schemeClr val="accent6">
                    <a:lumMod val="75000"/>
                  </a:schemeClr>
                </a:solidFill>
              </a:rPr>
              <a:t> на </a:t>
            </a:r>
            <a:r>
              <a:rPr lang="ru-RU" sz="3600" dirty="0" err="1">
                <a:solidFill>
                  <a:schemeClr val="accent6">
                    <a:lumMod val="75000"/>
                  </a:schemeClr>
                </a:solidFill>
              </a:rPr>
              <a:t>основні</a:t>
            </a:r>
            <a:r>
              <a:rPr lang="ru-RU" sz="3600" dirty="0">
                <a:solidFill>
                  <a:schemeClr val="accent6">
                    <a:lumMod val="75000"/>
                  </a:schemeClr>
                </a:solidFill>
              </a:rPr>
              <a:t> </a:t>
            </a:r>
            <a:r>
              <a:rPr lang="ru-RU" sz="3600" dirty="0" err="1">
                <a:solidFill>
                  <a:schemeClr val="accent6">
                    <a:lumMod val="75000"/>
                  </a:schemeClr>
                </a:solidFill>
              </a:rPr>
              <a:t>європейські</a:t>
            </a:r>
            <a:r>
              <a:rPr lang="ru-RU" sz="3600" dirty="0">
                <a:solidFill>
                  <a:schemeClr val="accent6">
                    <a:lumMod val="75000"/>
                  </a:schemeClr>
                </a:solidFill>
              </a:rPr>
              <a:t> </a:t>
            </a:r>
            <a:r>
              <a:rPr lang="ru-RU" sz="3600" dirty="0" err="1">
                <a:solidFill>
                  <a:schemeClr val="accent6">
                    <a:lumMod val="75000"/>
                  </a:schemeClr>
                </a:solidFill>
              </a:rPr>
              <a:t>цінності</a:t>
            </a:r>
            <a:r>
              <a:rPr lang="ru-RU" sz="3600" dirty="0">
                <a:solidFill>
                  <a:schemeClr val="accent6">
                    <a:lumMod val="75000"/>
                  </a:schemeClr>
                </a:solidFill>
              </a:rPr>
              <a:t>. </a:t>
            </a:r>
            <a:r>
              <a:rPr lang="ru-RU" sz="3600" dirty="0" err="1">
                <a:solidFill>
                  <a:schemeClr val="accent6">
                    <a:lumMod val="75000"/>
                  </a:schemeClr>
                </a:solidFill>
              </a:rPr>
              <a:t>Європейський</a:t>
            </a:r>
            <a:r>
              <a:rPr lang="ru-RU" sz="3600" dirty="0">
                <a:solidFill>
                  <a:schemeClr val="accent6">
                    <a:lumMod val="75000"/>
                  </a:schemeClr>
                </a:solidFill>
              </a:rPr>
              <a:t> Союз </a:t>
            </a:r>
            <a:r>
              <a:rPr lang="ru-RU" sz="3600" dirty="0" err="1">
                <a:solidFill>
                  <a:schemeClr val="accent6">
                    <a:lumMod val="75000"/>
                  </a:schemeClr>
                </a:solidFill>
              </a:rPr>
              <a:t>ґрунтується</a:t>
            </a:r>
            <a:r>
              <a:rPr lang="ru-RU" sz="3600" dirty="0">
                <a:solidFill>
                  <a:schemeClr val="accent6">
                    <a:lumMod val="75000"/>
                  </a:schemeClr>
                </a:solidFill>
              </a:rPr>
              <a:t> на </a:t>
            </a:r>
            <a:r>
              <a:rPr lang="ru-RU" sz="3600" dirty="0" err="1">
                <a:solidFill>
                  <a:schemeClr val="accent6">
                    <a:lumMod val="75000"/>
                  </a:schemeClr>
                </a:solidFill>
              </a:rPr>
              <a:t>цінностях</a:t>
            </a:r>
            <a:r>
              <a:rPr lang="ru-RU" sz="3600" dirty="0">
                <a:solidFill>
                  <a:schemeClr val="accent6">
                    <a:lumMod val="75000"/>
                  </a:schemeClr>
                </a:solidFill>
              </a:rPr>
              <a:t>:</a:t>
            </a:r>
            <a:br>
              <a:rPr lang="ru-RU" sz="3600" dirty="0">
                <a:solidFill>
                  <a:schemeClr val="accent6">
                    <a:lumMod val="75000"/>
                  </a:schemeClr>
                </a:solidFill>
              </a:rPr>
            </a:br>
            <a:endParaRPr lang="ru-UA" dirty="0">
              <a:solidFill>
                <a:schemeClr val="accent6">
                  <a:lumMod val="75000"/>
                </a:schemeClr>
              </a:solidFill>
            </a:endParaRPr>
          </a:p>
        </p:txBody>
      </p:sp>
      <p:sp>
        <p:nvSpPr>
          <p:cNvPr id="3" name="Объект 2">
            <a:extLst>
              <a:ext uri="{FF2B5EF4-FFF2-40B4-BE49-F238E27FC236}">
                <a16:creationId xmlns:a16="http://schemas.microsoft.com/office/drawing/2014/main" id="{87E43468-12EC-7B09-FB90-F03867FBDB70}"/>
              </a:ext>
            </a:extLst>
          </p:cNvPr>
          <p:cNvSpPr>
            <a:spLocks noGrp="1"/>
          </p:cNvSpPr>
          <p:nvPr>
            <p:ph idx="1"/>
          </p:nvPr>
        </p:nvSpPr>
        <p:spPr>
          <a:xfrm>
            <a:off x="1251678" y="3043238"/>
            <a:ext cx="10178322" cy="2836354"/>
          </a:xfrm>
        </p:spPr>
        <p:txBody>
          <a:bodyPr>
            <a:normAutofit/>
          </a:bodyPr>
          <a:lstStyle/>
          <a:p>
            <a:r>
              <a:rPr lang="ru-RU" sz="3200" dirty="0" err="1">
                <a:latin typeface="Times New Roman" panose="02020603050405020304" pitchFamily="18" charset="0"/>
                <a:cs typeface="Times New Roman" panose="02020603050405020304" pitchFamily="18" charset="0"/>
              </a:rPr>
              <a:t>свободи</a:t>
            </a:r>
            <a:r>
              <a:rPr lang="ru-RU" sz="3200" dirty="0">
                <a:latin typeface="Times New Roman" panose="02020603050405020304" pitchFamily="18" charset="0"/>
                <a:cs typeface="Times New Roman" panose="02020603050405020304" pitchFamily="18" charset="0"/>
              </a:rPr>
              <a:t>;</a:t>
            </a:r>
          </a:p>
          <a:p>
            <a:r>
              <a:rPr lang="ru-RU" sz="3200" dirty="0" err="1">
                <a:latin typeface="Times New Roman" panose="02020603050405020304" pitchFamily="18" charset="0"/>
                <a:cs typeface="Times New Roman" panose="02020603050405020304" pitchFamily="18" charset="0"/>
              </a:rPr>
              <a:t>демократії</a:t>
            </a:r>
            <a:r>
              <a:rPr lang="ru-RU" sz="3200" dirty="0">
                <a:latin typeface="Times New Roman" panose="02020603050405020304" pitchFamily="18" charset="0"/>
                <a:cs typeface="Times New Roman" panose="02020603050405020304" pitchFamily="18" charset="0"/>
              </a:rPr>
              <a:t>;</a:t>
            </a:r>
          </a:p>
          <a:p>
            <a:r>
              <a:rPr lang="ru-RU" sz="3200" dirty="0" err="1">
                <a:latin typeface="Times New Roman" panose="02020603050405020304" pitchFamily="18" charset="0"/>
                <a:cs typeface="Times New Roman" panose="02020603050405020304" pitchFamily="18" charset="0"/>
              </a:rPr>
              <a:t>поваги</a:t>
            </a:r>
            <a:r>
              <a:rPr lang="ru-RU" sz="3200" dirty="0">
                <a:latin typeface="Times New Roman" panose="02020603050405020304" pitchFamily="18" charset="0"/>
                <a:cs typeface="Times New Roman" panose="02020603050405020304" pitchFamily="18" charset="0"/>
              </a:rPr>
              <a:t> прав </a:t>
            </a:r>
            <a:r>
              <a:rPr lang="ru-RU" sz="3200" dirty="0" err="1">
                <a:latin typeface="Times New Roman" panose="02020603050405020304" pitchFamily="18" charset="0"/>
                <a:cs typeface="Times New Roman" panose="02020603050405020304" pitchFamily="18" charset="0"/>
              </a:rPr>
              <a:t>людини</a:t>
            </a:r>
            <a:r>
              <a:rPr lang="ru-RU" sz="3200" dirty="0">
                <a:latin typeface="Times New Roman" panose="02020603050405020304" pitchFamily="18" charset="0"/>
                <a:cs typeface="Times New Roman" panose="02020603050405020304" pitchFamily="18" charset="0"/>
              </a:rPr>
              <a:t>;</a:t>
            </a:r>
          </a:p>
          <a:p>
            <a:r>
              <a:rPr lang="ru-RU" sz="3200" dirty="0">
                <a:latin typeface="Times New Roman" panose="02020603050405020304" pitchFamily="18" charset="0"/>
                <a:cs typeface="Times New Roman" panose="02020603050405020304" pitchFamily="18" charset="0"/>
              </a:rPr>
              <a:t>верховенства закону.</a:t>
            </a:r>
          </a:p>
          <a:p>
            <a:endParaRPr lang="ru-UA" sz="3200" dirty="0">
              <a:latin typeface="Times New Roman" panose="02020603050405020304" pitchFamily="18" charset="0"/>
              <a:cs typeface="Times New Roman" panose="02020603050405020304" pitchFamily="18" charset="0"/>
            </a:endParaRPr>
          </a:p>
        </p:txBody>
      </p:sp>
      <p:sp>
        <p:nvSpPr>
          <p:cNvPr id="4" name="Дата 3">
            <a:extLst>
              <a:ext uri="{FF2B5EF4-FFF2-40B4-BE49-F238E27FC236}">
                <a16:creationId xmlns:a16="http://schemas.microsoft.com/office/drawing/2014/main" id="{F84D03B5-31BF-412B-BB2F-1120233CBFFB}"/>
              </a:ext>
            </a:extLst>
          </p:cNvPr>
          <p:cNvSpPr>
            <a:spLocks noGrp="1"/>
          </p:cNvSpPr>
          <p:nvPr>
            <p:ph type="dt" sz="half" idx="10"/>
          </p:nvPr>
        </p:nvSpPr>
        <p:spPr/>
        <p:txBody>
          <a:bodyPr/>
          <a:lstStyle/>
          <a:p>
            <a:fld id="{E5DEABE1-76A9-9B47-9E4F-7076F3AA0BD3}" type="datetime1">
              <a:rPr lang="ru-RU" smtClean="0"/>
              <a:t>13.11.2022</a:t>
            </a:fld>
            <a:endParaRPr lang="ru-UA"/>
          </a:p>
        </p:txBody>
      </p:sp>
      <p:sp>
        <p:nvSpPr>
          <p:cNvPr id="5" name="Номер слайда 4">
            <a:extLst>
              <a:ext uri="{FF2B5EF4-FFF2-40B4-BE49-F238E27FC236}">
                <a16:creationId xmlns:a16="http://schemas.microsoft.com/office/drawing/2014/main" id="{ADE2DF53-83F3-58F8-037A-A3ECF7718C8C}"/>
              </a:ext>
            </a:extLst>
          </p:cNvPr>
          <p:cNvSpPr>
            <a:spLocks noGrp="1"/>
          </p:cNvSpPr>
          <p:nvPr>
            <p:ph type="sldNum" sz="quarter" idx="12"/>
          </p:nvPr>
        </p:nvSpPr>
        <p:spPr/>
        <p:txBody>
          <a:bodyPr/>
          <a:lstStyle/>
          <a:p>
            <a:fld id="{D0E2E3A0-6B7B-CD4A-8999-E2D0F517CFAE}" type="slidenum">
              <a:rPr lang="ru-UA" smtClean="0"/>
              <a:t>2</a:t>
            </a:fld>
            <a:endParaRPr lang="ru-UA"/>
          </a:p>
        </p:txBody>
      </p:sp>
      <p:pic>
        <p:nvPicPr>
          <p:cNvPr id="7" name="Рисунок 6">
            <a:extLst>
              <a:ext uri="{FF2B5EF4-FFF2-40B4-BE49-F238E27FC236}">
                <a16:creationId xmlns:a16="http://schemas.microsoft.com/office/drawing/2014/main" id="{C55C9FAD-FD4D-902B-4468-F76C22552505}"/>
              </a:ext>
            </a:extLst>
          </p:cNvPr>
          <p:cNvPicPr>
            <a:picLocks noChangeAspect="1"/>
          </p:cNvPicPr>
          <p:nvPr/>
        </p:nvPicPr>
        <p:blipFill>
          <a:blip r:embed="rId2"/>
          <a:stretch>
            <a:fillRect/>
          </a:stretch>
        </p:blipFill>
        <p:spPr>
          <a:xfrm>
            <a:off x="7429499" y="2364892"/>
            <a:ext cx="3071813" cy="1720215"/>
          </a:xfrm>
          <a:prstGeom prst="rect">
            <a:avLst/>
          </a:prstGeom>
        </p:spPr>
      </p:pic>
      <p:pic>
        <p:nvPicPr>
          <p:cNvPr id="9" name="Рисунок 8">
            <a:extLst>
              <a:ext uri="{FF2B5EF4-FFF2-40B4-BE49-F238E27FC236}">
                <a16:creationId xmlns:a16="http://schemas.microsoft.com/office/drawing/2014/main" id="{65E1C66E-6654-19D8-B645-FE854462C673}"/>
              </a:ext>
            </a:extLst>
          </p:cNvPr>
          <p:cNvPicPr>
            <a:picLocks noChangeAspect="1"/>
          </p:cNvPicPr>
          <p:nvPr/>
        </p:nvPicPr>
        <p:blipFill>
          <a:blip r:embed="rId3"/>
          <a:stretch>
            <a:fillRect/>
          </a:stretch>
        </p:blipFill>
        <p:spPr>
          <a:xfrm>
            <a:off x="7429499" y="4711420"/>
            <a:ext cx="3071813" cy="1764217"/>
          </a:xfrm>
          <a:prstGeom prst="rect">
            <a:avLst/>
          </a:prstGeom>
        </p:spPr>
      </p:pic>
    </p:spTree>
    <p:extLst>
      <p:ext uri="{BB962C8B-B14F-4D97-AF65-F5344CB8AC3E}">
        <p14:creationId xmlns:p14="http://schemas.microsoft.com/office/powerpoint/2010/main" val="439032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0000" y="447188"/>
            <a:ext cx="6757749" cy="970450"/>
          </a:xfrm>
        </p:spPr>
        <p:txBody>
          <a:bodyPr>
            <a:normAutofit/>
          </a:bodyPr>
          <a:lstStyle/>
          <a:p>
            <a:r>
              <a:rPr lang="ru-RU" sz="2800" dirty="0" err="1"/>
              <a:t>скандинавська</a:t>
            </a:r>
            <a:r>
              <a:rPr lang="ru-RU" sz="2800" dirty="0"/>
              <a:t> модель є </a:t>
            </a:r>
            <a:r>
              <a:rPr lang="ru-RU" sz="2800" dirty="0" err="1"/>
              <a:t>найбільш</a:t>
            </a:r>
            <a:r>
              <a:rPr lang="ru-RU" sz="2800" dirty="0"/>
              <a:t> </a:t>
            </a:r>
            <a:r>
              <a:rPr lang="ru-RU" sz="2800" dirty="0" err="1"/>
              <a:t>привабливою</a:t>
            </a:r>
            <a:r>
              <a:rPr lang="ru-RU" sz="2800" dirty="0"/>
              <a:t> </a:t>
            </a:r>
          </a:p>
        </p:txBody>
      </p:sp>
      <p:sp>
        <p:nvSpPr>
          <p:cNvPr id="3" name="Объект 2"/>
          <p:cNvSpPr>
            <a:spLocks noGrp="1"/>
          </p:cNvSpPr>
          <p:nvPr>
            <p:ph idx="1"/>
          </p:nvPr>
        </p:nvSpPr>
        <p:spPr>
          <a:xfrm>
            <a:off x="200299" y="1820091"/>
            <a:ext cx="11172989" cy="4929052"/>
          </a:xfrm>
        </p:spPr>
        <p:txBody>
          <a:bodyPr>
            <a:normAutofit fontScale="92500" lnSpcReduction="20000"/>
          </a:bodyPr>
          <a:lstStyle/>
          <a:p>
            <a:pPr marL="0" indent="0" algn="just">
              <a:buNone/>
            </a:pPr>
            <a:r>
              <a:rPr lang="ru-RU" b="1" u="sng" dirty="0" err="1"/>
              <a:t>визначають</a:t>
            </a:r>
            <a:r>
              <a:rPr lang="ru-RU" b="1" u="sng" dirty="0"/>
              <a:t> </a:t>
            </a:r>
            <a:r>
              <a:rPr lang="ru-RU" b="1" u="sng" dirty="0" err="1"/>
              <a:t>наступні</a:t>
            </a:r>
            <a:r>
              <a:rPr lang="ru-RU" b="1" u="sng" dirty="0"/>
              <a:t> характеристики </a:t>
            </a:r>
            <a:r>
              <a:rPr lang="ru-RU" b="1" u="sng" dirty="0" err="1"/>
              <a:t>скандинавської</a:t>
            </a:r>
            <a:r>
              <a:rPr lang="ru-RU" b="1" u="sng" dirty="0"/>
              <a:t> </a:t>
            </a:r>
            <a:r>
              <a:rPr lang="ru-RU" b="1" u="sng" dirty="0" err="1"/>
              <a:t>моделі</a:t>
            </a:r>
            <a:r>
              <a:rPr lang="ru-RU" b="1" u="sng" dirty="0"/>
              <a:t> </a:t>
            </a:r>
            <a:r>
              <a:rPr lang="ru-RU" b="1" u="sng" dirty="0" err="1"/>
              <a:t>добробуту</a:t>
            </a:r>
            <a:r>
              <a:rPr lang="ru-RU" b="1" u="sng" dirty="0"/>
              <a:t>:</a:t>
            </a:r>
          </a:p>
          <a:p>
            <a:pPr marL="0" indent="0" algn="just">
              <a:buNone/>
            </a:pPr>
            <a:r>
              <a:rPr lang="ru-RU" dirty="0"/>
              <a:t>– </a:t>
            </a:r>
            <a:r>
              <a:rPr lang="ru-RU" dirty="0" err="1"/>
              <a:t>всеосяжний</a:t>
            </a:r>
            <a:r>
              <a:rPr lang="ru-RU" dirty="0"/>
              <a:t> характер: </a:t>
            </a:r>
            <a:r>
              <a:rPr lang="ru-RU" dirty="0" err="1"/>
              <a:t>державна</a:t>
            </a:r>
            <a:r>
              <a:rPr lang="ru-RU" dirty="0"/>
              <a:t> </a:t>
            </a:r>
            <a:r>
              <a:rPr lang="ru-RU" dirty="0" err="1"/>
              <a:t>політика</a:t>
            </a:r>
            <a:r>
              <a:rPr lang="ru-RU" dirty="0"/>
              <a:t> </a:t>
            </a:r>
            <a:r>
              <a:rPr lang="ru-RU" dirty="0" err="1"/>
              <a:t>має</a:t>
            </a:r>
            <a:r>
              <a:rPr lang="ru-RU" dirty="0"/>
              <a:t> </a:t>
            </a:r>
            <a:r>
              <a:rPr lang="ru-RU" dirty="0" err="1"/>
              <a:t>широке</a:t>
            </a:r>
            <a:r>
              <a:rPr lang="ru-RU" dirty="0"/>
              <a:t> </a:t>
            </a:r>
            <a:r>
              <a:rPr lang="ru-RU" dirty="0" err="1"/>
              <a:t>охоплення</a:t>
            </a:r>
            <a:r>
              <a:rPr lang="ru-RU" dirty="0"/>
              <a:t>; </a:t>
            </a:r>
            <a:r>
              <a:rPr lang="ru-RU" dirty="0" err="1"/>
              <a:t>порівняно</a:t>
            </a:r>
            <a:r>
              <a:rPr lang="ru-RU" dirty="0"/>
              <a:t> з </a:t>
            </a:r>
            <a:r>
              <a:rPr lang="ru-RU" dirty="0" err="1"/>
              <a:t>іншими</a:t>
            </a:r>
            <a:r>
              <a:rPr lang="ru-RU" dirty="0"/>
              <a:t> </a:t>
            </a:r>
            <a:r>
              <a:rPr lang="ru-RU" dirty="0" err="1"/>
              <a:t>країнами</a:t>
            </a:r>
            <a:r>
              <a:rPr lang="ru-RU" dirty="0"/>
              <a:t>, держава </a:t>
            </a:r>
            <a:r>
              <a:rPr lang="ru-RU" dirty="0" err="1"/>
              <a:t>має</a:t>
            </a:r>
            <a:r>
              <a:rPr lang="ru-RU" dirty="0"/>
              <a:t> тут </a:t>
            </a:r>
            <a:r>
              <a:rPr lang="ru-RU" dirty="0" err="1"/>
              <a:t>більший</a:t>
            </a:r>
            <a:r>
              <a:rPr lang="ru-RU" dirty="0"/>
              <a:t> </a:t>
            </a:r>
            <a:r>
              <a:rPr lang="ru-RU" dirty="0" err="1"/>
              <a:t>вплив</a:t>
            </a:r>
            <a:r>
              <a:rPr lang="ru-RU" dirty="0"/>
              <a:t>, </a:t>
            </a:r>
            <a:r>
              <a:rPr lang="ru-RU" dirty="0" err="1"/>
              <a:t>ніж</a:t>
            </a:r>
            <a:r>
              <a:rPr lang="ru-RU" dirty="0"/>
              <a:t> </a:t>
            </a:r>
            <a:r>
              <a:rPr lang="ru-RU" dirty="0" err="1"/>
              <a:t>ринок</a:t>
            </a:r>
            <a:r>
              <a:rPr lang="ru-RU" dirty="0"/>
              <a:t> </a:t>
            </a:r>
            <a:r>
              <a:rPr lang="ru-RU" dirty="0" err="1"/>
              <a:t>або</a:t>
            </a:r>
            <a:r>
              <a:rPr lang="ru-RU" dirty="0"/>
              <a:t> </a:t>
            </a:r>
            <a:r>
              <a:rPr lang="ru-RU" dirty="0" err="1"/>
              <a:t>цивільне</a:t>
            </a:r>
            <a:r>
              <a:rPr lang="ru-RU" dirty="0"/>
              <a:t> </a:t>
            </a:r>
            <a:r>
              <a:rPr lang="ru-RU" dirty="0" err="1"/>
              <a:t>суспільство</a:t>
            </a:r>
            <a:r>
              <a:rPr lang="ru-RU" dirty="0"/>
              <a:t>;</a:t>
            </a:r>
          </a:p>
          <a:p>
            <a:pPr marL="0" indent="0" algn="just">
              <a:buNone/>
            </a:pPr>
            <a:r>
              <a:rPr lang="ru-RU" dirty="0"/>
              <a:t>– </a:t>
            </a:r>
            <a:r>
              <a:rPr lang="ru-RU" dirty="0" err="1"/>
              <a:t>повна</a:t>
            </a:r>
            <a:r>
              <a:rPr lang="ru-RU" dirty="0"/>
              <a:t> </a:t>
            </a:r>
            <a:r>
              <a:rPr lang="ru-RU" dirty="0" err="1"/>
              <a:t>зайнятість</a:t>
            </a:r>
            <a:r>
              <a:rPr lang="ru-RU" dirty="0"/>
              <a:t>: </a:t>
            </a:r>
            <a:r>
              <a:rPr lang="ru-RU" dirty="0" err="1"/>
              <a:t>політика</a:t>
            </a:r>
            <a:r>
              <a:rPr lang="ru-RU" dirty="0"/>
              <a:t> </a:t>
            </a:r>
            <a:r>
              <a:rPr lang="ru-RU" dirty="0" err="1"/>
              <a:t>спрямована</a:t>
            </a:r>
            <a:r>
              <a:rPr lang="ru-RU" dirty="0"/>
              <a:t> на </a:t>
            </a:r>
            <a:r>
              <a:rPr lang="ru-RU" dirty="0" err="1"/>
              <a:t>забезпечення</a:t>
            </a:r>
            <a:r>
              <a:rPr lang="ru-RU" dirty="0"/>
              <a:t> </a:t>
            </a:r>
            <a:r>
              <a:rPr lang="ru-RU" dirty="0" err="1"/>
              <a:t>більш</a:t>
            </a:r>
            <a:r>
              <a:rPr lang="ru-RU" dirty="0"/>
              <a:t> </a:t>
            </a:r>
            <a:r>
              <a:rPr lang="ru-RU" dirty="0" err="1"/>
              <a:t>повної</a:t>
            </a:r>
            <a:r>
              <a:rPr lang="ru-RU" dirty="0"/>
              <a:t> </a:t>
            </a:r>
            <a:r>
              <a:rPr lang="ru-RU" dirty="0" err="1"/>
              <a:t>зайнятості</a:t>
            </a:r>
            <a:r>
              <a:rPr lang="ru-RU" dirty="0"/>
              <a:t> </a:t>
            </a:r>
            <a:r>
              <a:rPr lang="ru-RU" dirty="0" err="1"/>
              <a:t>населення</a:t>
            </a:r>
            <a:r>
              <a:rPr lang="ru-RU" dirty="0"/>
              <a:t> і/</a:t>
            </a:r>
            <a:r>
              <a:rPr lang="ru-RU" dirty="0" err="1"/>
              <a:t>або</a:t>
            </a:r>
            <a:r>
              <a:rPr lang="ru-RU" dirty="0"/>
              <a:t> </a:t>
            </a:r>
            <a:r>
              <a:rPr lang="ru-RU" dirty="0" err="1"/>
              <a:t>попередження</a:t>
            </a:r>
            <a:r>
              <a:rPr lang="ru-RU" dirty="0"/>
              <a:t> </a:t>
            </a:r>
            <a:r>
              <a:rPr lang="ru-RU" dirty="0" err="1"/>
              <a:t>безробіття</a:t>
            </a:r>
            <a:r>
              <a:rPr lang="ru-RU" dirty="0"/>
              <a:t>, особливо </a:t>
            </a:r>
            <a:r>
              <a:rPr lang="ru-RU" dirty="0" err="1"/>
              <a:t>тривалого</a:t>
            </a:r>
            <a:r>
              <a:rPr lang="ru-RU" dirty="0"/>
              <a:t>;</a:t>
            </a:r>
          </a:p>
          <a:p>
            <a:pPr marL="0" indent="0" algn="just">
              <a:buNone/>
            </a:pPr>
            <a:r>
              <a:rPr lang="ru-RU" dirty="0"/>
              <a:t>– </a:t>
            </a:r>
            <a:r>
              <a:rPr lang="ru-RU" dirty="0" err="1"/>
              <a:t>рівність</a:t>
            </a:r>
            <a:r>
              <a:rPr lang="ru-RU" dirty="0"/>
              <a:t>: </a:t>
            </a:r>
            <a:r>
              <a:rPr lang="ru-RU" dirty="0" err="1"/>
              <a:t>політика</a:t>
            </a:r>
            <a:r>
              <a:rPr lang="ru-RU" dirty="0"/>
              <a:t> </a:t>
            </a:r>
            <a:r>
              <a:rPr lang="ru-RU" dirty="0" err="1"/>
              <a:t>має</a:t>
            </a:r>
            <a:r>
              <a:rPr lang="ru-RU" dirty="0"/>
              <a:t> на </a:t>
            </a:r>
            <a:r>
              <a:rPr lang="ru-RU" dirty="0" err="1"/>
              <a:t>меті</a:t>
            </a:r>
            <a:r>
              <a:rPr lang="ru-RU" dirty="0"/>
              <a:t> </a:t>
            </a:r>
            <a:r>
              <a:rPr lang="ru-RU" dirty="0" err="1"/>
              <a:t>збільшення</a:t>
            </a:r>
            <a:r>
              <a:rPr lang="ru-RU" dirty="0"/>
              <a:t> </a:t>
            </a:r>
            <a:r>
              <a:rPr lang="ru-RU" dirty="0" err="1"/>
              <a:t>рівності</a:t>
            </a:r>
            <a:r>
              <a:rPr lang="ru-RU" dirty="0"/>
              <a:t> </a:t>
            </a:r>
            <a:r>
              <a:rPr lang="ru-RU" dirty="0" err="1"/>
              <a:t>між</a:t>
            </a:r>
            <a:r>
              <a:rPr lang="ru-RU" dirty="0"/>
              <a:t> </a:t>
            </a:r>
            <a:r>
              <a:rPr lang="ru-RU" dirty="0" err="1"/>
              <a:t>різними</a:t>
            </a:r>
            <a:r>
              <a:rPr lang="ru-RU" dirty="0"/>
              <a:t> </a:t>
            </a:r>
            <a:r>
              <a:rPr lang="ru-RU" dirty="0" err="1"/>
              <a:t>гендерними</a:t>
            </a:r>
            <a:r>
              <a:rPr lang="ru-RU" dirty="0"/>
              <a:t>, </a:t>
            </a:r>
            <a:r>
              <a:rPr lang="ru-RU" dirty="0" err="1"/>
              <a:t>віковими</a:t>
            </a:r>
            <a:r>
              <a:rPr lang="ru-RU" dirty="0"/>
              <a:t>, </a:t>
            </a:r>
            <a:r>
              <a:rPr lang="ru-RU" dirty="0" err="1"/>
              <a:t>класовими</a:t>
            </a:r>
            <a:r>
              <a:rPr lang="ru-RU" dirty="0"/>
              <a:t>, </a:t>
            </a:r>
            <a:r>
              <a:rPr lang="ru-RU" dirty="0" err="1"/>
              <a:t>сімейними</a:t>
            </a:r>
            <a:r>
              <a:rPr lang="ru-RU" dirty="0"/>
              <a:t>, </a:t>
            </a:r>
            <a:r>
              <a:rPr lang="ru-RU" dirty="0" err="1"/>
              <a:t>етнічними</a:t>
            </a:r>
            <a:r>
              <a:rPr lang="ru-RU" dirty="0"/>
              <a:t>, </a:t>
            </a:r>
            <a:r>
              <a:rPr lang="ru-RU" dirty="0" err="1"/>
              <a:t>релігійними</a:t>
            </a:r>
            <a:r>
              <a:rPr lang="ru-RU" dirty="0"/>
              <a:t>, </a:t>
            </a:r>
            <a:r>
              <a:rPr lang="ru-RU" dirty="0" err="1"/>
              <a:t>регіональними</a:t>
            </a:r>
            <a:r>
              <a:rPr lang="ru-RU" dirty="0"/>
              <a:t> і </a:t>
            </a:r>
            <a:r>
              <a:rPr lang="ru-RU" dirty="0" err="1"/>
              <a:t>іншими</a:t>
            </a:r>
            <a:r>
              <a:rPr lang="ru-RU" dirty="0"/>
              <a:t> </a:t>
            </a:r>
            <a:r>
              <a:rPr lang="ru-RU" dirty="0" err="1"/>
              <a:t>групами</a:t>
            </a:r>
            <a:r>
              <a:rPr lang="ru-RU" dirty="0"/>
              <a:t>;</a:t>
            </a:r>
          </a:p>
          <a:p>
            <a:pPr marL="0" indent="0" algn="just">
              <a:buNone/>
            </a:pPr>
            <a:r>
              <a:rPr lang="ru-RU" dirty="0"/>
              <a:t>– </a:t>
            </a:r>
            <a:r>
              <a:rPr lang="ru-RU" dirty="0" err="1"/>
              <a:t>універсальність</a:t>
            </a:r>
            <a:r>
              <a:rPr lang="ru-RU" dirty="0"/>
              <a:t>: право на </a:t>
            </a:r>
            <a:r>
              <a:rPr lang="ru-RU" dirty="0" err="1"/>
              <a:t>основні</a:t>
            </a:r>
            <a:r>
              <a:rPr lang="ru-RU" dirty="0"/>
              <a:t> </a:t>
            </a:r>
            <a:r>
              <a:rPr lang="ru-RU" dirty="0" err="1"/>
              <a:t>соціальні</a:t>
            </a:r>
            <a:r>
              <a:rPr lang="ru-RU" dirty="0"/>
              <a:t> </a:t>
            </a:r>
            <a:r>
              <a:rPr lang="ru-RU" dirty="0" err="1"/>
              <a:t>гарантії</a:t>
            </a:r>
            <a:r>
              <a:rPr lang="ru-RU" dirty="0"/>
              <a:t> (у натуральному і грошовому </a:t>
            </a:r>
            <a:r>
              <a:rPr lang="ru-RU" dirty="0" err="1"/>
              <a:t>виразі</a:t>
            </a:r>
            <a:r>
              <a:rPr lang="ru-RU" dirty="0"/>
              <a:t>) для широкого спектра </a:t>
            </a:r>
            <a:r>
              <a:rPr lang="ru-RU" dirty="0" err="1"/>
              <a:t>соціальних</a:t>
            </a:r>
            <a:r>
              <a:rPr lang="ru-RU" dirty="0"/>
              <a:t> </a:t>
            </a:r>
            <a:r>
              <a:rPr lang="ru-RU" dirty="0" err="1"/>
              <a:t>обставин</a:t>
            </a:r>
            <a:r>
              <a:rPr lang="ru-RU" dirty="0"/>
              <a:t> і </a:t>
            </a:r>
            <a:r>
              <a:rPr lang="ru-RU" dirty="0" err="1"/>
              <a:t>життєвих</a:t>
            </a:r>
            <a:r>
              <a:rPr lang="ru-RU" dirty="0"/>
              <a:t> </a:t>
            </a:r>
            <a:r>
              <a:rPr lang="ru-RU" dirty="0" err="1"/>
              <a:t>ситуацій</a:t>
            </a:r>
            <a:r>
              <a:rPr lang="ru-RU" dirty="0"/>
              <a:t>;</a:t>
            </a:r>
          </a:p>
          <a:p>
            <a:pPr marL="0" indent="0" algn="just">
              <a:buNone/>
            </a:pPr>
            <a:r>
              <a:rPr lang="ru-RU" dirty="0"/>
              <a:t>– </a:t>
            </a:r>
            <a:r>
              <a:rPr lang="ru-RU" dirty="0" err="1"/>
              <a:t>висока</a:t>
            </a:r>
            <a:r>
              <a:rPr lang="ru-RU" dirty="0"/>
              <a:t> </a:t>
            </a:r>
            <a:r>
              <a:rPr lang="ru-RU" dirty="0" err="1"/>
              <a:t>якість</a:t>
            </a:r>
            <a:r>
              <a:rPr lang="ru-RU" dirty="0"/>
              <a:t> </a:t>
            </a:r>
            <a:r>
              <a:rPr lang="ru-RU" dirty="0" err="1"/>
              <a:t>цих</a:t>
            </a:r>
            <a:r>
              <a:rPr lang="ru-RU" dirty="0"/>
              <a:t> </a:t>
            </a:r>
            <a:r>
              <a:rPr lang="ru-RU" dirty="0" err="1"/>
              <a:t>гарантій</a:t>
            </a:r>
            <a:r>
              <a:rPr lang="ru-RU" dirty="0"/>
              <a:t>: </a:t>
            </a:r>
            <a:r>
              <a:rPr lang="ru-RU" dirty="0" err="1"/>
              <a:t>соціальні</a:t>
            </a:r>
            <a:r>
              <a:rPr lang="ru-RU" dirty="0"/>
              <a:t> </a:t>
            </a:r>
            <a:r>
              <a:rPr lang="ru-RU" dirty="0" err="1"/>
              <a:t>послуги</a:t>
            </a:r>
            <a:r>
              <a:rPr lang="ru-RU" dirty="0"/>
              <a:t> </a:t>
            </a:r>
            <a:r>
              <a:rPr lang="ru-RU" dirty="0" err="1"/>
              <a:t>мають</a:t>
            </a:r>
            <a:r>
              <a:rPr lang="ru-RU" dirty="0"/>
              <a:t> </a:t>
            </a:r>
            <a:r>
              <a:rPr lang="ru-RU" dirty="0" err="1"/>
              <a:t>високу</a:t>
            </a:r>
            <a:r>
              <a:rPr lang="ru-RU" dirty="0"/>
              <a:t> </a:t>
            </a:r>
            <a:r>
              <a:rPr lang="ru-RU" dirty="0" err="1"/>
              <a:t>якість</a:t>
            </a:r>
            <a:r>
              <a:rPr lang="ru-RU" dirty="0"/>
              <a:t> і </a:t>
            </a:r>
            <a:r>
              <a:rPr lang="ru-RU" dirty="0" err="1"/>
              <a:t>надаються</a:t>
            </a:r>
            <a:r>
              <a:rPr lang="ru-RU" dirty="0"/>
              <a:t> </a:t>
            </a:r>
            <a:r>
              <a:rPr lang="ru-RU" dirty="0" err="1"/>
              <a:t>професіоналами</a:t>
            </a:r>
            <a:r>
              <a:rPr lang="ru-RU" dirty="0"/>
              <a:t> в </a:t>
            </a:r>
            <a:r>
              <a:rPr lang="ru-RU" dirty="0" err="1"/>
              <a:t>ційсфері</a:t>
            </a:r>
            <a:r>
              <a:rPr lang="ru-RU" dirty="0"/>
              <a:t>;</a:t>
            </a:r>
          </a:p>
          <a:p>
            <a:pPr marL="0" indent="0" algn="just">
              <a:buNone/>
            </a:pPr>
            <a:r>
              <a:rPr lang="ru-RU" dirty="0"/>
              <a:t>– </a:t>
            </a:r>
            <a:r>
              <a:rPr lang="ru-RU" dirty="0" err="1"/>
              <a:t>щедрість</a:t>
            </a:r>
            <a:r>
              <a:rPr lang="ru-RU" dirty="0"/>
              <a:t> </a:t>
            </a:r>
            <a:r>
              <a:rPr lang="ru-RU" dirty="0" err="1"/>
              <a:t>гарантій</a:t>
            </a:r>
            <a:r>
              <a:rPr lang="ru-RU" dirty="0"/>
              <a:t>: </a:t>
            </a:r>
            <a:r>
              <a:rPr lang="ru-RU" dirty="0" err="1"/>
              <a:t>грошові</a:t>
            </a:r>
            <a:r>
              <a:rPr lang="ru-RU" dirty="0"/>
              <a:t> </a:t>
            </a:r>
            <a:r>
              <a:rPr lang="ru-RU" dirty="0" err="1"/>
              <a:t>трансферти</a:t>
            </a:r>
            <a:r>
              <a:rPr lang="ru-RU" dirty="0"/>
              <a:t>, особливо для </a:t>
            </a:r>
            <a:r>
              <a:rPr lang="ru-RU" dirty="0" err="1"/>
              <a:t>низькодоходних</a:t>
            </a:r>
            <a:r>
              <a:rPr lang="ru-RU" dirty="0"/>
              <a:t> </a:t>
            </a:r>
            <a:r>
              <a:rPr lang="ru-RU" dirty="0" err="1"/>
              <a:t>груп</a:t>
            </a:r>
            <a:r>
              <a:rPr lang="ru-RU" dirty="0"/>
              <a:t>, </a:t>
            </a:r>
            <a:r>
              <a:rPr lang="ru-RU" dirty="0" err="1"/>
              <a:t>достатньо</a:t>
            </a:r>
            <a:r>
              <a:rPr lang="ru-RU" dirty="0"/>
              <a:t> </a:t>
            </a:r>
            <a:r>
              <a:rPr lang="ru-RU" dirty="0" err="1"/>
              <a:t>щедрі</a:t>
            </a:r>
            <a:r>
              <a:rPr lang="ru-RU" dirty="0"/>
              <a:t>, </a:t>
            </a:r>
            <a:r>
              <a:rPr lang="ru-RU" dirty="0" err="1"/>
              <a:t>щоб</a:t>
            </a:r>
            <a:r>
              <a:rPr lang="ru-RU" dirty="0"/>
              <a:t> </a:t>
            </a:r>
            <a:r>
              <a:rPr lang="ru-RU" dirty="0" err="1"/>
              <a:t>забезпечити</a:t>
            </a:r>
            <a:r>
              <a:rPr lang="ru-RU" dirty="0"/>
              <a:t> «</a:t>
            </a:r>
            <a:r>
              <a:rPr lang="ru-RU" dirty="0" err="1"/>
              <a:t>нормальний</a:t>
            </a:r>
            <a:r>
              <a:rPr lang="ru-RU" dirty="0"/>
              <a:t>» </a:t>
            </a:r>
            <a:r>
              <a:rPr lang="ru-RU" dirty="0" err="1"/>
              <a:t>рівень</a:t>
            </a:r>
            <a:r>
              <a:rPr lang="ru-RU" dirty="0"/>
              <a:t> </a:t>
            </a:r>
            <a:r>
              <a:rPr lang="ru-RU" dirty="0" err="1"/>
              <a:t>життя</a:t>
            </a:r>
            <a:endParaRPr lang="ru-RU" dirty="0"/>
          </a:p>
        </p:txBody>
      </p:sp>
      <p:pic>
        <p:nvPicPr>
          <p:cNvPr id="4" name="Рисунок 3"/>
          <p:cNvPicPr>
            <a:picLocks noChangeAspect="1"/>
          </p:cNvPicPr>
          <p:nvPr/>
        </p:nvPicPr>
        <p:blipFill>
          <a:blip r:embed="rId2"/>
          <a:stretch>
            <a:fillRect/>
          </a:stretch>
        </p:blipFill>
        <p:spPr>
          <a:xfrm>
            <a:off x="8007154" y="57004"/>
            <a:ext cx="3366135" cy="1769936"/>
          </a:xfrm>
          <a:prstGeom prst="rect">
            <a:avLst/>
          </a:prstGeom>
        </p:spPr>
      </p:pic>
      <p:sp>
        <p:nvSpPr>
          <p:cNvPr id="5" name="Дата 4">
            <a:extLst>
              <a:ext uri="{FF2B5EF4-FFF2-40B4-BE49-F238E27FC236}">
                <a16:creationId xmlns:a16="http://schemas.microsoft.com/office/drawing/2014/main" id="{7B1DD65C-7F34-8D46-801B-461FA94EF631}"/>
              </a:ext>
            </a:extLst>
          </p:cNvPr>
          <p:cNvSpPr>
            <a:spLocks noGrp="1"/>
          </p:cNvSpPr>
          <p:nvPr>
            <p:ph type="dt" sz="half" idx="10"/>
          </p:nvPr>
        </p:nvSpPr>
        <p:spPr/>
        <p:txBody>
          <a:bodyPr/>
          <a:lstStyle/>
          <a:p>
            <a:fld id="{40434F81-1708-9848-8980-FEBA246DA2D9}" type="datetime1">
              <a:rPr lang="ru-RU" smtClean="0"/>
              <a:t>13.11.2022</a:t>
            </a:fld>
            <a:endParaRPr lang="ru-UA"/>
          </a:p>
        </p:txBody>
      </p:sp>
      <p:sp>
        <p:nvSpPr>
          <p:cNvPr id="6" name="Номер слайда 5">
            <a:extLst>
              <a:ext uri="{FF2B5EF4-FFF2-40B4-BE49-F238E27FC236}">
                <a16:creationId xmlns:a16="http://schemas.microsoft.com/office/drawing/2014/main" id="{46E11D04-F616-A646-ABC5-3F1D4FB164F6}"/>
              </a:ext>
            </a:extLst>
          </p:cNvPr>
          <p:cNvSpPr>
            <a:spLocks noGrp="1"/>
          </p:cNvSpPr>
          <p:nvPr>
            <p:ph type="sldNum" sz="quarter" idx="12"/>
          </p:nvPr>
        </p:nvSpPr>
        <p:spPr/>
        <p:txBody>
          <a:bodyPr/>
          <a:lstStyle/>
          <a:p>
            <a:fld id="{D4CBF4CF-B119-4841-B505-2CAA97F19D28}" type="slidenum">
              <a:rPr lang="ru-UA" smtClean="0"/>
              <a:t>20</a:t>
            </a:fld>
            <a:endParaRPr lang="ru-UA"/>
          </a:p>
        </p:txBody>
      </p:sp>
    </p:spTree>
    <p:extLst>
      <p:ext uri="{BB962C8B-B14F-4D97-AF65-F5344CB8AC3E}">
        <p14:creationId xmlns:p14="http://schemas.microsoft.com/office/powerpoint/2010/main" val="878350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4472" y="447188"/>
            <a:ext cx="11007529" cy="1285818"/>
          </a:xfrm>
        </p:spPr>
        <p:txBody>
          <a:bodyPr>
            <a:normAutofit/>
          </a:bodyPr>
          <a:lstStyle/>
          <a:p>
            <a:r>
              <a:rPr lang="ru-RU" sz="2000" dirty="0"/>
              <a:t>Для </a:t>
            </a:r>
            <a:r>
              <a:rPr lang="ru-RU" sz="2000" dirty="0" err="1"/>
              <a:t>більш</a:t>
            </a:r>
            <a:r>
              <a:rPr lang="ru-RU" sz="2000" dirty="0"/>
              <a:t> </a:t>
            </a:r>
            <a:r>
              <a:rPr lang="ru-RU" sz="2000" dirty="0" err="1"/>
              <a:t>чіткого</a:t>
            </a:r>
            <a:r>
              <a:rPr lang="ru-RU" sz="2000" dirty="0"/>
              <a:t> </a:t>
            </a:r>
            <a:r>
              <a:rPr lang="ru-RU" sz="2000" dirty="0" err="1"/>
              <a:t>розуміння</a:t>
            </a:r>
            <a:r>
              <a:rPr lang="ru-RU" sz="2000" dirty="0"/>
              <a:t> </a:t>
            </a:r>
            <a:r>
              <a:rPr lang="ru-RU" sz="2000" dirty="0" err="1"/>
              <a:t>траєкторії</a:t>
            </a:r>
            <a:r>
              <a:rPr lang="ru-RU" sz="2000" dirty="0"/>
              <a:t> </a:t>
            </a:r>
            <a:r>
              <a:rPr lang="ru-RU" sz="2000" dirty="0" err="1"/>
              <a:t>розвитку</a:t>
            </a:r>
            <a:r>
              <a:rPr lang="ru-RU" sz="2000" dirty="0"/>
              <a:t> </a:t>
            </a:r>
            <a:r>
              <a:rPr lang="ru-RU" sz="2000" dirty="0" err="1"/>
              <a:t>соціальних</a:t>
            </a:r>
            <a:r>
              <a:rPr lang="ru-RU" sz="2000" dirty="0"/>
              <a:t> </a:t>
            </a:r>
            <a:r>
              <a:rPr lang="ru-RU" sz="2000" dirty="0" err="1"/>
              <a:t>політик</a:t>
            </a:r>
            <a:r>
              <a:rPr lang="ru-RU" sz="2000" dirty="0"/>
              <a:t> </a:t>
            </a:r>
            <a:r>
              <a:rPr lang="ru-RU" sz="2000" dirty="0" err="1"/>
              <a:t>країн</a:t>
            </a:r>
            <a:r>
              <a:rPr lang="ru-RU" sz="2000" dirty="0"/>
              <a:t> </a:t>
            </a:r>
            <a:r>
              <a:rPr lang="ru-RU" sz="2000" dirty="0" err="1"/>
              <a:t>Єврозони</a:t>
            </a:r>
            <a:r>
              <a:rPr lang="ru-RU" sz="2000" dirty="0"/>
              <a:t> та </a:t>
            </a:r>
            <a:r>
              <a:rPr lang="ru-RU" sz="2000" dirty="0" err="1"/>
              <a:t>виявлення</a:t>
            </a:r>
            <a:r>
              <a:rPr lang="ru-RU" sz="2000" dirty="0"/>
              <a:t> </a:t>
            </a:r>
            <a:r>
              <a:rPr lang="ru-RU" sz="2000" dirty="0" err="1"/>
              <a:t>чинників</a:t>
            </a:r>
            <a:r>
              <a:rPr lang="ru-RU" sz="2000" dirty="0"/>
              <a:t>, </a:t>
            </a:r>
            <a:r>
              <a:rPr lang="ru-RU" sz="2000" dirty="0" err="1"/>
              <a:t>що</a:t>
            </a:r>
            <a:r>
              <a:rPr lang="ru-RU" sz="2000" dirty="0"/>
              <a:t> </a:t>
            </a:r>
            <a:r>
              <a:rPr lang="ru-RU" sz="2000" dirty="0" err="1"/>
              <a:t>впливають</a:t>
            </a:r>
            <a:r>
              <a:rPr lang="ru-RU" sz="2000" dirty="0"/>
              <a:t> на </a:t>
            </a:r>
            <a:r>
              <a:rPr lang="ru-RU" sz="2000" dirty="0" err="1"/>
              <a:t>їхній</a:t>
            </a:r>
            <a:r>
              <a:rPr lang="ru-RU" sz="2000" dirty="0"/>
              <a:t> стан, </a:t>
            </a:r>
            <a:r>
              <a:rPr lang="ru-RU" sz="2000" dirty="0" err="1"/>
              <a:t>групою</a:t>
            </a:r>
            <a:r>
              <a:rPr lang="ru-RU" sz="2000" dirty="0"/>
              <a:t> </a:t>
            </a:r>
            <a:r>
              <a:rPr lang="ru-RU" sz="2000" dirty="0" err="1"/>
              <a:t>науковців</a:t>
            </a:r>
            <a:r>
              <a:rPr lang="ru-RU" sz="2000" dirty="0"/>
              <a:t> </a:t>
            </a:r>
            <a:r>
              <a:rPr lang="ru-RU" sz="2000" dirty="0" err="1"/>
              <a:t>Каунаського</a:t>
            </a:r>
            <a:r>
              <a:rPr lang="ru-RU" sz="2000" dirty="0"/>
              <a:t> </a:t>
            </a:r>
            <a:r>
              <a:rPr lang="ru-RU" sz="2000" dirty="0" err="1"/>
              <a:t>технологічного</a:t>
            </a:r>
            <a:r>
              <a:rPr lang="ru-RU" sz="2000" dirty="0"/>
              <a:t> </a:t>
            </a:r>
            <a:r>
              <a:rPr lang="ru-RU" sz="2000" dirty="0" err="1"/>
              <a:t>університету</a:t>
            </a:r>
            <a:r>
              <a:rPr lang="ru-RU" sz="2000" dirty="0"/>
              <a:t>  </a:t>
            </a:r>
            <a:r>
              <a:rPr lang="ru-RU" sz="2000" dirty="0" err="1"/>
              <a:t>виокремлено</a:t>
            </a:r>
            <a:r>
              <a:rPr lang="ru-RU" sz="2000" dirty="0"/>
              <a:t> </a:t>
            </a:r>
            <a:r>
              <a:rPr lang="ru-RU" sz="2000" dirty="0" err="1"/>
              <a:t>п’ять</a:t>
            </a:r>
            <a:r>
              <a:rPr lang="ru-RU" sz="2000" dirty="0"/>
              <a:t> </a:t>
            </a:r>
            <a:r>
              <a:rPr lang="ru-RU" sz="2000" dirty="0" err="1"/>
              <a:t>кластерів</a:t>
            </a:r>
            <a:r>
              <a:rPr lang="ru-RU" sz="2000" dirty="0"/>
              <a:t> </a:t>
            </a:r>
            <a:r>
              <a:rPr lang="ru-RU" sz="2000" dirty="0" err="1"/>
              <a:t>соціальної</a:t>
            </a:r>
            <a:r>
              <a:rPr lang="ru-RU" sz="2000" dirty="0"/>
              <a:t> </a:t>
            </a:r>
            <a:r>
              <a:rPr lang="ru-RU" sz="2000" dirty="0" err="1"/>
              <a:t>моделі</a:t>
            </a:r>
            <a:r>
              <a:rPr lang="ru-RU" sz="2000" dirty="0"/>
              <a:t> ЄС</a:t>
            </a:r>
          </a:p>
        </p:txBody>
      </p:sp>
      <p:pic>
        <p:nvPicPr>
          <p:cNvPr id="4" name="Объект 3"/>
          <p:cNvPicPr>
            <a:picLocks noGrp="1" noChangeAspect="1"/>
          </p:cNvPicPr>
          <p:nvPr>
            <p:ph idx="1"/>
          </p:nvPr>
        </p:nvPicPr>
        <p:blipFill>
          <a:blip r:embed="rId2"/>
          <a:stretch>
            <a:fillRect/>
          </a:stretch>
        </p:blipFill>
        <p:spPr>
          <a:xfrm>
            <a:off x="160884" y="2290355"/>
            <a:ext cx="9327227" cy="2371521"/>
          </a:xfrm>
          <a:prstGeom prst="rect">
            <a:avLst/>
          </a:prstGeom>
        </p:spPr>
      </p:pic>
      <p:pic>
        <p:nvPicPr>
          <p:cNvPr id="5" name="Рисунок 4"/>
          <p:cNvPicPr>
            <a:picLocks noChangeAspect="1"/>
          </p:cNvPicPr>
          <p:nvPr/>
        </p:nvPicPr>
        <p:blipFill>
          <a:blip r:embed="rId3"/>
          <a:stretch>
            <a:fillRect/>
          </a:stretch>
        </p:blipFill>
        <p:spPr>
          <a:xfrm>
            <a:off x="9757956" y="2159730"/>
            <a:ext cx="2024413" cy="2033451"/>
          </a:xfrm>
          <a:prstGeom prst="rect">
            <a:avLst/>
          </a:prstGeom>
        </p:spPr>
      </p:pic>
      <p:pic>
        <p:nvPicPr>
          <p:cNvPr id="6" name="Рисунок 5"/>
          <p:cNvPicPr>
            <a:picLocks noChangeAspect="1"/>
          </p:cNvPicPr>
          <p:nvPr/>
        </p:nvPicPr>
        <p:blipFill>
          <a:blip r:embed="rId4"/>
          <a:stretch>
            <a:fillRect/>
          </a:stretch>
        </p:blipFill>
        <p:spPr>
          <a:xfrm>
            <a:off x="9757957" y="4619897"/>
            <a:ext cx="2155207" cy="1885806"/>
          </a:xfrm>
          <a:prstGeom prst="rect">
            <a:avLst/>
          </a:prstGeom>
        </p:spPr>
      </p:pic>
      <p:sp>
        <p:nvSpPr>
          <p:cNvPr id="3" name="Дата 2">
            <a:extLst>
              <a:ext uri="{FF2B5EF4-FFF2-40B4-BE49-F238E27FC236}">
                <a16:creationId xmlns:a16="http://schemas.microsoft.com/office/drawing/2014/main" id="{C6772426-7B05-8B4E-B356-2FCA03E44B80}"/>
              </a:ext>
            </a:extLst>
          </p:cNvPr>
          <p:cNvSpPr>
            <a:spLocks noGrp="1"/>
          </p:cNvSpPr>
          <p:nvPr>
            <p:ph type="dt" sz="half" idx="10"/>
          </p:nvPr>
        </p:nvSpPr>
        <p:spPr/>
        <p:txBody>
          <a:bodyPr/>
          <a:lstStyle/>
          <a:p>
            <a:fld id="{06F42DC1-4ADE-9B4D-A2A6-1145A11C8F86}" type="datetime1">
              <a:rPr lang="ru-RU" smtClean="0"/>
              <a:t>13.11.2022</a:t>
            </a:fld>
            <a:endParaRPr lang="ru-UA"/>
          </a:p>
        </p:txBody>
      </p:sp>
      <p:sp>
        <p:nvSpPr>
          <p:cNvPr id="7" name="Номер слайда 6">
            <a:extLst>
              <a:ext uri="{FF2B5EF4-FFF2-40B4-BE49-F238E27FC236}">
                <a16:creationId xmlns:a16="http://schemas.microsoft.com/office/drawing/2014/main" id="{910D1A3C-0C29-D944-B1E9-6F947C463A28}"/>
              </a:ext>
            </a:extLst>
          </p:cNvPr>
          <p:cNvSpPr>
            <a:spLocks noGrp="1"/>
          </p:cNvSpPr>
          <p:nvPr>
            <p:ph type="sldNum" sz="quarter" idx="12"/>
          </p:nvPr>
        </p:nvSpPr>
        <p:spPr/>
        <p:txBody>
          <a:bodyPr/>
          <a:lstStyle/>
          <a:p>
            <a:fld id="{D4CBF4CF-B119-4841-B505-2CAA97F19D28}" type="slidenum">
              <a:rPr lang="ru-UA" smtClean="0"/>
              <a:t>21</a:t>
            </a:fld>
            <a:endParaRPr lang="ru-UA"/>
          </a:p>
        </p:txBody>
      </p:sp>
    </p:spTree>
    <p:extLst>
      <p:ext uri="{BB962C8B-B14F-4D97-AF65-F5344CB8AC3E}">
        <p14:creationId xmlns:p14="http://schemas.microsoft.com/office/powerpoint/2010/main" val="1407464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4309" y="281358"/>
            <a:ext cx="10350367" cy="1026495"/>
          </a:xfrm>
        </p:spPr>
        <p:txBody>
          <a:bodyPr>
            <a:normAutofit fontScale="90000"/>
          </a:bodyPr>
          <a:lstStyle/>
          <a:p>
            <a:r>
              <a:rPr lang="ru-RU" sz="2000" dirty="0"/>
              <a:t>У </a:t>
            </a:r>
            <a:r>
              <a:rPr lang="ru-RU" sz="2000" dirty="0" err="1"/>
              <a:t>країнах</a:t>
            </a:r>
            <a:r>
              <a:rPr lang="ru-RU" sz="2000" dirty="0"/>
              <a:t> ЄС </a:t>
            </a:r>
            <a:r>
              <a:rPr lang="ru-RU" sz="2000" dirty="0" err="1"/>
              <a:t>соціальний</a:t>
            </a:r>
            <a:r>
              <a:rPr lang="ru-RU" sz="2000" dirty="0"/>
              <a:t> </a:t>
            </a:r>
            <a:r>
              <a:rPr lang="ru-RU" sz="2000" dirty="0" err="1"/>
              <a:t>захист</a:t>
            </a:r>
            <a:r>
              <a:rPr lang="ru-RU" sz="2000" dirty="0"/>
              <a:t> становить </a:t>
            </a:r>
            <a:r>
              <a:rPr lang="ru-RU" sz="2000" dirty="0" err="1"/>
              <a:t>найбільш</a:t>
            </a:r>
            <a:r>
              <a:rPr lang="ru-RU" sz="2000" dirty="0"/>
              <a:t> </a:t>
            </a:r>
            <a:r>
              <a:rPr lang="ru-RU" sz="2000" dirty="0" err="1"/>
              <a:t>важливу</a:t>
            </a:r>
            <a:r>
              <a:rPr lang="ru-RU" sz="2000" dirty="0"/>
              <a:t> </a:t>
            </a:r>
            <a:r>
              <a:rPr lang="ru-RU" sz="2000" dirty="0" err="1"/>
              <a:t>частину</a:t>
            </a:r>
            <a:r>
              <a:rPr lang="ru-RU" sz="2000" dirty="0"/>
              <a:t> </a:t>
            </a:r>
            <a:r>
              <a:rPr lang="ru-RU" sz="2000" dirty="0" err="1"/>
              <a:t>держаних</a:t>
            </a:r>
            <a:r>
              <a:rPr lang="ru-RU" sz="2000" dirty="0"/>
              <a:t> </a:t>
            </a:r>
            <a:r>
              <a:rPr lang="ru-RU" sz="2000" dirty="0" err="1"/>
              <a:t>витрат</a:t>
            </a:r>
            <a:r>
              <a:rPr lang="ru-RU" sz="2000" dirty="0"/>
              <a:t>. </a:t>
            </a:r>
            <a:br>
              <a:rPr lang="ru-RU" sz="2000" dirty="0"/>
            </a:br>
            <a:r>
              <a:rPr lang="ru-RU" sz="2000" dirty="0" err="1"/>
              <a:t>Частка</a:t>
            </a:r>
            <a:r>
              <a:rPr lang="ru-RU" sz="2000" dirty="0"/>
              <a:t> </a:t>
            </a:r>
            <a:r>
              <a:rPr lang="ru-RU" sz="2000" dirty="0" err="1"/>
              <a:t>витрат</a:t>
            </a:r>
            <a:r>
              <a:rPr lang="ru-RU" sz="2000" dirty="0"/>
              <a:t> на </a:t>
            </a:r>
            <a:r>
              <a:rPr lang="ru-RU" sz="2000" dirty="0" err="1"/>
              <a:t>соціальний</a:t>
            </a:r>
            <a:r>
              <a:rPr lang="ru-RU" sz="2000" dirty="0"/>
              <a:t> </a:t>
            </a:r>
            <a:r>
              <a:rPr lang="ru-RU" sz="2000" dirty="0" err="1"/>
              <a:t>захист</a:t>
            </a:r>
            <a:r>
              <a:rPr lang="ru-RU" sz="2000" dirty="0"/>
              <a:t> у ВВП </a:t>
            </a:r>
            <a:r>
              <a:rPr lang="ru-RU" sz="2000" dirty="0" err="1"/>
              <a:t>коливалася</a:t>
            </a:r>
            <a:r>
              <a:rPr lang="ru-RU" sz="2000" dirty="0"/>
              <a:t> по </a:t>
            </a:r>
            <a:r>
              <a:rPr lang="ru-RU" sz="2000" dirty="0" err="1"/>
              <a:t>країнах</a:t>
            </a:r>
            <a:r>
              <a:rPr lang="ru-RU" sz="2000" dirty="0"/>
              <a:t> ЄС </a:t>
            </a:r>
            <a:r>
              <a:rPr lang="ru-RU" sz="2000" dirty="0" err="1"/>
              <a:t>від</a:t>
            </a:r>
            <a:r>
              <a:rPr lang="ru-RU" sz="2000" dirty="0"/>
              <a:t> 9,6 % в </a:t>
            </a:r>
            <a:r>
              <a:rPr lang="ru-RU" sz="2000" dirty="0" err="1"/>
              <a:t>Ірландії</a:t>
            </a:r>
            <a:r>
              <a:rPr lang="ru-RU" sz="2000" dirty="0"/>
              <a:t> до 25,6 % у </a:t>
            </a:r>
            <a:r>
              <a:rPr lang="ru-RU" sz="2000" dirty="0" err="1"/>
              <a:t>Фінляндії</a:t>
            </a:r>
            <a:r>
              <a:rPr lang="ru-RU" sz="2000" dirty="0"/>
              <a:t>.</a:t>
            </a:r>
            <a:endParaRPr lang="ru-RU" sz="3600" dirty="0"/>
          </a:p>
        </p:txBody>
      </p:sp>
      <p:sp>
        <p:nvSpPr>
          <p:cNvPr id="3" name="Объект 2"/>
          <p:cNvSpPr>
            <a:spLocks noGrp="1"/>
          </p:cNvSpPr>
          <p:nvPr>
            <p:ph idx="1"/>
          </p:nvPr>
        </p:nvSpPr>
        <p:spPr>
          <a:xfrm>
            <a:off x="434343" y="1195755"/>
            <a:ext cx="10919458" cy="4773246"/>
          </a:xfrm>
        </p:spPr>
        <p:txBody>
          <a:bodyPr>
            <a:noAutofit/>
          </a:bodyPr>
          <a:lstStyle/>
          <a:p>
            <a:pPr marL="0" indent="0" algn="just">
              <a:buNone/>
            </a:pPr>
            <a:r>
              <a:rPr lang="ru-RU" sz="1200" u="sng" dirty="0" err="1">
                <a:latin typeface="Times New Roman" panose="02020603050405020304" pitchFamily="18" charset="0"/>
                <a:cs typeface="Times New Roman" panose="02020603050405020304" pitchFamily="18" charset="0"/>
              </a:rPr>
              <a:t>Витрати</a:t>
            </a:r>
            <a:r>
              <a:rPr lang="ru-RU" sz="1200" u="sng" dirty="0">
                <a:latin typeface="Times New Roman" panose="02020603050405020304" pitchFamily="18" charset="0"/>
                <a:cs typeface="Times New Roman" panose="02020603050405020304" pitchFamily="18" charset="0"/>
              </a:rPr>
              <a:t> на </a:t>
            </a:r>
            <a:r>
              <a:rPr lang="ru-RU" sz="1200" u="sng" dirty="0" err="1">
                <a:latin typeface="Times New Roman" panose="02020603050405020304" pitchFamily="18" charset="0"/>
                <a:cs typeface="Times New Roman" panose="02020603050405020304" pitchFamily="18" charset="0"/>
              </a:rPr>
              <a:t>соціальний</a:t>
            </a:r>
            <a:r>
              <a:rPr lang="ru-RU" sz="1200" u="sng" dirty="0">
                <a:latin typeface="Times New Roman" panose="02020603050405020304" pitchFamily="18" charset="0"/>
                <a:cs typeface="Times New Roman" panose="02020603050405020304" pitchFamily="18" charset="0"/>
              </a:rPr>
              <a:t> </a:t>
            </a:r>
            <a:r>
              <a:rPr lang="ru-RU" sz="1200" u="sng" dirty="0" err="1">
                <a:latin typeface="Times New Roman" panose="02020603050405020304" pitchFamily="18" charset="0"/>
                <a:cs typeface="Times New Roman" panose="02020603050405020304" pitchFamily="18" charset="0"/>
              </a:rPr>
              <a:t>захист</a:t>
            </a:r>
            <a:r>
              <a:rPr lang="ru-RU" sz="1200" u="sng" dirty="0">
                <a:latin typeface="Times New Roman" panose="02020603050405020304" pitchFamily="18" charset="0"/>
                <a:cs typeface="Times New Roman" panose="02020603050405020304" pitchFamily="18" charset="0"/>
              </a:rPr>
              <a:t> </a:t>
            </a:r>
            <a:r>
              <a:rPr lang="ru-RU" sz="1200" u="sng" dirty="0" err="1">
                <a:latin typeface="Times New Roman" panose="02020603050405020304" pitchFamily="18" charset="0"/>
                <a:cs typeface="Times New Roman" panose="02020603050405020304" pitchFamily="18" charset="0"/>
              </a:rPr>
              <a:t>поділяються</a:t>
            </a:r>
            <a:r>
              <a:rPr lang="ru-RU" sz="1200" u="sng" dirty="0">
                <a:latin typeface="Times New Roman" panose="02020603050405020304" pitchFamily="18" charset="0"/>
                <a:cs typeface="Times New Roman" panose="02020603050405020304" pitchFamily="18" charset="0"/>
              </a:rPr>
              <a:t> на </a:t>
            </a:r>
            <a:r>
              <a:rPr lang="ru-RU" sz="1200" u="sng" dirty="0" err="1">
                <a:latin typeface="Times New Roman" panose="02020603050405020304" pitchFamily="18" charset="0"/>
                <a:cs typeface="Times New Roman" panose="02020603050405020304" pitchFamily="18" charset="0"/>
              </a:rPr>
              <a:t>певні</a:t>
            </a:r>
            <a:r>
              <a:rPr lang="ru-RU" sz="1200" u="sng" dirty="0">
                <a:latin typeface="Times New Roman" panose="02020603050405020304" pitchFamily="18" charset="0"/>
                <a:cs typeface="Times New Roman" panose="02020603050405020304" pitchFamily="18" charset="0"/>
              </a:rPr>
              <a:t> </a:t>
            </a:r>
            <a:r>
              <a:rPr lang="ru-RU" sz="1200" u="sng" dirty="0" err="1">
                <a:latin typeface="Times New Roman" panose="02020603050405020304" pitchFamily="18" charset="0"/>
                <a:cs typeface="Times New Roman" panose="02020603050405020304" pitchFamily="18" charset="0"/>
              </a:rPr>
              <a:t>груп</a:t>
            </a:r>
            <a:r>
              <a:rPr lang="uk-UA" sz="1200" u="sng" dirty="0">
                <a:latin typeface="Times New Roman" panose="02020603050405020304" pitchFamily="18" charset="0"/>
                <a:cs typeface="Times New Roman" panose="02020603050405020304" pitchFamily="18" charset="0"/>
              </a:rPr>
              <a:t>и</a:t>
            </a:r>
            <a:r>
              <a:rPr lang="ru-RU" sz="1200" u="sng" dirty="0">
                <a:latin typeface="Times New Roman" panose="02020603050405020304" pitchFamily="18" charset="0"/>
                <a:cs typeface="Times New Roman" panose="02020603050405020304" pitchFamily="18" charset="0"/>
              </a:rPr>
              <a:t>:</a:t>
            </a:r>
          </a:p>
          <a:p>
            <a:pPr algn="just"/>
            <a:r>
              <a:rPr lang="ru-RU" sz="1100" dirty="0">
                <a:solidFill>
                  <a:srgbClr val="002060"/>
                </a:solidFill>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a:t>
            </a:r>
            <a:r>
              <a:rPr lang="en-US" sz="1200" b="1" dirty="0">
                <a:latin typeface="Times New Roman" panose="02020603050405020304" pitchFamily="18" charset="0"/>
                <a:cs typeface="Times New Roman" panose="02020603050405020304" pitchFamily="18" charset="0"/>
              </a:rPr>
              <a:t>sickness &amp; disability</a:t>
            </a:r>
            <a:r>
              <a:rPr lang="en-US" sz="120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витрати</a:t>
            </a:r>
            <a:r>
              <a:rPr lang="ru-RU" sz="1100" dirty="0">
                <a:latin typeface="Times New Roman" panose="02020603050405020304" pitchFamily="18" charset="0"/>
                <a:cs typeface="Times New Roman" panose="02020603050405020304" pitchFamily="18" charset="0"/>
              </a:rPr>
              <a:t> на </a:t>
            </a:r>
            <a:r>
              <a:rPr lang="ru-RU" sz="1100" dirty="0" err="1">
                <a:latin typeface="Times New Roman" panose="02020603050405020304" pitchFamily="18" charset="0"/>
                <a:cs typeface="Times New Roman" panose="02020603050405020304" pitchFamily="18" charset="0"/>
              </a:rPr>
              <a:t>охорону</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здоров’я</a:t>
            </a:r>
            <a:r>
              <a:rPr lang="ru-RU" sz="1100" dirty="0">
                <a:latin typeface="Times New Roman" panose="02020603050405020304" pitchFamily="18" charset="0"/>
                <a:cs typeface="Times New Roman" panose="02020603050405020304" pitchFamily="18" charset="0"/>
              </a:rPr>
              <a:t> та </a:t>
            </a:r>
            <a:r>
              <a:rPr lang="ru-RU" sz="1100" dirty="0" err="1">
                <a:latin typeface="Times New Roman" panose="02020603050405020304" pitchFamily="18" charset="0"/>
                <a:cs typeface="Times New Roman" panose="02020603050405020304" pitchFamily="18" charset="0"/>
              </a:rPr>
              <a:t>допомогу</a:t>
            </a:r>
            <a:r>
              <a:rPr lang="ru-RU" sz="1100" dirty="0">
                <a:latin typeface="Times New Roman" panose="02020603050405020304" pitchFamily="18" charset="0"/>
                <a:cs typeface="Times New Roman" panose="02020603050405020304" pitchFamily="18" charset="0"/>
              </a:rPr>
              <a:t> особам, </a:t>
            </a:r>
            <a:r>
              <a:rPr lang="ru-RU" sz="1100" dirty="0" err="1">
                <a:latin typeface="Times New Roman" panose="02020603050405020304" pitchFamily="18" charset="0"/>
                <a:cs typeface="Times New Roman" panose="02020603050405020304" pitchFamily="18" charset="0"/>
              </a:rPr>
              <a:t>що</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втратили</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працездатність</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Ці</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витрати</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містять</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витрати</a:t>
            </a:r>
            <a:r>
              <a:rPr lang="ru-RU" sz="1100" dirty="0">
                <a:latin typeface="Times New Roman" panose="02020603050405020304" pitchFamily="18" charset="0"/>
                <a:cs typeface="Times New Roman" panose="02020603050405020304" pitchFamily="18" charset="0"/>
              </a:rPr>
              <a:t> на </a:t>
            </a:r>
            <a:r>
              <a:rPr lang="ru-RU" sz="1100" dirty="0" err="1">
                <a:latin typeface="Times New Roman" panose="02020603050405020304" pitchFamily="18" charset="0"/>
                <a:cs typeface="Times New Roman" panose="02020603050405020304" pitchFamily="18" charset="0"/>
              </a:rPr>
              <a:t>інтеграцію</a:t>
            </a:r>
            <a:r>
              <a:rPr lang="ru-RU" sz="1100" dirty="0">
                <a:latin typeface="Times New Roman" panose="02020603050405020304" pitchFamily="18" charset="0"/>
                <a:cs typeface="Times New Roman" panose="02020603050405020304" pitchFamily="18" charset="0"/>
              </a:rPr>
              <a:t> на ринку </a:t>
            </a:r>
            <a:r>
              <a:rPr lang="ru-RU" sz="1100" dirty="0" err="1">
                <a:latin typeface="Times New Roman" panose="02020603050405020304" pitchFamily="18" charset="0"/>
                <a:cs typeface="Times New Roman" panose="02020603050405020304" pitchFamily="18" charset="0"/>
              </a:rPr>
              <a:t>праці</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осіб</a:t>
            </a:r>
            <a:r>
              <a:rPr lang="ru-RU" sz="1100" dirty="0">
                <a:latin typeface="Times New Roman" panose="02020603050405020304" pitchFamily="18" charset="0"/>
                <a:cs typeface="Times New Roman" panose="02020603050405020304" pitchFamily="18" charset="0"/>
              </a:rPr>
              <a:t> з </a:t>
            </a:r>
            <a:r>
              <a:rPr lang="ru-RU" sz="1100" dirty="0" err="1">
                <a:latin typeface="Times New Roman" panose="02020603050405020304" pitchFamily="18" charset="0"/>
                <a:cs typeface="Times New Roman" panose="02020603050405020304" pitchFamily="18" charset="0"/>
              </a:rPr>
              <a:t>інвалідністю</a:t>
            </a:r>
            <a:r>
              <a:rPr lang="ru-RU" sz="1100" dirty="0">
                <a:latin typeface="Times New Roman" panose="02020603050405020304" pitchFamily="18" charset="0"/>
                <a:cs typeface="Times New Roman" panose="02020603050405020304" pitchFamily="18" charset="0"/>
              </a:rPr>
              <a:t> й </a:t>
            </a:r>
            <a:r>
              <a:rPr lang="ru-RU" sz="1100" dirty="0" err="1">
                <a:latin typeface="Times New Roman" panose="02020603050405020304" pitchFamily="18" charset="0"/>
                <a:cs typeface="Times New Roman" panose="02020603050405020304" pitchFamily="18" charset="0"/>
              </a:rPr>
              <a:t>працівників</a:t>
            </a:r>
            <a:r>
              <a:rPr lang="ru-RU" sz="1100" dirty="0">
                <a:latin typeface="Times New Roman" panose="02020603050405020304" pitchFamily="18" charset="0"/>
                <a:cs typeface="Times New Roman" panose="02020603050405020304" pitchFamily="18" charset="0"/>
              </a:rPr>
              <a:t> з </a:t>
            </a:r>
            <a:r>
              <a:rPr lang="ru-RU" sz="1100" dirty="0" err="1">
                <a:latin typeface="Times New Roman" panose="02020603050405020304" pitchFamily="18" charset="0"/>
                <a:cs typeface="Times New Roman" panose="02020603050405020304" pitchFamily="18" charset="0"/>
              </a:rPr>
              <a:t>обмеженою</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працездатністю</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витрати</a:t>
            </a:r>
            <a:r>
              <a:rPr lang="ru-RU" sz="1100" dirty="0">
                <a:latin typeface="Times New Roman" panose="02020603050405020304" pitchFamily="18" charset="0"/>
                <a:cs typeface="Times New Roman" panose="02020603050405020304" pitchFamily="18" charset="0"/>
              </a:rPr>
              <a:t> на </a:t>
            </a:r>
            <a:r>
              <a:rPr lang="ru-RU" sz="1100" dirty="0" err="1">
                <a:latin typeface="Times New Roman" panose="02020603050405020304" pitchFamily="18" charset="0"/>
                <a:cs typeface="Times New Roman" panose="02020603050405020304" pitchFamily="18" charset="0"/>
              </a:rPr>
              <a:t>виплату</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допомоги</a:t>
            </a:r>
            <a:r>
              <a:rPr lang="ru-RU" sz="1100" dirty="0">
                <a:latin typeface="Times New Roman" panose="02020603050405020304" pitchFamily="18" charset="0"/>
                <a:cs typeface="Times New Roman" panose="02020603050405020304" pitchFamily="18" charset="0"/>
              </a:rPr>
              <a:t> на </a:t>
            </a:r>
            <a:r>
              <a:rPr lang="ru-RU" sz="1100" dirty="0" err="1">
                <a:latin typeface="Times New Roman" panose="02020603050405020304" pitchFamily="18" charset="0"/>
                <a:cs typeface="Times New Roman" panose="02020603050405020304" pitchFamily="18" charset="0"/>
              </a:rPr>
              <a:t>випадок</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хвороби</a:t>
            </a:r>
            <a:r>
              <a:rPr lang="ru-RU" sz="1100" dirty="0">
                <a:latin typeface="Times New Roman" panose="02020603050405020304" pitchFamily="18" charset="0"/>
                <a:cs typeface="Times New Roman" panose="02020603050405020304" pitchFamily="18" charset="0"/>
              </a:rPr>
              <a:t> та </a:t>
            </a:r>
            <a:r>
              <a:rPr lang="ru-RU" sz="1100" dirty="0" err="1">
                <a:latin typeface="Times New Roman" panose="02020603050405020304" pitchFamily="18" charset="0"/>
                <a:cs typeface="Times New Roman" panose="02020603050405020304" pitchFamily="18" charset="0"/>
              </a:rPr>
              <a:t>інвалідності</a:t>
            </a:r>
            <a:r>
              <a:rPr lang="ru-RU" sz="1100" dirty="0">
                <a:latin typeface="Times New Roman" panose="02020603050405020304" pitchFamily="18" charset="0"/>
                <a:cs typeface="Times New Roman" panose="02020603050405020304" pitchFamily="18" charset="0"/>
              </a:rPr>
              <a:t>;</a:t>
            </a:r>
          </a:p>
          <a:p>
            <a:pPr algn="just"/>
            <a:r>
              <a:rPr lang="ru-RU" sz="1100" dirty="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a:t>
            </a:r>
            <a:r>
              <a:rPr lang="en-US" sz="1200" b="1" dirty="0">
                <a:latin typeface="Times New Roman" panose="02020603050405020304" pitchFamily="18" charset="0"/>
                <a:cs typeface="Times New Roman" panose="02020603050405020304" pitchFamily="18" charset="0"/>
              </a:rPr>
              <a:t>old </a:t>
            </a:r>
            <a:r>
              <a:rPr lang="ru-RU" sz="1200" b="1" dirty="0">
                <a:latin typeface="Times New Roman" panose="02020603050405020304" pitchFamily="18" charset="0"/>
                <a:cs typeface="Times New Roman" panose="02020603050405020304" pitchFamily="18" charset="0"/>
              </a:rPr>
              <a:t>а</a:t>
            </a:r>
            <a:r>
              <a:rPr lang="en-US" sz="1200" b="1" dirty="0" err="1">
                <a:latin typeface="Times New Roman" panose="02020603050405020304" pitchFamily="18" charset="0"/>
                <a:cs typeface="Times New Roman" panose="02020603050405020304" pitchFamily="18" charset="0"/>
              </a:rPr>
              <a:t>ge</a:t>
            </a:r>
            <a:r>
              <a:rPr lang="en-US" sz="120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витрати</a:t>
            </a:r>
            <a:r>
              <a:rPr lang="ru-RU" sz="1100" dirty="0">
                <a:latin typeface="Times New Roman" panose="02020603050405020304" pitchFamily="18" charset="0"/>
                <a:cs typeface="Times New Roman" panose="02020603050405020304" pitchFamily="18" charset="0"/>
              </a:rPr>
              <a:t> на </a:t>
            </a:r>
            <a:r>
              <a:rPr lang="ru-RU" sz="1100" dirty="0" err="1">
                <a:latin typeface="Times New Roman" panose="02020603050405020304" pitchFamily="18" charset="0"/>
                <a:cs typeface="Times New Roman" panose="02020603050405020304" pitchFamily="18" charset="0"/>
              </a:rPr>
              <a:t>соціальний</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захист</a:t>
            </a:r>
            <a:r>
              <a:rPr lang="ru-RU" sz="1100" dirty="0">
                <a:latin typeface="Times New Roman" panose="02020603050405020304" pitchFamily="18" charset="0"/>
                <a:cs typeface="Times New Roman" panose="02020603050405020304" pitchFamily="18" charset="0"/>
              </a:rPr>
              <a:t> людей </a:t>
            </a:r>
            <a:r>
              <a:rPr lang="ru-RU" sz="1100" dirty="0" err="1">
                <a:latin typeface="Times New Roman" panose="02020603050405020304" pitchFamily="18" charset="0"/>
                <a:cs typeface="Times New Roman" panose="02020603050405020304" pitchFamily="18" charset="0"/>
              </a:rPr>
              <a:t>похилого</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віку</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виплата</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пенсій</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витрати</a:t>
            </a:r>
            <a:r>
              <a:rPr lang="ru-RU" sz="1100" dirty="0">
                <a:latin typeface="Times New Roman" panose="02020603050405020304" pitchFamily="18" charset="0"/>
                <a:cs typeface="Times New Roman" panose="02020603050405020304" pitchFamily="18" charset="0"/>
              </a:rPr>
              <a:t> на </a:t>
            </a:r>
            <a:r>
              <a:rPr lang="ru-RU" sz="1100" dirty="0" err="1">
                <a:latin typeface="Times New Roman" panose="02020603050405020304" pitchFamily="18" charset="0"/>
                <a:cs typeface="Times New Roman" panose="02020603050405020304" pitchFamily="18" charset="0"/>
              </a:rPr>
              <a:t>реалізацію</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державних</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програм</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щодо</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охорони</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здоров’я</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освіти</a:t>
            </a:r>
            <a:r>
              <a:rPr lang="ru-RU" sz="1100" dirty="0">
                <a:latin typeface="Times New Roman" panose="02020603050405020304" pitchFamily="18" charset="0"/>
                <a:cs typeface="Times New Roman" panose="02020603050405020304" pitchFamily="18" charset="0"/>
              </a:rPr>
              <a:t> та </a:t>
            </a:r>
            <a:r>
              <a:rPr lang="ru-RU" sz="1100" dirty="0" err="1">
                <a:latin typeface="Times New Roman" panose="02020603050405020304" pitchFamily="18" charset="0"/>
                <a:cs typeface="Times New Roman" panose="02020603050405020304" pitchFamily="18" charset="0"/>
              </a:rPr>
              <a:t>соціального</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житла</a:t>
            </a:r>
            <a:r>
              <a:rPr lang="ru-RU" sz="1100" dirty="0">
                <a:latin typeface="Times New Roman" panose="02020603050405020304" pitchFamily="18" charset="0"/>
                <a:cs typeface="Times New Roman" panose="02020603050405020304" pitchFamily="18" charset="0"/>
              </a:rPr>
              <a:t> для людей </a:t>
            </a:r>
            <a:r>
              <a:rPr lang="ru-RU" sz="1100" dirty="0" err="1">
                <a:latin typeface="Times New Roman" panose="02020603050405020304" pitchFamily="18" charset="0"/>
                <a:cs typeface="Times New Roman" panose="02020603050405020304" pitchFamily="18" charset="0"/>
              </a:rPr>
              <a:t>похилого</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віку</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Ця</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стаття</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також</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містить</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соціальні</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витрати</a:t>
            </a:r>
            <a:r>
              <a:rPr lang="ru-RU" sz="1100" dirty="0">
                <a:latin typeface="Times New Roman" panose="02020603050405020304" pitchFamily="18" charset="0"/>
                <a:cs typeface="Times New Roman" panose="02020603050405020304" pitchFamily="18" charset="0"/>
              </a:rPr>
              <a:t> на </a:t>
            </a:r>
            <a:r>
              <a:rPr lang="ru-RU" sz="1100" dirty="0" err="1">
                <a:latin typeface="Times New Roman" panose="02020603050405020304" pitchFamily="18" charset="0"/>
                <a:cs typeface="Times New Roman" panose="02020603050405020304" pitchFamily="18" charset="0"/>
              </a:rPr>
              <a:t>такі</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послуги</a:t>
            </a:r>
            <a:r>
              <a:rPr lang="ru-RU" sz="1100" dirty="0">
                <a:latin typeface="Times New Roman" panose="02020603050405020304" pitchFamily="18" charset="0"/>
                <a:cs typeface="Times New Roman" panose="02020603050405020304" pitchFamily="18" charset="0"/>
              </a:rPr>
              <a:t> для </a:t>
            </a:r>
            <a:r>
              <a:rPr lang="ru-RU" sz="1100" dirty="0" err="1">
                <a:latin typeface="Times New Roman" panose="02020603050405020304" pitchFamily="18" charset="0"/>
                <a:cs typeface="Times New Roman" panose="02020603050405020304" pitchFamily="18" charset="0"/>
              </a:rPr>
              <a:t>літніх</a:t>
            </a:r>
            <a:r>
              <a:rPr lang="ru-RU" sz="1100" dirty="0">
                <a:latin typeface="Times New Roman" panose="02020603050405020304" pitchFamily="18" charset="0"/>
                <a:cs typeface="Times New Roman" panose="02020603050405020304" pitchFamily="18" charset="0"/>
              </a:rPr>
              <a:t> людей, як </a:t>
            </a:r>
            <a:r>
              <a:rPr lang="ru-RU" sz="1100" dirty="0" err="1">
                <a:latin typeface="Times New Roman" panose="02020603050405020304" pitchFamily="18" charset="0"/>
                <a:cs typeface="Times New Roman" panose="02020603050405020304" pitchFamily="18" charset="0"/>
              </a:rPr>
              <a:t>денний</a:t>
            </a:r>
            <a:r>
              <a:rPr lang="ru-RU" sz="1100" dirty="0">
                <a:latin typeface="Times New Roman" panose="02020603050405020304" pitchFamily="18" charset="0"/>
                <a:cs typeface="Times New Roman" panose="02020603050405020304" pitchFamily="18" charset="0"/>
              </a:rPr>
              <a:t> догляд та </a:t>
            </a:r>
            <a:r>
              <a:rPr lang="ru-RU" sz="1100" dirty="0" err="1">
                <a:latin typeface="Times New Roman" panose="02020603050405020304" pitchFamily="18" charset="0"/>
                <a:cs typeface="Times New Roman" panose="02020603050405020304" pitchFamily="18" charset="0"/>
              </a:rPr>
              <a:t>реабілітаційні</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послуги</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піклування</a:t>
            </a:r>
            <a:r>
              <a:rPr lang="ru-RU" sz="1100" dirty="0">
                <a:latin typeface="Times New Roman" panose="02020603050405020304" pitchFamily="18" charset="0"/>
                <a:cs typeface="Times New Roman" panose="02020603050405020304" pitchFamily="18" charset="0"/>
              </a:rPr>
              <a:t> за </a:t>
            </a:r>
            <a:r>
              <a:rPr lang="ru-RU" sz="1100" dirty="0" err="1">
                <a:latin typeface="Times New Roman" panose="02020603050405020304" pitchFamily="18" charset="0"/>
                <a:cs typeface="Times New Roman" panose="02020603050405020304" pitchFamily="18" charset="0"/>
              </a:rPr>
              <a:t>місцем</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проживання</a:t>
            </a:r>
            <a:r>
              <a:rPr lang="ru-RU" sz="1100" dirty="0">
                <a:latin typeface="Times New Roman" panose="02020603050405020304" pitchFamily="18" charset="0"/>
                <a:cs typeface="Times New Roman" panose="02020603050405020304" pitchFamily="18" charset="0"/>
              </a:rPr>
              <a:t> та </a:t>
            </a:r>
            <a:r>
              <a:rPr lang="ru-RU" sz="1100" dirty="0" err="1">
                <a:latin typeface="Times New Roman" panose="02020603050405020304" pitchFamily="18" charset="0"/>
                <a:cs typeface="Times New Roman" panose="02020603050405020304" pitchFamily="18" charset="0"/>
              </a:rPr>
              <a:t>інші</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пільги</a:t>
            </a:r>
            <a:r>
              <a:rPr lang="ru-RU" sz="1100" dirty="0">
                <a:latin typeface="Times New Roman" panose="02020603050405020304" pitchFamily="18" charset="0"/>
                <a:cs typeface="Times New Roman" panose="02020603050405020304" pitchFamily="18" charset="0"/>
              </a:rPr>
              <a:t> в </a:t>
            </a:r>
            <a:r>
              <a:rPr lang="ru-RU" sz="1100" dirty="0" err="1">
                <a:latin typeface="Times New Roman" panose="02020603050405020304" pitchFamily="18" charset="0"/>
                <a:cs typeface="Times New Roman" panose="02020603050405020304" pitchFamily="18" charset="0"/>
              </a:rPr>
              <a:t>натуральній</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формі</a:t>
            </a:r>
            <a:r>
              <a:rPr lang="ru-RU" sz="1100" dirty="0">
                <a:latin typeface="Times New Roman" panose="02020603050405020304" pitchFamily="18" charset="0"/>
                <a:cs typeface="Times New Roman" panose="02020603050405020304" pitchFamily="18" charset="0"/>
              </a:rPr>
              <a:t>;</a:t>
            </a:r>
          </a:p>
          <a:p>
            <a:pPr algn="just"/>
            <a:r>
              <a:rPr lang="ru-RU" sz="1100" dirty="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a:t>
            </a:r>
            <a:r>
              <a:rPr lang="en-US" sz="1200" b="1" dirty="0">
                <a:latin typeface="Times New Roman" panose="02020603050405020304" pitchFamily="18" charset="0"/>
                <a:cs typeface="Times New Roman" panose="02020603050405020304" pitchFamily="18" charset="0"/>
              </a:rPr>
              <a:t>survivors</a:t>
            </a:r>
            <a:r>
              <a:rPr lang="en-US" sz="120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витрати</a:t>
            </a:r>
            <a:r>
              <a:rPr lang="ru-RU" sz="1100" dirty="0">
                <a:latin typeface="Times New Roman" panose="02020603050405020304" pitchFamily="18" charset="0"/>
                <a:cs typeface="Times New Roman" panose="02020603050405020304" pitchFamily="18" charset="0"/>
              </a:rPr>
              <a:t> на </a:t>
            </a:r>
            <a:r>
              <a:rPr lang="ru-RU" sz="1100" dirty="0" err="1">
                <a:latin typeface="Times New Roman" panose="02020603050405020304" pitchFamily="18" charset="0"/>
                <a:cs typeface="Times New Roman" panose="02020603050405020304" pitchFamily="18" charset="0"/>
              </a:rPr>
              <a:t>соціальний</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захист</a:t>
            </a:r>
            <a:r>
              <a:rPr lang="ru-RU" sz="1100" dirty="0">
                <a:latin typeface="Times New Roman" panose="02020603050405020304" pitchFamily="18" charset="0"/>
                <a:cs typeface="Times New Roman" panose="02020603050405020304" pitchFamily="18" charset="0"/>
              </a:rPr>
              <a:t> у </a:t>
            </a:r>
            <a:r>
              <a:rPr lang="ru-RU" sz="1100" dirty="0" err="1">
                <a:latin typeface="Times New Roman" panose="02020603050405020304" pitchFamily="18" charset="0"/>
                <a:cs typeface="Times New Roman" panose="02020603050405020304" pitchFamily="18" charset="0"/>
              </a:rPr>
              <a:t>зв'язку</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із</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втратою</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годувальника</a:t>
            </a:r>
            <a:r>
              <a:rPr lang="ru-RU" sz="1100" dirty="0">
                <a:latin typeface="Times New Roman" panose="02020603050405020304" pitchFamily="18" charset="0"/>
                <a:cs typeface="Times New Roman" panose="02020603050405020304" pitchFamily="18" charset="0"/>
              </a:rPr>
              <a:t>;</a:t>
            </a:r>
          </a:p>
          <a:p>
            <a:pPr algn="just"/>
            <a:r>
              <a:rPr lang="ru-RU" sz="1100" dirty="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a:t>
            </a:r>
            <a:r>
              <a:rPr lang="en-US" sz="1200" b="1" dirty="0">
                <a:latin typeface="Times New Roman" panose="02020603050405020304" pitchFamily="18" charset="0"/>
                <a:cs typeface="Times New Roman" panose="02020603050405020304" pitchFamily="18" charset="0"/>
              </a:rPr>
              <a:t>family &amp; children</a:t>
            </a:r>
            <a:r>
              <a:rPr lang="en-US" sz="120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соціальні</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витрати</a:t>
            </a:r>
            <a:r>
              <a:rPr lang="ru-RU" sz="1100" dirty="0">
                <a:latin typeface="Times New Roman" panose="02020603050405020304" pitchFamily="18" charset="0"/>
                <a:cs typeface="Times New Roman" panose="02020603050405020304" pitchFamily="18" charset="0"/>
              </a:rPr>
              <a:t> на </a:t>
            </a:r>
            <a:r>
              <a:rPr lang="ru-RU" sz="1100" dirty="0" err="1">
                <a:latin typeface="Times New Roman" panose="02020603050405020304" pitchFamily="18" charset="0"/>
                <a:cs typeface="Times New Roman" panose="02020603050405020304" pitchFamily="18" charset="0"/>
              </a:rPr>
              <a:t>допомогу</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сім’ям</a:t>
            </a:r>
            <a:r>
              <a:rPr lang="ru-RU" sz="1100" dirty="0">
                <a:latin typeface="Times New Roman" panose="02020603050405020304" pitchFamily="18" charset="0"/>
                <a:cs typeface="Times New Roman" panose="02020603050405020304" pitchFamily="18" charset="0"/>
              </a:rPr>
              <a:t> і </a:t>
            </a:r>
            <a:r>
              <a:rPr lang="ru-RU" sz="1100" dirty="0" err="1">
                <a:latin typeface="Times New Roman" panose="02020603050405020304" pitchFamily="18" charset="0"/>
                <a:cs typeface="Times New Roman" panose="02020603050405020304" pitchFamily="18" charset="0"/>
              </a:rPr>
              <a:t>дітям</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передбачають</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грошові</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виплати</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допомоги</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сім’ям</a:t>
            </a:r>
            <a:r>
              <a:rPr lang="ru-RU" sz="1100" dirty="0">
                <a:latin typeface="Times New Roman" panose="02020603050405020304" pitchFamily="18" charset="0"/>
                <a:cs typeface="Times New Roman" panose="02020603050405020304" pitchFamily="18" charset="0"/>
              </a:rPr>
              <a:t> з </a:t>
            </a:r>
            <a:r>
              <a:rPr lang="ru-RU" sz="1100" dirty="0" err="1">
                <a:latin typeface="Times New Roman" panose="02020603050405020304" pitchFamily="18" charset="0"/>
                <a:cs typeface="Times New Roman" panose="02020603050405020304" pitchFamily="18" charset="0"/>
              </a:rPr>
              <a:t>дітьми</a:t>
            </a:r>
            <a:r>
              <a:rPr lang="ru-RU" sz="1100" dirty="0">
                <a:latin typeface="Times New Roman" panose="02020603050405020304" pitchFamily="18" charset="0"/>
                <a:cs typeface="Times New Roman" panose="02020603050405020304" pitchFamily="18" charset="0"/>
              </a:rPr>
              <a:t>, разом </a:t>
            </a:r>
            <a:r>
              <a:rPr lang="ru-RU" sz="1100" dirty="0" err="1">
                <a:latin typeface="Times New Roman" panose="02020603050405020304" pitchFamily="18" charset="0"/>
                <a:cs typeface="Times New Roman" panose="02020603050405020304" pitchFamily="18" charset="0"/>
              </a:rPr>
              <a:t>із</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допомогою</a:t>
            </a:r>
            <a:r>
              <a:rPr lang="ru-RU" sz="1100" dirty="0">
                <a:latin typeface="Times New Roman" panose="02020603050405020304" pitchFamily="18" charset="0"/>
                <a:cs typeface="Times New Roman" panose="02020603050405020304" pitchFamily="18" charset="0"/>
              </a:rPr>
              <a:t> на </a:t>
            </a:r>
            <a:r>
              <a:rPr lang="ru-RU" sz="1100" dirty="0" err="1">
                <a:latin typeface="Times New Roman" panose="02020603050405020304" pitchFamily="18" charset="0"/>
                <a:cs typeface="Times New Roman" panose="02020603050405020304" pitchFamily="18" charset="0"/>
              </a:rPr>
              <a:t>дітей</a:t>
            </a:r>
            <a:r>
              <a:rPr lang="ru-RU" sz="1100" dirty="0">
                <a:latin typeface="Times New Roman" panose="02020603050405020304" pitchFamily="18" charset="0"/>
                <a:cs typeface="Times New Roman" panose="02020603050405020304" pitchFamily="18" charset="0"/>
              </a:rPr>
              <a:t>, яка в </a:t>
            </a:r>
            <a:r>
              <a:rPr lang="ru-RU" sz="1100" dirty="0" err="1">
                <a:latin typeface="Times New Roman" panose="02020603050405020304" pitchFamily="18" charset="0"/>
                <a:cs typeface="Times New Roman" panose="02020603050405020304" pitchFamily="18" charset="0"/>
              </a:rPr>
              <a:t>окремих</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країнах</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залежить</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від</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рівня</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заробітної</a:t>
            </a:r>
            <a:r>
              <a:rPr lang="ru-RU" sz="1100" dirty="0">
                <a:latin typeface="Times New Roman" panose="02020603050405020304" pitchFamily="18" charset="0"/>
                <a:cs typeface="Times New Roman" panose="02020603050405020304" pitchFamily="18" charset="0"/>
              </a:rPr>
              <a:t> плати </a:t>
            </a:r>
            <a:r>
              <a:rPr lang="ru-RU" sz="1100" dirty="0" err="1">
                <a:latin typeface="Times New Roman" panose="02020603050405020304" pitchFamily="18" charset="0"/>
                <a:cs typeface="Times New Roman" panose="02020603050405020304" pitchFamily="18" charset="0"/>
              </a:rPr>
              <a:t>батьків</a:t>
            </a:r>
            <a:r>
              <a:rPr lang="ru-RU" sz="1100" dirty="0">
                <a:latin typeface="Times New Roman" panose="02020603050405020304" pitchFamily="18" charset="0"/>
                <a:cs typeface="Times New Roman" panose="02020603050405020304" pitchFamily="18" charset="0"/>
              </a:rPr>
              <a:t> та/</a:t>
            </a:r>
            <a:r>
              <a:rPr lang="ru-RU" sz="1100" dirty="0" err="1">
                <a:latin typeface="Times New Roman" panose="02020603050405020304" pitchFamily="18" charset="0"/>
                <a:cs typeface="Times New Roman" panose="02020603050405020304" pitchFamily="18" charset="0"/>
              </a:rPr>
              <a:t>або</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віку</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дитини</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допомогу</a:t>
            </a:r>
            <a:r>
              <a:rPr lang="ru-RU" sz="1100" dirty="0">
                <a:latin typeface="Times New Roman" panose="02020603050405020304" pitchFamily="18" charset="0"/>
                <a:cs typeface="Times New Roman" panose="02020603050405020304" pitchFamily="18" charset="0"/>
              </a:rPr>
              <a:t> на </a:t>
            </a:r>
            <a:r>
              <a:rPr lang="ru-RU" sz="1100" dirty="0" err="1">
                <a:latin typeface="Times New Roman" panose="02020603050405020304" pitchFamily="18" charset="0"/>
                <a:cs typeface="Times New Roman" panose="02020603050405020304" pitchFamily="18" charset="0"/>
              </a:rPr>
              <a:t>період</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відпустки</a:t>
            </a:r>
            <a:r>
              <a:rPr lang="ru-RU" sz="1100" dirty="0">
                <a:latin typeface="Times New Roman" panose="02020603050405020304" pitchFamily="18" charset="0"/>
                <a:cs typeface="Times New Roman" panose="02020603050405020304" pitchFamily="18" charset="0"/>
              </a:rPr>
              <a:t> по догляду за </a:t>
            </a:r>
            <a:r>
              <a:rPr lang="ru-RU" sz="1100" dirty="0" err="1">
                <a:latin typeface="Times New Roman" panose="02020603050405020304" pitchFamily="18" charset="0"/>
                <a:cs typeface="Times New Roman" panose="02020603050405020304" pitchFamily="18" charset="0"/>
              </a:rPr>
              <a:t>дитиною</a:t>
            </a:r>
            <a:r>
              <a:rPr lang="ru-RU" sz="1100" dirty="0">
                <a:latin typeface="Times New Roman" panose="02020603050405020304" pitchFamily="18" charset="0"/>
                <a:cs typeface="Times New Roman" panose="02020603050405020304" pitchFamily="18" charset="0"/>
              </a:rPr>
              <a:t> та </a:t>
            </a:r>
            <a:r>
              <a:rPr lang="ru-RU" sz="1100" dirty="0" err="1">
                <a:latin typeface="Times New Roman" panose="02020603050405020304" pitchFamily="18" charset="0"/>
                <a:cs typeface="Times New Roman" panose="02020603050405020304" pitchFamily="18" charset="0"/>
              </a:rPr>
              <a:t>допомогу</a:t>
            </a:r>
            <a:r>
              <a:rPr lang="ru-RU" sz="1100" dirty="0">
                <a:latin typeface="Times New Roman" panose="02020603050405020304" pitchFamily="18" charset="0"/>
                <a:cs typeface="Times New Roman" panose="02020603050405020304" pitchFamily="18" charset="0"/>
              </a:rPr>
              <a:t> одиноким батькам. </a:t>
            </a:r>
            <a:r>
              <a:rPr lang="ru-RU" sz="1100" dirty="0" err="1">
                <a:latin typeface="Times New Roman" panose="02020603050405020304" pitchFamily="18" charset="0"/>
                <a:cs typeface="Times New Roman" panose="02020603050405020304" pitchFamily="18" charset="0"/>
              </a:rPr>
              <a:t>Фінансова</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підтримка</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сімей</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здійснюється</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здебільшого</a:t>
            </a:r>
            <a:r>
              <a:rPr lang="ru-RU" sz="1100" dirty="0">
                <a:latin typeface="Times New Roman" panose="02020603050405020304" pitchFamily="18" charset="0"/>
                <a:cs typeface="Times New Roman" panose="02020603050405020304" pitchFamily="18" charset="0"/>
              </a:rPr>
              <a:t> через систему </a:t>
            </a:r>
            <a:r>
              <a:rPr lang="ru-RU" sz="1100" dirty="0" err="1">
                <a:latin typeface="Times New Roman" panose="02020603050405020304" pitchFamily="18" charset="0"/>
                <a:cs typeface="Times New Roman" panose="02020603050405020304" pitchFamily="18" charset="0"/>
              </a:rPr>
              <a:t>оподаткування</a:t>
            </a:r>
            <a:r>
              <a:rPr lang="ru-RU" sz="1100" dirty="0">
                <a:latin typeface="Times New Roman" panose="02020603050405020304" pitchFamily="18" charset="0"/>
                <a:cs typeface="Times New Roman" panose="02020603050405020304" pitchFamily="18" charset="0"/>
              </a:rPr>
              <a:t>, в тому </a:t>
            </a:r>
            <a:r>
              <a:rPr lang="ru-RU" sz="1100" dirty="0" err="1">
                <a:latin typeface="Times New Roman" panose="02020603050405020304" pitchFamily="18" charset="0"/>
                <a:cs typeface="Times New Roman" panose="02020603050405020304" pitchFamily="18" charset="0"/>
              </a:rPr>
              <a:t>числі</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звільнення</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від</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сплати</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податків</a:t>
            </a:r>
            <a:r>
              <a:rPr lang="ru-RU" sz="1100" dirty="0">
                <a:latin typeface="Times New Roman" panose="02020603050405020304" pitchFamily="18" charset="0"/>
                <a:cs typeface="Times New Roman" panose="02020603050405020304" pitchFamily="18" charset="0"/>
              </a:rPr>
              <a:t>;</a:t>
            </a:r>
          </a:p>
          <a:p>
            <a:pPr algn="just"/>
            <a:r>
              <a:rPr lang="ru-RU" sz="1100" dirty="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a:t>
            </a:r>
            <a:r>
              <a:rPr lang="en-US" sz="1200" b="1" dirty="0">
                <a:latin typeface="Times New Roman" panose="02020603050405020304" pitchFamily="18" charset="0"/>
                <a:cs typeface="Times New Roman" panose="02020603050405020304" pitchFamily="18" charset="0"/>
              </a:rPr>
              <a:t>unemployment</a:t>
            </a:r>
            <a:r>
              <a:rPr lang="en-US" sz="120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соціальні</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витрати</a:t>
            </a:r>
            <a:r>
              <a:rPr lang="ru-RU" sz="1100" dirty="0">
                <a:latin typeface="Times New Roman" panose="02020603050405020304" pitchFamily="18" charset="0"/>
                <a:cs typeface="Times New Roman" panose="02020603050405020304" pitchFamily="18" charset="0"/>
              </a:rPr>
              <a:t> на </a:t>
            </a:r>
            <a:r>
              <a:rPr lang="ru-RU" sz="1100" dirty="0" err="1">
                <a:latin typeface="Times New Roman" panose="02020603050405020304" pitchFamily="18" charset="0"/>
                <a:cs typeface="Times New Roman" panose="02020603050405020304" pitchFamily="18" charset="0"/>
              </a:rPr>
              <a:t>допомогу</a:t>
            </a:r>
            <a:r>
              <a:rPr lang="ru-RU" sz="1100" dirty="0">
                <a:latin typeface="Times New Roman" panose="02020603050405020304" pitchFamily="18" charset="0"/>
                <a:cs typeface="Times New Roman" panose="02020603050405020304" pitchFamily="18" charset="0"/>
              </a:rPr>
              <a:t> по </a:t>
            </a:r>
            <a:r>
              <a:rPr lang="ru-RU" sz="1100" dirty="0" err="1">
                <a:latin typeface="Times New Roman" panose="02020603050405020304" pitchFamily="18" charset="0"/>
                <a:cs typeface="Times New Roman" panose="02020603050405020304" pitchFamily="18" charset="0"/>
              </a:rPr>
              <a:t>безробіттю</a:t>
            </a:r>
            <a:r>
              <a:rPr lang="ru-RU" sz="1100" dirty="0">
                <a:latin typeface="Times New Roman" panose="02020603050405020304" pitchFamily="18" charset="0"/>
                <a:cs typeface="Times New Roman" panose="02020603050405020304" pitchFamily="18" charset="0"/>
              </a:rPr>
              <a:t>;</a:t>
            </a:r>
          </a:p>
          <a:p>
            <a:pPr algn="just"/>
            <a:r>
              <a:rPr lang="ru-RU" sz="1200" dirty="0">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housing &amp; social exclusion</a:t>
            </a:r>
            <a:r>
              <a:rPr lang="en-US" sz="1200" dirty="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витрати</a:t>
            </a:r>
            <a:r>
              <a:rPr lang="ru-RU" sz="1100" dirty="0">
                <a:latin typeface="Times New Roman" panose="02020603050405020304" pitchFamily="18" charset="0"/>
                <a:cs typeface="Times New Roman" panose="02020603050405020304" pitchFamily="18" charset="0"/>
              </a:rPr>
              <a:t> для </a:t>
            </a:r>
            <a:r>
              <a:rPr lang="ru-RU" sz="1100" dirty="0" err="1">
                <a:latin typeface="Times New Roman" panose="02020603050405020304" pitchFamily="18" charset="0"/>
                <a:cs typeface="Times New Roman" panose="02020603050405020304" pitchFamily="18" charset="0"/>
              </a:rPr>
              <a:t>вирішення</a:t>
            </a:r>
            <a:r>
              <a:rPr lang="ru-RU" sz="1100" dirty="0">
                <a:latin typeface="Times New Roman" panose="02020603050405020304" pitchFamily="18" charset="0"/>
                <a:cs typeface="Times New Roman" panose="02020603050405020304" pitchFamily="18" charset="0"/>
              </a:rPr>
              <a:t> проблем, </a:t>
            </a:r>
            <a:r>
              <a:rPr lang="ru-RU" sz="1100" dirty="0" err="1">
                <a:latin typeface="Times New Roman" panose="02020603050405020304" pitchFamily="18" charset="0"/>
                <a:cs typeface="Times New Roman" panose="02020603050405020304" pitchFamily="18" charset="0"/>
              </a:rPr>
              <a:t>пов’язаних</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із</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забезпеченням</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житлом</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малозабезпечених</a:t>
            </a:r>
            <a:r>
              <a:rPr lang="ru-RU" sz="1100" dirty="0">
                <a:latin typeface="Times New Roman" panose="02020603050405020304" pitchFamily="18" charset="0"/>
                <a:cs typeface="Times New Roman" panose="02020603050405020304" pitchFamily="18" charset="0"/>
              </a:rPr>
              <a:t> верст </a:t>
            </a:r>
            <a:r>
              <a:rPr lang="ru-RU" sz="1100" dirty="0" err="1">
                <a:latin typeface="Times New Roman" panose="02020603050405020304" pitchFamily="18" charset="0"/>
                <a:cs typeface="Times New Roman" panose="02020603050405020304" pitchFamily="18" charset="0"/>
              </a:rPr>
              <a:t>населення</a:t>
            </a:r>
            <a:r>
              <a:rPr lang="ru-RU" sz="1100" dirty="0">
                <a:latin typeface="Times New Roman" panose="02020603050405020304" pitchFamily="18" charset="0"/>
                <a:cs typeface="Times New Roman" panose="02020603050405020304" pitchFamily="18" charset="0"/>
              </a:rPr>
              <a:t>, та проблем, </a:t>
            </a:r>
            <a:r>
              <a:rPr lang="ru-RU" sz="1100" dirty="0" err="1">
                <a:latin typeface="Times New Roman" panose="02020603050405020304" pitchFamily="18" charset="0"/>
                <a:cs typeface="Times New Roman" panose="02020603050405020304" pitchFamily="18" charset="0"/>
              </a:rPr>
              <a:t>пов’язаних</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із</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соціальною</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ізоляцією</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Соціальна</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ізоляція</a:t>
            </a:r>
            <a:r>
              <a:rPr lang="ru-RU" sz="1100" dirty="0">
                <a:latin typeface="Times New Roman" panose="02020603050405020304" pitchFamily="18" charset="0"/>
                <a:cs typeface="Times New Roman" panose="02020603050405020304" pitchFamily="18" charset="0"/>
              </a:rPr>
              <a:t> – </a:t>
            </a:r>
            <a:r>
              <a:rPr lang="ru-RU" sz="1100" dirty="0" err="1">
                <a:latin typeface="Times New Roman" panose="02020603050405020304" pitchFamily="18" charset="0"/>
                <a:cs typeface="Times New Roman" panose="02020603050405020304" pitchFamily="18" charset="0"/>
              </a:rPr>
              <a:t>це</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процес</a:t>
            </a:r>
            <a:r>
              <a:rPr lang="ru-RU" sz="1100" dirty="0">
                <a:latin typeface="Times New Roman" panose="02020603050405020304" pitchFamily="18" charset="0"/>
                <a:cs typeface="Times New Roman" panose="02020603050405020304" pitchFamily="18" charset="0"/>
              </a:rPr>
              <a:t>, при </a:t>
            </a:r>
            <a:r>
              <a:rPr lang="ru-RU" sz="1100" dirty="0" err="1">
                <a:latin typeface="Times New Roman" panose="02020603050405020304" pitchFamily="18" charset="0"/>
                <a:cs typeface="Times New Roman" panose="02020603050405020304" pitchFamily="18" charset="0"/>
              </a:rPr>
              <a:t>якому</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окремі</a:t>
            </a:r>
            <a:r>
              <a:rPr lang="ru-RU" sz="1100" dirty="0">
                <a:latin typeface="Times New Roman" panose="02020603050405020304" pitchFamily="18" charset="0"/>
                <a:cs typeface="Times New Roman" panose="02020603050405020304" pitchFamily="18" charset="0"/>
              </a:rPr>
              <a:t> особи </a:t>
            </a:r>
            <a:r>
              <a:rPr lang="ru-RU" sz="1100" dirty="0" err="1">
                <a:latin typeface="Times New Roman" panose="02020603050405020304" pitchFamily="18" charset="0"/>
                <a:cs typeface="Times New Roman" panose="02020603050405020304" pitchFamily="18" charset="0"/>
              </a:rPr>
              <a:t>або</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їх</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групи</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частково</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або</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повністю</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позбавляються</a:t>
            </a:r>
            <a:r>
              <a:rPr lang="ru-RU" sz="1100" dirty="0">
                <a:latin typeface="Times New Roman" panose="02020603050405020304" pitchFamily="18" charset="0"/>
                <a:cs typeface="Times New Roman" panose="02020603050405020304" pitchFamily="18" charset="0"/>
              </a:rPr>
              <a:t> доступу до </a:t>
            </a:r>
            <a:r>
              <a:rPr lang="ru-RU" sz="1100" dirty="0" err="1">
                <a:latin typeface="Times New Roman" panose="02020603050405020304" pitchFamily="18" charset="0"/>
                <a:cs typeface="Times New Roman" panose="02020603050405020304" pitchFamily="18" charset="0"/>
              </a:rPr>
              <a:t>різних</a:t>
            </a:r>
            <a:r>
              <a:rPr lang="ru-RU" sz="1100" dirty="0">
                <a:latin typeface="Times New Roman" panose="02020603050405020304" pitchFamily="18" charset="0"/>
                <a:cs typeface="Times New Roman" panose="02020603050405020304" pitchFamily="18" charset="0"/>
              </a:rPr>
              <a:t> прав, </a:t>
            </a:r>
            <a:r>
              <a:rPr lang="ru-RU" sz="1100" dirty="0" err="1">
                <a:latin typeface="Times New Roman" panose="02020603050405020304" pitchFamily="18" charset="0"/>
                <a:cs typeface="Times New Roman" panose="02020603050405020304" pitchFamily="18" charset="0"/>
              </a:rPr>
              <a:t>можливостей</a:t>
            </a:r>
            <a:r>
              <a:rPr lang="ru-RU" sz="1100" dirty="0">
                <a:latin typeface="Times New Roman" panose="02020603050405020304" pitchFamily="18" charset="0"/>
                <a:cs typeface="Times New Roman" panose="02020603050405020304" pitchFamily="18" charset="0"/>
              </a:rPr>
              <a:t> і </a:t>
            </a:r>
            <a:r>
              <a:rPr lang="ru-RU" sz="1100" dirty="0" err="1">
                <a:latin typeface="Times New Roman" panose="02020603050405020304" pitchFamily="18" charset="0"/>
                <a:cs typeface="Times New Roman" panose="02020603050405020304" pitchFamily="18" charset="0"/>
              </a:rPr>
              <a:t>ресурсів</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які</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зазвичай</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доступні</a:t>
            </a:r>
            <a:r>
              <a:rPr lang="ru-RU" sz="1100" dirty="0">
                <a:latin typeface="Times New Roman" panose="02020603050405020304" pitchFamily="18" charset="0"/>
                <a:cs typeface="Times New Roman" panose="02020603050405020304" pitchFamily="18" charset="0"/>
              </a:rPr>
              <a:t> для </a:t>
            </a:r>
            <a:r>
              <a:rPr lang="ru-RU" sz="1100" dirty="0" err="1">
                <a:latin typeface="Times New Roman" panose="02020603050405020304" pitchFamily="18" charset="0"/>
                <a:cs typeface="Times New Roman" panose="02020603050405020304" pitchFamily="18" charset="0"/>
              </a:rPr>
              <a:t>членів</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іншої</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групи</a:t>
            </a:r>
            <a:r>
              <a:rPr lang="ru-RU" sz="1100" dirty="0">
                <a:latin typeface="Times New Roman" panose="02020603050405020304" pitchFamily="18" charset="0"/>
                <a:cs typeface="Times New Roman" panose="02020603050405020304" pitchFamily="18" charset="0"/>
              </a:rPr>
              <a:t> і </a:t>
            </a:r>
            <a:r>
              <a:rPr lang="ru-RU" sz="1100" dirty="0" err="1">
                <a:latin typeface="Times New Roman" panose="02020603050405020304" pitchFamily="18" charset="0"/>
                <a:cs typeface="Times New Roman" panose="02020603050405020304" pitchFamily="18" charset="0"/>
              </a:rPr>
              <a:t>які</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мають</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основоположне</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значення</a:t>
            </a:r>
            <a:r>
              <a:rPr lang="ru-RU" sz="1100" dirty="0">
                <a:latin typeface="Times New Roman" panose="02020603050405020304" pitchFamily="18" charset="0"/>
                <a:cs typeface="Times New Roman" panose="02020603050405020304" pitchFamily="18" charset="0"/>
              </a:rPr>
              <a:t> для </a:t>
            </a:r>
            <a:r>
              <a:rPr lang="ru-RU" sz="1100" dirty="0" err="1">
                <a:latin typeface="Times New Roman" panose="02020603050405020304" pitchFamily="18" charset="0"/>
                <a:cs typeface="Times New Roman" panose="02020603050405020304" pitchFamily="18" charset="0"/>
              </a:rPr>
              <a:t>соціальної</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інтеграції</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всередині</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цієї</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конкретної</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групи</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наприклад</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житло</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зайнятість</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охорона</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здоров'я</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громадська</a:t>
            </a:r>
            <a:r>
              <a:rPr lang="ru-RU" sz="1100" dirty="0">
                <a:latin typeface="Times New Roman" panose="02020603050405020304" pitchFamily="18" charset="0"/>
                <a:cs typeface="Times New Roman" panose="02020603050405020304" pitchFamily="18" charset="0"/>
              </a:rPr>
              <a:t> участь, демократична участь </a:t>
            </a:r>
            <a:r>
              <a:rPr lang="ru-RU" sz="1100" dirty="0" err="1">
                <a:latin typeface="Times New Roman" panose="02020603050405020304" pitchFamily="18" charset="0"/>
                <a:cs typeface="Times New Roman" panose="02020603050405020304" pitchFamily="18" charset="0"/>
              </a:rPr>
              <a:t>тощо</a:t>
            </a:r>
            <a:r>
              <a:rPr lang="ru-RU" sz="1100" dirty="0">
                <a:latin typeface="Times New Roman" panose="02020603050405020304" pitchFamily="18" charset="0"/>
                <a:cs typeface="Times New Roman" panose="02020603050405020304" pitchFamily="18" charset="0"/>
              </a:rPr>
              <a:t>).</a:t>
            </a:r>
          </a:p>
          <a:p>
            <a:pPr marL="0" indent="0" algn="just">
              <a:buNone/>
            </a:pPr>
            <a:r>
              <a:rPr lang="ru-RU" sz="1100" dirty="0">
                <a:latin typeface="Times New Roman" panose="02020603050405020304" pitchFamily="18" charset="0"/>
                <a:cs typeface="Times New Roman" panose="02020603050405020304" pitchFamily="18" charset="0"/>
              </a:rPr>
              <a:t>Гендерна, </a:t>
            </a:r>
            <a:r>
              <a:rPr lang="ru-RU" sz="1100" dirty="0" err="1">
                <a:latin typeface="Times New Roman" panose="02020603050405020304" pitchFamily="18" charset="0"/>
                <a:cs typeface="Times New Roman" panose="02020603050405020304" pitchFamily="18" charset="0"/>
              </a:rPr>
              <a:t>кастова</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або</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етнічна</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нерівність</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призводить</a:t>
            </a:r>
            <a:r>
              <a:rPr lang="ru-RU" sz="1100" dirty="0">
                <a:latin typeface="Times New Roman" panose="02020603050405020304" pitchFamily="18" charset="0"/>
                <a:cs typeface="Times New Roman" panose="02020603050405020304" pitchFamily="18" charset="0"/>
              </a:rPr>
              <a:t> до </a:t>
            </a:r>
            <a:r>
              <a:rPr lang="ru-RU" sz="1100" dirty="0" err="1">
                <a:latin typeface="Times New Roman" panose="02020603050405020304" pitchFamily="18" charset="0"/>
                <a:cs typeface="Times New Roman" panose="02020603050405020304" pitchFamily="18" charset="0"/>
              </a:rPr>
              <a:t>соціальної</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ізоляції</a:t>
            </a:r>
            <a:r>
              <a:rPr lang="ru-RU" sz="1100" dirty="0">
                <a:latin typeface="Times New Roman" panose="02020603050405020304" pitchFamily="18" charset="0"/>
                <a:cs typeface="Times New Roman" panose="02020603050405020304" pitchFamily="18" charset="0"/>
              </a:rPr>
              <a:t>, результатом </a:t>
            </a:r>
            <a:r>
              <a:rPr lang="ru-RU" sz="1100" dirty="0" err="1">
                <a:latin typeface="Times New Roman" panose="02020603050405020304" pitchFamily="18" charset="0"/>
                <a:cs typeface="Times New Roman" panose="02020603050405020304" pitchFamily="18" charset="0"/>
              </a:rPr>
              <a:t>якої</a:t>
            </a:r>
            <a:r>
              <a:rPr lang="ru-RU" sz="1100" dirty="0">
                <a:latin typeface="Times New Roman" panose="02020603050405020304" pitchFamily="18" charset="0"/>
                <a:cs typeface="Times New Roman" panose="02020603050405020304" pitchFamily="18" charset="0"/>
              </a:rPr>
              <a:t> є </a:t>
            </a:r>
            <a:r>
              <a:rPr lang="ru-RU" sz="1100" dirty="0" err="1">
                <a:latin typeface="Times New Roman" panose="02020603050405020304" pitchFamily="18" charset="0"/>
                <a:cs typeface="Times New Roman" panose="02020603050405020304" pitchFamily="18" charset="0"/>
              </a:rPr>
              <a:t>неможливість</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окремих</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громадян</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повною</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мірою</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брати</a:t>
            </a:r>
            <a:r>
              <a:rPr lang="ru-RU" sz="1100" dirty="0">
                <a:latin typeface="Times New Roman" panose="02020603050405020304" pitchFamily="18" charset="0"/>
                <a:cs typeface="Times New Roman" panose="02020603050405020304" pitchFamily="18" charset="0"/>
              </a:rPr>
              <a:t> участь в </a:t>
            </a:r>
            <a:r>
              <a:rPr lang="ru-RU" sz="1100" dirty="0" err="1">
                <a:latin typeface="Times New Roman" panose="02020603050405020304" pitchFamily="18" charset="0"/>
                <a:cs typeface="Times New Roman" panose="02020603050405020304" pitchFamily="18" charset="0"/>
              </a:rPr>
              <a:t>економічному</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соціальному</a:t>
            </a:r>
            <a:r>
              <a:rPr lang="ru-RU" sz="1100" dirty="0">
                <a:latin typeface="Times New Roman" panose="02020603050405020304" pitchFamily="18" charset="0"/>
                <a:cs typeface="Times New Roman" panose="02020603050405020304" pitchFamily="18" charset="0"/>
              </a:rPr>
              <a:t> і </a:t>
            </a:r>
            <a:r>
              <a:rPr lang="ru-RU" sz="1100" dirty="0" err="1">
                <a:latin typeface="Times New Roman" panose="02020603050405020304" pitchFamily="18" charset="0"/>
                <a:cs typeface="Times New Roman" panose="02020603050405020304" pitchFamily="18" charset="0"/>
              </a:rPr>
              <a:t>політичному</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житті</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суспільства</a:t>
            </a:r>
            <a:r>
              <a:rPr lang="ru-RU" sz="1100" dirty="0">
                <a:latin typeface="Times New Roman" panose="02020603050405020304" pitchFamily="18" charset="0"/>
                <a:cs typeface="Times New Roman" panose="02020603050405020304" pitchFamily="18" charset="0"/>
              </a:rPr>
              <a:t>, в </a:t>
            </a:r>
            <a:r>
              <a:rPr lang="ru-RU" sz="1100" dirty="0" err="1">
                <a:latin typeface="Times New Roman" panose="02020603050405020304" pitchFamily="18" charset="0"/>
                <a:cs typeface="Times New Roman" panose="02020603050405020304" pitchFamily="18" charset="0"/>
              </a:rPr>
              <a:t>якому</a:t>
            </a:r>
            <a:r>
              <a:rPr lang="ru-RU" sz="1100" dirty="0">
                <a:latin typeface="Times New Roman" panose="02020603050405020304" pitchFamily="18" charset="0"/>
                <a:cs typeface="Times New Roman" panose="02020603050405020304" pitchFamily="18" charset="0"/>
              </a:rPr>
              <a:t> вони </a:t>
            </a:r>
            <a:r>
              <a:rPr lang="ru-RU" sz="1100" dirty="0" err="1">
                <a:latin typeface="Times New Roman" panose="02020603050405020304" pitchFamily="18" charset="0"/>
                <a:cs typeface="Times New Roman" panose="02020603050405020304" pitchFamily="18" charset="0"/>
              </a:rPr>
              <a:t>живуть</a:t>
            </a:r>
            <a:r>
              <a:rPr lang="ru-RU" sz="1100" dirty="0">
                <a:latin typeface="Times New Roman" panose="02020603050405020304" pitchFamily="18" charset="0"/>
                <a:cs typeface="Times New Roman" panose="02020603050405020304" pitchFamily="18" charset="0"/>
              </a:rPr>
              <a:t>.</a:t>
            </a:r>
          </a:p>
        </p:txBody>
      </p:sp>
      <p:sp>
        <p:nvSpPr>
          <p:cNvPr id="4" name="Дата 3">
            <a:extLst>
              <a:ext uri="{FF2B5EF4-FFF2-40B4-BE49-F238E27FC236}">
                <a16:creationId xmlns:a16="http://schemas.microsoft.com/office/drawing/2014/main" id="{F8511971-60B5-6641-A7CA-A97F7A89FF34}"/>
              </a:ext>
            </a:extLst>
          </p:cNvPr>
          <p:cNvSpPr>
            <a:spLocks noGrp="1"/>
          </p:cNvSpPr>
          <p:nvPr>
            <p:ph type="dt" sz="half" idx="10"/>
          </p:nvPr>
        </p:nvSpPr>
        <p:spPr/>
        <p:txBody>
          <a:bodyPr/>
          <a:lstStyle/>
          <a:p>
            <a:fld id="{CD053372-808C-774E-AB7A-8D5CAC6AA0CA}" type="datetime1">
              <a:rPr lang="ru-RU" smtClean="0"/>
              <a:t>13.11.2022</a:t>
            </a:fld>
            <a:endParaRPr lang="ru-UA"/>
          </a:p>
        </p:txBody>
      </p:sp>
      <p:sp>
        <p:nvSpPr>
          <p:cNvPr id="5" name="Номер слайда 4">
            <a:extLst>
              <a:ext uri="{FF2B5EF4-FFF2-40B4-BE49-F238E27FC236}">
                <a16:creationId xmlns:a16="http://schemas.microsoft.com/office/drawing/2014/main" id="{DCD5A177-0C5A-CB41-B779-7A35C4CEF56D}"/>
              </a:ext>
            </a:extLst>
          </p:cNvPr>
          <p:cNvSpPr>
            <a:spLocks noGrp="1"/>
          </p:cNvSpPr>
          <p:nvPr>
            <p:ph type="sldNum" sz="quarter" idx="12"/>
          </p:nvPr>
        </p:nvSpPr>
        <p:spPr/>
        <p:txBody>
          <a:bodyPr/>
          <a:lstStyle/>
          <a:p>
            <a:fld id="{D4CBF4CF-B119-4841-B505-2CAA97F19D28}" type="slidenum">
              <a:rPr lang="ru-UA" smtClean="0"/>
              <a:t>22</a:t>
            </a:fld>
            <a:endParaRPr lang="ru-UA"/>
          </a:p>
        </p:txBody>
      </p:sp>
    </p:spTree>
    <p:extLst>
      <p:ext uri="{BB962C8B-B14F-4D97-AF65-F5344CB8AC3E}">
        <p14:creationId xmlns:p14="http://schemas.microsoft.com/office/powerpoint/2010/main" val="1032691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t="24490" r="-267"/>
          <a:stretch/>
        </p:blipFill>
        <p:spPr>
          <a:xfrm>
            <a:off x="1724403" y="281245"/>
            <a:ext cx="2865120" cy="1208314"/>
          </a:xfrm>
          <a:prstGeom prst="rect">
            <a:avLst/>
          </a:prstGeom>
        </p:spPr>
      </p:pic>
      <p:sp>
        <p:nvSpPr>
          <p:cNvPr id="3" name="Объект 2"/>
          <p:cNvSpPr>
            <a:spLocks noGrp="1"/>
          </p:cNvSpPr>
          <p:nvPr>
            <p:ph idx="1"/>
          </p:nvPr>
        </p:nvSpPr>
        <p:spPr/>
        <p:txBody>
          <a:bodyPr>
            <a:normAutofit fontScale="77500" lnSpcReduction="20000"/>
          </a:bodyPr>
          <a:lstStyle/>
          <a:p>
            <a:r>
              <a:rPr lang="ru-RU" dirty="0" err="1"/>
              <a:t>Витрати</a:t>
            </a:r>
            <a:r>
              <a:rPr lang="ru-RU" dirty="0"/>
              <a:t> на </a:t>
            </a:r>
            <a:r>
              <a:rPr lang="ru-RU" dirty="0" err="1"/>
              <a:t>охорону</a:t>
            </a:r>
            <a:r>
              <a:rPr lang="ru-RU" dirty="0"/>
              <a:t> </a:t>
            </a:r>
            <a:r>
              <a:rPr lang="ru-RU" dirty="0" err="1"/>
              <a:t>здоров’я</a:t>
            </a:r>
            <a:r>
              <a:rPr lang="ru-RU" dirty="0"/>
              <a:t> та </a:t>
            </a:r>
            <a:r>
              <a:rPr lang="ru-RU" dirty="0" err="1"/>
              <a:t>допомогу</a:t>
            </a:r>
            <a:r>
              <a:rPr lang="ru-RU" dirty="0"/>
              <a:t> з </a:t>
            </a:r>
            <a:r>
              <a:rPr lang="ru-RU" dirty="0" err="1"/>
              <a:t>непрацездатності</a:t>
            </a:r>
            <a:r>
              <a:rPr lang="ru-RU" dirty="0"/>
              <a:t> </a:t>
            </a:r>
            <a:r>
              <a:rPr lang="ru-RU" dirty="0" err="1"/>
              <a:t>склали</a:t>
            </a:r>
            <a:r>
              <a:rPr lang="ru-RU" dirty="0"/>
              <a:t> 2,8 % </a:t>
            </a:r>
            <a:r>
              <a:rPr lang="ru-RU" dirty="0" err="1"/>
              <a:t>від</a:t>
            </a:r>
            <a:r>
              <a:rPr lang="ru-RU" dirty="0"/>
              <a:t> </a:t>
            </a:r>
            <a:r>
              <a:rPr lang="ru-RU" dirty="0" err="1"/>
              <a:t>загального</a:t>
            </a:r>
            <a:r>
              <a:rPr lang="ru-RU" dirty="0"/>
              <a:t> </a:t>
            </a:r>
            <a:r>
              <a:rPr lang="ru-RU" dirty="0" err="1"/>
              <a:t>обсягу</a:t>
            </a:r>
            <a:r>
              <a:rPr lang="ru-RU" dirty="0"/>
              <a:t> </a:t>
            </a:r>
            <a:r>
              <a:rPr lang="ru-RU" dirty="0" err="1"/>
              <a:t>соціальних</a:t>
            </a:r>
            <a:r>
              <a:rPr lang="ru-RU" dirty="0"/>
              <a:t> </a:t>
            </a:r>
            <a:r>
              <a:rPr lang="ru-RU" dirty="0" err="1"/>
              <a:t>витрат</a:t>
            </a:r>
            <a:r>
              <a:rPr lang="ru-RU" dirty="0"/>
              <a:t> у </a:t>
            </a:r>
            <a:r>
              <a:rPr lang="ru-RU" dirty="0" err="1"/>
              <a:t>середньому</a:t>
            </a:r>
            <a:r>
              <a:rPr lang="ru-RU" dirty="0"/>
              <a:t> по ЄС у 2015 р. </a:t>
            </a:r>
            <a:r>
              <a:rPr lang="ru-RU" dirty="0" err="1"/>
              <a:t>Серед</a:t>
            </a:r>
            <a:r>
              <a:rPr lang="ru-RU" dirty="0"/>
              <a:t> </a:t>
            </a:r>
            <a:r>
              <a:rPr lang="ru-RU" dirty="0" err="1"/>
              <a:t>країн-членів</a:t>
            </a:r>
            <a:r>
              <a:rPr lang="ru-RU" dirty="0"/>
              <a:t> </a:t>
            </a:r>
            <a:r>
              <a:rPr lang="ru-RU" dirty="0" err="1"/>
              <a:t>частка</a:t>
            </a:r>
            <a:r>
              <a:rPr lang="ru-RU" dirty="0"/>
              <a:t> </a:t>
            </a:r>
            <a:r>
              <a:rPr lang="ru-RU" dirty="0" err="1"/>
              <a:t>цих</a:t>
            </a:r>
            <a:r>
              <a:rPr lang="ru-RU" dirty="0"/>
              <a:t> </a:t>
            </a:r>
            <a:r>
              <a:rPr lang="ru-RU" dirty="0" err="1"/>
              <a:t>витрат</a:t>
            </a:r>
            <a:r>
              <a:rPr lang="ru-RU" dirty="0"/>
              <a:t> </a:t>
            </a:r>
            <a:r>
              <a:rPr lang="ru-RU" dirty="0" err="1"/>
              <a:t>коливалася</a:t>
            </a:r>
            <a:r>
              <a:rPr lang="ru-RU" dirty="0"/>
              <a:t> </a:t>
            </a:r>
            <a:r>
              <a:rPr lang="ru-RU" dirty="0" err="1"/>
              <a:t>від</a:t>
            </a:r>
            <a:r>
              <a:rPr lang="ru-RU" dirty="0"/>
              <a:t> 0,2 % в </a:t>
            </a:r>
            <a:r>
              <a:rPr lang="ru-RU" dirty="0" err="1"/>
              <a:t>Болгарії</a:t>
            </a:r>
            <a:r>
              <a:rPr lang="ru-RU" dirty="0"/>
              <a:t> до 4,8 % в </a:t>
            </a:r>
            <a:r>
              <a:rPr lang="ru-RU" dirty="0" err="1"/>
              <a:t>Данії</a:t>
            </a:r>
            <a:r>
              <a:rPr lang="ru-RU" dirty="0"/>
              <a:t>. </a:t>
            </a:r>
            <a:r>
              <a:rPr lang="ru-RU" dirty="0" err="1"/>
              <a:t>Ці</a:t>
            </a:r>
            <a:r>
              <a:rPr lang="ru-RU" dirty="0"/>
              <a:t> </a:t>
            </a:r>
            <a:r>
              <a:rPr lang="ru-RU" dirty="0" err="1"/>
              <a:t>витрати</a:t>
            </a:r>
            <a:r>
              <a:rPr lang="ru-RU" dirty="0"/>
              <a:t> практично </a:t>
            </a:r>
            <a:r>
              <a:rPr lang="ru-RU" dirty="0" err="1"/>
              <a:t>вдвічі</a:t>
            </a:r>
            <a:r>
              <a:rPr lang="ru-RU" dirty="0"/>
              <a:t> </a:t>
            </a:r>
            <a:r>
              <a:rPr lang="ru-RU" dirty="0" err="1"/>
              <a:t>перевищують</a:t>
            </a:r>
            <a:r>
              <a:rPr lang="ru-RU" dirty="0"/>
              <a:t> </a:t>
            </a:r>
            <a:r>
              <a:rPr lang="ru-RU" dirty="0" err="1"/>
              <a:t>витрати</a:t>
            </a:r>
            <a:r>
              <a:rPr lang="ru-RU" dirty="0"/>
              <a:t> на </a:t>
            </a:r>
            <a:r>
              <a:rPr lang="ru-RU" dirty="0" err="1"/>
              <a:t>допомогу</a:t>
            </a:r>
            <a:r>
              <a:rPr lang="ru-RU" dirty="0"/>
              <a:t> по </a:t>
            </a:r>
            <a:r>
              <a:rPr lang="ru-RU" dirty="0" err="1"/>
              <a:t>безробіттю</a:t>
            </a:r>
            <a:r>
              <a:rPr lang="ru-RU" dirty="0"/>
              <a:t>.</a:t>
            </a:r>
          </a:p>
          <a:p>
            <a:r>
              <a:rPr lang="ru-RU" dirty="0" err="1"/>
              <a:t>Стаття</a:t>
            </a:r>
            <a:r>
              <a:rPr lang="ru-RU" dirty="0"/>
              <a:t> «</a:t>
            </a:r>
            <a:r>
              <a:rPr lang="en-US" dirty="0"/>
              <a:t>Old age» </a:t>
            </a:r>
            <a:r>
              <a:rPr lang="ru-RU" dirty="0" err="1"/>
              <a:t>складає</a:t>
            </a:r>
            <a:r>
              <a:rPr lang="ru-RU" dirty="0"/>
              <a:t> </a:t>
            </a:r>
            <a:r>
              <a:rPr lang="ru-RU" dirty="0" err="1"/>
              <a:t>найбільшу</a:t>
            </a:r>
            <a:r>
              <a:rPr lang="ru-RU" dirty="0"/>
              <a:t> </a:t>
            </a:r>
            <a:r>
              <a:rPr lang="ru-RU" dirty="0" err="1"/>
              <a:t>частку</a:t>
            </a:r>
            <a:r>
              <a:rPr lang="ru-RU" dirty="0"/>
              <a:t> </a:t>
            </a:r>
            <a:r>
              <a:rPr lang="ru-RU" dirty="0" err="1"/>
              <a:t>витрат</a:t>
            </a:r>
            <a:r>
              <a:rPr lang="ru-RU" dirty="0"/>
              <a:t> в </a:t>
            </a:r>
            <a:r>
              <a:rPr lang="ru-RU" dirty="0" err="1"/>
              <a:t>усіх</a:t>
            </a:r>
            <a:r>
              <a:rPr lang="ru-RU" dirty="0"/>
              <a:t> </a:t>
            </a:r>
            <a:r>
              <a:rPr lang="ru-RU" dirty="0" err="1"/>
              <a:t>країнах</a:t>
            </a:r>
            <a:r>
              <a:rPr lang="ru-RU" dirty="0"/>
              <a:t>-членах. </a:t>
            </a:r>
            <a:r>
              <a:rPr lang="ru-RU" dirty="0" err="1"/>
              <a:t>Витрати</a:t>
            </a:r>
            <a:r>
              <a:rPr lang="ru-RU" dirty="0"/>
              <a:t> державного сектору на «</a:t>
            </a:r>
            <a:r>
              <a:rPr lang="ru-RU" dirty="0" err="1"/>
              <a:t>старість</a:t>
            </a:r>
            <a:r>
              <a:rPr lang="ru-RU" dirty="0"/>
              <a:t>» становили 10,3 % ВВП </a:t>
            </a:r>
            <a:r>
              <a:rPr lang="ru-RU" dirty="0" err="1"/>
              <a:t>Євросоюзу</a:t>
            </a:r>
            <a:r>
              <a:rPr lang="ru-RU" dirty="0"/>
              <a:t>. </a:t>
            </a:r>
            <a:r>
              <a:rPr lang="ru-RU" dirty="0" err="1"/>
              <a:t>Частка</a:t>
            </a:r>
            <a:r>
              <a:rPr lang="ru-RU" dirty="0"/>
              <a:t> </a:t>
            </a:r>
            <a:r>
              <a:rPr lang="ru-RU" dirty="0" err="1"/>
              <a:t>витрат</a:t>
            </a:r>
            <a:r>
              <a:rPr lang="ru-RU" dirty="0"/>
              <a:t> на </a:t>
            </a:r>
            <a:r>
              <a:rPr lang="ru-RU" dirty="0" err="1"/>
              <a:t>соціальний</a:t>
            </a:r>
            <a:r>
              <a:rPr lang="ru-RU" dirty="0"/>
              <a:t> </a:t>
            </a:r>
            <a:r>
              <a:rPr lang="ru-RU" dirty="0" err="1"/>
              <a:t>захист</a:t>
            </a:r>
            <a:r>
              <a:rPr lang="ru-RU" dirty="0"/>
              <a:t>, </a:t>
            </a:r>
            <a:r>
              <a:rPr lang="ru-RU" dirty="0" err="1"/>
              <a:t>пов'язаних</a:t>
            </a:r>
            <a:r>
              <a:rPr lang="ru-RU" dirty="0"/>
              <a:t> </a:t>
            </a:r>
            <a:r>
              <a:rPr lang="ru-RU" dirty="0" err="1"/>
              <a:t>із</a:t>
            </a:r>
            <a:r>
              <a:rPr lang="ru-RU" dirty="0"/>
              <a:t> </a:t>
            </a:r>
            <a:r>
              <a:rPr lang="ru-RU" dirty="0" err="1"/>
              <a:t>старістю</a:t>
            </a:r>
            <a:r>
              <a:rPr lang="ru-RU" dirty="0"/>
              <a:t>, </a:t>
            </a:r>
            <a:r>
              <a:rPr lang="ru-RU" dirty="0" err="1"/>
              <a:t>найвищою</a:t>
            </a:r>
            <a:r>
              <a:rPr lang="ru-RU" dirty="0"/>
              <a:t> є в </a:t>
            </a:r>
            <a:r>
              <a:rPr lang="ru-RU" dirty="0" err="1"/>
              <a:t>Греції</a:t>
            </a:r>
            <a:r>
              <a:rPr lang="ru-RU" dirty="0"/>
              <a:t> (15,7 %) і </a:t>
            </a:r>
            <a:r>
              <a:rPr lang="ru-RU" dirty="0" err="1"/>
              <a:t>найнижчою</a:t>
            </a:r>
            <a:r>
              <a:rPr lang="ru-RU" dirty="0"/>
              <a:t> в </a:t>
            </a:r>
            <a:r>
              <a:rPr lang="ru-RU" dirty="0" err="1"/>
              <a:t>Ірландії</a:t>
            </a:r>
            <a:r>
              <a:rPr lang="ru-RU" dirty="0"/>
              <a:t> (2,4 %).</a:t>
            </a:r>
          </a:p>
          <a:p>
            <a:r>
              <a:rPr lang="ru-RU" dirty="0" err="1"/>
              <a:t>Допомога</a:t>
            </a:r>
            <a:r>
              <a:rPr lang="ru-RU" dirty="0"/>
              <a:t> </a:t>
            </a:r>
            <a:r>
              <a:rPr lang="ru-RU" dirty="0" err="1"/>
              <a:t>сім’ям</a:t>
            </a:r>
            <a:r>
              <a:rPr lang="ru-RU" dirty="0"/>
              <a:t> та </a:t>
            </a:r>
            <a:r>
              <a:rPr lang="ru-RU" dirty="0" err="1"/>
              <a:t>дітям</a:t>
            </a:r>
            <a:r>
              <a:rPr lang="ru-RU" dirty="0"/>
              <a:t> </a:t>
            </a:r>
            <a:r>
              <a:rPr lang="ru-RU" dirty="0" err="1"/>
              <a:t>складає</a:t>
            </a:r>
            <a:r>
              <a:rPr lang="ru-RU" dirty="0"/>
              <a:t> в </a:t>
            </a:r>
            <a:r>
              <a:rPr lang="ru-RU" dirty="0" err="1"/>
              <a:t>середньому</a:t>
            </a:r>
            <a:r>
              <a:rPr lang="ru-RU" dirty="0"/>
              <a:t> 1,7 % </a:t>
            </a:r>
            <a:r>
              <a:rPr lang="ru-RU" dirty="0" err="1"/>
              <a:t>від</a:t>
            </a:r>
            <a:r>
              <a:rPr lang="ru-RU" dirty="0"/>
              <a:t> </a:t>
            </a:r>
            <a:r>
              <a:rPr lang="ru-RU" dirty="0" err="1"/>
              <a:t>загальної</a:t>
            </a:r>
            <a:r>
              <a:rPr lang="ru-RU" dirty="0"/>
              <a:t> </a:t>
            </a:r>
            <a:r>
              <a:rPr lang="ru-RU" dirty="0" err="1"/>
              <a:t>суми</a:t>
            </a:r>
            <a:r>
              <a:rPr lang="ru-RU" dirty="0"/>
              <a:t> </a:t>
            </a:r>
            <a:r>
              <a:rPr lang="ru-RU" dirty="0" err="1"/>
              <a:t>соціальних</a:t>
            </a:r>
            <a:r>
              <a:rPr lang="ru-RU" dirty="0"/>
              <a:t> </a:t>
            </a:r>
            <a:r>
              <a:rPr lang="ru-RU" dirty="0" err="1"/>
              <a:t>виплат</a:t>
            </a:r>
            <a:r>
              <a:rPr lang="ru-RU" dirty="0"/>
              <a:t> в ЄС, </a:t>
            </a:r>
            <a:r>
              <a:rPr lang="ru-RU" dirty="0" err="1"/>
              <a:t>допомога</a:t>
            </a:r>
            <a:r>
              <a:rPr lang="ru-RU" dirty="0"/>
              <a:t> по </a:t>
            </a:r>
            <a:r>
              <a:rPr lang="ru-RU" dirty="0" err="1"/>
              <a:t>безробіттю</a:t>
            </a:r>
            <a:r>
              <a:rPr lang="ru-RU" dirty="0"/>
              <a:t> – 1,4 %, </a:t>
            </a:r>
            <a:r>
              <a:rPr lang="ru-RU" dirty="0" err="1"/>
              <a:t>допомога</a:t>
            </a:r>
            <a:r>
              <a:rPr lang="ru-RU" dirty="0"/>
              <a:t> на </a:t>
            </a:r>
            <a:r>
              <a:rPr lang="ru-RU" dirty="0" err="1"/>
              <a:t>житло</a:t>
            </a:r>
            <a:r>
              <a:rPr lang="ru-RU" dirty="0"/>
              <a:t> та </a:t>
            </a:r>
            <a:r>
              <a:rPr lang="ru-RU" dirty="0" err="1"/>
              <a:t>соціальне</a:t>
            </a:r>
            <a:r>
              <a:rPr lang="ru-RU" dirty="0"/>
              <a:t> </a:t>
            </a:r>
            <a:r>
              <a:rPr lang="ru-RU" dirty="0" err="1"/>
              <a:t>відчуження</a:t>
            </a:r>
            <a:r>
              <a:rPr lang="ru-RU" dirty="0"/>
              <a:t> – 1,7 %. </a:t>
            </a:r>
            <a:r>
              <a:rPr lang="ru-RU" dirty="0" err="1"/>
              <a:t>Частка</a:t>
            </a:r>
            <a:r>
              <a:rPr lang="ru-RU" dirty="0"/>
              <a:t> </a:t>
            </a:r>
            <a:r>
              <a:rPr lang="ru-RU" dirty="0" err="1"/>
              <a:t>витрат</a:t>
            </a:r>
            <a:r>
              <a:rPr lang="ru-RU" dirty="0"/>
              <a:t> на </a:t>
            </a:r>
            <a:r>
              <a:rPr lang="ru-RU" dirty="0" err="1"/>
              <a:t>допомогу</a:t>
            </a:r>
            <a:r>
              <a:rPr lang="ru-RU" dirty="0"/>
              <a:t> </a:t>
            </a:r>
            <a:r>
              <a:rPr lang="ru-RU" dirty="0" err="1"/>
              <a:t>сім’ям</a:t>
            </a:r>
            <a:r>
              <a:rPr lang="ru-RU" dirty="0"/>
              <a:t> та </a:t>
            </a:r>
            <a:r>
              <a:rPr lang="ru-RU" dirty="0" err="1"/>
              <a:t>дітям</a:t>
            </a:r>
            <a:r>
              <a:rPr lang="ru-RU" dirty="0"/>
              <a:t> становить </a:t>
            </a:r>
            <a:r>
              <a:rPr lang="ru-RU" dirty="0" err="1"/>
              <a:t>від</a:t>
            </a:r>
            <a:r>
              <a:rPr lang="ru-RU" dirty="0"/>
              <a:t> 0,6 % у </a:t>
            </a:r>
            <a:r>
              <a:rPr lang="ru-RU" dirty="0" err="1"/>
              <a:t>Греції</a:t>
            </a:r>
            <a:r>
              <a:rPr lang="ru-RU" dirty="0"/>
              <a:t> та </a:t>
            </a:r>
            <a:r>
              <a:rPr lang="ru-RU" dirty="0" err="1"/>
              <a:t>Іспанії</a:t>
            </a:r>
            <a:r>
              <a:rPr lang="ru-RU" dirty="0"/>
              <a:t> до 4,6 % у </a:t>
            </a:r>
            <a:r>
              <a:rPr lang="ru-RU" dirty="0" err="1"/>
              <a:t>Данії</a:t>
            </a:r>
            <a:r>
              <a:rPr lang="ru-RU" dirty="0"/>
              <a:t>. </a:t>
            </a:r>
            <a:r>
              <a:rPr lang="ru-RU" dirty="0" err="1"/>
              <a:t>Допомога</a:t>
            </a:r>
            <a:r>
              <a:rPr lang="ru-RU" dirty="0"/>
              <a:t> по </a:t>
            </a:r>
            <a:r>
              <a:rPr lang="ru-RU" dirty="0" err="1"/>
              <a:t>безробіттю</a:t>
            </a:r>
            <a:r>
              <a:rPr lang="ru-RU" dirty="0"/>
              <a:t>  </a:t>
            </a:r>
            <a:r>
              <a:rPr lang="ru-RU" dirty="0" err="1"/>
              <a:t>варіюється</a:t>
            </a:r>
            <a:r>
              <a:rPr lang="ru-RU" dirty="0"/>
              <a:t> </a:t>
            </a:r>
            <a:r>
              <a:rPr lang="ru-RU" dirty="0" err="1"/>
              <a:t>від</a:t>
            </a:r>
            <a:r>
              <a:rPr lang="ru-RU" dirty="0"/>
              <a:t> 0,1 % в </a:t>
            </a:r>
            <a:r>
              <a:rPr lang="ru-RU" dirty="0" err="1"/>
              <a:t>Болгарії</a:t>
            </a:r>
            <a:r>
              <a:rPr lang="ru-RU" dirty="0"/>
              <a:t> та </a:t>
            </a:r>
            <a:r>
              <a:rPr lang="ru-RU" dirty="0" err="1"/>
              <a:t>Румунії</a:t>
            </a:r>
            <a:r>
              <a:rPr lang="ru-RU" dirty="0"/>
              <a:t> до 2,7 % в </a:t>
            </a:r>
            <a:r>
              <a:rPr lang="ru-RU" dirty="0" err="1"/>
              <a:t>Данії</a:t>
            </a:r>
            <a:r>
              <a:rPr lang="ru-RU" dirty="0"/>
              <a:t> та </a:t>
            </a:r>
            <a:r>
              <a:rPr lang="ru-RU" dirty="0" err="1"/>
              <a:t>Фінляндії</a:t>
            </a:r>
            <a:endParaRPr lang="ru-RU" dirty="0"/>
          </a:p>
        </p:txBody>
      </p:sp>
      <p:pic>
        <p:nvPicPr>
          <p:cNvPr id="5" name="Рисунок 4"/>
          <p:cNvPicPr>
            <a:picLocks noChangeAspect="1"/>
          </p:cNvPicPr>
          <p:nvPr/>
        </p:nvPicPr>
        <p:blipFill rotWithShape="1">
          <a:blip r:embed="rId3"/>
          <a:srcRect l="-1" r="-127" b="19720"/>
          <a:stretch/>
        </p:blipFill>
        <p:spPr>
          <a:xfrm>
            <a:off x="6456182" y="252549"/>
            <a:ext cx="2470105" cy="1483451"/>
          </a:xfrm>
          <a:prstGeom prst="rect">
            <a:avLst/>
          </a:prstGeom>
        </p:spPr>
      </p:pic>
      <p:sp>
        <p:nvSpPr>
          <p:cNvPr id="2" name="Дата 1">
            <a:extLst>
              <a:ext uri="{FF2B5EF4-FFF2-40B4-BE49-F238E27FC236}">
                <a16:creationId xmlns:a16="http://schemas.microsoft.com/office/drawing/2014/main" id="{5E3245EE-EE0F-A748-8B69-CEB43B30BAF2}"/>
              </a:ext>
            </a:extLst>
          </p:cNvPr>
          <p:cNvSpPr>
            <a:spLocks noGrp="1"/>
          </p:cNvSpPr>
          <p:nvPr>
            <p:ph type="dt" sz="half" idx="10"/>
          </p:nvPr>
        </p:nvSpPr>
        <p:spPr/>
        <p:txBody>
          <a:bodyPr/>
          <a:lstStyle/>
          <a:p>
            <a:fld id="{57268AC1-133B-7D42-84D5-4B582ED6238B}" type="datetime1">
              <a:rPr lang="ru-RU" smtClean="0"/>
              <a:t>13.11.2022</a:t>
            </a:fld>
            <a:endParaRPr lang="ru-UA"/>
          </a:p>
        </p:txBody>
      </p:sp>
      <p:sp>
        <p:nvSpPr>
          <p:cNvPr id="6" name="Номер слайда 5">
            <a:extLst>
              <a:ext uri="{FF2B5EF4-FFF2-40B4-BE49-F238E27FC236}">
                <a16:creationId xmlns:a16="http://schemas.microsoft.com/office/drawing/2014/main" id="{5CE5ECF3-1625-D148-AADC-BFDF00AB3925}"/>
              </a:ext>
            </a:extLst>
          </p:cNvPr>
          <p:cNvSpPr>
            <a:spLocks noGrp="1"/>
          </p:cNvSpPr>
          <p:nvPr>
            <p:ph type="sldNum" sz="quarter" idx="12"/>
          </p:nvPr>
        </p:nvSpPr>
        <p:spPr/>
        <p:txBody>
          <a:bodyPr/>
          <a:lstStyle/>
          <a:p>
            <a:fld id="{D4CBF4CF-B119-4841-B505-2CAA97F19D28}" type="slidenum">
              <a:rPr lang="ru-UA" smtClean="0"/>
              <a:t>23</a:t>
            </a:fld>
            <a:endParaRPr lang="ru-UA"/>
          </a:p>
        </p:txBody>
      </p:sp>
    </p:spTree>
    <p:extLst>
      <p:ext uri="{BB962C8B-B14F-4D97-AF65-F5344CB8AC3E}">
        <p14:creationId xmlns:p14="http://schemas.microsoft.com/office/powerpoint/2010/main" val="1741462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8714" y="403646"/>
            <a:ext cx="10571999" cy="970450"/>
          </a:xfrm>
        </p:spPr>
        <p:txBody>
          <a:bodyPr>
            <a:normAutofit fontScale="90000"/>
          </a:bodyPr>
          <a:lstStyle/>
          <a:p>
            <a:br>
              <a:rPr lang="ru-RU" sz="2000" dirty="0"/>
            </a:br>
            <a:r>
              <a:rPr lang="ru-RU" sz="2000" dirty="0" err="1"/>
              <a:t>Середні</a:t>
            </a:r>
            <a:r>
              <a:rPr lang="ru-RU" sz="2000" dirty="0"/>
              <a:t> </a:t>
            </a:r>
            <a:r>
              <a:rPr lang="ru-RU" sz="2000" dirty="0" err="1"/>
              <a:t>показники</a:t>
            </a:r>
            <a:r>
              <a:rPr lang="ru-RU" sz="2000" dirty="0"/>
              <a:t> по </a:t>
            </a:r>
            <a:r>
              <a:rPr lang="ru-RU" sz="1800" dirty="0"/>
              <a:t>ЄС </a:t>
            </a:r>
            <a:r>
              <a:rPr lang="ru-RU" sz="2000" dirty="0" err="1"/>
              <a:t>приховують</a:t>
            </a:r>
            <a:r>
              <a:rPr lang="ru-RU" sz="2000" dirty="0"/>
              <a:t> </a:t>
            </a:r>
            <a:r>
              <a:rPr lang="ru-RU" sz="2000" dirty="0" err="1"/>
              <a:t>значні</a:t>
            </a:r>
            <a:r>
              <a:rPr lang="ru-RU" sz="2000" dirty="0"/>
              <a:t> </a:t>
            </a:r>
            <a:r>
              <a:rPr lang="ru-RU" sz="2000" dirty="0" err="1"/>
              <a:t>диспропорції</a:t>
            </a:r>
            <a:r>
              <a:rPr lang="ru-RU" sz="2000" dirty="0"/>
              <a:t> </a:t>
            </a:r>
            <a:r>
              <a:rPr lang="ru-RU" sz="2000" dirty="0" err="1"/>
              <a:t>між</a:t>
            </a:r>
            <a:r>
              <a:rPr lang="ru-RU" sz="2000" dirty="0"/>
              <a:t> державами-членами. </a:t>
            </a:r>
            <a:r>
              <a:rPr lang="ru-RU" sz="2000" dirty="0" err="1"/>
              <a:t>Прослідковується</a:t>
            </a:r>
            <a:r>
              <a:rPr lang="ru-RU" sz="2000" dirty="0"/>
              <a:t> </a:t>
            </a:r>
            <a:r>
              <a:rPr lang="ru-RU" sz="2000" dirty="0" err="1"/>
              <a:t>тенденція</a:t>
            </a:r>
            <a:r>
              <a:rPr lang="ru-RU" sz="2000" dirty="0"/>
              <a:t> до </a:t>
            </a:r>
            <a:r>
              <a:rPr lang="ru-RU" sz="2000" dirty="0" err="1"/>
              <a:t>зменшення</a:t>
            </a:r>
            <a:r>
              <a:rPr lang="ru-RU" sz="2000" dirty="0"/>
              <a:t> </a:t>
            </a:r>
            <a:r>
              <a:rPr lang="ru-RU" sz="2000" dirty="0" err="1"/>
              <a:t>частки</a:t>
            </a:r>
            <a:r>
              <a:rPr lang="ru-RU" sz="2000" dirty="0"/>
              <a:t> </a:t>
            </a:r>
            <a:r>
              <a:rPr lang="ru-RU" sz="2000" dirty="0" err="1"/>
              <a:t>витрат</a:t>
            </a:r>
            <a:r>
              <a:rPr lang="ru-RU" sz="2000" dirty="0"/>
              <a:t> на </a:t>
            </a:r>
            <a:r>
              <a:rPr lang="ru-RU" sz="2000" dirty="0" err="1"/>
              <a:t>соціальний</a:t>
            </a:r>
            <a:r>
              <a:rPr lang="ru-RU" sz="2000" dirty="0"/>
              <a:t> </a:t>
            </a:r>
            <a:r>
              <a:rPr lang="ru-RU" sz="2000" dirty="0" err="1"/>
              <a:t>захист</a:t>
            </a:r>
            <a:r>
              <a:rPr lang="ru-RU" sz="2000" dirty="0"/>
              <a:t> та </a:t>
            </a:r>
            <a:r>
              <a:rPr lang="ru-RU" sz="2000" dirty="0" err="1"/>
              <a:t>розмірів</a:t>
            </a:r>
            <a:r>
              <a:rPr lang="ru-RU" sz="2000" dirty="0"/>
              <a:t> </a:t>
            </a:r>
            <a:r>
              <a:rPr lang="ru-RU" sz="2000" dirty="0" err="1"/>
              <a:t>заробітної</a:t>
            </a:r>
            <a:r>
              <a:rPr lang="ru-RU" sz="2000" dirty="0"/>
              <a:t> плати.</a:t>
            </a:r>
            <a:br>
              <a:rPr lang="ru-RU" sz="2000" dirty="0"/>
            </a:br>
            <a:endParaRPr lang="ru-RU" sz="2000" dirty="0"/>
          </a:p>
        </p:txBody>
      </p:sp>
      <p:sp>
        <p:nvSpPr>
          <p:cNvPr id="3" name="Объект 2"/>
          <p:cNvSpPr>
            <a:spLocks noGrp="1"/>
          </p:cNvSpPr>
          <p:nvPr>
            <p:ph idx="1"/>
          </p:nvPr>
        </p:nvSpPr>
        <p:spPr>
          <a:xfrm>
            <a:off x="2908300" y="1257300"/>
            <a:ext cx="8332652" cy="4000500"/>
          </a:xfrm>
        </p:spPr>
        <p:txBody>
          <a:bodyPr>
            <a:noAutofit/>
          </a:bodyPr>
          <a:lstStyle/>
          <a:p>
            <a:pPr algn="just"/>
            <a:r>
              <a:rPr lang="ru-RU" sz="1100" dirty="0">
                <a:latin typeface="Times New Roman" panose="02020603050405020304" pitchFamily="18" charset="0"/>
                <a:cs typeface="Times New Roman" panose="02020603050405020304" pitchFamily="18" charset="0"/>
              </a:rPr>
              <a:t>Станом на 1 </a:t>
            </a:r>
            <a:r>
              <a:rPr lang="ru-RU" sz="1100" dirty="0" err="1">
                <a:latin typeface="Times New Roman" panose="02020603050405020304" pitchFamily="18" charset="0"/>
                <a:cs typeface="Times New Roman" panose="02020603050405020304" pitchFamily="18" charset="0"/>
              </a:rPr>
              <a:t>січня</a:t>
            </a:r>
            <a:r>
              <a:rPr lang="ru-RU" sz="1100" dirty="0">
                <a:latin typeface="Times New Roman" panose="02020603050405020304" pitchFamily="18" charset="0"/>
                <a:cs typeface="Times New Roman" panose="02020603050405020304" pitchFamily="18" charset="0"/>
              </a:rPr>
              <a:t> 2017 року, 22 </a:t>
            </a:r>
            <a:r>
              <a:rPr lang="ru-RU" sz="1100" dirty="0" err="1">
                <a:latin typeface="Times New Roman" panose="02020603050405020304" pitchFamily="18" charset="0"/>
                <a:cs typeface="Times New Roman" panose="02020603050405020304" pitchFamily="18" charset="0"/>
              </a:rPr>
              <a:t>країни</a:t>
            </a:r>
            <a:r>
              <a:rPr lang="ru-RU" sz="1100" dirty="0">
                <a:latin typeface="Times New Roman" panose="02020603050405020304" pitchFamily="18" charset="0"/>
                <a:cs typeface="Times New Roman" panose="02020603050405020304" pitchFamily="18" charset="0"/>
              </a:rPr>
              <a:t>-члени ЄС з 28 </a:t>
            </a:r>
            <a:r>
              <a:rPr lang="ru-RU" sz="1100" dirty="0" err="1">
                <a:latin typeface="Times New Roman" panose="02020603050405020304" pitchFamily="18" charset="0"/>
                <a:cs typeface="Times New Roman" panose="02020603050405020304" pitchFamily="18" charset="0"/>
              </a:rPr>
              <a:t>мають</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національні</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мінімальні</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розміри</a:t>
            </a:r>
            <a:r>
              <a:rPr lang="ru-RU" sz="1100" dirty="0">
                <a:latin typeface="Times New Roman" panose="02020603050405020304" pitchFamily="18" charset="0"/>
                <a:cs typeface="Times New Roman" panose="02020603050405020304" pitchFamily="18" charset="0"/>
              </a:rPr>
              <a:t> оплати </a:t>
            </a:r>
            <a:r>
              <a:rPr lang="ru-RU" sz="1100" dirty="0" err="1">
                <a:latin typeface="Times New Roman" panose="02020603050405020304" pitchFamily="18" charset="0"/>
                <a:cs typeface="Times New Roman" panose="02020603050405020304" pitchFamily="18" charset="0"/>
              </a:rPr>
              <a:t>праці</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окрім</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Данії</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Італії</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Кіпру</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Австрії</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Фінляндії</a:t>
            </a:r>
            <a:r>
              <a:rPr lang="ru-RU" sz="1100" dirty="0">
                <a:latin typeface="Times New Roman" panose="02020603050405020304" pitchFamily="18" charset="0"/>
                <a:cs typeface="Times New Roman" panose="02020603050405020304" pitchFamily="18" charset="0"/>
              </a:rPr>
              <a:t> і </a:t>
            </a:r>
            <a:r>
              <a:rPr lang="ru-RU" sz="1100" dirty="0" err="1">
                <a:latin typeface="Times New Roman" panose="02020603050405020304" pitchFamily="18" charset="0"/>
                <a:cs typeface="Times New Roman" panose="02020603050405020304" pitchFamily="18" charset="0"/>
              </a:rPr>
              <a:t>Швеції</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Ці</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країни</a:t>
            </a:r>
            <a:r>
              <a:rPr lang="ru-RU" sz="1100" dirty="0">
                <a:latin typeface="Times New Roman" panose="02020603050405020304" pitchFamily="18" charset="0"/>
                <a:cs typeface="Times New Roman" panose="02020603050405020304" pitchFamily="18" charset="0"/>
              </a:rPr>
              <a:t> за </a:t>
            </a:r>
            <a:r>
              <a:rPr lang="ru-RU" sz="1100" dirty="0" err="1">
                <a:latin typeface="Times New Roman" panose="02020603050405020304" pitchFamily="18" charset="0"/>
                <a:cs typeface="Times New Roman" panose="02020603050405020304" pitchFamily="18" charset="0"/>
              </a:rPr>
              <a:t>рівнем</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мінімальної</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заробітної</a:t>
            </a:r>
            <a:r>
              <a:rPr lang="ru-RU" sz="1100" dirty="0">
                <a:latin typeface="Times New Roman" panose="02020603050405020304" pitchFamily="18" charset="0"/>
                <a:cs typeface="Times New Roman" panose="02020603050405020304" pitchFamily="18" charset="0"/>
              </a:rPr>
              <a:t> плати </a:t>
            </a:r>
            <a:r>
              <a:rPr lang="ru-RU" sz="1100" dirty="0" err="1">
                <a:latin typeface="Times New Roman" panose="02020603050405020304" pitchFamily="18" charset="0"/>
                <a:cs typeface="Times New Roman" panose="02020603050405020304" pitchFamily="18" charset="0"/>
              </a:rPr>
              <a:t>поділяються</a:t>
            </a:r>
            <a:r>
              <a:rPr lang="ru-RU" sz="1100" dirty="0">
                <a:latin typeface="Times New Roman" panose="02020603050405020304" pitchFamily="18" charset="0"/>
                <a:cs typeface="Times New Roman" panose="02020603050405020304" pitchFamily="18" charset="0"/>
              </a:rPr>
              <a:t> на три </a:t>
            </a:r>
            <a:r>
              <a:rPr lang="ru-RU" sz="1100" dirty="0" err="1">
                <a:latin typeface="Times New Roman" panose="02020603050405020304" pitchFamily="18" charset="0"/>
                <a:cs typeface="Times New Roman" panose="02020603050405020304" pitchFamily="18" charset="0"/>
              </a:rPr>
              <a:t>основні</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групи</a:t>
            </a:r>
            <a:r>
              <a:rPr lang="ru-RU" sz="1100" dirty="0">
                <a:latin typeface="Times New Roman" panose="02020603050405020304" pitchFamily="18" charset="0"/>
                <a:cs typeface="Times New Roman" panose="02020603050405020304" pitchFamily="18" charset="0"/>
              </a:rPr>
              <a:t>.</a:t>
            </a:r>
          </a:p>
          <a:p>
            <a:pPr algn="just"/>
            <a:r>
              <a:rPr lang="ru-RU" sz="1100" dirty="0">
                <a:latin typeface="Times New Roman" panose="02020603050405020304" pitchFamily="18" charset="0"/>
                <a:cs typeface="Times New Roman" panose="02020603050405020304" pitchFamily="18" charset="0"/>
              </a:rPr>
              <a:t>Десять </a:t>
            </a:r>
            <a:r>
              <a:rPr lang="ru-RU" sz="1100" dirty="0" err="1">
                <a:latin typeface="Times New Roman" panose="02020603050405020304" pitchFamily="18" charset="0"/>
                <a:cs typeface="Times New Roman" panose="02020603050405020304" pitchFamily="18" charset="0"/>
              </a:rPr>
              <a:t>країн-членів</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розташованих</a:t>
            </a:r>
            <a:r>
              <a:rPr lang="ru-RU" sz="1100" dirty="0">
                <a:latin typeface="Times New Roman" panose="02020603050405020304" pitchFamily="18" charset="0"/>
                <a:cs typeface="Times New Roman" panose="02020603050405020304" pitchFamily="18" charset="0"/>
              </a:rPr>
              <a:t> на </a:t>
            </a:r>
            <a:r>
              <a:rPr lang="ru-RU" sz="1100" dirty="0" err="1">
                <a:latin typeface="Times New Roman" panose="02020603050405020304" pitchFamily="18" charset="0"/>
                <a:cs typeface="Times New Roman" panose="02020603050405020304" pitchFamily="18" charset="0"/>
              </a:rPr>
              <a:t>сході</a:t>
            </a:r>
            <a:r>
              <a:rPr lang="ru-RU" sz="1100" dirty="0">
                <a:latin typeface="Times New Roman" panose="02020603050405020304" pitchFamily="18" charset="0"/>
                <a:cs typeface="Times New Roman" panose="02020603050405020304" pitchFamily="18" charset="0"/>
              </a:rPr>
              <a:t> ЄС, </a:t>
            </a:r>
            <a:r>
              <a:rPr lang="ru-RU" sz="1100" dirty="0" err="1">
                <a:latin typeface="Times New Roman" panose="02020603050405020304" pitchFamily="18" charset="0"/>
                <a:cs typeface="Times New Roman" panose="02020603050405020304" pitchFamily="18" charset="0"/>
              </a:rPr>
              <a:t>мали</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мінімальну</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заробітну</a:t>
            </a:r>
            <a:r>
              <a:rPr lang="ru-RU" sz="1100" dirty="0">
                <a:latin typeface="Times New Roman" panose="02020603050405020304" pitchFamily="18" charset="0"/>
                <a:cs typeface="Times New Roman" panose="02020603050405020304" pitchFamily="18" charset="0"/>
              </a:rPr>
              <a:t> плату </a:t>
            </a:r>
            <a:r>
              <a:rPr lang="ru-RU" sz="1100" dirty="0" err="1">
                <a:latin typeface="Times New Roman" panose="02020603050405020304" pitchFamily="18" charset="0"/>
                <a:cs typeface="Times New Roman" panose="02020603050405020304" pitchFamily="18" charset="0"/>
              </a:rPr>
              <a:t>нижче</a:t>
            </a:r>
            <a:r>
              <a:rPr lang="ru-RU" sz="1100" dirty="0">
                <a:latin typeface="Times New Roman" panose="02020603050405020304" pitchFamily="18" charset="0"/>
                <a:cs typeface="Times New Roman" panose="02020603050405020304" pitchFamily="18" charset="0"/>
              </a:rPr>
              <a:t> € 500 на </a:t>
            </a:r>
            <a:r>
              <a:rPr lang="ru-RU" sz="1100" dirty="0" err="1">
                <a:latin typeface="Times New Roman" panose="02020603050405020304" pitchFamily="18" charset="0"/>
                <a:cs typeface="Times New Roman" panose="02020603050405020304" pitchFamily="18" charset="0"/>
              </a:rPr>
              <a:t>місяць</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Болгарія</a:t>
            </a:r>
            <a:r>
              <a:rPr lang="ru-RU" sz="1100" dirty="0">
                <a:latin typeface="Times New Roman" panose="02020603050405020304" pitchFamily="18" charset="0"/>
                <a:cs typeface="Times New Roman" panose="02020603050405020304" pitchFamily="18" charset="0"/>
              </a:rPr>
              <a:t> (€ 235), </a:t>
            </a:r>
            <a:r>
              <a:rPr lang="ru-RU" sz="1100" dirty="0" err="1">
                <a:latin typeface="Times New Roman" panose="02020603050405020304" pitchFamily="18" charset="0"/>
                <a:cs typeface="Times New Roman" panose="02020603050405020304" pitchFamily="18" charset="0"/>
              </a:rPr>
              <a:t>Румунія</a:t>
            </a:r>
            <a:r>
              <a:rPr lang="ru-RU" sz="1100" dirty="0">
                <a:latin typeface="Times New Roman" panose="02020603050405020304" pitchFamily="18" charset="0"/>
                <a:cs typeface="Times New Roman" panose="02020603050405020304" pitchFamily="18" charset="0"/>
              </a:rPr>
              <a:t> (€ 275), </a:t>
            </a:r>
            <a:r>
              <a:rPr lang="ru-RU" sz="1100" dirty="0" err="1">
                <a:latin typeface="Times New Roman" panose="02020603050405020304" pitchFamily="18" charset="0"/>
                <a:cs typeface="Times New Roman" panose="02020603050405020304" pitchFamily="18" charset="0"/>
              </a:rPr>
              <a:t>Латвія</a:t>
            </a:r>
            <a:r>
              <a:rPr lang="ru-RU" sz="1100" dirty="0">
                <a:latin typeface="Times New Roman" panose="02020603050405020304" pitchFamily="18" charset="0"/>
                <a:cs typeface="Times New Roman" panose="02020603050405020304" pitchFamily="18" charset="0"/>
              </a:rPr>
              <a:t> і Литва (</a:t>
            </a:r>
            <a:r>
              <a:rPr lang="ru-RU" sz="1100" dirty="0" err="1">
                <a:latin typeface="Times New Roman" panose="02020603050405020304" pitchFamily="18" charset="0"/>
                <a:cs typeface="Times New Roman" panose="02020603050405020304" pitchFamily="18" charset="0"/>
              </a:rPr>
              <a:t>обидві</a:t>
            </a:r>
            <a:r>
              <a:rPr lang="ru-RU" sz="1100" dirty="0">
                <a:latin typeface="Times New Roman" panose="02020603050405020304" pitchFamily="18" charset="0"/>
                <a:cs typeface="Times New Roman" panose="02020603050405020304" pitchFamily="18" charset="0"/>
              </a:rPr>
              <a:t> € 380), </a:t>
            </a:r>
            <a:r>
              <a:rPr lang="ru-RU" sz="1100" dirty="0" err="1">
                <a:latin typeface="Times New Roman" panose="02020603050405020304" pitchFamily="18" charset="0"/>
                <a:cs typeface="Times New Roman" panose="02020603050405020304" pitchFamily="18" charset="0"/>
              </a:rPr>
              <a:t>Чехія</a:t>
            </a:r>
            <a:r>
              <a:rPr lang="ru-RU" sz="1100" dirty="0">
                <a:latin typeface="Times New Roman" panose="02020603050405020304" pitchFamily="18" charset="0"/>
                <a:cs typeface="Times New Roman" panose="02020603050405020304" pitchFamily="18" charset="0"/>
              </a:rPr>
              <a:t> (€ 407), </a:t>
            </a:r>
            <a:r>
              <a:rPr lang="ru-RU" sz="1100" dirty="0" err="1">
                <a:latin typeface="Times New Roman" panose="02020603050405020304" pitchFamily="18" charset="0"/>
                <a:cs typeface="Times New Roman" panose="02020603050405020304" pitchFamily="18" charset="0"/>
              </a:rPr>
              <a:t>Угорщина</a:t>
            </a:r>
            <a:r>
              <a:rPr lang="ru-RU" sz="1100" dirty="0">
                <a:latin typeface="Times New Roman" panose="02020603050405020304" pitchFamily="18" charset="0"/>
                <a:cs typeface="Times New Roman" panose="02020603050405020304" pitchFamily="18" charset="0"/>
              </a:rPr>
              <a:t> (€ 412), </a:t>
            </a:r>
            <a:r>
              <a:rPr lang="ru-RU" sz="1100" dirty="0" err="1">
                <a:latin typeface="Times New Roman" panose="02020603050405020304" pitchFamily="18" charset="0"/>
                <a:cs typeface="Times New Roman" panose="02020603050405020304" pitchFamily="18" charset="0"/>
              </a:rPr>
              <a:t>Хорватія</a:t>
            </a:r>
            <a:r>
              <a:rPr lang="ru-RU" sz="1100" dirty="0">
                <a:latin typeface="Times New Roman" panose="02020603050405020304" pitchFamily="18" charset="0"/>
                <a:cs typeface="Times New Roman" panose="02020603050405020304" pitchFamily="18" charset="0"/>
              </a:rPr>
              <a:t> (€ 433), </a:t>
            </a:r>
            <a:r>
              <a:rPr lang="ru-RU" sz="1100" dirty="0" err="1">
                <a:latin typeface="Times New Roman" panose="02020603050405020304" pitchFamily="18" charset="0"/>
                <a:cs typeface="Times New Roman" panose="02020603050405020304" pitchFamily="18" charset="0"/>
              </a:rPr>
              <a:t>Словаччина</a:t>
            </a:r>
            <a:r>
              <a:rPr lang="ru-RU" sz="1100" dirty="0">
                <a:latin typeface="Times New Roman" panose="02020603050405020304" pitchFamily="18" charset="0"/>
                <a:cs typeface="Times New Roman" panose="02020603050405020304" pitchFamily="18" charset="0"/>
              </a:rPr>
              <a:t> (€ 435), </a:t>
            </a:r>
            <a:r>
              <a:rPr lang="ru-RU" sz="1100" dirty="0" err="1">
                <a:latin typeface="Times New Roman" panose="02020603050405020304" pitchFamily="18" charset="0"/>
                <a:cs typeface="Times New Roman" panose="02020603050405020304" pitchFamily="18" charset="0"/>
              </a:rPr>
              <a:t>Польща</a:t>
            </a:r>
            <a:r>
              <a:rPr lang="ru-RU" sz="1100" dirty="0">
                <a:latin typeface="Times New Roman" panose="02020603050405020304" pitchFamily="18" charset="0"/>
                <a:cs typeface="Times New Roman" panose="02020603050405020304" pitchFamily="18" charset="0"/>
              </a:rPr>
              <a:t> (€ 453) і </a:t>
            </a:r>
            <a:r>
              <a:rPr lang="ru-RU" sz="1100" dirty="0" err="1">
                <a:latin typeface="Times New Roman" panose="02020603050405020304" pitchFamily="18" charset="0"/>
                <a:cs typeface="Times New Roman" panose="02020603050405020304" pitchFamily="18" charset="0"/>
              </a:rPr>
              <a:t>Естонії</a:t>
            </a:r>
            <a:r>
              <a:rPr lang="ru-RU" sz="1100" dirty="0">
                <a:latin typeface="Times New Roman" panose="02020603050405020304" pitchFamily="18" charset="0"/>
                <a:cs typeface="Times New Roman" panose="02020603050405020304" pitchFamily="18" charset="0"/>
              </a:rPr>
              <a:t> (€ 470).</a:t>
            </a:r>
          </a:p>
          <a:p>
            <a:pPr algn="just"/>
            <a:r>
              <a:rPr lang="ru-RU" sz="1100" dirty="0">
                <a:latin typeface="Times New Roman" panose="02020603050405020304" pitchFamily="18" charset="0"/>
                <a:cs typeface="Times New Roman" panose="02020603050405020304" pitchFamily="18" charset="0"/>
              </a:rPr>
              <a:t>У </a:t>
            </a:r>
            <a:r>
              <a:rPr lang="ru-RU" sz="1100" dirty="0" err="1">
                <a:latin typeface="Times New Roman" panose="02020603050405020304" pitchFamily="18" charset="0"/>
                <a:cs typeface="Times New Roman" panose="02020603050405020304" pitchFamily="18" charset="0"/>
              </a:rPr>
              <a:t>п'яти</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інших</a:t>
            </a:r>
            <a:r>
              <a:rPr lang="ru-RU" sz="1100" dirty="0">
                <a:latin typeface="Times New Roman" panose="02020603050405020304" pitchFamily="18" charset="0"/>
                <a:cs typeface="Times New Roman" panose="02020603050405020304" pitchFamily="18" charset="0"/>
              </a:rPr>
              <a:t> держав-</a:t>
            </a:r>
            <a:r>
              <a:rPr lang="ru-RU" sz="1100" dirty="0" err="1">
                <a:latin typeface="Times New Roman" panose="02020603050405020304" pitchFamily="18" charset="0"/>
                <a:cs typeface="Times New Roman" panose="02020603050405020304" pitchFamily="18" charset="0"/>
              </a:rPr>
              <a:t>членів</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розташованих</a:t>
            </a:r>
            <a:r>
              <a:rPr lang="ru-RU" sz="1100" dirty="0">
                <a:latin typeface="Times New Roman" panose="02020603050405020304" pitchFamily="18" charset="0"/>
                <a:cs typeface="Times New Roman" panose="02020603050405020304" pitchFamily="18" charset="0"/>
              </a:rPr>
              <a:t> на </a:t>
            </a:r>
            <a:r>
              <a:rPr lang="ru-RU" sz="1100" dirty="0" err="1">
                <a:latin typeface="Times New Roman" panose="02020603050405020304" pitchFamily="18" charset="0"/>
                <a:cs typeface="Times New Roman" panose="02020603050405020304" pitchFamily="18" charset="0"/>
              </a:rPr>
              <a:t>півдні</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мінімальна</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заробітна</a:t>
            </a:r>
            <a:r>
              <a:rPr lang="ru-RU" sz="1100" dirty="0">
                <a:latin typeface="Times New Roman" panose="02020603050405020304" pitchFamily="18" charset="0"/>
                <a:cs typeface="Times New Roman" panose="02020603050405020304" pitchFamily="18" charset="0"/>
              </a:rPr>
              <a:t> плата </a:t>
            </a:r>
            <a:r>
              <a:rPr lang="ru-RU" sz="1100" dirty="0" err="1">
                <a:latin typeface="Times New Roman" panose="02020603050405020304" pitchFamily="18" charset="0"/>
                <a:cs typeface="Times New Roman" panose="02020603050405020304" pitchFamily="18" charset="0"/>
              </a:rPr>
              <a:t>від</a:t>
            </a:r>
            <a:r>
              <a:rPr lang="ru-RU" sz="1100" dirty="0">
                <a:latin typeface="Times New Roman" panose="02020603050405020304" pitchFamily="18" charset="0"/>
                <a:cs typeface="Times New Roman" panose="02020603050405020304" pitchFamily="18" charset="0"/>
              </a:rPr>
              <a:t> € 500 до € 1000 на </a:t>
            </a:r>
            <a:r>
              <a:rPr lang="ru-RU" sz="1100" dirty="0" err="1">
                <a:latin typeface="Times New Roman" panose="02020603050405020304" pitchFamily="18" charset="0"/>
                <a:cs typeface="Times New Roman" panose="02020603050405020304" pitchFamily="18" charset="0"/>
              </a:rPr>
              <a:t>місяць</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Португалія</a:t>
            </a:r>
            <a:r>
              <a:rPr lang="ru-RU" sz="1100" dirty="0">
                <a:latin typeface="Times New Roman" panose="02020603050405020304" pitchFamily="18" charset="0"/>
                <a:cs typeface="Times New Roman" panose="02020603050405020304" pitchFamily="18" charset="0"/>
              </a:rPr>
              <a:t> (€ 650), </a:t>
            </a:r>
            <a:r>
              <a:rPr lang="ru-RU" sz="1100" dirty="0" err="1">
                <a:latin typeface="Times New Roman" panose="02020603050405020304" pitchFamily="18" charset="0"/>
                <a:cs typeface="Times New Roman" panose="02020603050405020304" pitchFamily="18" charset="0"/>
              </a:rPr>
              <a:t>Греція</a:t>
            </a:r>
            <a:r>
              <a:rPr lang="ru-RU" sz="1100" dirty="0">
                <a:latin typeface="Times New Roman" panose="02020603050405020304" pitchFamily="18" charset="0"/>
                <a:cs typeface="Times New Roman" panose="02020603050405020304" pitchFamily="18" charset="0"/>
              </a:rPr>
              <a:t> (€ 684), Мальта (€ 736), </a:t>
            </a:r>
            <a:r>
              <a:rPr lang="ru-RU" sz="1100" dirty="0" err="1">
                <a:latin typeface="Times New Roman" panose="02020603050405020304" pitchFamily="18" charset="0"/>
                <a:cs typeface="Times New Roman" panose="02020603050405020304" pitchFamily="18" charset="0"/>
              </a:rPr>
              <a:t>Словенія</a:t>
            </a:r>
            <a:r>
              <a:rPr lang="ru-RU" sz="1100" dirty="0">
                <a:latin typeface="Times New Roman" panose="02020603050405020304" pitchFamily="18" charset="0"/>
                <a:cs typeface="Times New Roman" panose="02020603050405020304" pitchFamily="18" charset="0"/>
              </a:rPr>
              <a:t> (€ 805) та </a:t>
            </a:r>
            <a:r>
              <a:rPr lang="ru-RU" sz="1100" dirty="0" err="1">
                <a:latin typeface="Times New Roman" panose="02020603050405020304" pitchFamily="18" charset="0"/>
                <a:cs typeface="Times New Roman" panose="02020603050405020304" pitchFamily="18" charset="0"/>
              </a:rPr>
              <a:t>Іспанія</a:t>
            </a:r>
            <a:r>
              <a:rPr lang="ru-RU" sz="1100" dirty="0">
                <a:latin typeface="Times New Roman" panose="02020603050405020304" pitchFamily="18" charset="0"/>
                <a:cs typeface="Times New Roman" panose="02020603050405020304" pitchFamily="18" charset="0"/>
              </a:rPr>
              <a:t> (€ 826). В </a:t>
            </a:r>
            <a:r>
              <a:rPr lang="ru-RU" sz="1100" dirty="0" err="1">
                <a:latin typeface="Times New Roman" panose="02020603050405020304" pitchFamily="18" charset="0"/>
                <a:cs typeface="Times New Roman" panose="02020603050405020304" pitchFamily="18" charset="0"/>
              </a:rPr>
              <a:t>інших</a:t>
            </a:r>
            <a:r>
              <a:rPr lang="ru-RU" sz="1100" dirty="0">
                <a:latin typeface="Times New Roman" panose="02020603050405020304" pitchFamily="18" charset="0"/>
                <a:cs typeface="Times New Roman" panose="02020603050405020304" pitchFamily="18" charset="0"/>
              </a:rPr>
              <a:t>  семи держав-</a:t>
            </a:r>
            <a:r>
              <a:rPr lang="ru-RU" sz="1100" dirty="0" err="1">
                <a:latin typeface="Times New Roman" panose="02020603050405020304" pitchFamily="18" charset="0"/>
                <a:cs typeface="Times New Roman" panose="02020603050405020304" pitchFamily="18" charset="0"/>
              </a:rPr>
              <a:t>членів</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всі</a:t>
            </a:r>
            <a:r>
              <a:rPr lang="ru-RU" sz="1100" dirty="0">
                <a:latin typeface="Times New Roman" panose="02020603050405020304" pitchFamily="18" charset="0"/>
                <a:cs typeface="Times New Roman" panose="02020603050405020304" pitchFamily="18" charset="0"/>
              </a:rPr>
              <a:t> вони </a:t>
            </a:r>
            <a:r>
              <a:rPr lang="ru-RU" sz="1100" dirty="0" err="1">
                <a:latin typeface="Times New Roman" panose="02020603050405020304" pitchFamily="18" charset="0"/>
                <a:cs typeface="Times New Roman" panose="02020603050405020304" pitchFamily="18" charset="0"/>
              </a:rPr>
              <a:t>розташовані</a:t>
            </a:r>
            <a:r>
              <a:rPr lang="ru-RU" sz="1100" dirty="0">
                <a:latin typeface="Times New Roman" panose="02020603050405020304" pitchFamily="18" charset="0"/>
                <a:cs typeface="Times New Roman" panose="02020603050405020304" pitchFamily="18" charset="0"/>
              </a:rPr>
              <a:t> на </a:t>
            </a:r>
            <a:r>
              <a:rPr lang="ru-RU" sz="1100" dirty="0" err="1">
                <a:latin typeface="Times New Roman" panose="02020603050405020304" pitchFamily="18" charset="0"/>
                <a:cs typeface="Times New Roman" panose="02020603050405020304" pitchFamily="18" charset="0"/>
              </a:rPr>
              <a:t>заході</a:t>
            </a:r>
            <a:r>
              <a:rPr lang="ru-RU" sz="1100" dirty="0">
                <a:latin typeface="Times New Roman" panose="02020603050405020304" pitchFamily="18" charset="0"/>
                <a:cs typeface="Times New Roman" panose="02020603050405020304" pitchFamily="18" charset="0"/>
              </a:rPr>
              <a:t> і </a:t>
            </a:r>
            <a:r>
              <a:rPr lang="ru-RU" sz="1100" dirty="0" err="1">
                <a:latin typeface="Times New Roman" panose="02020603050405020304" pitchFamily="18" charset="0"/>
                <a:cs typeface="Times New Roman" panose="02020603050405020304" pitchFamily="18" charset="0"/>
              </a:rPr>
              <a:t>півночі</a:t>
            </a:r>
            <a:r>
              <a:rPr lang="ru-RU" sz="1100" dirty="0">
                <a:latin typeface="Times New Roman" panose="02020603050405020304" pitchFamily="18" charset="0"/>
                <a:cs typeface="Times New Roman" panose="02020603050405020304" pitchFamily="18" charset="0"/>
              </a:rPr>
              <a:t> ЄС, </a:t>
            </a:r>
            <a:r>
              <a:rPr lang="ru-RU" sz="1100" dirty="0" err="1">
                <a:latin typeface="Times New Roman" panose="02020603050405020304" pitchFamily="18" charset="0"/>
                <a:cs typeface="Times New Roman" panose="02020603050405020304" pitchFamily="18" charset="0"/>
              </a:rPr>
              <a:t>мінімальна</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заробітна</a:t>
            </a:r>
            <a:r>
              <a:rPr lang="ru-RU" sz="1100" dirty="0">
                <a:latin typeface="Times New Roman" panose="02020603050405020304" pitchFamily="18" charset="0"/>
                <a:cs typeface="Times New Roman" panose="02020603050405020304" pitchFamily="18" charset="0"/>
              </a:rPr>
              <a:t> плата </a:t>
            </a:r>
            <a:r>
              <a:rPr lang="ru-RU" sz="1100" dirty="0" err="1">
                <a:latin typeface="Times New Roman" panose="02020603050405020304" pitchFamily="18" charset="0"/>
                <a:cs typeface="Times New Roman" panose="02020603050405020304" pitchFamily="18" charset="0"/>
              </a:rPr>
              <a:t>була</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значно</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вища</a:t>
            </a:r>
            <a:r>
              <a:rPr lang="ru-RU" sz="1100" dirty="0">
                <a:latin typeface="Times New Roman" panose="02020603050405020304" pitchFamily="18" charset="0"/>
                <a:cs typeface="Times New Roman" panose="02020603050405020304" pitchFamily="18" charset="0"/>
              </a:rPr>
              <a:t>: € 1000 на </a:t>
            </a:r>
            <a:r>
              <a:rPr lang="ru-RU" sz="1100" dirty="0" err="1">
                <a:latin typeface="Times New Roman" panose="02020603050405020304" pitchFamily="18" charset="0"/>
                <a:cs typeface="Times New Roman" panose="02020603050405020304" pitchFamily="18" charset="0"/>
              </a:rPr>
              <a:t>місяць</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Великобританія</a:t>
            </a:r>
            <a:r>
              <a:rPr lang="ru-RU" sz="1100" dirty="0">
                <a:latin typeface="Times New Roman" panose="02020603050405020304" pitchFamily="18" charset="0"/>
                <a:cs typeface="Times New Roman" panose="02020603050405020304" pitchFamily="18" charset="0"/>
              </a:rPr>
              <a:t> (€ 1397), </a:t>
            </a:r>
            <a:r>
              <a:rPr lang="ru-RU" sz="1100" dirty="0" err="1">
                <a:latin typeface="Times New Roman" panose="02020603050405020304" pitchFamily="18" charset="0"/>
                <a:cs typeface="Times New Roman" panose="02020603050405020304" pitchFamily="18" charset="0"/>
              </a:rPr>
              <a:t>Франція</a:t>
            </a:r>
            <a:r>
              <a:rPr lang="ru-RU" sz="1100" dirty="0">
                <a:latin typeface="Times New Roman" panose="02020603050405020304" pitchFamily="18" charset="0"/>
                <a:cs typeface="Times New Roman" panose="02020603050405020304" pitchFamily="18" charset="0"/>
              </a:rPr>
              <a:t> (€ 1480), </a:t>
            </a:r>
            <a:r>
              <a:rPr lang="ru-RU" sz="1100" dirty="0" err="1">
                <a:latin typeface="Times New Roman" panose="02020603050405020304" pitchFamily="18" charset="0"/>
                <a:cs typeface="Times New Roman" panose="02020603050405020304" pitchFamily="18" charset="0"/>
              </a:rPr>
              <a:t>Німеччина</a:t>
            </a:r>
            <a:r>
              <a:rPr lang="ru-RU" sz="1100" dirty="0">
                <a:latin typeface="Times New Roman" panose="02020603050405020304" pitchFamily="18" charset="0"/>
                <a:cs typeface="Times New Roman" panose="02020603050405020304" pitchFamily="18" charset="0"/>
              </a:rPr>
              <a:t> (€ 1498 ), </a:t>
            </a:r>
            <a:r>
              <a:rPr lang="ru-RU" sz="1100" dirty="0" err="1">
                <a:latin typeface="Times New Roman" panose="02020603050405020304" pitchFamily="18" charset="0"/>
                <a:cs typeface="Times New Roman" panose="02020603050405020304" pitchFamily="18" charset="0"/>
              </a:rPr>
              <a:t>Бельгія</a:t>
            </a:r>
            <a:r>
              <a:rPr lang="ru-RU" sz="1100" dirty="0">
                <a:latin typeface="Times New Roman" panose="02020603050405020304" pitchFamily="18" charset="0"/>
                <a:cs typeface="Times New Roman" panose="02020603050405020304" pitchFamily="18" charset="0"/>
              </a:rPr>
              <a:t> (€ 1532), </a:t>
            </a:r>
            <a:r>
              <a:rPr lang="ru-RU" sz="1100" dirty="0" err="1">
                <a:latin typeface="Times New Roman" panose="02020603050405020304" pitchFamily="18" charset="0"/>
                <a:cs typeface="Times New Roman" panose="02020603050405020304" pitchFamily="18" charset="0"/>
              </a:rPr>
              <a:t>Нідерланди</a:t>
            </a:r>
            <a:r>
              <a:rPr lang="ru-RU" sz="1100" dirty="0">
                <a:latin typeface="Times New Roman" panose="02020603050405020304" pitchFamily="18" charset="0"/>
                <a:cs typeface="Times New Roman" panose="02020603050405020304" pitchFamily="18" charset="0"/>
              </a:rPr>
              <a:t> (€ 1552), </a:t>
            </a:r>
            <a:r>
              <a:rPr lang="ru-RU" sz="1100" dirty="0" err="1">
                <a:latin typeface="Times New Roman" panose="02020603050405020304" pitchFamily="18" charset="0"/>
                <a:cs typeface="Times New Roman" panose="02020603050405020304" pitchFamily="18" charset="0"/>
              </a:rPr>
              <a:t>Ірландія</a:t>
            </a:r>
            <a:r>
              <a:rPr lang="ru-RU" sz="1100" dirty="0">
                <a:latin typeface="Times New Roman" panose="02020603050405020304" pitchFamily="18" charset="0"/>
                <a:cs typeface="Times New Roman" panose="02020603050405020304" pitchFamily="18" charset="0"/>
              </a:rPr>
              <a:t> (€ 1563) і Люксембург (€ 1999).</a:t>
            </a:r>
          </a:p>
          <a:p>
            <a:pPr algn="just"/>
            <a:r>
              <a:rPr lang="ru-RU" sz="1100" dirty="0" err="1">
                <a:latin typeface="Times New Roman" panose="02020603050405020304" pitchFamily="18" charset="0"/>
                <a:cs typeface="Times New Roman" panose="02020603050405020304" pitchFamily="18" charset="0"/>
              </a:rPr>
              <a:t>Отже</a:t>
            </a:r>
            <a:r>
              <a:rPr lang="ru-RU" sz="1100" dirty="0">
                <a:latin typeface="Times New Roman" panose="02020603050405020304" pitchFamily="18" charset="0"/>
                <a:cs typeface="Times New Roman" panose="02020603050405020304" pitchFamily="18" charset="0"/>
              </a:rPr>
              <a:t>, у 22 </a:t>
            </a:r>
            <a:r>
              <a:rPr lang="ru-RU" sz="1100" dirty="0" err="1">
                <a:latin typeface="Times New Roman" panose="02020603050405020304" pitchFamily="18" charset="0"/>
                <a:cs typeface="Times New Roman" panose="02020603050405020304" pitchFamily="18" charset="0"/>
              </a:rPr>
              <a:t>країнах</a:t>
            </a:r>
            <a:r>
              <a:rPr lang="ru-RU" sz="1100" dirty="0">
                <a:latin typeface="Times New Roman" panose="02020603050405020304" pitchFamily="18" charset="0"/>
                <a:cs typeface="Times New Roman" panose="02020603050405020304" pitchFamily="18" charset="0"/>
              </a:rPr>
              <a:t>-членах ЄС </a:t>
            </a:r>
            <a:r>
              <a:rPr lang="ru-RU" sz="1100" dirty="0" err="1">
                <a:latin typeface="Times New Roman" panose="02020603050405020304" pitchFamily="18" charset="0"/>
                <a:cs typeface="Times New Roman" panose="02020603050405020304" pitchFamily="18" charset="0"/>
              </a:rPr>
              <a:t>мінімальна</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заробітна</a:t>
            </a:r>
            <a:r>
              <a:rPr lang="ru-RU" sz="1100" dirty="0">
                <a:latin typeface="Times New Roman" panose="02020603050405020304" pitchFamily="18" charset="0"/>
                <a:cs typeface="Times New Roman" panose="02020603050405020304" pitchFamily="18" charset="0"/>
              </a:rPr>
              <a:t> плата </a:t>
            </a:r>
            <a:r>
              <a:rPr lang="ru-RU" sz="1100" dirty="0" err="1">
                <a:latin typeface="Times New Roman" panose="02020603050405020304" pitchFamily="18" charset="0"/>
                <a:cs typeface="Times New Roman" panose="02020603050405020304" pitchFamily="18" charset="0"/>
              </a:rPr>
              <a:t>варіюється</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від</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менше</a:t>
            </a:r>
            <a:r>
              <a:rPr lang="ru-RU" sz="1100" dirty="0">
                <a:latin typeface="Times New Roman" panose="02020603050405020304" pitchFamily="18" charset="0"/>
                <a:cs typeface="Times New Roman" panose="02020603050405020304" pitchFamily="18" charset="0"/>
              </a:rPr>
              <a:t> 300 </a:t>
            </a:r>
            <a:r>
              <a:rPr lang="ru-RU" sz="1100" dirty="0" err="1">
                <a:latin typeface="Times New Roman" panose="02020603050405020304" pitchFamily="18" charset="0"/>
                <a:cs typeface="Times New Roman" panose="02020603050405020304" pitchFamily="18" charset="0"/>
              </a:rPr>
              <a:t>євро</a:t>
            </a:r>
            <a:r>
              <a:rPr lang="ru-RU" sz="1100" dirty="0">
                <a:latin typeface="Times New Roman" panose="02020603050405020304" pitchFamily="18" charset="0"/>
                <a:cs typeface="Times New Roman" panose="02020603050405020304" pitchFamily="18" charset="0"/>
              </a:rPr>
              <a:t> в </a:t>
            </a:r>
            <a:r>
              <a:rPr lang="ru-RU" sz="1100" dirty="0" err="1">
                <a:latin typeface="Times New Roman" panose="02020603050405020304" pitchFamily="18" charset="0"/>
                <a:cs typeface="Times New Roman" panose="02020603050405020304" pitchFamily="18" charset="0"/>
              </a:rPr>
              <a:t>місяць</a:t>
            </a:r>
            <a:r>
              <a:rPr lang="ru-RU" sz="1100" dirty="0">
                <a:latin typeface="Times New Roman" panose="02020603050405020304" pitchFamily="18" charset="0"/>
                <a:cs typeface="Times New Roman" panose="02020603050405020304" pitchFamily="18" charset="0"/>
              </a:rPr>
              <a:t>, як у </a:t>
            </a:r>
            <a:r>
              <a:rPr lang="ru-RU" sz="1100" dirty="0" err="1">
                <a:latin typeface="Times New Roman" panose="02020603050405020304" pitchFamily="18" charset="0"/>
                <a:cs typeface="Times New Roman" panose="02020603050405020304" pitchFamily="18" charset="0"/>
              </a:rPr>
              <a:t>Болгарії</a:t>
            </a:r>
            <a:r>
              <a:rPr lang="ru-RU" sz="1100" dirty="0">
                <a:latin typeface="Times New Roman" panose="02020603050405020304" pitchFamily="18" charset="0"/>
                <a:cs typeface="Times New Roman" panose="02020603050405020304" pitchFamily="18" charset="0"/>
              </a:rPr>
              <a:t> (235), до </a:t>
            </a:r>
            <a:r>
              <a:rPr lang="ru-RU" sz="1100" dirty="0" err="1">
                <a:latin typeface="Times New Roman" panose="02020603050405020304" pitchFamily="18" charset="0"/>
                <a:cs typeface="Times New Roman" panose="02020603050405020304" pitchFamily="18" charset="0"/>
              </a:rPr>
              <a:t>трохи</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менше</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ніж</a:t>
            </a:r>
            <a:r>
              <a:rPr lang="ru-RU" sz="1100" dirty="0">
                <a:latin typeface="Times New Roman" panose="02020603050405020304" pitchFamily="18" charset="0"/>
                <a:cs typeface="Times New Roman" panose="02020603050405020304" pitchFamily="18" charset="0"/>
              </a:rPr>
              <a:t> 2000 </a:t>
            </a:r>
            <a:r>
              <a:rPr lang="ru-RU" sz="1100" dirty="0" err="1">
                <a:latin typeface="Times New Roman" panose="02020603050405020304" pitchFamily="18" charset="0"/>
                <a:cs typeface="Times New Roman" panose="02020603050405020304" pitchFamily="18" charset="0"/>
              </a:rPr>
              <a:t>євро</a:t>
            </a:r>
            <a:r>
              <a:rPr lang="ru-RU" sz="1100" dirty="0">
                <a:latin typeface="Times New Roman" panose="02020603050405020304" pitchFamily="18" charset="0"/>
                <a:cs typeface="Times New Roman" panose="02020603050405020304" pitchFamily="18" charset="0"/>
              </a:rPr>
              <a:t> в </a:t>
            </a:r>
            <a:r>
              <a:rPr lang="ru-RU" sz="1100" dirty="0" err="1">
                <a:latin typeface="Times New Roman" panose="02020603050405020304" pitchFamily="18" charset="0"/>
                <a:cs typeface="Times New Roman" panose="02020603050405020304" pitchFamily="18" charset="0"/>
              </a:rPr>
              <a:t>місяць</a:t>
            </a:r>
            <a:r>
              <a:rPr lang="ru-RU" sz="1100" dirty="0">
                <a:latin typeface="Times New Roman" panose="02020603050405020304" pitchFamily="18" charset="0"/>
                <a:cs typeface="Times New Roman" panose="02020603050405020304" pitchFamily="18" charset="0"/>
              </a:rPr>
              <a:t> у </a:t>
            </a:r>
            <a:r>
              <a:rPr lang="ru-RU" sz="1100" dirty="0" err="1">
                <a:latin typeface="Times New Roman" panose="02020603050405020304" pitchFamily="18" charset="0"/>
                <a:cs typeface="Times New Roman" panose="02020603050405020304" pitchFamily="18" charset="0"/>
              </a:rPr>
              <a:t>Люксембурзі</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Іншими</a:t>
            </a:r>
            <a:r>
              <a:rPr lang="ru-RU" sz="1100" dirty="0">
                <a:latin typeface="Times New Roman" panose="02020603050405020304" pitchFamily="18" charset="0"/>
                <a:cs typeface="Times New Roman" panose="02020603050405020304" pitchFamily="18" charset="0"/>
              </a:rPr>
              <a:t> словами, </a:t>
            </a:r>
            <a:r>
              <a:rPr lang="ru-RU" sz="1100" dirty="0" err="1">
                <a:latin typeface="Times New Roman" panose="02020603050405020304" pitchFamily="18" charset="0"/>
                <a:cs typeface="Times New Roman" panose="02020603050405020304" pitchFamily="18" charset="0"/>
              </a:rPr>
              <a:t>найвища</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мінімальна</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заробітна</a:t>
            </a:r>
            <a:r>
              <a:rPr lang="ru-RU" sz="1100" dirty="0">
                <a:latin typeface="Times New Roman" panose="02020603050405020304" pitchFamily="18" charset="0"/>
                <a:cs typeface="Times New Roman" panose="02020603050405020304" pitchFamily="18" charset="0"/>
              </a:rPr>
              <a:t> плата в ЄС </a:t>
            </a:r>
            <a:r>
              <a:rPr lang="ru-RU" sz="1100" dirty="0" err="1">
                <a:latin typeface="Times New Roman" panose="02020603050405020304" pitchFamily="18" charset="0"/>
                <a:cs typeface="Times New Roman" panose="02020603050405020304" pitchFamily="18" charset="0"/>
              </a:rPr>
              <a:t>приблизно</a:t>
            </a:r>
            <a:r>
              <a:rPr lang="ru-RU" sz="1100" dirty="0">
                <a:latin typeface="Times New Roman" panose="02020603050405020304" pitchFamily="18" charset="0"/>
                <a:cs typeface="Times New Roman" panose="02020603050405020304" pitchFamily="18" charset="0"/>
              </a:rPr>
              <a:t> в 9 </a:t>
            </a:r>
            <a:r>
              <a:rPr lang="ru-RU" sz="1100" dirty="0" err="1">
                <a:latin typeface="Times New Roman" panose="02020603050405020304" pitchFamily="18" charset="0"/>
                <a:cs typeface="Times New Roman" panose="02020603050405020304" pitchFamily="18" charset="0"/>
              </a:rPr>
              <a:t>разів</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більше</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від</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найнижчої</a:t>
            </a:r>
            <a:r>
              <a:rPr lang="ru-RU" sz="1100" dirty="0">
                <a:latin typeface="Times New Roman" panose="02020603050405020304" pitchFamily="18" charset="0"/>
                <a:cs typeface="Times New Roman" panose="02020603050405020304" pitchFamily="18" charset="0"/>
              </a:rPr>
              <a:t>.</a:t>
            </a:r>
          </a:p>
          <a:p>
            <a:pPr algn="just"/>
            <a:r>
              <a:rPr lang="ru-RU" sz="1100" dirty="0" err="1">
                <a:latin typeface="Times New Roman" panose="02020603050405020304" pitchFamily="18" charset="0"/>
                <a:cs typeface="Times New Roman" panose="02020603050405020304" pitchFamily="18" charset="0"/>
              </a:rPr>
              <a:t>Дослідження</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також</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показує</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що</a:t>
            </a:r>
            <a:r>
              <a:rPr lang="ru-RU" sz="1100" dirty="0">
                <a:latin typeface="Times New Roman" panose="02020603050405020304" pitchFamily="18" charset="0"/>
                <a:cs typeface="Times New Roman" panose="02020603050405020304" pitchFamily="18" charset="0"/>
              </a:rPr>
              <a:t> в </a:t>
            </a:r>
            <a:r>
              <a:rPr lang="ru-RU" sz="1100" dirty="0" err="1">
                <a:latin typeface="Times New Roman" panose="02020603050405020304" pitchFamily="18" charset="0"/>
                <a:cs typeface="Times New Roman" panose="02020603050405020304" pitchFamily="18" charset="0"/>
              </a:rPr>
              <a:t>період</a:t>
            </a:r>
            <a:r>
              <a:rPr lang="ru-RU" sz="1100" dirty="0">
                <a:latin typeface="Times New Roman" panose="02020603050405020304" pitchFamily="18" charset="0"/>
                <a:cs typeface="Times New Roman" panose="02020603050405020304" pitchFamily="18" charset="0"/>
              </a:rPr>
              <a:t> з 2009 по 2016 </a:t>
            </a:r>
            <a:r>
              <a:rPr lang="ru-RU" sz="1100" dirty="0" err="1">
                <a:latin typeface="Times New Roman" panose="02020603050405020304" pitchFamily="18" charset="0"/>
                <a:cs typeface="Times New Roman" panose="02020603050405020304" pitchFamily="18" charset="0"/>
              </a:rPr>
              <a:t>рр</a:t>
            </a:r>
            <a:r>
              <a:rPr lang="ru-RU" sz="1100" dirty="0">
                <a:latin typeface="Times New Roman" panose="02020603050405020304" pitchFamily="18" charset="0"/>
                <a:cs typeface="Times New Roman" panose="02020603050405020304" pitchFamily="18" charset="0"/>
              </a:rPr>
              <a:t>. у 18 </a:t>
            </a:r>
            <a:r>
              <a:rPr lang="ru-RU" sz="1100" dirty="0" err="1">
                <a:latin typeface="Times New Roman" panose="02020603050405020304" pitchFamily="18" charset="0"/>
                <a:cs typeface="Times New Roman" panose="02020603050405020304" pitchFamily="18" charset="0"/>
              </a:rPr>
              <a:t>країнах</a:t>
            </a:r>
            <a:r>
              <a:rPr lang="ru-RU" sz="1100" dirty="0">
                <a:latin typeface="Times New Roman" panose="02020603050405020304" pitchFamily="18" charset="0"/>
                <a:cs typeface="Times New Roman" panose="02020603050405020304" pitchFamily="18" charset="0"/>
              </a:rPr>
              <a:t> ЄС </a:t>
            </a:r>
            <a:r>
              <a:rPr lang="ru-RU" sz="1100" dirty="0" err="1">
                <a:latin typeface="Times New Roman" panose="02020603050405020304" pitchFamily="18" charset="0"/>
                <a:cs typeface="Times New Roman" panose="02020603050405020304" pitchFamily="18" charset="0"/>
              </a:rPr>
              <a:t>заробітна</a:t>
            </a:r>
            <a:r>
              <a:rPr lang="ru-RU" sz="1100" dirty="0">
                <a:latin typeface="Times New Roman" panose="02020603050405020304" pitchFamily="18" charset="0"/>
                <a:cs typeface="Times New Roman" panose="02020603050405020304" pitchFamily="18" charset="0"/>
              </a:rPr>
              <a:t> плата </a:t>
            </a:r>
            <a:r>
              <a:rPr lang="ru-RU" sz="1100" dirty="0" err="1">
                <a:latin typeface="Times New Roman" panose="02020603050405020304" pitchFamily="18" charset="0"/>
                <a:cs typeface="Times New Roman" panose="02020603050405020304" pitchFamily="18" charset="0"/>
              </a:rPr>
              <a:t>зростала</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найбільш</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повільно</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ніж</a:t>
            </a:r>
            <a:r>
              <a:rPr lang="ru-RU" sz="1100" dirty="0">
                <a:latin typeface="Times New Roman" panose="02020603050405020304" pitchFamily="18" charset="0"/>
                <a:cs typeface="Times New Roman" panose="02020603050405020304" pitchFamily="18" charset="0"/>
              </a:rPr>
              <a:t> до 2008 року. За 2009-2016 </a:t>
            </a:r>
            <a:r>
              <a:rPr lang="ru-RU" sz="1100" dirty="0" err="1">
                <a:latin typeface="Times New Roman" panose="02020603050405020304" pitchFamily="18" charset="0"/>
                <a:cs typeface="Times New Roman" panose="02020603050405020304" pitchFamily="18" charset="0"/>
              </a:rPr>
              <a:t>рр</a:t>
            </a:r>
            <a:r>
              <a:rPr lang="ru-RU" sz="1100" dirty="0">
                <a:latin typeface="Times New Roman" panose="02020603050405020304" pitchFamily="18" charset="0"/>
                <a:cs typeface="Times New Roman" panose="02020603050405020304" pitchFamily="18" charset="0"/>
              </a:rPr>
              <a:t>. реальна </a:t>
            </a:r>
            <a:r>
              <a:rPr lang="ru-RU" sz="1100" dirty="0" err="1">
                <a:latin typeface="Times New Roman" panose="02020603050405020304" pitchFamily="18" charset="0"/>
                <a:cs typeface="Times New Roman" panose="02020603050405020304" pitchFamily="18" charset="0"/>
              </a:rPr>
              <a:t>заробітна</a:t>
            </a:r>
            <a:r>
              <a:rPr lang="ru-RU" sz="1100" dirty="0">
                <a:latin typeface="Times New Roman" panose="02020603050405020304" pitchFamily="18" charset="0"/>
                <a:cs typeface="Times New Roman" panose="02020603050405020304" pitchFamily="18" charset="0"/>
              </a:rPr>
              <a:t> плата в </a:t>
            </a:r>
            <a:r>
              <a:rPr lang="ru-RU" sz="1100" dirty="0" err="1">
                <a:latin typeface="Times New Roman" panose="02020603050405020304" pitchFamily="18" charset="0"/>
                <a:cs typeface="Times New Roman" panose="02020603050405020304" pitchFamily="18" charset="0"/>
              </a:rPr>
              <a:t>середньому</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щорічно</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знижувалася</a:t>
            </a:r>
            <a:r>
              <a:rPr lang="ru-RU" sz="1100" dirty="0">
                <a:latin typeface="Times New Roman" panose="02020603050405020304" pitchFamily="18" charset="0"/>
                <a:cs typeface="Times New Roman" panose="02020603050405020304" pitchFamily="18" charset="0"/>
              </a:rPr>
              <a:t> на 3,1 % в </a:t>
            </a:r>
            <a:r>
              <a:rPr lang="ru-RU" sz="1100" dirty="0" err="1">
                <a:latin typeface="Times New Roman" panose="02020603050405020304" pitchFamily="18" charset="0"/>
                <a:cs typeface="Times New Roman" panose="02020603050405020304" pitchFamily="18" charset="0"/>
              </a:rPr>
              <a:t>Греції</a:t>
            </a:r>
            <a:r>
              <a:rPr lang="ru-RU" sz="1100" dirty="0">
                <a:latin typeface="Times New Roman" panose="02020603050405020304" pitchFamily="18" charset="0"/>
                <a:cs typeface="Times New Roman" panose="02020603050405020304" pitchFamily="18" charset="0"/>
              </a:rPr>
              <a:t>, в </a:t>
            </a:r>
            <a:r>
              <a:rPr lang="ru-RU" sz="1100" dirty="0" err="1">
                <a:latin typeface="Times New Roman" panose="02020603050405020304" pitchFamily="18" charset="0"/>
                <a:cs typeface="Times New Roman" panose="02020603050405020304" pitchFamily="18" charset="0"/>
              </a:rPr>
              <a:t>Хорватії</a:t>
            </a:r>
            <a:r>
              <a:rPr lang="ru-RU" sz="1100" dirty="0">
                <a:latin typeface="Times New Roman" panose="02020603050405020304" pitchFamily="18" charset="0"/>
                <a:cs typeface="Times New Roman" panose="02020603050405020304" pitchFamily="18" charset="0"/>
              </a:rPr>
              <a:t> – на 1 %, в </a:t>
            </a:r>
            <a:r>
              <a:rPr lang="ru-RU" sz="1100" dirty="0" err="1">
                <a:latin typeface="Times New Roman" panose="02020603050405020304" pitchFamily="18" charset="0"/>
                <a:cs typeface="Times New Roman" panose="02020603050405020304" pitchFamily="18" charset="0"/>
              </a:rPr>
              <a:t>Угорщині</a:t>
            </a:r>
            <a:r>
              <a:rPr lang="ru-RU" sz="1100" dirty="0">
                <a:latin typeface="Times New Roman" panose="02020603050405020304" pitchFamily="18" charset="0"/>
                <a:cs typeface="Times New Roman" panose="02020603050405020304" pitchFamily="18" charset="0"/>
              </a:rPr>
              <a:t> – на 0,9 %, у </a:t>
            </a:r>
            <a:r>
              <a:rPr lang="ru-RU" sz="1100" dirty="0" err="1">
                <a:latin typeface="Times New Roman" panose="02020603050405020304" pitchFamily="18" charset="0"/>
                <a:cs typeface="Times New Roman" panose="02020603050405020304" pitchFamily="18" charset="0"/>
              </a:rPr>
              <a:t>Португалії</a:t>
            </a:r>
            <a:r>
              <a:rPr lang="ru-RU" sz="1100" dirty="0">
                <a:latin typeface="Times New Roman" panose="02020603050405020304" pitchFamily="18" charset="0"/>
                <a:cs typeface="Times New Roman" panose="02020603050405020304" pitchFamily="18" charset="0"/>
              </a:rPr>
              <a:t> – на 0,7 %, на </a:t>
            </a:r>
            <a:r>
              <a:rPr lang="ru-RU" sz="1100" dirty="0" err="1">
                <a:latin typeface="Times New Roman" panose="02020603050405020304" pitchFamily="18" charset="0"/>
                <a:cs typeface="Times New Roman" panose="02020603050405020304" pitchFamily="18" charset="0"/>
              </a:rPr>
              <a:t>Кіпрі</a:t>
            </a:r>
            <a:r>
              <a:rPr lang="ru-RU" sz="1100" dirty="0">
                <a:latin typeface="Times New Roman" panose="02020603050405020304" pitchFamily="18" charset="0"/>
                <a:cs typeface="Times New Roman" panose="02020603050405020304" pitchFamily="18" charset="0"/>
              </a:rPr>
              <a:t> – на 0,6 % та у </a:t>
            </a:r>
            <a:r>
              <a:rPr lang="ru-RU" sz="1100" dirty="0" err="1">
                <a:latin typeface="Times New Roman" panose="02020603050405020304" pitchFamily="18" charset="0"/>
                <a:cs typeface="Times New Roman" panose="02020603050405020304" pitchFamily="18" charset="0"/>
              </a:rPr>
              <a:t>Великобританії</a:t>
            </a:r>
            <a:r>
              <a:rPr lang="ru-RU" sz="1100" dirty="0">
                <a:latin typeface="Times New Roman" panose="02020603050405020304" pitchFamily="18" charset="0"/>
                <a:cs typeface="Times New Roman" panose="02020603050405020304" pitchFamily="18" charset="0"/>
              </a:rPr>
              <a:t> – на 0,4 %.</a:t>
            </a:r>
          </a:p>
          <a:p>
            <a:pPr algn="just"/>
            <a:r>
              <a:rPr lang="ru-RU" sz="1100" dirty="0" err="1">
                <a:latin typeface="Times New Roman" panose="02020603050405020304" pitchFamily="18" charset="0"/>
                <a:cs typeface="Times New Roman" panose="02020603050405020304" pitchFamily="18" charset="0"/>
              </a:rPr>
              <a:t>Реальне</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зростання</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заробітної</a:t>
            </a:r>
            <a:r>
              <a:rPr lang="ru-RU" sz="1100" dirty="0">
                <a:latin typeface="Times New Roman" panose="02020603050405020304" pitchFamily="18" charset="0"/>
                <a:cs typeface="Times New Roman" panose="02020603050405020304" pitchFamily="18" charset="0"/>
              </a:rPr>
              <a:t> плати в </a:t>
            </a:r>
            <a:r>
              <a:rPr lang="ru-RU" sz="1100" dirty="0" err="1">
                <a:latin typeface="Times New Roman" panose="02020603050405020304" pitchFamily="18" charset="0"/>
                <a:cs typeface="Times New Roman" panose="02020603050405020304" pitchFamily="18" charset="0"/>
              </a:rPr>
              <a:t>період</a:t>
            </a:r>
            <a:r>
              <a:rPr lang="ru-RU" sz="1100" dirty="0">
                <a:latin typeface="Times New Roman" panose="02020603050405020304" pitchFamily="18" charset="0"/>
                <a:cs typeface="Times New Roman" panose="02020603050405020304" pitchFamily="18" charset="0"/>
              </a:rPr>
              <a:t> з 2009 по 2016 </a:t>
            </a:r>
            <a:r>
              <a:rPr lang="ru-RU" sz="1100" dirty="0" err="1">
                <a:latin typeface="Times New Roman" panose="02020603050405020304" pitchFamily="18" charset="0"/>
                <a:cs typeface="Times New Roman" panose="02020603050405020304" pitchFamily="18" charset="0"/>
              </a:rPr>
              <a:t>рік</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було</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нижче</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ніж</a:t>
            </a:r>
            <a:r>
              <a:rPr lang="ru-RU" sz="1100" dirty="0">
                <a:latin typeface="Times New Roman" panose="02020603050405020304" pitchFamily="18" charset="0"/>
                <a:cs typeface="Times New Roman" panose="02020603050405020304" pitchFamily="18" charset="0"/>
              </a:rPr>
              <a:t> у 2001-2008 роках, </a:t>
            </a:r>
            <a:r>
              <a:rPr lang="ru-RU" sz="1100" dirty="0" err="1">
                <a:latin typeface="Times New Roman" panose="02020603050405020304" pitchFamily="18" charset="0"/>
                <a:cs typeface="Times New Roman" panose="02020603050405020304" pitchFamily="18" charset="0"/>
              </a:rPr>
              <a:t>вАвстрії</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Бельгії</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Данії</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Латвії</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Литві</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Люксембурзі</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Мальті</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Нідерландах</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Румунії</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Словаччини</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Данії</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Естонії</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Фінляндії</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Словенії</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Іспанії</a:t>
            </a:r>
            <a:r>
              <a:rPr lang="ru-RU" sz="1100" dirty="0">
                <a:latin typeface="Times New Roman" panose="02020603050405020304" pitchFamily="18" charset="0"/>
                <a:cs typeface="Times New Roman" panose="02020603050405020304" pitchFamily="18" charset="0"/>
              </a:rPr>
              <a:t> і </a:t>
            </a:r>
            <a:r>
              <a:rPr lang="ru-RU" sz="1100" dirty="0" err="1">
                <a:latin typeface="Times New Roman" panose="02020603050405020304" pitchFamily="18" charset="0"/>
                <a:cs typeface="Times New Roman" panose="02020603050405020304" pitchFamily="18" charset="0"/>
              </a:rPr>
              <a:t>Швеції</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Середньорічне</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зростання</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реальної</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заробітної</a:t>
            </a:r>
            <a:r>
              <a:rPr lang="ru-RU" sz="1100" dirty="0">
                <a:latin typeface="Times New Roman" panose="02020603050405020304" pitchFamily="18" charset="0"/>
                <a:cs typeface="Times New Roman" panose="02020603050405020304" pitchFamily="18" charset="0"/>
              </a:rPr>
              <a:t> плати в </a:t>
            </a:r>
            <a:r>
              <a:rPr lang="ru-RU" sz="1100" dirty="0" err="1">
                <a:latin typeface="Times New Roman" panose="02020603050405020304" pitchFamily="18" charset="0"/>
                <a:cs typeface="Times New Roman" panose="02020603050405020304" pitchFamily="18" charset="0"/>
              </a:rPr>
              <a:t>Румунії</a:t>
            </a:r>
            <a:r>
              <a:rPr lang="ru-RU" sz="1100" dirty="0">
                <a:latin typeface="Times New Roman" panose="02020603050405020304" pitchFamily="18" charset="0"/>
                <a:cs typeface="Times New Roman" panose="02020603050405020304" pitchFamily="18" charset="0"/>
              </a:rPr>
              <a:t> впало з 11,2 % в 2001-2008 роках до 0,1 % в 2009-2016 роках, в </a:t>
            </a:r>
            <a:r>
              <a:rPr lang="ru-RU" sz="1100" dirty="0" err="1">
                <a:latin typeface="Times New Roman" panose="02020603050405020304" pitchFamily="18" charset="0"/>
                <a:cs typeface="Times New Roman" panose="02020603050405020304" pitchFamily="18" charset="0"/>
              </a:rPr>
              <a:t>Литві</a:t>
            </a:r>
            <a:r>
              <a:rPr lang="ru-RU" sz="1100" dirty="0">
                <a:latin typeface="Times New Roman" panose="02020603050405020304" pitchFamily="18" charset="0"/>
                <a:cs typeface="Times New Roman" panose="02020603050405020304" pitchFamily="18" charset="0"/>
              </a:rPr>
              <a:t> – з 8,8 до 1 %, а в </a:t>
            </a:r>
            <a:r>
              <a:rPr lang="ru-RU" sz="1100" dirty="0" err="1">
                <a:latin typeface="Times New Roman" panose="02020603050405020304" pitchFamily="18" charset="0"/>
                <a:cs typeface="Times New Roman" panose="02020603050405020304" pitchFamily="18" charset="0"/>
              </a:rPr>
              <a:t>Латвії</a:t>
            </a:r>
            <a:r>
              <a:rPr lang="ru-RU" sz="1100" dirty="0">
                <a:latin typeface="Times New Roman" panose="02020603050405020304" pitchFamily="18" charset="0"/>
                <a:cs typeface="Times New Roman" panose="02020603050405020304" pitchFamily="18" charset="0"/>
              </a:rPr>
              <a:t> – з 10,6 до 1,2 %</a:t>
            </a:r>
          </a:p>
        </p:txBody>
      </p:sp>
      <p:pic>
        <p:nvPicPr>
          <p:cNvPr id="4" name="Рисунок 3"/>
          <p:cNvPicPr>
            <a:picLocks noChangeAspect="1"/>
          </p:cNvPicPr>
          <p:nvPr/>
        </p:nvPicPr>
        <p:blipFill>
          <a:blip r:embed="rId2"/>
          <a:stretch>
            <a:fillRect/>
          </a:stretch>
        </p:blipFill>
        <p:spPr>
          <a:xfrm>
            <a:off x="617900" y="2374856"/>
            <a:ext cx="2143125" cy="2143125"/>
          </a:xfrm>
          <a:prstGeom prst="rect">
            <a:avLst/>
          </a:prstGeom>
        </p:spPr>
      </p:pic>
      <p:sp>
        <p:nvSpPr>
          <p:cNvPr id="5" name="Дата 4">
            <a:extLst>
              <a:ext uri="{FF2B5EF4-FFF2-40B4-BE49-F238E27FC236}">
                <a16:creationId xmlns:a16="http://schemas.microsoft.com/office/drawing/2014/main" id="{BD902C62-EA6E-B244-9485-50B7CC7B5771}"/>
              </a:ext>
            </a:extLst>
          </p:cNvPr>
          <p:cNvSpPr>
            <a:spLocks noGrp="1"/>
          </p:cNvSpPr>
          <p:nvPr>
            <p:ph type="dt" sz="half" idx="10"/>
          </p:nvPr>
        </p:nvSpPr>
        <p:spPr/>
        <p:txBody>
          <a:bodyPr/>
          <a:lstStyle/>
          <a:p>
            <a:fld id="{037D281B-D654-FD4C-A0A2-3D31DFB2619D}" type="datetime1">
              <a:rPr lang="ru-RU" smtClean="0"/>
              <a:t>13.11.2022</a:t>
            </a:fld>
            <a:endParaRPr lang="ru-UA"/>
          </a:p>
        </p:txBody>
      </p:sp>
      <p:sp>
        <p:nvSpPr>
          <p:cNvPr id="6" name="Номер слайда 5">
            <a:extLst>
              <a:ext uri="{FF2B5EF4-FFF2-40B4-BE49-F238E27FC236}">
                <a16:creationId xmlns:a16="http://schemas.microsoft.com/office/drawing/2014/main" id="{AB0F41E6-0183-F242-83FD-8687941A7BF0}"/>
              </a:ext>
            </a:extLst>
          </p:cNvPr>
          <p:cNvSpPr>
            <a:spLocks noGrp="1"/>
          </p:cNvSpPr>
          <p:nvPr>
            <p:ph type="sldNum" sz="quarter" idx="12"/>
          </p:nvPr>
        </p:nvSpPr>
        <p:spPr/>
        <p:txBody>
          <a:bodyPr/>
          <a:lstStyle/>
          <a:p>
            <a:fld id="{D4CBF4CF-B119-4841-B505-2CAA97F19D28}" type="slidenum">
              <a:rPr lang="ru-UA" smtClean="0"/>
              <a:t>24</a:t>
            </a:fld>
            <a:endParaRPr lang="ru-UA"/>
          </a:p>
        </p:txBody>
      </p:sp>
    </p:spTree>
    <p:extLst>
      <p:ext uri="{BB962C8B-B14F-4D97-AF65-F5344CB8AC3E}">
        <p14:creationId xmlns:p14="http://schemas.microsoft.com/office/powerpoint/2010/main" val="265479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75" y="618517"/>
            <a:ext cx="10364451" cy="905483"/>
          </a:xfrm>
        </p:spPr>
        <p:txBody>
          <a:bodyPr>
            <a:normAutofit fontScale="90000"/>
          </a:bodyPr>
          <a:lstStyle/>
          <a:p>
            <a:br>
              <a:rPr lang="ru-RU" sz="3200" dirty="0"/>
            </a:br>
            <a:r>
              <a:rPr lang="ru-RU" sz="3200" dirty="0" err="1"/>
              <a:t>Основні</a:t>
            </a:r>
            <a:r>
              <a:rPr lang="ru-RU" sz="3200" dirty="0"/>
              <a:t> </a:t>
            </a:r>
            <a:r>
              <a:rPr lang="ru-RU" sz="3200" dirty="0" err="1"/>
              <a:t>принципи</a:t>
            </a:r>
            <a:r>
              <a:rPr lang="ru-RU" sz="3200" dirty="0"/>
              <a:t>, на </a:t>
            </a:r>
            <a:r>
              <a:rPr lang="ru-RU" sz="3200" dirty="0" err="1"/>
              <a:t>яких</a:t>
            </a:r>
            <a:r>
              <a:rPr lang="ru-RU" sz="3200" dirty="0"/>
              <a:t> </a:t>
            </a:r>
            <a:r>
              <a:rPr lang="ru-RU" sz="3200" dirty="0" err="1"/>
              <a:t>ґрунтується</a:t>
            </a:r>
            <a:r>
              <a:rPr lang="ru-RU" sz="3200" dirty="0"/>
              <a:t> </a:t>
            </a:r>
            <a:r>
              <a:rPr lang="ru-RU" sz="3200" dirty="0" err="1"/>
              <a:t>законодавство</a:t>
            </a:r>
            <a:r>
              <a:rPr lang="ru-RU" sz="3200" dirty="0"/>
              <a:t> ЄС </a:t>
            </a:r>
            <a:r>
              <a:rPr lang="ru-RU" sz="3200" dirty="0" err="1"/>
              <a:t>щодо</a:t>
            </a:r>
            <a:r>
              <a:rPr lang="ru-RU" sz="3200" dirty="0"/>
              <a:t> </a:t>
            </a:r>
            <a:r>
              <a:rPr lang="ru-RU" sz="3200" dirty="0" err="1"/>
              <a:t>соціального</a:t>
            </a:r>
            <a:r>
              <a:rPr lang="ru-RU" sz="3200" dirty="0"/>
              <a:t> </a:t>
            </a:r>
            <a:r>
              <a:rPr lang="ru-RU" sz="3200" dirty="0" err="1"/>
              <a:t>захисту</a:t>
            </a:r>
            <a:endParaRPr lang="ru-RU" dirty="0"/>
          </a:p>
        </p:txBody>
      </p:sp>
      <p:sp>
        <p:nvSpPr>
          <p:cNvPr id="3" name="Объект 2"/>
          <p:cNvSpPr>
            <a:spLocks noGrp="1"/>
          </p:cNvSpPr>
          <p:nvPr>
            <p:ph idx="1"/>
          </p:nvPr>
        </p:nvSpPr>
        <p:spPr>
          <a:xfrm>
            <a:off x="322114" y="1924594"/>
            <a:ext cx="11591215" cy="4807132"/>
          </a:xfrm>
          <a:solidFill>
            <a:schemeClr val="tx2">
              <a:lumMod val="90000"/>
            </a:schemeClr>
          </a:solidFill>
        </p:spPr>
        <p:txBody>
          <a:bodyPr>
            <a:normAutofit fontScale="25000" lnSpcReduction="20000"/>
          </a:bodyPr>
          <a:lstStyle/>
          <a:p>
            <a:pPr marL="0" indent="0">
              <a:buNone/>
            </a:pPr>
            <a:endParaRPr lang="ru-RU" dirty="0"/>
          </a:p>
          <a:p>
            <a:pPr algn="just"/>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Визначальним</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є принцип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недопущення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дискримінації</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за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національною</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ознакою</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Тобто</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громадяни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будь-</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якої</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із</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країн-членів</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ЄС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мають</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рівні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права на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соціальний</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захист</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у межах ЄС. Даний прин­цип не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поширюється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на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громадян</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інших</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країн</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a:t>
            </a:r>
          </a:p>
          <a:p>
            <a:pPr algn="just"/>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Здійснення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соціальних</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виплат</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незалежно</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від</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місця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проживання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особи.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Відповідно</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до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вказаного</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принципу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надаються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пенсії</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внаслідок</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втрати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працездатності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або</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смерті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від</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нещасного</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випадку</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або</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професійного</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захворювання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пенсії</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за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віком</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виплати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інвалідам</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При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цьому</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використовується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законодавство</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однієї</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чи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кількох</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країн</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членів</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Особа не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може</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позбавлятися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цих</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виплат</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із</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тієї</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підстави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що</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вона не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громадянин</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цієї</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країни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за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законодавством</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якої</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має</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право на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виплати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Але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цей</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принцип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поширюється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не на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всі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види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виплат</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Спеціальні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норми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застосовуються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для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визначення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права на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сімейні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допомоги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та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виплати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у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зв’язку</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з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тимчасовою</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непрацездатністю</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a:t>
            </a:r>
          </a:p>
          <a:p>
            <a:pPr algn="just"/>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Недопустимість</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надання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особі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однакових</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виплат</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у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різних</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країнах</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—членах.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Під</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такими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виплатами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слід</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розуміти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ті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які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мають</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спільну</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мету,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об’єкт</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і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підставу</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виплати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Інші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критерії</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є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формальними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і тому вони не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відіграють</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визначальної</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ролі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Якщо</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працівник</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підлягав</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соціальному</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страхуванню</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у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кількох</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країнах</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—членах, то, по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суті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він</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може</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отримувати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виплати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у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різних</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країнах</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Таке</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право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обмежується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названим</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принципом,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який</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деталізується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і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реалізується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у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країнах</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—членах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відповідно</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до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їх</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національного</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законодавства</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a:t>
            </a:r>
          </a:p>
          <a:p>
            <a:pPr algn="just"/>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Відповідно</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до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національних</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законів</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розмір</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виплат</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є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різним</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Інформація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про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розміри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виплат</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має</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бути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прозорою</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щоб</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працівники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могли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вибирати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те,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що</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їм</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вигідніше</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Жоден</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працівник</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не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може</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бути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позбавлений</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права на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такий</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вибір</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a:t>
            </a:r>
          </a:p>
          <a:p>
            <a:pPr algn="just"/>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Цей</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принцип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вимагає</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від</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країн</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членів</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вироблення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спільної</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концепції</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щодо</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класифікації</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виплат</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та порядку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їх</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надання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Зокрема</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створені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спеціальні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фонди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для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перерозподілу</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коштів</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на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соціальний</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захист</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між</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державами-членами.</a:t>
            </a:r>
          </a:p>
        </p:txBody>
      </p:sp>
      <p:sp>
        <p:nvSpPr>
          <p:cNvPr id="4" name="Дата 3">
            <a:extLst>
              <a:ext uri="{FF2B5EF4-FFF2-40B4-BE49-F238E27FC236}">
                <a16:creationId xmlns:a16="http://schemas.microsoft.com/office/drawing/2014/main" id="{DD6D0CAB-FFF8-FF47-BF34-299B245F2273}"/>
              </a:ext>
            </a:extLst>
          </p:cNvPr>
          <p:cNvSpPr>
            <a:spLocks noGrp="1"/>
          </p:cNvSpPr>
          <p:nvPr>
            <p:ph type="dt" sz="half" idx="10"/>
          </p:nvPr>
        </p:nvSpPr>
        <p:spPr/>
        <p:txBody>
          <a:bodyPr/>
          <a:lstStyle/>
          <a:p>
            <a:fld id="{5A201263-A9A9-9546-B13B-BF997B7A3A02}" type="datetime1">
              <a:rPr lang="ru-RU" smtClean="0"/>
              <a:t>13.11.2022</a:t>
            </a:fld>
            <a:endParaRPr lang="ru-UA"/>
          </a:p>
        </p:txBody>
      </p:sp>
      <p:sp>
        <p:nvSpPr>
          <p:cNvPr id="5" name="Номер слайда 4">
            <a:extLst>
              <a:ext uri="{FF2B5EF4-FFF2-40B4-BE49-F238E27FC236}">
                <a16:creationId xmlns:a16="http://schemas.microsoft.com/office/drawing/2014/main" id="{6D030292-37E0-B249-9683-8B0CF98FA256}"/>
              </a:ext>
            </a:extLst>
          </p:cNvPr>
          <p:cNvSpPr>
            <a:spLocks noGrp="1"/>
          </p:cNvSpPr>
          <p:nvPr>
            <p:ph type="sldNum" sz="quarter" idx="12"/>
          </p:nvPr>
        </p:nvSpPr>
        <p:spPr/>
        <p:txBody>
          <a:bodyPr/>
          <a:lstStyle/>
          <a:p>
            <a:fld id="{D4CBF4CF-B119-4841-B505-2CAA97F19D28}" type="slidenum">
              <a:rPr lang="ru-UA" smtClean="0"/>
              <a:t>25</a:t>
            </a:fld>
            <a:endParaRPr lang="ru-UA"/>
          </a:p>
        </p:txBody>
      </p:sp>
    </p:spTree>
    <p:extLst>
      <p:ext uri="{BB962C8B-B14F-4D97-AF65-F5344CB8AC3E}">
        <p14:creationId xmlns:p14="http://schemas.microsoft.com/office/powerpoint/2010/main" val="121774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75" y="618517"/>
            <a:ext cx="10364451" cy="994383"/>
          </a:xfrm>
        </p:spPr>
        <p:txBody>
          <a:bodyPr>
            <a:normAutofit/>
          </a:bodyPr>
          <a:lstStyle/>
          <a:p>
            <a:r>
              <a:rPr lang="ru-RU" sz="3200" dirty="0" err="1"/>
              <a:t>Основні</a:t>
            </a:r>
            <a:r>
              <a:rPr lang="ru-RU" sz="3200" dirty="0"/>
              <a:t> </a:t>
            </a:r>
            <a:r>
              <a:rPr lang="ru-RU" sz="3200" dirty="0" err="1"/>
              <a:t>принципи</a:t>
            </a:r>
            <a:r>
              <a:rPr lang="ru-RU" sz="3200" dirty="0"/>
              <a:t>, на </a:t>
            </a:r>
            <a:r>
              <a:rPr lang="ru-RU" sz="3200" dirty="0" err="1"/>
              <a:t>яких</a:t>
            </a:r>
            <a:r>
              <a:rPr lang="ru-RU" sz="3200" dirty="0"/>
              <a:t> </a:t>
            </a:r>
            <a:r>
              <a:rPr lang="ru-RU" sz="3200" dirty="0" err="1"/>
              <a:t>ґрунтується</a:t>
            </a:r>
            <a:r>
              <a:rPr lang="ru-RU" sz="3200" dirty="0"/>
              <a:t> </a:t>
            </a:r>
            <a:r>
              <a:rPr lang="ru-RU" sz="3200" dirty="0" err="1"/>
              <a:t>законодавство</a:t>
            </a:r>
            <a:r>
              <a:rPr lang="ru-RU" sz="3200" dirty="0"/>
              <a:t> ЄС </a:t>
            </a:r>
            <a:r>
              <a:rPr lang="ru-RU" sz="3200" dirty="0" err="1"/>
              <a:t>щодо</a:t>
            </a:r>
            <a:r>
              <a:rPr lang="ru-RU" sz="3200" dirty="0"/>
              <a:t> </a:t>
            </a:r>
            <a:r>
              <a:rPr lang="ru-RU" sz="3200" dirty="0" err="1"/>
              <a:t>соціального</a:t>
            </a:r>
            <a:r>
              <a:rPr lang="ru-RU" sz="3200" dirty="0"/>
              <a:t> </a:t>
            </a:r>
            <a:r>
              <a:rPr lang="ru-RU" sz="3200" dirty="0" err="1"/>
              <a:t>захисту</a:t>
            </a:r>
            <a:endParaRPr lang="ru-RU" dirty="0"/>
          </a:p>
        </p:txBody>
      </p:sp>
      <p:sp>
        <p:nvSpPr>
          <p:cNvPr id="3" name="Объект 2"/>
          <p:cNvSpPr>
            <a:spLocks noGrp="1"/>
          </p:cNvSpPr>
          <p:nvPr>
            <p:ph idx="1"/>
          </p:nvPr>
        </p:nvSpPr>
        <p:spPr>
          <a:xfrm>
            <a:off x="322114" y="1924594"/>
            <a:ext cx="11591215" cy="4807132"/>
          </a:xfrm>
          <a:solidFill>
            <a:schemeClr val="tx2">
              <a:lumMod val="90000"/>
            </a:schemeClr>
          </a:solidFill>
        </p:spPr>
        <p:txBody>
          <a:bodyPr>
            <a:normAutofit fontScale="25000" lnSpcReduction="20000"/>
          </a:bodyPr>
          <a:lstStyle/>
          <a:p>
            <a:pPr marL="0" indent="0">
              <a:buNone/>
            </a:pPr>
            <a:endParaRPr lang="ru-RU" dirty="0"/>
          </a:p>
          <a:p>
            <a:pPr algn="just"/>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Принцип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взаємозаліку</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страхових</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періодів</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Даний принцип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поширюється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на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такі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виплати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допомоги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у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зв’язку</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з материнством,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сімейні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з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тимчасової</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непрацездатності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з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інвалідності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на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по­ховання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та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пенсії</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за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віком</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Відповідний</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орган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країни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—члена,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законодавство</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якої</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регулює</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набуття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збереження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чи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поновлення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права на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виплати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пов’язує</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це</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право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із</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періодом</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страхування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зайнятості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чи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проживання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При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цьому</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допомоги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призначаються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особі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так,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ніби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вона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працювала</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за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законодавством</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цієї</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країни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Якщо</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компетентний</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орган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встановить</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що</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особа не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може</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продов­жувати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працювати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то до страхового стажу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може</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бути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зарахований</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період</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страхування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в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іншій</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країні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члені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Моментом початку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страхування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є перший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страховий</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внесок</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Якщо</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особа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певний</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період</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не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працювала</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або</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подала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неправдиві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відомості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то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цей</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період</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не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зараховується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до страхового стажу,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який</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дає</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право на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виплату</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a:t>
            </a:r>
          </a:p>
          <a:p>
            <a:pPr algn="just"/>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Принцип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належності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до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однієї</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країни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Кожна</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особа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може</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бути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суб’єктом</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системи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соціального</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захисту</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тільки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в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одній</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країні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a:t>
            </a:r>
          </a:p>
          <a:p>
            <a:pPr algn="just"/>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Недопущення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погіршення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становища.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Працівник</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не повинен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відчувати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незручності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у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результаті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запровадження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загальних</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правил. ЄС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запроваджує</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норми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які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надають</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певні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гарантії</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мігрантам</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Вони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можуть</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вибирати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більш</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вигідні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допомоги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якщо</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мають</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право на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однаковий</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вид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допомоги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у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кількох</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країнах</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Працівник</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який</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скористався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правом на свободу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пересування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не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може</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знаходитися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у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гіршому</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становищі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порівняно</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з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тим</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хто</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цим</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правом не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скористався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Так, у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Німеччині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досить</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високий</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рівень</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соціальних</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виплат</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Якщо</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особа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отримала</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право на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пенсію</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у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зв’язку</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з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інвалідністю</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у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Німеччині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то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після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повернення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до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своєї</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країни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вона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отримуватиме</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пенсію</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на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рівні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виплат</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у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Німеччині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відповідно</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до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зроблених</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нею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внесків</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Але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поряд</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з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цим</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така</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особа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має</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право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звернутися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за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місцем</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проживання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за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допомогою</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на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утриманців</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a:t>
            </a:r>
          </a:p>
          <a:p>
            <a:pPr algn="just"/>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Відповідно</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до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Хартії</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основних</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прав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Європейського</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Союзу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кожен</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хто</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проживає</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та легально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пересувається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в межах ЄС,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має</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право на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соціальне</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страхування</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та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соціальні</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блага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відповідно</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до правил,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визначених</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правом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Співтовариства</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та </a:t>
            </a:r>
            <a:r>
              <a:rPr lang="ru-RU" sz="4800" dirty="0" err="1">
                <a:ln>
                  <a:solidFill>
                    <a:schemeClr val="bg1"/>
                  </a:solidFill>
                </a:ln>
                <a:solidFill>
                  <a:schemeClr val="bg1"/>
                </a:solidFill>
                <a:latin typeface="Times New Roman" panose="02020603050405020304" pitchFamily="18" charset="0"/>
                <a:cs typeface="Times New Roman" panose="02020603050405020304" pitchFamily="18" charset="0"/>
              </a:rPr>
              <a:t>національними</a:t>
            </a:r>
            <a:r>
              <a:rPr lang="ru-RU" sz="4800" dirty="0">
                <a:ln>
                  <a:solidFill>
                    <a:schemeClr val="bg1"/>
                  </a:solidFill>
                </a:ln>
                <a:solidFill>
                  <a:schemeClr val="bg1"/>
                </a:solidFill>
                <a:latin typeface="Times New Roman" panose="02020603050405020304" pitchFamily="18" charset="0"/>
                <a:cs typeface="Times New Roman" panose="02020603050405020304" pitchFamily="18" charset="0"/>
              </a:rPr>
              <a:t> законами і практикою»</a:t>
            </a:r>
          </a:p>
        </p:txBody>
      </p:sp>
      <p:sp>
        <p:nvSpPr>
          <p:cNvPr id="4" name="Дата 3">
            <a:extLst>
              <a:ext uri="{FF2B5EF4-FFF2-40B4-BE49-F238E27FC236}">
                <a16:creationId xmlns:a16="http://schemas.microsoft.com/office/drawing/2014/main" id="{3B21C43D-8277-A448-BBDC-BFA07289DC19}"/>
              </a:ext>
            </a:extLst>
          </p:cNvPr>
          <p:cNvSpPr>
            <a:spLocks noGrp="1"/>
          </p:cNvSpPr>
          <p:nvPr>
            <p:ph type="dt" sz="half" idx="10"/>
          </p:nvPr>
        </p:nvSpPr>
        <p:spPr/>
        <p:txBody>
          <a:bodyPr/>
          <a:lstStyle/>
          <a:p>
            <a:fld id="{1F3D86AF-6653-B441-A8A8-C723FC2ED927}" type="datetime1">
              <a:rPr lang="ru-RU" smtClean="0"/>
              <a:t>13.11.2022</a:t>
            </a:fld>
            <a:endParaRPr lang="ru-UA"/>
          </a:p>
        </p:txBody>
      </p:sp>
      <p:sp>
        <p:nvSpPr>
          <p:cNvPr id="5" name="Номер слайда 4">
            <a:extLst>
              <a:ext uri="{FF2B5EF4-FFF2-40B4-BE49-F238E27FC236}">
                <a16:creationId xmlns:a16="http://schemas.microsoft.com/office/drawing/2014/main" id="{5F595EA5-3DD5-F04C-9AEA-78F08DFFA54A}"/>
              </a:ext>
            </a:extLst>
          </p:cNvPr>
          <p:cNvSpPr>
            <a:spLocks noGrp="1"/>
          </p:cNvSpPr>
          <p:nvPr>
            <p:ph type="sldNum" sz="quarter" idx="12"/>
          </p:nvPr>
        </p:nvSpPr>
        <p:spPr/>
        <p:txBody>
          <a:bodyPr/>
          <a:lstStyle/>
          <a:p>
            <a:fld id="{D4CBF4CF-B119-4841-B505-2CAA97F19D28}" type="slidenum">
              <a:rPr lang="ru-UA" smtClean="0"/>
              <a:t>26</a:t>
            </a:fld>
            <a:endParaRPr lang="ru-UA"/>
          </a:p>
        </p:txBody>
      </p:sp>
    </p:spTree>
    <p:extLst>
      <p:ext uri="{BB962C8B-B14F-4D97-AF65-F5344CB8AC3E}">
        <p14:creationId xmlns:p14="http://schemas.microsoft.com/office/powerpoint/2010/main" val="4118645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3675" y="285750"/>
            <a:ext cx="10364451" cy="626083"/>
          </a:xfrm>
        </p:spPr>
        <p:txBody>
          <a:bodyPr>
            <a:normAutofit fontScale="90000"/>
          </a:bodyPr>
          <a:lstStyle/>
          <a:p>
            <a:br>
              <a:rPr lang="ru-RU" sz="2000" dirty="0"/>
            </a:br>
            <a:br>
              <a:rPr lang="ru-RU" sz="2000" dirty="0"/>
            </a:br>
            <a:r>
              <a:rPr lang="ru-RU" sz="2000" dirty="0" err="1"/>
              <a:t>Відповідно</a:t>
            </a:r>
            <a:r>
              <a:rPr lang="ru-RU" sz="2000" dirty="0"/>
              <a:t> до </a:t>
            </a:r>
            <a:r>
              <a:rPr lang="ru-RU" sz="2000" dirty="0" err="1"/>
              <a:t>Хартії</a:t>
            </a:r>
            <a:r>
              <a:rPr lang="ru-RU" sz="2000" dirty="0"/>
              <a:t> </a:t>
            </a:r>
            <a:r>
              <a:rPr lang="ru-RU" sz="2000" dirty="0" err="1"/>
              <a:t>основних</a:t>
            </a:r>
            <a:r>
              <a:rPr lang="ru-RU" sz="2000" dirty="0"/>
              <a:t> прав </a:t>
            </a:r>
            <a:r>
              <a:rPr lang="ru-RU" sz="2000" dirty="0" err="1"/>
              <a:t>Європейського</a:t>
            </a:r>
            <a:r>
              <a:rPr lang="ru-RU" sz="2000" dirty="0"/>
              <a:t> Союзу «</a:t>
            </a:r>
            <a:r>
              <a:rPr lang="ru-RU" sz="2000" dirty="0" err="1"/>
              <a:t>кожен</a:t>
            </a:r>
            <a:r>
              <a:rPr lang="ru-RU" sz="2000" dirty="0"/>
              <a:t>, </a:t>
            </a:r>
            <a:r>
              <a:rPr lang="ru-RU" sz="2000" dirty="0" err="1"/>
              <a:t>хто</a:t>
            </a:r>
            <a:r>
              <a:rPr lang="ru-RU" sz="2000" dirty="0"/>
              <a:t> </a:t>
            </a:r>
            <a:r>
              <a:rPr lang="ru-RU" sz="2000" dirty="0" err="1"/>
              <a:t>проживає</a:t>
            </a:r>
            <a:r>
              <a:rPr lang="ru-RU" sz="2000" dirty="0"/>
              <a:t> та легально </a:t>
            </a:r>
            <a:r>
              <a:rPr lang="ru-RU" sz="2000" dirty="0" err="1"/>
              <a:t>пересувається</a:t>
            </a:r>
            <a:r>
              <a:rPr lang="ru-RU" sz="2000" dirty="0"/>
              <a:t> в межах ЄС, </a:t>
            </a:r>
            <a:r>
              <a:rPr lang="ru-RU" sz="2000" dirty="0" err="1"/>
              <a:t>має</a:t>
            </a:r>
            <a:r>
              <a:rPr lang="ru-RU" sz="2000" dirty="0"/>
              <a:t> право на </a:t>
            </a:r>
            <a:r>
              <a:rPr lang="ru-RU" sz="2000" dirty="0" err="1"/>
              <a:t>соціальне</a:t>
            </a:r>
            <a:r>
              <a:rPr lang="ru-RU" sz="2000" dirty="0"/>
              <a:t> </a:t>
            </a:r>
            <a:r>
              <a:rPr lang="ru-RU" sz="2000" dirty="0" err="1"/>
              <a:t>страхування</a:t>
            </a:r>
            <a:r>
              <a:rPr lang="ru-RU" sz="2000" dirty="0"/>
              <a:t> та </a:t>
            </a:r>
            <a:r>
              <a:rPr lang="ru-RU" sz="2000" dirty="0" err="1"/>
              <a:t>соціальні</a:t>
            </a:r>
            <a:r>
              <a:rPr lang="ru-RU" sz="2000" dirty="0"/>
              <a:t> блага </a:t>
            </a:r>
            <a:r>
              <a:rPr lang="ru-RU" sz="2000" dirty="0" err="1"/>
              <a:t>відповідно</a:t>
            </a:r>
            <a:r>
              <a:rPr lang="ru-RU" sz="2000" dirty="0"/>
              <a:t> до правил, </a:t>
            </a:r>
            <a:r>
              <a:rPr lang="ru-RU" sz="2000" dirty="0" err="1"/>
              <a:t>визначених</a:t>
            </a:r>
            <a:r>
              <a:rPr lang="ru-RU" sz="2000" dirty="0"/>
              <a:t> правом </a:t>
            </a:r>
            <a:r>
              <a:rPr lang="ru-RU" sz="2000" dirty="0" err="1"/>
              <a:t>Співтовариства</a:t>
            </a:r>
            <a:r>
              <a:rPr lang="ru-RU" sz="2000" dirty="0"/>
              <a:t> та </a:t>
            </a:r>
            <a:r>
              <a:rPr lang="ru-RU" sz="2000" dirty="0" err="1"/>
              <a:t>національними</a:t>
            </a:r>
            <a:r>
              <a:rPr lang="ru-RU" sz="2000" dirty="0"/>
              <a:t> законами і практикою» [1, с. 34].</a:t>
            </a:r>
            <a:endParaRPr lang="uk-UA" sz="2000" dirty="0"/>
          </a:p>
        </p:txBody>
      </p:sp>
      <p:sp>
        <p:nvSpPr>
          <p:cNvPr id="3" name="Объект 2"/>
          <p:cNvSpPr>
            <a:spLocks noGrp="1"/>
          </p:cNvSpPr>
          <p:nvPr>
            <p:ph idx="1"/>
          </p:nvPr>
        </p:nvSpPr>
        <p:spPr>
          <a:xfrm>
            <a:off x="232559" y="1358900"/>
            <a:ext cx="7942334" cy="5284177"/>
          </a:xfrm>
          <a:solidFill>
            <a:schemeClr val="accent4">
              <a:lumMod val="60000"/>
              <a:lumOff val="40000"/>
            </a:schemeClr>
          </a:solidFill>
        </p:spPr>
        <p:txBody>
          <a:bodyPr>
            <a:normAutofit fontScale="62500" lnSpcReduction="20000"/>
          </a:bodyPr>
          <a:lstStyle/>
          <a:p>
            <a:pPr marL="0" indent="0" algn="just">
              <a:buNone/>
            </a:pPr>
            <a:r>
              <a:rPr lang="ru-RU" b="1" u="sng" dirty="0" err="1"/>
              <a:t>Розглянемо</a:t>
            </a:r>
            <a:r>
              <a:rPr lang="ru-RU" b="1" u="sng" dirty="0"/>
              <a:t> </a:t>
            </a:r>
            <a:r>
              <a:rPr lang="ru-RU" b="1" u="sng" dirty="0" err="1"/>
              <a:t>докладніше</a:t>
            </a:r>
            <a:r>
              <a:rPr lang="ru-RU" b="1" u="sng" dirty="0"/>
              <a:t> </a:t>
            </a:r>
            <a:r>
              <a:rPr lang="ru-RU" b="1" u="sng" dirty="0" err="1"/>
              <a:t>особливості</a:t>
            </a:r>
            <a:r>
              <a:rPr lang="ru-RU" b="1" u="sng" dirty="0"/>
              <a:t> схем </a:t>
            </a:r>
            <a:r>
              <a:rPr lang="ru-RU" b="1" u="sng" dirty="0" err="1"/>
              <a:t>соціального</a:t>
            </a:r>
            <a:r>
              <a:rPr lang="ru-RU" b="1" u="sng" dirty="0"/>
              <a:t> </a:t>
            </a:r>
            <a:r>
              <a:rPr lang="ru-RU" b="1" u="sng" dirty="0" err="1"/>
              <a:t>захисту</a:t>
            </a:r>
            <a:r>
              <a:rPr lang="ru-RU" b="1" u="sng" dirty="0"/>
              <a:t> в </a:t>
            </a:r>
            <a:r>
              <a:rPr lang="ru-RU" b="1" u="sng" dirty="0" err="1"/>
              <a:t>європейських</a:t>
            </a:r>
            <a:r>
              <a:rPr lang="ru-RU" b="1" u="sng" dirty="0"/>
              <a:t> </a:t>
            </a:r>
            <a:r>
              <a:rPr lang="ru-RU" b="1" u="sng" dirty="0" err="1"/>
              <a:t>країнах</a:t>
            </a:r>
            <a:r>
              <a:rPr lang="ru-RU" b="1" u="sng" dirty="0"/>
              <a:t>.</a:t>
            </a:r>
          </a:p>
          <a:p>
            <a:pPr marL="0" indent="0" algn="just">
              <a:buNone/>
            </a:pPr>
            <a:r>
              <a:rPr lang="uk-UA" b="1" dirty="0"/>
              <a:t>ФРН і Франція </a:t>
            </a:r>
            <a:r>
              <a:rPr lang="uk-UA" dirty="0"/>
              <a:t>— це країни, де соціальне страхування отримало найбільш ранній розвиток і набуло своєрідних класичних форм. У цих країнах передбачені такі види соціального страхування: пенсійне; медичне; на випадок безробіття; від нещасного випадку на виробництві і професійного захворювання.</a:t>
            </a:r>
          </a:p>
          <a:p>
            <a:pPr marL="0" indent="0" algn="just">
              <a:buNone/>
            </a:pPr>
            <a:r>
              <a:rPr lang="uk-UA" dirty="0"/>
              <a:t>Порядок соціального страхування у Німеччині закріплений у Соціальному кодексі та окремих законах (наприклад, «Про соціаль­не страхування самостійних художників»). Великий інтерес являє собою пенсійне страхування. Відповідно до соціального кодексу є особи, які виключені із системи обов’язкового пенсійного страхування (які застраховані за іншою системою та які отримали пен­сію у зв’язку зі старістю у повному розмірі) та звільнені (застраховані у системі страхування професійних груп). Пенсії за віком є чотирьох видів: звичайна пенсія; </a:t>
            </a:r>
            <a:r>
              <a:rPr lang="uk-UA" dirty="0" err="1"/>
              <a:t>пенсія</a:t>
            </a:r>
            <a:r>
              <a:rPr lang="uk-UA" dirty="0"/>
              <a:t> застрахованим із великим стажем; пенсія за віком інвалідам; пенсія шахтарям, які мають значний стаж роботи під землею.</a:t>
            </a:r>
          </a:p>
          <a:p>
            <a:pPr marL="0" indent="0" algn="just">
              <a:buNone/>
            </a:pPr>
            <a:r>
              <a:rPr lang="uk-UA" dirty="0"/>
              <a:t>До страхового стажу зараховуються періоди сплати внесків, вільні від сплати внесків та які враховуються при обчисленні пен­сії. Формула обчислення пенсії складається із трьох показників. Це — сума особистих коефіцієнтів (сума винагороди за трудову діяльність); фактор виду пенсії (для пенсії за віком — 1, для пенсії при частковому зниженні працездатності — 0,5); актуальна вартість пенсії (для переведення пенсії, вираженої у сумі особистих коефіцієнтів у суму грошей) [6, с. 603].</a:t>
            </a:r>
          </a:p>
          <a:p>
            <a:pPr marL="0" indent="0" algn="just">
              <a:buNone/>
            </a:pPr>
            <a:r>
              <a:rPr lang="uk-UA" dirty="0"/>
              <a:t>Страхові фонди управляються соціальними партнерами — працівниками й роботодавцями.</a:t>
            </a:r>
          </a:p>
          <a:p>
            <a:pPr marL="0" indent="0">
              <a:buNone/>
            </a:pPr>
            <a:endParaRPr lang="uk-UA" dirty="0"/>
          </a:p>
          <a:p>
            <a:endParaRPr lang="uk-UA"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9855" y="1550621"/>
            <a:ext cx="2581275"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9233" y="3429000"/>
            <a:ext cx="3267075"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1483" y="4935466"/>
            <a:ext cx="2459648" cy="1636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Дата 3">
            <a:extLst>
              <a:ext uri="{FF2B5EF4-FFF2-40B4-BE49-F238E27FC236}">
                <a16:creationId xmlns:a16="http://schemas.microsoft.com/office/drawing/2014/main" id="{DD4506C7-AF22-F24F-8A40-B474EF25F303}"/>
              </a:ext>
            </a:extLst>
          </p:cNvPr>
          <p:cNvSpPr>
            <a:spLocks noGrp="1"/>
          </p:cNvSpPr>
          <p:nvPr>
            <p:ph type="dt" sz="half" idx="10"/>
          </p:nvPr>
        </p:nvSpPr>
        <p:spPr/>
        <p:txBody>
          <a:bodyPr/>
          <a:lstStyle/>
          <a:p>
            <a:fld id="{46AEF2C7-EA58-AD4E-82C5-37C7B60529F0}" type="datetime1">
              <a:rPr lang="ru-RU" smtClean="0"/>
              <a:t>13.11.2022</a:t>
            </a:fld>
            <a:endParaRPr lang="ru-UA"/>
          </a:p>
        </p:txBody>
      </p:sp>
      <p:sp>
        <p:nvSpPr>
          <p:cNvPr id="5" name="Номер слайда 4">
            <a:extLst>
              <a:ext uri="{FF2B5EF4-FFF2-40B4-BE49-F238E27FC236}">
                <a16:creationId xmlns:a16="http://schemas.microsoft.com/office/drawing/2014/main" id="{7DCD8AB6-25E7-0745-B5EF-5869F386CD5F}"/>
              </a:ext>
            </a:extLst>
          </p:cNvPr>
          <p:cNvSpPr>
            <a:spLocks noGrp="1"/>
          </p:cNvSpPr>
          <p:nvPr>
            <p:ph type="sldNum" sz="quarter" idx="12"/>
          </p:nvPr>
        </p:nvSpPr>
        <p:spPr/>
        <p:txBody>
          <a:bodyPr/>
          <a:lstStyle/>
          <a:p>
            <a:fld id="{D4CBF4CF-B119-4841-B505-2CAA97F19D28}" type="slidenum">
              <a:rPr lang="ru-UA" smtClean="0"/>
              <a:t>27</a:t>
            </a:fld>
            <a:endParaRPr lang="ru-UA"/>
          </a:p>
        </p:txBody>
      </p:sp>
    </p:spTree>
    <p:extLst>
      <p:ext uri="{BB962C8B-B14F-4D97-AF65-F5344CB8AC3E}">
        <p14:creationId xmlns:p14="http://schemas.microsoft.com/office/powerpoint/2010/main" val="3176757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0000" y="447188"/>
            <a:ext cx="4910862" cy="970450"/>
          </a:xfrm>
        </p:spPr>
        <p:txBody>
          <a:bodyPr>
            <a:normAutofit/>
          </a:bodyPr>
          <a:lstStyle/>
          <a:p>
            <a:r>
              <a:rPr lang="uk-UA" dirty="0"/>
              <a:t>Нідерланди</a:t>
            </a:r>
          </a:p>
        </p:txBody>
      </p:sp>
      <p:sp>
        <p:nvSpPr>
          <p:cNvPr id="3" name="Объект 2"/>
          <p:cNvSpPr>
            <a:spLocks noGrp="1"/>
          </p:cNvSpPr>
          <p:nvPr>
            <p:ph idx="1"/>
          </p:nvPr>
        </p:nvSpPr>
        <p:spPr>
          <a:xfrm>
            <a:off x="310712" y="2047632"/>
            <a:ext cx="10554574" cy="4532922"/>
          </a:xfrm>
          <a:solidFill>
            <a:schemeClr val="accent4">
              <a:lumMod val="40000"/>
              <a:lumOff val="60000"/>
            </a:schemeClr>
          </a:solidFill>
        </p:spPr>
        <p:txBody>
          <a:bodyPr>
            <a:normAutofit fontScale="55000" lnSpcReduction="20000"/>
          </a:bodyPr>
          <a:lstStyle/>
          <a:p>
            <a:endParaRPr lang="uk-UA" dirty="0"/>
          </a:p>
          <a:p>
            <a:r>
              <a:rPr lang="uk-UA" dirty="0"/>
              <a:t>У більшості країн основний тягар внесків припадає на роботодавців (в Італії та Іспанії — 4/5). Виняток становлять Нідерланди, де працівники сплачують 2/3 загальної суми внесків.</a:t>
            </a:r>
          </a:p>
          <a:p>
            <a:r>
              <a:rPr lang="uk-UA" dirty="0"/>
              <a:t>У Нідерландах система соціального страхування не підпадає під класичну континентальну схему, але є однією із найрозвиненіших у Європі за масштабами виплат і має багато своєрідних рис. Соціальне страхування здійснюється у двох організаційно-фінансових формах: система державного страхування; система страхування найманих працівників. Також існує система страхування </a:t>
            </a:r>
            <a:r>
              <a:rPr lang="uk-UA" dirty="0" err="1"/>
              <a:t>самозайнятих</a:t>
            </a:r>
            <a:r>
              <a:rPr lang="uk-UA" dirty="0"/>
              <a:t> осіб на випадок інвалідності.</a:t>
            </a:r>
          </a:p>
          <a:p>
            <a:r>
              <a:rPr lang="uk-UA" dirty="0"/>
              <a:t>Державному страхуванню підлягає все населення країни (пенсійне забезпечення, втрата годувальника, інвалідність). Внески сплачує безпосередньо застрахована особа. Пенсії виплачуються всім особам, які досягли пенсійного віку, — 65 років. Розмір пенсії розраховується з мінімальної зарплати і складає 70 % для одиноких пенсіонерів і 100 % — сімейним.</a:t>
            </a:r>
          </a:p>
          <a:p>
            <a:r>
              <a:rPr lang="uk-UA" dirty="0"/>
              <a:t>Допомога з державного страхування може надаватись як у грошовій, так і в натуральній формі (путівки, проживання в інтернатах). Система соціального захисту в Нідерландах передбачає: страхування службовців, державне страхування, соціальну допомогу. У разі страхування найманих працівників внески сплачують роботодавці і наймані працівники з фонду заробітної плати. Збір внесків здійснюють промислові страхові асоціації, яких в Нідерландах 17. Керують ними представники роботодавців та найманих працівників [7, с. 28]. До соціальної допомоги вдаються у двох випадках: у разі крайньої необхідності — як до останнього засобу (її надають муніципалітети); коли допомога по соціальному страхуванню менша гарантованого доходу (надають промислові страхові компанії).</a:t>
            </a:r>
          </a:p>
          <a:p>
            <a:r>
              <a:rPr lang="uk-UA" dirty="0"/>
              <a:t>Державне страхування включає пенсії за віком, у разі втрати годувальника. Пенсійний вік становить 65 років.</a:t>
            </a:r>
          </a:p>
          <a:p>
            <a:r>
              <a:rPr lang="uk-UA" dirty="0"/>
              <a:t>Пенсія в разі втрати годувальника виплачується залежно від доходу сім’ї. Якщо він перевищує певний рівень, то допомога не виплачується.</a:t>
            </a:r>
          </a:p>
          <a:p>
            <a:r>
              <a:rPr lang="uk-UA" dirty="0"/>
              <a:t>Передбачена соціальна допомога дітям до 18 років. Її розмір залежить від: доходу дитини; розміру допомоги батькам; віку дитини; місця проживання дитини (удома чи ні).</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1612" y="180975"/>
            <a:ext cx="2847975"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4265" y="90487"/>
            <a:ext cx="255270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Дата 3">
            <a:extLst>
              <a:ext uri="{FF2B5EF4-FFF2-40B4-BE49-F238E27FC236}">
                <a16:creationId xmlns:a16="http://schemas.microsoft.com/office/drawing/2014/main" id="{0182E42A-BB9D-2345-A916-9F50494B750D}"/>
              </a:ext>
            </a:extLst>
          </p:cNvPr>
          <p:cNvSpPr>
            <a:spLocks noGrp="1"/>
          </p:cNvSpPr>
          <p:nvPr>
            <p:ph type="dt" sz="half" idx="10"/>
          </p:nvPr>
        </p:nvSpPr>
        <p:spPr/>
        <p:txBody>
          <a:bodyPr/>
          <a:lstStyle/>
          <a:p>
            <a:fld id="{207618DE-5703-A847-B605-78F8D6099CE8}" type="datetime1">
              <a:rPr lang="ru-RU" smtClean="0"/>
              <a:t>13.11.2022</a:t>
            </a:fld>
            <a:endParaRPr lang="ru-UA"/>
          </a:p>
        </p:txBody>
      </p:sp>
      <p:sp>
        <p:nvSpPr>
          <p:cNvPr id="5" name="Номер слайда 4">
            <a:extLst>
              <a:ext uri="{FF2B5EF4-FFF2-40B4-BE49-F238E27FC236}">
                <a16:creationId xmlns:a16="http://schemas.microsoft.com/office/drawing/2014/main" id="{BB112EFF-3EBB-FB40-A4E9-97E882712C9B}"/>
              </a:ext>
            </a:extLst>
          </p:cNvPr>
          <p:cNvSpPr>
            <a:spLocks noGrp="1"/>
          </p:cNvSpPr>
          <p:nvPr>
            <p:ph type="sldNum" sz="quarter" idx="12"/>
          </p:nvPr>
        </p:nvSpPr>
        <p:spPr/>
        <p:txBody>
          <a:bodyPr/>
          <a:lstStyle/>
          <a:p>
            <a:fld id="{D4CBF4CF-B119-4841-B505-2CAA97F19D28}" type="slidenum">
              <a:rPr lang="ru-UA" smtClean="0"/>
              <a:t>28</a:t>
            </a:fld>
            <a:endParaRPr lang="ru-UA"/>
          </a:p>
        </p:txBody>
      </p:sp>
    </p:spTree>
    <p:extLst>
      <p:ext uri="{BB962C8B-B14F-4D97-AF65-F5344CB8AC3E}">
        <p14:creationId xmlns:p14="http://schemas.microsoft.com/office/powerpoint/2010/main" val="2823681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3200" dirty="0"/>
              <a:t>Законодавством Нідерландів визначені такі види соціальної допомоги:</a:t>
            </a:r>
            <a:endParaRPr lang="uk-UA" dirty="0"/>
          </a:p>
        </p:txBody>
      </p:sp>
      <p:sp>
        <p:nvSpPr>
          <p:cNvPr id="3" name="Объект 2"/>
          <p:cNvSpPr>
            <a:spLocks noGrp="1"/>
          </p:cNvSpPr>
          <p:nvPr>
            <p:ph idx="1"/>
          </p:nvPr>
        </p:nvSpPr>
        <p:spPr>
          <a:xfrm>
            <a:off x="818712" y="2222287"/>
            <a:ext cx="4401965" cy="4147251"/>
          </a:xfrm>
          <a:solidFill>
            <a:schemeClr val="accent4">
              <a:lumMod val="40000"/>
              <a:lumOff val="60000"/>
            </a:schemeClr>
          </a:solidFill>
        </p:spPr>
        <p:txBody>
          <a:bodyPr>
            <a:normAutofit fontScale="55000" lnSpcReduction="20000"/>
          </a:bodyPr>
          <a:lstStyle/>
          <a:p>
            <a:endParaRPr lang="uk-UA" dirty="0"/>
          </a:p>
          <a:p>
            <a:r>
              <a:rPr lang="uk-UA" dirty="0"/>
              <a:t>допомога дітям;</a:t>
            </a:r>
          </a:p>
          <a:p>
            <a:endParaRPr lang="uk-UA" dirty="0"/>
          </a:p>
          <a:p>
            <a:r>
              <a:rPr lang="uk-UA" dirty="0"/>
              <a:t>додаткова допомога безробітним і непрацездатним;</a:t>
            </a:r>
          </a:p>
          <a:p>
            <a:endParaRPr lang="uk-UA" dirty="0"/>
          </a:p>
          <a:p>
            <a:r>
              <a:rPr lang="uk-UA" dirty="0"/>
              <a:t>допомога за віком і частковою непрацездатністю;</a:t>
            </a:r>
          </a:p>
          <a:p>
            <a:endParaRPr lang="uk-UA" dirty="0"/>
          </a:p>
          <a:p>
            <a:r>
              <a:rPr lang="uk-UA" dirty="0"/>
              <a:t>допомога безробітним;</a:t>
            </a:r>
          </a:p>
          <a:p>
            <a:endParaRPr lang="uk-UA" dirty="0"/>
          </a:p>
          <a:p>
            <a:r>
              <a:rPr lang="uk-UA" dirty="0"/>
              <a:t>допомога тим, хто працює за наймом.</a:t>
            </a:r>
          </a:p>
          <a:p>
            <a:endParaRPr lang="uk-UA" dirty="0"/>
          </a:p>
          <a:p>
            <a:r>
              <a:rPr lang="uk-UA" dirty="0"/>
              <a:t>Закон про державну допомогу забезпечує мінімальний дохід для кожного громадянина, котрий не має достатніх фінансових засобів.</a:t>
            </a:r>
          </a:p>
          <a:p>
            <a:endParaRPr lang="uk-UA"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1253" y="1962150"/>
            <a:ext cx="312420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2676" y="3572852"/>
            <a:ext cx="2828925"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5096" y="4637454"/>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Дата 3">
            <a:extLst>
              <a:ext uri="{FF2B5EF4-FFF2-40B4-BE49-F238E27FC236}">
                <a16:creationId xmlns:a16="http://schemas.microsoft.com/office/drawing/2014/main" id="{05049D85-8E3D-2D4D-944E-26553C9AF625}"/>
              </a:ext>
            </a:extLst>
          </p:cNvPr>
          <p:cNvSpPr>
            <a:spLocks noGrp="1"/>
          </p:cNvSpPr>
          <p:nvPr>
            <p:ph type="dt" sz="half" idx="10"/>
          </p:nvPr>
        </p:nvSpPr>
        <p:spPr/>
        <p:txBody>
          <a:bodyPr/>
          <a:lstStyle/>
          <a:p>
            <a:fld id="{10A051A1-78E3-2D40-A766-406769257512}" type="datetime1">
              <a:rPr lang="ru-RU" smtClean="0"/>
              <a:t>13.11.2022</a:t>
            </a:fld>
            <a:endParaRPr lang="ru-UA"/>
          </a:p>
        </p:txBody>
      </p:sp>
      <p:sp>
        <p:nvSpPr>
          <p:cNvPr id="5" name="Номер слайда 4">
            <a:extLst>
              <a:ext uri="{FF2B5EF4-FFF2-40B4-BE49-F238E27FC236}">
                <a16:creationId xmlns:a16="http://schemas.microsoft.com/office/drawing/2014/main" id="{7FE29DF4-8218-534B-9E43-C3D5889864D4}"/>
              </a:ext>
            </a:extLst>
          </p:cNvPr>
          <p:cNvSpPr>
            <a:spLocks noGrp="1"/>
          </p:cNvSpPr>
          <p:nvPr>
            <p:ph type="sldNum" sz="quarter" idx="12"/>
          </p:nvPr>
        </p:nvSpPr>
        <p:spPr/>
        <p:txBody>
          <a:bodyPr/>
          <a:lstStyle/>
          <a:p>
            <a:fld id="{D4CBF4CF-B119-4841-B505-2CAA97F19D28}" type="slidenum">
              <a:rPr lang="ru-UA" smtClean="0"/>
              <a:t>29</a:t>
            </a:fld>
            <a:endParaRPr lang="ru-UA"/>
          </a:p>
        </p:txBody>
      </p:sp>
    </p:spTree>
    <p:extLst>
      <p:ext uri="{BB962C8B-B14F-4D97-AF65-F5344CB8AC3E}">
        <p14:creationId xmlns:p14="http://schemas.microsoft.com/office/powerpoint/2010/main" val="1631224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id="{260403E4-7391-A37B-F262-0AB84DB7ACC5}"/>
              </a:ext>
            </a:extLst>
          </p:cNvPr>
          <p:cNvSpPr>
            <a:spLocks noGrp="1"/>
          </p:cNvSpPr>
          <p:nvPr>
            <p:ph type="dt" sz="half" idx="10"/>
          </p:nvPr>
        </p:nvSpPr>
        <p:spPr/>
        <p:txBody>
          <a:bodyPr/>
          <a:lstStyle/>
          <a:p>
            <a:fld id="{445A0E50-705C-7949-9904-562DD9672755}" type="datetime1">
              <a:rPr lang="ru-RU" smtClean="0"/>
              <a:t>13.11.2022</a:t>
            </a:fld>
            <a:endParaRPr lang="ru-UA"/>
          </a:p>
        </p:txBody>
      </p:sp>
      <p:sp>
        <p:nvSpPr>
          <p:cNvPr id="5" name="Номер слайда 4">
            <a:extLst>
              <a:ext uri="{FF2B5EF4-FFF2-40B4-BE49-F238E27FC236}">
                <a16:creationId xmlns:a16="http://schemas.microsoft.com/office/drawing/2014/main" id="{5381AE54-9BCD-A2BF-6379-0990D6B62781}"/>
              </a:ext>
            </a:extLst>
          </p:cNvPr>
          <p:cNvSpPr>
            <a:spLocks noGrp="1"/>
          </p:cNvSpPr>
          <p:nvPr>
            <p:ph type="sldNum" sz="quarter" idx="12"/>
          </p:nvPr>
        </p:nvSpPr>
        <p:spPr/>
        <p:txBody>
          <a:bodyPr/>
          <a:lstStyle/>
          <a:p>
            <a:fld id="{D0E2E3A0-6B7B-CD4A-8999-E2D0F517CFAE}" type="slidenum">
              <a:rPr lang="ru-UA" smtClean="0"/>
              <a:t>3</a:t>
            </a:fld>
            <a:endParaRPr lang="ru-UA"/>
          </a:p>
        </p:txBody>
      </p:sp>
      <p:pic>
        <p:nvPicPr>
          <p:cNvPr id="6" name="Рисунок 5">
            <a:extLst>
              <a:ext uri="{FF2B5EF4-FFF2-40B4-BE49-F238E27FC236}">
                <a16:creationId xmlns:a16="http://schemas.microsoft.com/office/drawing/2014/main" id="{1D096141-B996-8B79-0575-B1BA03A2F4BE}"/>
              </a:ext>
            </a:extLst>
          </p:cNvPr>
          <p:cNvPicPr>
            <a:picLocks noChangeAspect="1"/>
          </p:cNvPicPr>
          <p:nvPr/>
        </p:nvPicPr>
        <p:blipFill>
          <a:blip r:embed="rId2"/>
          <a:stretch>
            <a:fillRect/>
          </a:stretch>
        </p:blipFill>
        <p:spPr>
          <a:xfrm>
            <a:off x="1844040" y="133859"/>
            <a:ext cx="8176260" cy="6165088"/>
          </a:xfrm>
          <a:prstGeom prst="rect">
            <a:avLst/>
          </a:prstGeom>
        </p:spPr>
      </p:pic>
    </p:spTree>
    <p:extLst>
      <p:ext uri="{BB962C8B-B14F-4D97-AF65-F5344CB8AC3E}">
        <p14:creationId xmlns:p14="http://schemas.microsoft.com/office/powerpoint/2010/main" val="488219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0000" y="447188"/>
            <a:ext cx="2050431" cy="970450"/>
          </a:xfrm>
        </p:spPr>
        <p:txBody>
          <a:bodyPr>
            <a:normAutofit/>
          </a:bodyPr>
          <a:lstStyle/>
          <a:p>
            <a:r>
              <a:rPr lang="uk-UA" dirty="0"/>
              <a:t>Бельгія</a:t>
            </a:r>
          </a:p>
        </p:txBody>
      </p:sp>
      <p:sp>
        <p:nvSpPr>
          <p:cNvPr id="3" name="Объект 2"/>
          <p:cNvSpPr>
            <a:spLocks noGrp="1"/>
          </p:cNvSpPr>
          <p:nvPr>
            <p:ph idx="1"/>
          </p:nvPr>
        </p:nvSpPr>
        <p:spPr>
          <a:xfrm>
            <a:off x="584200" y="2191421"/>
            <a:ext cx="10681327" cy="3980107"/>
          </a:xfrm>
          <a:solidFill>
            <a:schemeClr val="accent4">
              <a:lumMod val="40000"/>
              <a:lumOff val="60000"/>
            </a:schemeClr>
          </a:solidFill>
        </p:spPr>
        <p:txBody>
          <a:bodyPr>
            <a:normAutofit fontScale="70000" lnSpcReduction="20000"/>
          </a:bodyPr>
          <a:lstStyle/>
          <a:p>
            <a:r>
              <a:rPr lang="uk-UA" dirty="0"/>
              <a:t>У Бельгії запроваджені такі види загальнообов’язкового страхування: у зв’язку з інвалідністю; за медичне обслуговування; до­помога на дітей; на випадок безробіття; пенсійне (за віком; удів­цям, удовам); грошові виплати за щорічні відпустки [2, с. 45].</a:t>
            </a:r>
          </a:p>
          <a:p>
            <a:r>
              <a:rPr lang="uk-UA" dirty="0"/>
              <a:t>Фонд соціального забезпечення Бельгії наповнюється за рахунок відрахувань працюючих (13,7 %), роботодавців (24,7 %), держави. Кошти надходять на рахунок Національної служби соціального захисту. В Україні лише йдеться про формування соціального бюджету в межах державного бюджету.</a:t>
            </a:r>
          </a:p>
          <a:p>
            <a:r>
              <a:rPr lang="uk-UA" dirty="0"/>
              <a:t>В Бельгії державний бюджет становить 1 трлн 635 </a:t>
            </a:r>
            <a:r>
              <a:rPr lang="uk-UA" dirty="0" err="1"/>
              <a:t>млрд</a:t>
            </a:r>
            <a:r>
              <a:rPr lang="uk-UA" dirty="0"/>
              <a:t> бельгійських франків. З них 1 трлн 195 </a:t>
            </a:r>
            <a:r>
              <a:rPr lang="uk-UA" dirty="0" err="1"/>
              <a:t>млрд</a:t>
            </a:r>
            <a:r>
              <a:rPr lang="uk-UA" dirty="0"/>
              <a:t> — соціальний бюджет. Тобто 73 % бюджету — це страхові фонди соціального бюджету [2, с. 45]. Найбільше коштів витрачається на виплату пенсій і допомоги у зв’язку з інвалідністю.</a:t>
            </a:r>
          </a:p>
          <a:p>
            <a:r>
              <a:rPr lang="uk-UA" dirty="0"/>
              <a:t>Вартість найманої праці в Бельгії дуже висока. Мінімальна зар­плата складає 46 000 тис. бельгійських франків (або 4,6 тис. грн). У цій країні найнижчий показник бідності у Європі. Прожитковий мінімум — 21 тис. франків, а мінімальна пенсія — 30 тис. франків на одну особу і 38 тис. на двох (якщо один із подружжя не працював) [2, с. 46].</a:t>
            </a:r>
          </a:p>
          <a:p>
            <a:r>
              <a:rPr lang="uk-UA" dirty="0"/>
              <a:t>Але у Бельгії дуже високі ставки податків, що викликає незадоволення певних верств населення.</a:t>
            </a:r>
          </a:p>
          <a:p>
            <a:r>
              <a:rPr lang="uk-UA" dirty="0"/>
              <a:t>У країні прийнятий закон «Про нещасні випадки на виробництві», який передбачає відшкодування непрацездатності; грошову допомогу за часткову втрату працездатності; ренту.</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8025" y="201368"/>
            <a:ext cx="2847975"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665" y="191599"/>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Дата 3">
            <a:extLst>
              <a:ext uri="{FF2B5EF4-FFF2-40B4-BE49-F238E27FC236}">
                <a16:creationId xmlns:a16="http://schemas.microsoft.com/office/drawing/2014/main" id="{6570AA92-B2C8-F548-BAE6-0EAFFC5DC199}"/>
              </a:ext>
            </a:extLst>
          </p:cNvPr>
          <p:cNvSpPr>
            <a:spLocks noGrp="1"/>
          </p:cNvSpPr>
          <p:nvPr>
            <p:ph type="dt" sz="half" idx="10"/>
          </p:nvPr>
        </p:nvSpPr>
        <p:spPr/>
        <p:txBody>
          <a:bodyPr/>
          <a:lstStyle/>
          <a:p>
            <a:fld id="{BF7E7869-C836-BC43-AB04-74D927845568}" type="datetime1">
              <a:rPr lang="ru-RU" smtClean="0"/>
              <a:t>13.11.2022</a:t>
            </a:fld>
            <a:endParaRPr lang="ru-UA"/>
          </a:p>
        </p:txBody>
      </p:sp>
      <p:sp>
        <p:nvSpPr>
          <p:cNvPr id="5" name="Номер слайда 4">
            <a:extLst>
              <a:ext uri="{FF2B5EF4-FFF2-40B4-BE49-F238E27FC236}">
                <a16:creationId xmlns:a16="http://schemas.microsoft.com/office/drawing/2014/main" id="{A45976E9-8B8E-0745-9E50-DCE38BF7DCB9}"/>
              </a:ext>
            </a:extLst>
          </p:cNvPr>
          <p:cNvSpPr>
            <a:spLocks noGrp="1"/>
          </p:cNvSpPr>
          <p:nvPr>
            <p:ph type="sldNum" sz="quarter" idx="12"/>
          </p:nvPr>
        </p:nvSpPr>
        <p:spPr/>
        <p:txBody>
          <a:bodyPr/>
          <a:lstStyle/>
          <a:p>
            <a:fld id="{D4CBF4CF-B119-4841-B505-2CAA97F19D28}" type="slidenum">
              <a:rPr lang="ru-UA" smtClean="0"/>
              <a:t>30</a:t>
            </a:fld>
            <a:endParaRPr lang="ru-UA"/>
          </a:p>
        </p:txBody>
      </p:sp>
    </p:spTree>
    <p:extLst>
      <p:ext uri="{BB962C8B-B14F-4D97-AF65-F5344CB8AC3E}">
        <p14:creationId xmlns:p14="http://schemas.microsoft.com/office/powerpoint/2010/main" val="19358269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800" dirty="0"/>
              <a:t>Система соціального страхування ЄС орієнтована на забезпечення соціальних гарантій.</a:t>
            </a:r>
            <a:endParaRPr lang="uk-UA" sz="3600" dirty="0"/>
          </a:p>
        </p:txBody>
      </p:sp>
      <p:sp>
        <p:nvSpPr>
          <p:cNvPr id="3" name="Объект 2"/>
          <p:cNvSpPr>
            <a:spLocks noGrp="1"/>
          </p:cNvSpPr>
          <p:nvPr>
            <p:ph idx="1"/>
          </p:nvPr>
        </p:nvSpPr>
        <p:spPr>
          <a:xfrm>
            <a:off x="190501" y="1689100"/>
            <a:ext cx="7046546" cy="4782039"/>
          </a:xfrm>
          <a:solidFill>
            <a:schemeClr val="accent4">
              <a:lumMod val="40000"/>
              <a:lumOff val="60000"/>
            </a:schemeClr>
          </a:solidFill>
        </p:spPr>
        <p:txBody>
          <a:bodyPr>
            <a:normAutofit fontScale="55000" lnSpcReduction="20000"/>
          </a:bodyPr>
          <a:lstStyle/>
          <a:p>
            <a:endParaRPr lang="uk-UA" dirty="0"/>
          </a:p>
          <a:p>
            <a:pPr marL="0" indent="0" algn="just">
              <a:buNone/>
            </a:pPr>
            <a:r>
              <a:rPr lang="uk-UA" b="1" dirty="0"/>
              <a:t>Поряд із досягненнями у сфері соціального захисту, в європейських країнах є ряд проблем:</a:t>
            </a:r>
          </a:p>
          <a:p>
            <a:pPr algn="just"/>
            <a:r>
              <a:rPr lang="uk-UA" dirty="0"/>
              <a:t>значне збільшення видатків пенсійного страхування (у зв’язку з несприятливою демографічною ситуацією);</a:t>
            </a:r>
          </a:p>
          <a:p>
            <a:pPr algn="just"/>
            <a:r>
              <a:rPr lang="uk-UA" dirty="0"/>
              <a:t>складність забезпечення своєчасного та повного внесення страхових внесків (Португалія, Греція);</a:t>
            </a:r>
          </a:p>
          <a:p>
            <a:pPr algn="just"/>
            <a:r>
              <a:rPr lang="uk-UA" dirty="0"/>
              <a:t>неефективність контролю при управлінні фондами соціального страхування через механізм соціального партнерства. Проб­лема загострилась у зв’язку зі значним зростанням оформлень інвалідності (в Нідерландах — 15 % осіб працездатного віку із загального числа відповідної вікової категорії). Це пояснюється недостатньою зацікавленістю органів управління фондів, які не несуть фінансової відповідальності, в обґрунтованому визначенні підстав для надання допомоги у зв’язку з інвалідністю. Тому Данія й Нідерланди реформують даний вид страхування.</a:t>
            </a:r>
          </a:p>
          <a:p>
            <a:pPr algn="just"/>
            <a:r>
              <a:rPr lang="uk-UA" dirty="0"/>
              <a:t>Основні заходи щодо вирішення проблем у сфері соціального страхування: боротьба з шахрайством, обмеження видатків, посилення контролю (в адміністративній сфері); передача функцій соціального страхування приватним некомерційним і комерційним організаціям; використання нових фінансових механізмів.</a:t>
            </a:r>
          </a:p>
          <a:p>
            <a:pPr algn="just"/>
            <a:r>
              <a:rPr lang="uk-UA" dirty="0"/>
              <a:t>Одним із шляхів реформування системи соціального захисту також є врахування матеріального стану особи з метою надання її безпосередньо тому, хто потребує допомоги, а не тому, хто може забезпечити себе сам. Цією методикою найбільше користується Великобританія. Матеріальний стан особи враховується при виплаті 34 % усіх видів допомоги.</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0475" y="1914525"/>
            <a:ext cx="3028950"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6944" y="403689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Дата 3">
            <a:extLst>
              <a:ext uri="{FF2B5EF4-FFF2-40B4-BE49-F238E27FC236}">
                <a16:creationId xmlns:a16="http://schemas.microsoft.com/office/drawing/2014/main" id="{1397556E-2EF3-1A42-B543-78D758B0D94B}"/>
              </a:ext>
            </a:extLst>
          </p:cNvPr>
          <p:cNvSpPr>
            <a:spLocks noGrp="1"/>
          </p:cNvSpPr>
          <p:nvPr>
            <p:ph type="dt" sz="half" idx="10"/>
          </p:nvPr>
        </p:nvSpPr>
        <p:spPr/>
        <p:txBody>
          <a:bodyPr/>
          <a:lstStyle/>
          <a:p>
            <a:fld id="{9B31FC90-BE3E-CB4C-A681-E5A2754885B7}" type="datetime1">
              <a:rPr lang="ru-RU" smtClean="0"/>
              <a:t>13.11.2022</a:t>
            </a:fld>
            <a:endParaRPr lang="ru-UA"/>
          </a:p>
        </p:txBody>
      </p:sp>
      <p:sp>
        <p:nvSpPr>
          <p:cNvPr id="5" name="Номер слайда 4">
            <a:extLst>
              <a:ext uri="{FF2B5EF4-FFF2-40B4-BE49-F238E27FC236}">
                <a16:creationId xmlns:a16="http://schemas.microsoft.com/office/drawing/2014/main" id="{842A2822-A893-924D-AA61-B8C8BC616D78}"/>
              </a:ext>
            </a:extLst>
          </p:cNvPr>
          <p:cNvSpPr>
            <a:spLocks noGrp="1"/>
          </p:cNvSpPr>
          <p:nvPr>
            <p:ph type="sldNum" sz="quarter" idx="12"/>
          </p:nvPr>
        </p:nvSpPr>
        <p:spPr/>
        <p:txBody>
          <a:bodyPr/>
          <a:lstStyle/>
          <a:p>
            <a:fld id="{D4CBF4CF-B119-4841-B505-2CAA97F19D28}" type="slidenum">
              <a:rPr lang="ru-UA" smtClean="0"/>
              <a:t>31</a:t>
            </a:fld>
            <a:endParaRPr lang="ru-UA"/>
          </a:p>
        </p:txBody>
      </p:sp>
    </p:spTree>
    <p:extLst>
      <p:ext uri="{BB962C8B-B14F-4D97-AF65-F5344CB8AC3E}">
        <p14:creationId xmlns:p14="http://schemas.microsoft.com/office/powerpoint/2010/main" val="23677038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0000" y="447188"/>
            <a:ext cx="7857262" cy="970450"/>
          </a:xfrm>
        </p:spPr>
        <p:txBody>
          <a:bodyPr>
            <a:normAutofit/>
          </a:bodyPr>
          <a:lstStyle/>
          <a:p>
            <a:r>
              <a:rPr lang="uk-UA" sz="2800" dirty="0"/>
              <a:t>Пенсійне забезпечення в постсоціалістичних країнах</a:t>
            </a:r>
            <a:endParaRPr lang="uk-UA" dirty="0"/>
          </a:p>
        </p:txBody>
      </p:sp>
      <p:sp>
        <p:nvSpPr>
          <p:cNvPr id="3" name="Объект 2"/>
          <p:cNvSpPr>
            <a:spLocks noGrp="1"/>
          </p:cNvSpPr>
          <p:nvPr>
            <p:ph idx="1"/>
          </p:nvPr>
        </p:nvSpPr>
        <p:spPr>
          <a:xfrm>
            <a:off x="3225853" y="2214472"/>
            <a:ext cx="8395624" cy="4643528"/>
          </a:xfrm>
          <a:solidFill>
            <a:schemeClr val="accent4">
              <a:lumMod val="40000"/>
              <a:lumOff val="60000"/>
            </a:schemeClr>
          </a:solidFill>
        </p:spPr>
        <p:txBody>
          <a:bodyPr>
            <a:normAutofit fontScale="70000" lnSpcReduction="20000"/>
          </a:bodyPr>
          <a:lstStyle/>
          <a:p>
            <a:pPr algn="just"/>
            <a:endParaRPr lang="uk-UA" dirty="0">
              <a:solidFill>
                <a:schemeClr val="bg1"/>
              </a:solidFill>
            </a:endParaRPr>
          </a:p>
          <a:p>
            <a:pPr algn="just"/>
            <a:r>
              <a:rPr lang="uk-UA" sz="2200" dirty="0"/>
              <a:t>Протягом останніх років кілька пенсійних реформ були проведені в країнах колишнього Радянського Союзу і Східної Європи. Казахстан і Угорщина запровадили нові пенсійні системи на початку 1998 р., а Хорватія і Польща зробили це в 1999 р.</a:t>
            </a:r>
          </a:p>
          <a:p>
            <a:pPr algn="just"/>
            <a:r>
              <a:rPr lang="uk-UA" sz="2200" dirty="0"/>
              <a:t>У результаті проведених реформ у постсоціалістичних країнах був підвищений розмір пенсій; збільшений пенсійний вік [5, с. 19]: Молдова — 65 років для чоловіків і 60 — для жінок; Латвія — 62 і 60; Литва — 60; Естонія — 63; Вірменія — 65 і 63; Угорщина — 62; Словенія — 65 і 60; Чехія — 62 і 61; Грузія — 65 і 60; створено багаторівневу систему. Накопичувальний рівень пенсійної сис­теми вже запроваджений в Угорщині (1998 р.), Польщі (1999 р.), Латвії (2000 р.), Хорватії (2002 р.).</a:t>
            </a:r>
          </a:p>
          <a:p>
            <a:pPr algn="just"/>
            <a:r>
              <a:rPr lang="uk-UA" sz="2200" dirty="0"/>
              <a:t>Найпоширенішою є </a:t>
            </a:r>
            <a:r>
              <a:rPr lang="uk-UA" sz="2200" dirty="0" err="1"/>
              <a:t>трирівнева</a:t>
            </a:r>
            <a:r>
              <a:rPr lang="uk-UA" sz="2200" dirty="0"/>
              <a:t> система, яка передбачає солідарний рівень, накопичувальний обов’язковий і добровільний накопичувальний рівні.</a:t>
            </a:r>
          </a:p>
          <a:p>
            <a:pPr algn="just"/>
            <a:r>
              <a:rPr lang="uk-UA" sz="2200" dirty="0"/>
              <a:t>Хоча другий рівень має ознаки приватної власності, він є частиною загальної системи державного соціального захисту. Як в другому, так і в третьому рівнях за державою залишається функція контролю та нагляду за діяльністю у сфері пенсійного забезпечення.</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8206" y="340213"/>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27" y="2408971"/>
            <a:ext cx="262890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710" y="4614985"/>
            <a:ext cx="27241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Дата 3">
            <a:extLst>
              <a:ext uri="{FF2B5EF4-FFF2-40B4-BE49-F238E27FC236}">
                <a16:creationId xmlns:a16="http://schemas.microsoft.com/office/drawing/2014/main" id="{4D1DD720-1F89-DA44-81BC-4019E93BF4E0}"/>
              </a:ext>
            </a:extLst>
          </p:cNvPr>
          <p:cNvSpPr>
            <a:spLocks noGrp="1"/>
          </p:cNvSpPr>
          <p:nvPr>
            <p:ph type="dt" sz="half" idx="10"/>
          </p:nvPr>
        </p:nvSpPr>
        <p:spPr/>
        <p:txBody>
          <a:bodyPr/>
          <a:lstStyle/>
          <a:p>
            <a:fld id="{A57EB030-3F1A-FC4A-833A-93FE0D160447}" type="datetime1">
              <a:rPr lang="ru-RU" smtClean="0"/>
              <a:t>13.11.2022</a:t>
            </a:fld>
            <a:endParaRPr lang="ru-UA"/>
          </a:p>
        </p:txBody>
      </p:sp>
      <p:sp>
        <p:nvSpPr>
          <p:cNvPr id="5" name="Номер слайда 4">
            <a:extLst>
              <a:ext uri="{FF2B5EF4-FFF2-40B4-BE49-F238E27FC236}">
                <a16:creationId xmlns:a16="http://schemas.microsoft.com/office/drawing/2014/main" id="{A6DF7324-4737-8245-A0B6-57F4833C7DBD}"/>
              </a:ext>
            </a:extLst>
          </p:cNvPr>
          <p:cNvSpPr>
            <a:spLocks noGrp="1"/>
          </p:cNvSpPr>
          <p:nvPr>
            <p:ph type="sldNum" sz="quarter" idx="12"/>
          </p:nvPr>
        </p:nvSpPr>
        <p:spPr/>
        <p:txBody>
          <a:bodyPr/>
          <a:lstStyle/>
          <a:p>
            <a:fld id="{D4CBF4CF-B119-4841-B505-2CAA97F19D28}" type="slidenum">
              <a:rPr lang="ru-UA" smtClean="0"/>
              <a:t>32</a:t>
            </a:fld>
            <a:endParaRPr lang="ru-UA"/>
          </a:p>
        </p:txBody>
      </p:sp>
    </p:spTree>
    <p:extLst>
      <p:ext uri="{BB962C8B-B14F-4D97-AF65-F5344CB8AC3E}">
        <p14:creationId xmlns:p14="http://schemas.microsoft.com/office/powerpoint/2010/main" val="42568477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1662" y="290879"/>
            <a:ext cx="7661876" cy="1467581"/>
          </a:xfrm>
        </p:spPr>
        <p:txBody>
          <a:bodyPr>
            <a:normAutofit/>
          </a:bodyPr>
          <a:lstStyle/>
          <a:p>
            <a:pPr algn="just"/>
            <a:r>
              <a:rPr lang="ru-RU" sz="2400" dirty="0" err="1"/>
              <a:t>Із</a:t>
            </a:r>
            <a:r>
              <a:rPr lang="ru-RU" sz="2400" dirty="0"/>
              <a:t> </a:t>
            </a:r>
            <a:r>
              <a:rPr lang="ru-RU" sz="2400" dirty="0" err="1"/>
              <a:t>колишніх</a:t>
            </a:r>
            <a:r>
              <a:rPr lang="ru-RU" sz="2400" dirty="0"/>
              <a:t> </a:t>
            </a:r>
            <a:r>
              <a:rPr lang="ru-RU" sz="2400" dirty="0" err="1"/>
              <a:t>соціалістичних</a:t>
            </a:r>
            <a:r>
              <a:rPr lang="ru-RU" sz="2400" dirty="0"/>
              <a:t> </a:t>
            </a:r>
            <a:r>
              <a:rPr lang="ru-RU" sz="2400" dirty="0" err="1"/>
              <a:t>республік</a:t>
            </a:r>
            <a:r>
              <a:rPr lang="ru-RU" sz="2400" dirty="0"/>
              <a:t> </a:t>
            </a:r>
            <a:r>
              <a:rPr lang="ru-RU" sz="2400" dirty="0" err="1"/>
              <a:t>Латвія</a:t>
            </a:r>
            <a:r>
              <a:rPr lang="ru-RU" sz="2400" dirty="0"/>
              <a:t> </a:t>
            </a:r>
            <a:r>
              <a:rPr lang="ru-RU" sz="2400" dirty="0" err="1"/>
              <a:t>єдина</a:t>
            </a:r>
            <a:r>
              <a:rPr lang="ru-RU" sz="2400" dirty="0"/>
              <a:t>, де </a:t>
            </a:r>
            <a:r>
              <a:rPr lang="ru-RU" sz="2400" dirty="0" err="1"/>
              <a:t>вдалося</a:t>
            </a:r>
            <a:r>
              <a:rPr lang="ru-RU" sz="2400" dirty="0"/>
              <a:t> </a:t>
            </a:r>
            <a:r>
              <a:rPr lang="ru-RU" sz="2400" dirty="0" err="1"/>
              <a:t>послідовно</a:t>
            </a:r>
            <a:r>
              <a:rPr lang="ru-RU" sz="2400" dirty="0"/>
              <a:t> і </a:t>
            </a:r>
            <a:r>
              <a:rPr lang="ru-RU" sz="2400" dirty="0" err="1"/>
              <a:t>досить</a:t>
            </a:r>
            <a:r>
              <a:rPr lang="ru-RU" sz="2400" dirty="0"/>
              <a:t> </a:t>
            </a:r>
            <a:r>
              <a:rPr lang="ru-RU" sz="2400" dirty="0" err="1"/>
              <a:t>успішно</a:t>
            </a:r>
            <a:r>
              <a:rPr lang="ru-RU" sz="2400" dirty="0"/>
              <a:t> </a:t>
            </a:r>
            <a:r>
              <a:rPr lang="ru-RU" sz="2400" dirty="0" err="1"/>
              <a:t>реформувати</a:t>
            </a:r>
            <a:r>
              <a:rPr lang="ru-RU" sz="2400" dirty="0"/>
              <a:t> </a:t>
            </a:r>
            <a:r>
              <a:rPr lang="ru-RU" sz="2400" dirty="0" err="1"/>
              <a:t>пенсійну</a:t>
            </a:r>
            <a:r>
              <a:rPr lang="ru-RU" sz="2400" dirty="0"/>
              <a:t> систему за </a:t>
            </a:r>
            <a:r>
              <a:rPr lang="ru-RU" sz="2400" dirty="0" err="1"/>
              <a:t>накопичувальним</a:t>
            </a:r>
            <a:r>
              <a:rPr lang="ru-RU" sz="2400" dirty="0"/>
              <a:t> принципом.</a:t>
            </a:r>
            <a:endParaRPr lang="uk-UA" sz="3600" dirty="0"/>
          </a:p>
        </p:txBody>
      </p:sp>
      <p:sp>
        <p:nvSpPr>
          <p:cNvPr id="3" name="Объект 2"/>
          <p:cNvSpPr>
            <a:spLocks noGrp="1"/>
          </p:cNvSpPr>
          <p:nvPr>
            <p:ph idx="1"/>
          </p:nvPr>
        </p:nvSpPr>
        <p:spPr>
          <a:xfrm>
            <a:off x="271635" y="1758460"/>
            <a:ext cx="8559750" cy="4783016"/>
          </a:xfrm>
          <a:solidFill>
            <a:schemeClr val="accent4">
              <a:lumMod val="40000"/>
              <a:lumOff val="60000"/>
            </a:schemeClr>
          </a:solidFill>
        </p:spPr>
        <p:txBody>
          <a:bodyPr>
            <a:normAutofit fontScale="55000" lnSpcReduction="20000"/>
          </a:bodyPr>
          <a:lstStyle/>
          <a:p>
            <a:r>
              <a:rPr lang="ru-RU" dirty="0"/>
              <a:t>Система </a:t>
            </a:r>
            <a:r>
              <a:rPr lang="ru-RU" dirty="0" err="1"/>
              <a:t>соціального</a:t>
            </a:r>
            <a:r>
              <a:rPr lang="ru-RU" dirty="0"/>
              <a:t> </a:t>
            </a:r>
            <a:r>
              <a:rPr lang="ru-RU" dirty="0" err="1"/>
              <a:t>захисту</a:t>
            </a:r>
            <a:r>
              <a:rPr lang="ru-RU" dirty="0"/>
              <a:t> в </a:t>
            </a:r>
            <a:r>
              <a:rPr lang="ru-RU" dirty="0" err="1"/>
              <a:t>Латвії</a:t>
            </a:r>
            <a:r>
              <a:rPr lang="ru-RU" dirty="0"/>
              <a:t> почала </a:t>
            </a:r>
            <a:r>
              <a:rPr lang="ru-RU" dirty="0" err="1"/>
              <a:t>створюватися</a:t>
            </a:r>
            <a:r>
              <a:rPr lang="ru-RU" dirty="0"/>
              <a:t> на початку 90-х </a:t>
            </a:r>
            <a:r>
              <a:rPr lang="ru-RU" dirty="0" err="1"/>
              <a:t>років</a:t>
            </a:r>
            <a:r>
              <a:rPr lang="ru-RU" dirty="0"/>
              <a:t>.</a:t>
            </a:r>
          </a:p>
          <a:p>
            <a:r>
              <a:rPr lang="ru-RU" dirty="0"/>
              <a:t>Зараз </a:t>
            </a:r>
            <a:r>
              <a:rPr lang="ru-RU" dirty="0" err="1"/>
              <a:t>юридичною</a:t>
            </a:r>
            <a:r>
              <a:rPr lang="ru-RU" dirty="0"/>
              <a:t> основою </a:t>
            </a:r>
            <a:r>
              <a:rPr lang="ru-RU" dirty="0" err="1"/>
              <a:t>соціального</a:t>
            </a:r>
            <a:r>
              <a:rPr lang="ru-RU" dirty="0"/>
              <a:t> </a:t>
            </a:r>
            <a:r>
              <a:rPr lang="ru-RU" dirty="0" err="1"/>
              <a:t>страхування</a:t>
            </a:r>
            <a:r>
              <a:rPr lang="ru-RU" dirty="0"/>
              <a:t> є </a:t>
            </a:r>
            <a:r>
              <a:rPr lang="ru-RU" dirty="0" err="1"/>
              <a:t>прийнятий</a:t>
            </a:r>
            <a:r>
              <a:rPr lang="ru-RU" dirty="0"/>
              <a:t> у 1997 </a:t>
            </a:r>
            <a:r>
              <a:rPr lang="ru-RU" dirty="0" err="1"/>
              <a:t>році</a:t>
            </a:r>
            <a:r>
              <a:rPr lang="ru-RU" dirty="0"/>
              <a:t> закон «Про </a:t>
            </a:r>
            <a:r>
              <a:rPr lang="ru-RU" dirty="0" err="1"/>
              <a:t>державне</a:t>
            </a:r>
            <a:r>
              <a:rPr lang="ru-RU" dirty="0"/>
              <a:t> </a:t>
            </a:r>
            <a:r>
              <a:rPr lang="ru-RU" dirty="0" err="1"/>
              <a:t>соціальне</a:t>
            </a:r>
            <a:r>
              <a:rPr lang="ru-RU" dirty="0"/>
              <a:t> </a:t>
            </a:r>
            <a:r>
              <a:rPr lang="ru-RU" dirty="0" err="1"/>
              <a:t>страхування</a:t>
            </a:r>
            <a:r>
              <a:rPr lang="ru-RU" dirty="0"/>
              <a:t>». Основу бюджету державного </a:t>
            </a:r>
            <a:r>
              <a:rPr lang="ru-RU" dirty="0" err="1"/>
              <a:t>соціального</a:t>
            </a:r>
            <a:r>
              <a:rPr lang="ru-RU" dirty="0"/>
              <a:t> </a:t>
            </a:r>
            <a:r>
              <a:rPr lang="ru-RU" dirty="0" err="1"/>
              <a:t>страхування</a:t>
            </a:r>
            <a:r>
              <a:rPr lang="ru-RU" dirty="0"/>
              <a:t> </a:t>
            </a:r>
            <a:r>
              <a:rPr lang="ru-RU" dirty="0" err="1"/>
              <a:t>складають</a:t>
            </a:r>
            <a:r>
              <a:rPr lang="ru-RU" dirty="0"/>
              <a:t> </a:t>
            </a:r>
            <a:r>
              <a:rPr lang="ru-RU" dirty="0" err="1"/>
              <a:t>внески</a:t>
            </a:r>
            <a:r>
              <a:rPr lang="ru-RU" dirty="0"/>
              <a:t>, </a:t>
            </a:r>
            <a:r>
              <a:rPr lang="ru-RU" dirty="0" err="1"/>
              <a:t>розміри</a:t>
            </a:r>
            <a:r>
              <a:rPr lang="ru-RU" dirty="0"/>
              <a:t> </a:t>
            </a:r>
            <a:r>
              <a:rPr lang="ru-RU" dirty="0" err="1"/>
              <a:t>яких</a:t>
            </a:r>
            <a:r>
              <a:rPr lang="ru-RU" dirty="0"/>
              <a:t> </a:t>
            </a:r>
            <a:r>
              <a:rPr lang="ru-RU" dirty="0" err="1"/>
              <a:t>щорічно</a:t>
            </a:r>
            <a:r>
              <a:rPr lang="ru-RU" dirty="0"/>
              <a:t> </a:t>
            </a:r>
            <a:r>
              <a:rPr lang="ru-RU" dirty="0" err="1"/>
              <a:t>затверджує</a:t>
            </a:r>
            <a:r>
              <a:rPr lang="ru-RU" dirty="0"/>
              <a:t> </a:t>
            </a:r>
            <a:r>
              <a:rPr lang="ru-RU" dirty="0" err="1"/>
              <a:t>Кабінет</a:t>
            </a:r>
            <a:r>
              <a:rPr lang="ru-RU" dirty="0"/>
              <a:t> </a:t>
            </a:r>
            <a:r>
              <a:rPr lang="ru-RU" dirty="0" err="1"/>
              <a:t>Міністрів</a:t>
            </a:r>
            <a:r>
              <a:rPr lang="ru-RU" dirty="0"/>
              <a:t> (в 2000 </a:t>
            </a:r>
            <a:r>
              <a:rPr lang="ru-RU" dirty="0" err="1"/>
              <a:t>році</a:t>
            </a:r>
            <a:r>
              <a:rPr lang="ru-RU" dirty="0"/>
              <a:t> 27,09 % </a:t>
            </a:r>
            <a:r>
              <a:rPr lang="ru-RU" dirty="0" err="1"/>
              <a:t>сплачували</a:t>
            </a:r>
            <a:r>
              <a:rPr lang="ru-RU" dirty="0"/>
              <a:t> </a:t>
            </a:r>
            <a:r>
              <a:rPr lang="ru-RU" dirty="0" err="1"/>
              <a:t>роботодавці</a:t>
            </a:r>
            <a:r>
              <a:rPr lang="ru-RU" dirty="0"/>
              <a:t>, 9 % — </a:t>
            </a:r>
            <a:r>
              <a:rPr lang="ru-RU" dirty="0" err="1"/>
              <a:t>працівники</a:t>
            </a:r>
            <a:r>
              <a:rPr lang="ru-RU" dirty="0"/>
              <a:t>) [3, с. 15].</a:t>
            </a:r>
          </a:p>
          <a:p>
            <a:r>
              <a:rPr lang="ru-RU" dirty="0"/>
              <a:t>Для кожного виду </a:t>
            </a:r>
            <a:r>
              <a:rPr lang="ru-RU" dirty="0" err="1"/>
              <a:t>соціального</a:t>
            </a:r>
            <a:r>
              <a:rPr lang="ru-RU" dirty="0"/>
              <a:t> </a:t>
            </a:r>
            <a:r>
              <a:rPr lang="ru-RU" dirty="0" err="1"/>
              <a:t>страхування</a:t>
            </a:r>
            <a:r>
              <a:rPr lang="ru-RU" dirty="0"/>
              <a:t> </a:t>
            </a:r>
            <a:r>
              <a:rPr lang="ru-RU" dirty="0" err="1"/>
              <a:t>визначена</a:t>
            </a:r>
            <a:r>
              <a:rPr lang="ru-RU" dirty="0"/>
              <a:t> </a:t>
            </a:r>
            <a:r>
              <a:rPr lang="ru-RU" dirty="0" err="1"/>
              <a:t>окрема</a:t>
            </a:r>
            <a:r>
              <a:rPr lang="ru-RU" dirty="0"/>
              <a:t> ставка і тому </a:t>
            </a:r>
            <a:r>
              <a:rPr lang="ru-RU" dirty="0" err="1"/>
              <a:t>внески</a:t>
            </a:r>
            <a:r>
              <a:rPr lang="ru-RU" dirty="0"/>
              <a:t> </a:t>
            </a:r>
            <a:r>
              <a:rPr lang="ru-RU" dirty="0" err="1"/>
              <a:t>надходять</a:t>
            </a:r>
            <a:r>
              <a:rPr lang="ru-RU" dirty="0"/>
              <a:t> у </a:t>
            </a:r>
            <a:r>
              <a:rPr lang="ru-RU" dirty="0" err="1"/>
              <a:t>виокремлений</a:t>
            </a:r>
            <a:r>
              <a:rPr lang="ru-RU" dirty="0"/>
              <a:t> бюджет конкретного виду </a:t>
            </a:r>
            <a:r>
              <a:rPr lang="ru-RU" dirty="0" err="1"/>
              <a:t>страхування</a:t>
            </a:r>
            <a:r>
              <a:rPr lang="ru-RU" dirty="0"/>
              <a:t>. В </a:t>
            </a:r>
            <a:r>
              <a:rPr lang="ru-RU" dirty="0" err="1"/>
              <a:t>цих</a:t>
            </a:r>
            <a:r>
              <a:rPr lang="ru-RU" dirty="0"/>
              <a:t> бюджетах </a:t>
            </a:r>
            <a:r>
              <a:rPr lang="ru-RU" dirty="0" err="1"/>
              <a:t>передбачені</a:t>
            </a:r>
            <a:r>
              <a:rPr lang="ru-RU" dirty="0"/>
              <a:t> </a:t>
            </a:r>
            <a:r>
              <a:rPr lang="ru-RU" dirty="0" err="1"/>
              <a:t>витрати</a:t>
            </a:r>
            <a:r>
              <a:rPr lang="ru-RU" dirty="0"/>
              <a:t> на </a:t>
            </a:r>
            <a:r>
              <a:rPr lang="ru-RU" dirty="0" err="1"/>
              <a:t>виплату</a:t>
            </a:r>
            <a:r>
              <a:rPr lang="ru-RU" dirty="0"/>
              <a:t> </a:t>
            </a:r>
            <a:r>
              <a:rPr lang="ru-RU" dirty="0" err="1"/>
              <a:t>пенсій</a:t>
            </a:r>
            <a:r>
              <a:rPr lang="ru-RU" dirty="0"/>
              <a:t>, </a:t>
            </a:r>
            <a:r>
              <a:rPr lang="ru-RU" dirty="0" err="1"/>
              <a:t>допомоги</a:t>
            </a:r>
            <a:r>
              <a:rPr lang="ru-RU" dirty="0"/>
              <a:t> </a:t>
            </a:r>
            <a:r>
              <a:rPr lang="ru-RU" dirty="0" err="1"/>
              <a:t>зі</a:t>
            </a:r>
            <a:r>
              <a:rPr lang="ru-RU" dirty="0"/>
              <a:t> </a:t>
            </a:r>
            <a:r>
              <a:rPr lang="ru-RU" dirty="0" err="1"/>
              <a:t>соціального</a:t>
            </a:r>
            <a:r>
              <a:rPr lang="ru-RU" dirty="0"/>
              <a:t> </a:t>
            </a:r>
            <a:r>
              <a:rPr lang="ru-RU" dirty="0" err="1"/>
              <a:t>страхування</a:t>
            </a:r>
            <a:r>
              <a:rPr lang="ru-RU" dirty="0"/>
              <a:t> та </a:t>
            </a:r>
            <a:r>
              <a:rPr lang="ru-RU" dirty="0" err="1"/>
              <a:t>інші</a:t>
            </a:r>
            <a:r>
              <a:rPr lang="ru-RU" dirty="0"/>
              <a:t> </a:t>
            </a:r>
            <a:r>
              <a:rPr lang="ru-RU" dirty="0" err="1"/>
              <a:t>виплати</a:t>
            </a:r>
            <a:r>
              <a:rPr lang="ru-RU" dirty="0"/>
              <a:t>.</a:t>
            </a:r>
          </a:p>
          <a:p>
            <a:r>
              <a:rPr lang="ru-RU" dirty="0" err="1"/>
              <a:t>Із</a:t>
            </a:r>
            <a:r>
              <a:rPr lang="ru-RU" dirty="0"/>
              <a:t> основного державного бюджету </a:t>
            </a:r>
            <a:r>
              <a:rPr lang="ru-RU" dirty="0" err="1"/>
              <a:t>здійснюються</a:t>
            </a:r>
            <a:r>
              <a:rPr lang="ru-RU" dirty="0"/>
              <a:t> </a:t>
            </a:r>
            <a:r>
              <a:rPr lang="ru-RU" dirty="0" err="1"/>
              <a:t>внески</a:t>
            </a:r>
            <a:r>
              <a:rPr lang="ru-RU" dirty="0"/>
              <a:t> на </a:t>
            </a:r>
            <a:r>
              <a:rPr lang="ru-RU" dirty="0" err="1"/>
              <a:t>страхування</a:t>
            </a:r>
            <a:r>
              <a:rPr lang="ru-RU" dirty="0"/>
              <a:t> </a:t>
            </a:r>
            <a:r>
              <a:rPr lang="ru-RU" dirty="0" err="1"/>
              <a:t>пенсій</a:t>
            </a:r>
            <a:r>
              <a:rPr lang="ru-RU" dirty="0"/>
              <a:t> і у </a:t>
            </a:r>
            <a:r>
              <a:rPr lang="ru-RU" dirty="0" err="1"/>
              <a:t>зв’язку</a:t>
            </a:r>
            <a:r>
              <a:rPr lang="ru-RU" dirty="0"/>
              <a:t> з </a:t>
            </a:r>
            <a:r>
              <a:rPr lang="ru-RU" dirty="0" err="1"/>
              <a:t>безробіттям</a:t>
            </a:r>
            <a:r>
              <a:rPr lang="ru-RU" dirty="0"/>
              <a:t> </a:t>
            </a:r>
            <a:r>
              <a:rPr lang="ru-RU" dirty="0" err="1"/>
              <a:t>військовослужбовців</a:t>
            </a:r>
            <a:r>
              <a:rPr lang="ru-RU" dirty="0"/>
              <a:t> </a:t>
            </a:r>
            <a:r>
              <a:rPr lang="ru-RU" dirty="0" err="1"/>
              <a:t>дійсної</a:t>
            </a:r>
            <a:r>
              <a:rPr lang="ru-RU" dirty="0"/>
              <a:t> </a:t>
            </a:r>
            <a:r>
              <a:rPr lang="ru-RU" dirty="0" err="1"/>
              <a:t>служби</a:t>
            </a:r>
            <a:r>
              <a:rPr lang="ru-RU" dirty="0"/>
              <a:t>, </a:t>
            </a:r>
            <a:r>
              <a:rPr lang="ru-RU" dirty="0" err="1"/>
              <a:t>осіб</a:t>
            </a:r>
            <a:r>
              <a:rPr lang="ru-RU" dirty="0"/>
              <a:t>, </a:t>
            </a:r>
            <a:r>
              <a:rPr lang="ru-RU" dirty="0" err="1"/>
              <a:t>які</a:t>
            </a:r>
            <a:r>
              <a:rPr lang="ru-RU" dirty="0"/>
              <a:t> </a:t>
            </a:r>
            <a:r>
              <a:rPr lang="ru-RU" dirty="0" err="1"/>
              <a:t>виховують</a:t>
            </a:r>
            <a:r>
              <a:rPr lang="ru-RU" dirty="0"/>
              <a:t> </a:t>
            </a:r>
            <a:r>
              <a:rPr lang="ru-RU" dirty="0" err="1"/>
              <a:t>дитину</a:t>
            </a:r>
            <a:r>
              <a:rPr lang="ru-RU" dirty="0"/>
              <a:t> до </a:t>
            </a:r>
            <a:r>
              <a:rPr lang="ru-RU" dirty="0" err="1"/>
              <a:t>півтора</a:t>
            </a:r>
            <a:r>
              <a:rPr lang="ru-RU" dirty="0"/>
              <a:t> року, </a:t>
            </a:r>
            <a:r>
              <a:rPr lang="ru-RU" dirty="0" err="1"/>
              <a:t>осіб</a:t>
            </a:r>
            <a:r>
              <a:rPr lang="ru-RU" dirty="0"/>
              <a:t>, у </a:t>
            </a:r>
            <a:r>
              <a:rPr lang="ru-RU" dirty="0" err="1"/>
              <a:t>яких</a:t>
            </a:r>
            <a:r>
              <a:rPr lang="ru-RU" dirty="0"/>
              <a:t> </a:t>
            </a:r>
            <a:r>
              <a:rPr lang="ru-RU" dirty="0" err="1"/>
              <a:t>другий</a:t>
            </a:r>
            <a:r>
              <a:rPr lang="ru-RU" dirty="0"/>
              <a:t> </a:t>
            </a:r>
            <a:r>
              <a:rPr lang="ru-RU" dirty="0" err="1"/>
              <a:t>із</a:t>
            </a:r>
            <a:r>
              <a:rPr lang="ru-RU" dirty="0"/>
              <a:t> </a:t>
            </a:r>
            <a:r>
              <a:rPr lang="ru-RU" dirty="0" err="1"/>
              <a:t>подружжя</a:t>
            </a:r>
            <a:r>
              <a:rPr lang="ru-RU" dirty="0"/>
              <a:t> </a:t>
            </a:r>
            <a:r>
              <a:rPr lang="ru-RU" dirty="0" err="1"/>
              <a:t>перебуває</a:t>
            </a:r>
            <a:r>
              <a:rPr lang="ru-RU" dirty="0"/>
              <a:t> на </a:t>
            </a:r>
            <a:r>
              <a:rPr lang="ru-RU" dirty="0" err="1"/>
              <a:t>дипломатичній</a:t>
            </a:r>
            <a:r>
              <a:rPr lang="ru-RU" dirty="0"/>
              <a:t> </a:t>
            </a:r>
            <a:r>
              <a:rPr lang="ru-RU" dirty="0" err="1"/>
              <a:t>службі</a:t>
            </a:r>
            <a:r>
              <a:rPr lang="ru-RU" dirty="0"/>
              <a:t> за кордоном.</a:t>
            </a:r>
          </a:p>
          <a:p>
            <a:r>
              <a:rPr lang="ru-RU" dirty="0"/>
              <a:t>За </a:t>
            </a:r>
            <a:r>
              <a:rPr lang="ru-RU" dirty="0" err="1"/>
              <a:t>безробітних</a:t>
            </a:r>
            <a:r>
              <a:rPr lang="ru-RU" dirty="0"/>
              <a:t>, </a:t>
            </a:r>
            <a:r>
              <a:rPr lang="ru-RU" dirty="0" err="1"/>
              <a:t>непрацюючих</a:t>
            </a:r>
            <a:r>
              <a:rPr lang="ru-RU" dirty="0"/>
              <a:t> </a:t>
            </a:r>
            <a:r>
              <a:rPr lang="ru-RU" dirty="0" err="1"/>
              <a:t>інвалідів</a:t>
            </a:r>
            <a:r>
              <a:rPr lang="ru-RU" dirty="0"/>
              <a:t> та </a:t>
            </a:r>
            <a:r>
              <a:rPr lang="ru-RU" dirty="0" err="1"/>
              <a:t>осіб</a:t>
            </a:r>
            <a:r>
              <a:rPr lang="ru-RU" dirty="0"/>
              <a:t>, </a:t>
            </a:r>
            <a:r>
              <a:rPr lang="ru-RU" dirty="0" err="1"/>
              <a:t>які</a:t>
            </a:r>
            <a:r>
              <a:rPr lang="ru-RU" dirty="0"/>
              <a:t> </a:t>
            </a:r>
            <a:r>
              <a:rPr lang="ru-RU" dirty="0" err="1"/>
              <a:t>отримують</a:t>
            </a:r>
            <a:r>
              <a:rPr lang="ru-RU" dirty="0"/>
              <a:t> </a:t>
            </a:r>
            <a:r>
              <a:rPr lang="ru-RU" dirty="0" err="1"/>
              <a:t>допомогу</a:t>
            </a:r>
            <a:r>
              <a:rPr lang="ru-RU" dirty="0"/>
              <a:t> у </a:t>
            </a:r>
            <a:r>
              <a:rPr lang="ru-RU" dirty="0" err="1"/>
              <a:t>зв’язку</a:t>
            </a:r>
            <a:r>
              <a:rPr lang="ru-RU" dirty="0"/>
              <a:t> з материнством </a:t>
            </a:r>
            <a:r>
              <a:rPr lang="ru-RU" dirty="0" err="1"/>
              <a:t>чи</a:t>
            </a:r>
            <a:r>
              <a:rPr lang="ru-RU" dirty="0"/>
              <a:t> хворобою, </a:t>
            </a:r>
            <a:r>
              <a:rPr lang="ru-RU" dirty="0" err="1"/>
              <a:t>внески</a:t>
            </a:r>
            <a:r>
              <a:rPr lang="ru-RU" dirty="0"/>
              <a:t> </a:t>
            </a:r>
            <a:r>
              <a:rPr lang="ru-RU" dirty="0" err="1"/>
              <a:t>робляться</a:t>
            </a:r>
            <a:r>
              <a:rPr lang="ru-RU" dirty="0"/>
              <a:t> </a:t>
            </a:r>
            <a:r>
              <a:rPr lang="ru-RU" dirty="0" err="1"/>
              <a:t>із</a:t>
            </a:r>
            <a:r>
              <a:rPr lang="ru-RU" dirty="0"/>
              <a:t> </a:t>
            </a:r>
            <a:r>
              <a:rPr lang="ru-RU" dirty="0" err="1"/>
              <a:t>відповідного</a:t>
            </a:r>
            <a:r>
              <a:rPr lang="ru-RU" dirty="0"/>
              <a:t> бюджету </a:t>
            </a:r>
            <a:r>
              <a:rPr lang="ru-RU" dirty="0" err="1"/>
              <a:t>соціального</a:t>
            </a:r>
            <a:r>
              <a:rPr lang="ru-RU" dirty="0"/>
              <a:t> </a:t>
            </a:r>
            <a:r>
              <a:rPr lang="ru-RU" dirty="0" err="1"/>
              <a:t>страхування</a:t>
            </a:r>
            <a:r>
              <a:rPr lang="ru-RU" dirty="0"/>
              <a:t>.</a:t>
            </a:r>
          </a:p>
          <a:p>
            <a:r>
              <a:rPr lang="ru-RU" dirty="0"/>
              <a:t>Закон «Про </a:t>
            </a:r>
            <a:r>
              <a:rPr lang="ru-RU" dirty="0" err="1"/>
              <a:t>державне</a:t>
            </a:r>
            <a:r>
              <a:rPr lang="ru-RU" dirty="0"/>
              <a:t> </a:t>
            </a:r>
            <a:r>
              <a:rPr lang="ru-RU" dirty="0" err="1"/>
              <a:t>соціальне</a:t>
            </a:r>
            <a:r>
              <a:rPr lang="ru-RU" dirty="0"/>
              <a:t> </a:t>
            </a:r>
            <a:r>
              <a:rPr lang="ru-RU" dirty="0" err="1"/>
              <a:t>страхування</a:t>
            </a:r>
            <a:r>
              <a:rPr lang="ru-RU" dirty="0"/>
              <a:t>» </a:t>
            </a:r>
            <a:r>
              <a:rPr lang="ru-RU" dirty="0" err="1"/>
              <a:t>передбачає</a:t>
            </a:r>
            <a:r>
              <a:rPr lang="ru-RU" dirty="0"/>
              <a:t> </a:t>
            </a:r>
            <a:r>
              <a:rPr lang="ru-RU" dirty="0" err="1"/>
              <a:t>мож­ливість</a:t>
            </a:r>
            <a:r>
              <a:rPr lang="ru-RU" dirty="0"/>
              <a:t> </a:t>
            </a:r>
            <a:r>
              <a:rPr lang="ru-RU" dirty="0" err="1"/>
              <a:t>добровільного</a:t>
            </a:r>
            <a:r>
              <a:rPr lang="ru-RU" dirty="0"/>
              <a:t> </a:t>
            </a:r>
            <a:r>
              <a:rPr lang="ru-RU" dirty="0" err="1"/>
              <a:t>пенсійного</a:t>
            </a:r>
            <a:r>
              <a:rPr lang="ru-RU" dirty="0"/>
              <a:t> </a:t>
            </a:r>
            <a:r>
              <a:rPr lang="ru-RU" dirty="0" err="1"/>
              <a:t>страхування</a:t>
            </a:r>
            <a:r>
              <a:rPr lang="ru-RU" dirty="0"/>
              <a:t>. Таким чином, осо­би, </a:t>
            </a:r>
            <a:r>
              <a:rPr lang="ru-RU" dirty="0" err="1"/>
              <a:t>які</a:t>
            </a:r>
            <a:r>
              <a:rPr lang="ru-RU" dirty="0"/>
              <a:t> не </a:t>
            </a:r>
            <a:r>
              <a:rPr lang="ru-RU" dirty="0" err="1"/>
              <a:t>перебувають</a:t>
            </a:r>
            <a:r>
              <a:rPr lang="ru-RU" dirty="0"/>
              <a:t> у </a:t>
            </a:r>
            <a:r>
              <a:rPr lang="ru-RU" dirty="0" err="1"/>
              <a:t>трудових</a:t>
            </a:r>
            <a:r>
              <a:rPr lang="ru-RU" dirty="0"/>
              <a:t> </a:t>
            </a:r>
            <a:r>
              <a:rPr lang="ru-RU" dirty="0" err="1"/>
              <a:t>відносинах</a:t>
            </a:r>
            <a:r>
              <a:rPr lang="ru-RU" dirty="0"/>
              <a:t> з </a:t>
            </a:r>
            <a:r>
              <a:rPr lang="ru-RU" dirty="0" err="1"/>
              <a:t>роботодавцем</a:t>
            </a:r>
            <a:r>
              <a:rPr lang="ru-RU" dirty="0"/>
              <a:t> і не </a:t>
            </a:r>
            <a:r>
              <a:rPr lang="ru-RU" dirty="0" err="1"/>
              <a:t>мають</a:t>
            </a:r>
            <a:r>
              <a:rPr lang="ru-RU" dirty="0"/>
              <a:t> </a:t>
            </a:r>
            <a:r>
              <a:rPr lang="ru-RU" dirty="0" err="1"/>
              <a:t>іншого</a:t>
            </a:r>
            <a:r>
              <a:rPr lang="ru-RU" dirty="0"/>
              <a:t> доходу (</a:t>
            </a:r>
            <a:r>
              <a:rPr lang="ru-RU" dirty="0" err="1"/>
              <a:t>наприклад</a:t>
            </a:r>
            <a:r>
              <a:rPr lang="ru-RU" dirty="0"/>
              <a:t>, </a:t>
            </a:r>
            <a:r>
              <a:rPr lang="ru-RU" dirty="0" err="1"/>
              <a:t>домогосподарки</a:t>
            </a:r>
            <a:r>
              <a:rPr lang="ru-RU" dirty="0"/>
              <a:t>), </a:t>
            </a:r>
            <a:r>
              <a:rPr lang="ru-RU" dirty="0" err="1"/>
              <a:t>можуть</a:t>
            </a:r>
            <a:r>
              <a:rPr lang="ru-RU" dirty="0"/>
              <a:t> </a:t>
            </a:r>
            <a:r>
              <a:rPr lang="ru-RU" dirty="0" err="1"/>
              <a:t>приєднатися</a:t>
            </a:r>
            <a:r>
              <a:rPr lang="ru-RU" dirty="0"/>
              <a:t> до </a:t>
            </a:r>
            <a:r>
              <a:rPr lang="ru-RU" dirty="0" err="1"/>
              <a:t>схеми</a:t>
            </a:r>
            <a:r>
              <a:rPr lang="ru-RU" dirty="0"/>
              <a:t> державного </a:t>
            </a:r>
            <a:r>
              <a:rPr lang="ru-RU" dirty="0" err="1"/>
              <a:t>страхування</a:t>
            </a:r>
            <a:r>
              <a:rPr lang="ru-RU" dirty="0"/>
              <a:t> і </a:t>
            </a:r>
            <a:r>
              <a:rPr lang="ru-RU" dirty="0" err="1"/>
              <a:t>накопичити</a:t>
            </a:r>
            <a:r>
              <a:rPr lang="ru-RU" dirty="0"/>
              <a:t> </a:t>
            </a:r>
            <a:r>
              <a:rPr lang="ru-RU" dirty="0" err="1"/>
              <a:t>свій</a:t>
            </a:r>
            <a:r>
              <a:rPr lang="ru-RU" dirty="0"/>
              <a:t> </a:t>
            </a:r>
            <a:r>
              <a:rPr lang="ru-RU" dirty="0" err="1"/>
              <a:t>пенсійний</a:t>
            </a:r>
            <a:r>
              <a:rPr lang="ru-RU" dirty="0"/>
              <a:t> </a:t>
            </a:r>
            <a:r>
              <a:rPr lang="ru-RU" dirty="0" err="1"/>
              <a:t>капітал</a:t>
            </a:r>
            <a:r>
              <a:rPr lang="ru-RU" dirty="0"/>
              <a:t>.</a:t>
            </a:r>
          </a:p>
          <a:p>
            <a:r>
              <a:rPr lang="ru-RU" dirty="0" err="1"/>
              <a:t>Що</a:t>
            </a:r>
            <a:r>
              <a:rPr lang="ru-RU" dirty="0"/>
              <a:t> </a:t>
            </a:r>
            <a:r>
              <a:rPr lang="ru-RU" dirty="0" err="1"/>
              <a:t>стосується</a:t>
            </a:r>
            <a:r>
              <a:rPr lang="ru-RU" dirty="0"/>
              <a:t> </a:t>
            </a:r>
            <a:r>
              <a:rPr lang="ru-RU" dirty="0" err="1"/>
              <a:t>виплати</a:t>
            </a:r>
            <a:r>
              <a:rPr lang="ru-RU" dirty="0"/>
              <a:t> </a:t>
            </a:r>
            <a:r>
              <a:rPr lang="ru-RU" dirty="0" err="1"/>
              <a:t>різних</a:t>
            </a:r>
            <a:r>
              <a:rPr lang="ru-RU" dirty="0"/>
              <a:t> </a:t>
            </a:r>
            <a:r>
              <a:rPr lang="ru-RU" dirty="0" err="1"/>
              <a:t>видів</a:t>
            </a:r>
            <a:r>
              <a:rPr lang="ru-RU" dirty="0"/>
              <a:t> </a:t>
            </a:r>
            <a:r>
              <a:rPr lang="ru-RU" dirty="0" err="1"/>
              <a:t>допомоги</a:t>
            </a:r>
            <a:r>
              <a:rPr lang="ru-RU" dirty="0"/>
              <a:t>, то право на них </a:t>
            </a:r>
            <a:r>
              <a:rPr lang="ru-RU" dirty="0" err="1"/>
              <a:t>мають</a:t>
            </a:r>
            <a:r>
              <a:rPr lang="ru-RU" dirty="0"/>
              <a:t> особи, </a:t>
            </a:r>
            <a:r>
              <a:rPr lang="ru-RU" dirty="0" err="1"/>
              <a:t>які</a:t>
            </a:r>
            <a:r>
              <a:rPr lang="ru-RU" dirty="0"/>
              <a:t> </a:t>
            </a:r>
            <a:r>
              <a:rPr lang="ru-RU" dirty="0" err="1"/>
              <a:t>застраховані</a:t>
            </a:r>
            <a:r>
              <a:rPr lang="ru-RU" dirty="0"/>
              <a:t>, </a:t>
            </a:r>
            <a:r>
              <a:rPr lang="ru-RU" dirty="0" err="1"/>
              <a:t>наприклад</a:t>
            </a:r>
            <a:r>
              <a:rPr lang="ru-RU" dirty="0"/>
              <a:t>, за Законом «Про </a:t>
            </a:r>
            <a:r>
              <a:rPr lang="ru-RU" dirty="0" err="1"/>
              <a:t>страхування</a:t>
            </a:r>
            <a:r>
              <a:rPr lang="ru-RU" dirty="0"/>
              <a:t> материнства і </a:t>
            </a:r>
            <a:r>
              <a:rPr lang="ru-RU" dirty="0" err="1"/>
              <a:t>хвороби</a:t>
            </a:r>
            <a:r>
              <a:rPr lang="ru-RU" dirty="0"/>
              <a:t>». Особи, </a:t>
            </a:r>
            <a:r>
              <a:rPr lang="ru-RU" dirty="0" err="1"/>
              <a:t>які</a:t>
            </a:r>
            <a:r>
              <a:rPr lang="ru-RU" dirty="0"/>
              <a:t> </a:t>
            </a:r>
            <a:r>
              <a:rPr lang="ru-RU" dirty="0" err="1"/>
              <a:t>соціально</a:t>
            </a:r>
            <a:r>
              <a:rPr lang="ru-RU" dirty="0"/>
              <a:t> не </a:t>
            </a:r>
            <a:r>
              <a:rPr lang="ru-RU" dirty="0" err="1"/>
              <a:t>застраховані</a:t>
            </a:r>
            <a:r>
              <a:rPr lang="ru-RU" dirty="0"/>
              <a:t>, </a:t>
            </a:r>
            <a:r>
              <a:rPr lang="ru-RU" dirty="0" err="1"/>
              <a:t>мають</a:t>
            </a:r>
            <a:r>
              <a:rPr lang="ru-RU" dirty="0"/>
              <a:t> право на </a:t>
            </a:r>
            <a:r>
              <a:rPr lang="ru-RU" dirty="0" err="1"/>
              <a:t>допомогу</a:t>
            </a:r>
            <a:r>
              <a:rPr lang="ru-RU" dirty="0"/>
              <a:t> у </a:t>
            </a:r>
            <a:r>
              <a:rPr lang="ru-RU" dirty="0" err="1"/>
              <a:t>зв’язку</a:t>
            </a:r>
            <a:r>
              <a:rPr lang="ru-RU" dirty="0"/>
              <a:t> з материнством у </a:t>
            </a:r>
            <a:r>
              <a:rPr lang="ru-RU" dirty="0" err="1"/>
              <a:t>розмірі</a:t>
            </a:r>
            <a:r>
              <a:rPr lang="ru-RU" dirty="0"/>
              <a:t> </a:t>
            </a:r>
            <a:r>
              <a:rPr lang="ru-RU" dirty="0" err="1"/>
              <a:t>мінімальної</a:t>
            </a:r>
            <a:r>
              <a:rPr lang="ru-RU" dirty="0"/>
              <a:t> </a:t>
            </a:r>
            <a:r>
              <a:rPr lang="ru-RU" dirty="0" err="1"/>
              <a:t>заробітної</a:t>
            </a:r>
            <a:r>
              <a:rPr lang="ru-RU" dirty="0"/>
              <a:t> плати.</a:t>
            </a:r>
          </a:p>
          <a:p>
            <a:r>
              <a:rPr lang="ru-RU" dirty="0" err="1"/>
              <a:t>Пенсійна</a:t>
            </a:r>
            <a:r>
              <a:rPr lang="ru-RU" dirty="0"/>
              <a:t> система — </a:t>
            </a:r>
            <a:r>
              <a:rPr lang="ru-RU" dirty="0" err="1"/>
              <a:t>трирівнева</a:t>
            </a:r>
            <a:r>
              <a:rPr lang="ru-RU" dirty="0"/>
              <a:t>. </a:t>
            </a:r>
            <a:r>
              <a:rPr lang="ru-RU" dirty="0" err="1"/>
              <a:t>Підвищений</a:t>
            </a:r>
            <a:r>
              <a:rPr lang="ru-RU" dirty="0"/>
              <a:t> </a:t>
            </a:r>
            <a:r>
              <a:rPr lang="ru-RU" dirty="0" err="1"/>
              <a:t>пенсійний</a:t>
            </a:r>
            <a:r>
              <a:rPr lang="ru-RU" dirty="0"/>
              <a:t> </a:t>
            </a:r>
            <a:r>
              <a:rPr lang="ru-RU" dirty="0" err="1"/>
              <a:t>вік</a:t>
            </a:r>
            <a:r>
              <a:rPr lang="ru-RU" dirty="0"/>
              <a:t>.</a:t>
            </a:r>
            <a:endParaRPr lang="uk-UA"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7630" y="157528"/>
            <a:ext cx="2828925"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8355" y="2192215"/>
            <a:ext cx="27241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3130" y="4417524"/>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Дата 3">
            <a:extLst>
              <a:ext uri="{FF2B5EF4-FFF2-40B4-BE49-F238E27FC236}">
                <a16:creationId xmlns:a16="http://schemas.microsoft.com/office/drawing/2014/main" id="{76DF7D75-0009-B34B-967D-71745EA9F2CB}"/>
              </a:ext>
            </a:extLst>
          </p:cNvPr>
          <p:cNvSpPr>
            <a:spLocks noGrp="1"/>
          </p:cNvSpPr>
          <p:nvPr>
            <p:ph type="dt" sz="half" idx="10"/>
          </p:nvPr>
        </p:nvSpPr>
        <p:spPr/>
        <p:txBody>
          <a:bodyPr/>
          <a:lstStyle/>
          <a:p>
            <a:fld id="{D100B583-B0BE-1A40-8DC6-CC17823E37B4}" type="datetime1">
              <a:rPr lang="ru-RU" smtClean="0"/>
              <a:t>13.11.2022</a:t>
            </a:fld>
            <a:endParaRPr lang="ru-UA"/>
          </a:p>
        </p:txBody>
      </p:sp>
      <p:sp>
        <p:nvSpPr>
          <p:cNvPr id="5" name="Номер слайда 4">
            <a:extLst>
              <a:ext uri="{FF2B5EF4-FFF2-40B4-BE49-F238E27FC236}">
                <a16:creationId xmlns:a16="http://schemas.microsoft.com/office/drawing/2014/main" id="{EF5D69DB-1C39-024D-88BC-5EC84D0A53AB}"/>
              </a:ext>
            </a:extLst>
          </p:cNvPr>
          <p:cNvSpPr>
            <a:spLocks noGrp="1"/>
          </p:cNvSpPr>
          <p:nvPr>
            <p:ph type="sldNum" sz="quarter" idx="12"/>
          </p:nvPr>
        </p:nvSpPr>
        <p:spPr/>
        <p:txBody>
          <a:bodyPr/>
          <a:lstStyle/>
          <a:p>
            <a:fld id="{D4CBF4CF-B119-4841-B505-2CAA97F19D28}" type="slidenum">
              <a:rPr lang="ru-UA" smtClean="0"/>
              <a:t>33</a:t>
            </a:fld>
            <a:endParaRPr lang="ru-UA"/>
          </a:p>
        </p:txBody>
      </p:sp>
    </p:spTree>
    <p:extLst>
      <p:ext uri="{BB962C8B-B14F-4D97-AF65-F5344CB8AC3E}">
        <p14:creationId xmlns:p14="http://schemas.microsoft.com/office/powerpoint/2010/main" val="15391429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61939" y="376849"/>
            <a:ext cx="2800708" cy="970450"/>
          </a:xfrm>
        </p:spPr>
        <p:txBody>
          <a:bodyPr/>
          <a:lstStyle/>
          <a:p>
            <a:r>
              <a:rPr lang="uk-UA" dirty="0"/>
              <a:t>Польща</a:t>
            </a:r>
          </a:p>
        </p:txBody>
      </p:sp>
      <p:sp>
        <p:nvSpPr>
          <p:cNvPr id="3" name="Объект 2"/>
          <p:cNvSpPr>
            <a:spLocks noGrp="1"/>
          </p:cNvSpPr>
          <p:nvPr>
            <p:ph idx="1"/>
          </p:nvPr>
        </p:nvSpPr>
        <p:spPr>
          <a:xfrm>
            <a:off x="3735754" y="1347299"/>
            <a:ext cx="7637532" cy="4511499"/>
          </a:xfrm>
          <a:solidFill>
            <a:schemeClr val="accent4">
              <a:lumMod val="40000"/>
              <a:lumOff val="60000"/>
            </a:schemeClr>
          </a:solidFill>
        </p:spPr>
        <p:txBody>
          <a:bodyPr>
            <a:normAutofit/>
          </a:bodyPr>
          <a:lstStyle/>
          <a:p>
            <a:r>
              <a:rPr lang="ru-RU" dirty="0"/>
              <a:t>У </a:t>
            </a:r>
            <a:r>
              <a:rPr lang="ru-RU" dirty="0" err="1"/>
              <a:t>країні</a:t>
            </a:r>
            <a:r>
              <a:rPr lang="ru-RU" dirty="0"/>
              <a:t> </a:t>
            </a:r>
            <a:r>
              <a:rPr lang="ru-RU" dirty="0" err="1"/>
              <a:t>була</a:t>
            </a:r>
            <a:r>
              <a:rPr lang="ru-RU" dirty="0"/>
              <a:t> </a:t>
            </a:r>
            <a:r>
              <a:rPr lang="ru-RU" dirty="0" err="1"/>
              <a:t>запроваджена</a:t>
            </a:r>
            <a:r>
              <a:rPr lang="ru-RU" dirty="0"/>
              <a:t> </a:t>
            </a:r>
            <a:r>
              <a:rPr lang="ru-RU" dirty="0" err="1"/>
              <a:t>трирівнева</a:t>
            </a:r>
            <a:r>
              <a:rPr lang="ru-RU" dirty="0"/>
              <a:t> </a:t>
            </a:r>
            <a:r>
              <a:rPr lang="ru-RU" dirty="0" err="1"/>
              <a:t>пенсійна</a:t>
            </a:r>
            <a:r>
              <a:rPr lang="ru-RU" dirty="0"/>
              <a:t> система</a:t>
            </a:r>
          </a:p>
          <a:p>
            <a:r>
              <a:rPr lang="ru-RU" dirty="0"/>
              <a:t>1 </a:t>
            </a:r>
            <a:r>
              <a:rPr lang="ru-RU" dirty="0" err="1"/>
              <a:t>січня</a:t>
            </a:r>
            <a:r>
              <a:rPr lang="ru-RU" dirty="0"/>
              <a:t> 1999 р. </a:t>
            </a:r>
            <a:r>
              <a:rPr lang="ru-RU" dirty="0" err="1"/>
              <a:t>почалося</a:t>
            </a:r>
            <a:r>
              <a:rPr lang="ru-RU" dirty="0"/>
              <a:t> </a:t>
            </a:r>
            <a:r>
              <a:rPr lang="ru-RU" dirty="0" err="1"/>
              <a:t>введення</a:t>
            </a:r>
            <a:r>
              <a:rPr lang="ru-RU" dirty="0"/>
              <a:t> </a:t>
            </a:r>
            <a:r>
              <a:rPr lang="ru-RU" dirty="0" err="1"/>
              <a:t>персоніфікованого</a:t>
            </a:r>
            <a:r>
              <a:rPr lang="ru-RU" dirty="0"/>
              <a:t> </a:t>
            </a:r>
            <a:r>
              <a:rPr lang="ru-RU" dirty="0" err="1"/>
              <a:t>обліку</a:t>
            </a:r>
            <a:r>
              <a:rPr lang="ru-RU" dirty="0"/>
              <a:t> </a:t>
            </a:r>
            <a:r>
              <a:rPr lang="ru-RU" dirty="0" err="1"/>
              <a:t>внесків</a:t>
            </a:r>
            <a:r>
              <a:rPr lang="ru-RU" dirty="0"/>
              <a:t> і </a:t>
            </a:r>
            <a:r>
              <a:rPr lang="ru-RU" dirty="0" err="1"/>
              <a:t>заробітку</a:t>
            </a:r>
            <a:r>
              <a:rPr lang="ru-RU" dirty="0"/>
              <a:t> </a:t>
            </a:r>
            <a:r>
              <a:rPr lang="ru-RU" dirty="0" err="1"/>
              <a:t>всіх</a:t>
            </a:r>
            <a:r>
              <a:rPr lang="ru-RU" dirty="0"/>
              <a:t> </a:t>
            </a:r>
            <a:r>
              <a:rPr lang="ru-RU" dirty="0" err="1"/>
              <a:t>працівників</a:t>
            </a:r>
            <a:r>
              <a:rPr lang="ru-RU" dirty="0"/>
              <a:t>. До </a:t>
            </a:r>
            <a:r>
              <a:rPr lang="ru-RU" dirty="0" err="1"/>
              <a:t>цієї</a:t>
            </a:r>
            <a:r>
              <a:rPr lang="ru-RU" dirty="0"/>
              <a:t> </a:t>
            </a:r>
            <a:r>
              <a:rPr lang="ru-RU" dirty="0" err="1"/>
              <a:t>дати</a:t>
            </a:r>
            <a:r>
              <a:rPr lang="ru-RU" dirty="0"/>
              <a:t> </a:t>
            </a:r>
            <a:r>
              <a:rPr lang="ru-RU" dirty="0" err="1"/>
              <a:t>пенсії</a:t>
            </a:r>
            <a:r>
              <a:rPr lang="ru-RU" dirty="0"/>
              <a:t> </a:t>
            </a:r>
            <a:r>
              <a:rPr lang="ru-RU" dirty="0" err="1"/>
              <a:t>призначались</a:t>
            </a:r>
            <a:r>
              <a:rPr lang="ru-RU" dirty="0"/>
              <a:t> </a:t>
            </a:r>
            <a:r>
              <a:rPr lang="ru-RU" dirty="0" err="1"/>
              <a:t>виходячи</a:t>
            </a:r>
            <a:r>
              <a:rPr lang="ru-RU" dirty="0"/>
              <a:t> </a:t>
            </a:r>
            <a:r>
              <a:rPr lang="ru-RU" dirty="0" err="1"/>
              <a:t>із</a:t>
            </a:r>
            <a:r>
              <a:rPr lang="ru-RU" dirty="0"/>
              <a:t> </a:t>
            </a:r>
            <a:r>
              <a:rPr lang="ru-RU" dirty="0" err="1"/>
              <a:t>заробітку</a:t>
            </a:r>
            <a:r>
              <a:rPr lang="ru-RU" dirty="0"/>
              <a:t> і </a:t>
            </a:r>
            <a:r>
              <a:rPr lang="ru-RU" dirty="0" err="1"/>
              <a:t>тривалості</a:t>
            </a:r>
            <a:r>
              <a:rPr lang="ru-RU" dirty="0"/>
              <a:t> трудового стажу. </a:t>
            </a:r>
            <a:r>
              <a:rPr lang="ru-RU" dirty="0" err="1"/>
              <a:t>Інформація</a:t>
            </a:r>
            <a:r>
              <a:rPr lang="ru-RU" dirty="0"/>
              <a:t> про зарплату надавалась </a:t>
            </a:r>
            <a:r>
              <a:rPr lang="ru-RU" dirty="0" err="1"/>
              <a:t>роботодавцями</a:t>
            </a:r>
            <a:r>
              <a:rPr lang="ru-RU" dirty="0"/>
              <a:t>, а </a:t>
            </a:r>
            <a:r>
              <a:rPr lang="ru-RU" dirty="0" err="1"/>
              <a:t>трудовий</a:t>
            </a:r>
            <a:r>
              <a:rPr lang="ru-RU" dirty="0"/>
              <a:t> стаж </a:t>
            </a:r>
            <a:r>
              <a:rPr lang="ru-RU" dirty="0" err="1"/>
              <a:t>обліковувався</a:t>
            </a:r>
            <a:r>
              <a:rPr lang="ru-RU" dirty="0"/>
              <a:t> в </a:t>
            </a:r>
            <a:r>
              <a:rPr lang="ru-RU" dirty="0" err="1"/>
              <a:t>трудових</a:t>
            </a:r>
            <a:r>
              <a:rPr lang="ru-RU" dirty="0"/>
              <a:t> книжках. За новою системою </a:t>
            </a:r>
            <a:r>
              <a:rPr lang="ru-RU" dirty="0" err="1"/>
              <a:t>була</a:t>
            </a:r>
            <a:r>
              <a:rPr lang="ru-RU" dirty="0"/>
              <a:t> </a:t>
            </a:r>
            <a:r>
              <a:rPr lang="ru-RU" dirty="0" err="1"/>
              <a:t>змінена</a:t>
            </a:r>
            <a:r>
              <a:rPr lang="ru-RU" dirty="0"/>
              <a:t> формула </a:t>
            </a:r>
            <a:r>
              <a:rPr lang="ru-RU" dirty="0" err="1"/>
              <a:t>обчислення</a:t>
            </a:r>
            <a:r>
              <a:rPr lang="ru-RU" dirty="0"/>
              <a:t> </a:t>
            </a:r>
            <a:r>
              <a:rPr lang="ru-RU" dirty="0" err="1"/>
              <a:t>пенсії</a:t>
            </a:r>
            <a:r>
              <a:rPr lang="ru-RU" dirty="0"/>
              <a:t>. </a:t>
            </a:r>
            <a:r>
              <a:rPr lang="ru-RU" dirty="0" err="1"/>
              <a:t>Створені</a:t>
            </a:r>
            <a:r>
              <a:rPr lang="ru-RU" dirty="0"/>
              <a:t> </a:t>
            </a:r>
            <a:r>
              <a:rPr lang="ru-RU" dirty="0" err="1"/>
              <a:t>умовні</a:t>
            </a:r>
            <a:r>
              <a:rPr lang="ru-RU" dirty="0"/>
              <a:t> </a:t>
            </a:r>
            <a:r>
              <a:rPr lang="ru-RU" dirty="0" err="1"/>
              <a:t>рахунки</a:t>
            </a:r>
            <a:r>
              <a:rPr lang="ru-RU" dirty="0"/>
              <a:t>, на </a:t>
            </a:r>
            <a:r>
              <a:rPr lang="ru-RU" dirty="0" err="1"/>
              <a:t>яких</a:t>
            </a:r>
            <a:r>
              <a:rPr lang="ru-RU" dirty="0"/>
              <a:t> </a:t>
            </a:r>
            <a:r>
              <a:rPr lang="ru-RU" dirty="0" err="1"/>
              <a:t>знаходилася</a:t>
            </a:r>
            <a:r>
              <a:rPr lang="ru-RU" dirty="0"/>
              <a:t> </a:t>
            </a:r>
            <a:r>
              <a:rPr lang="ru-RU" dirty="0" err="1"/>
              <a:t>певна</a:t>
            </a:r>
            <a:r>
              <a:rPr lang="ru-RU" dirty="0"/>
              <a:t> сума, на </a:t>
            </a:r>
            <a:r>
              <a:rPr lang="ru-RU" dirty="0" err="1"/>
              <a:t>котру</a:t>
            </a:r>
            <a:r>
              <a:rPr lang="ru-RU" dirty="0"/>
              <a:t> </a:t>
            </a:r>
            <a:r>
              <a:rPr lang="ru-RU" dirty="0" err="1"/>
              <a:t>мав</a:t>
            </a:r>
            <a:r>
              <a:rPr lang="ru-RU" dirty="0"/>
              <a:t> право </a:t>
            </a:r>
            <a:r>
              <a:rPr lang="ru-RU" dirty="0" err="1"/>
              <a:t>кожен</a:t>
            </a:r>
            <a:r>
              <a:rPr lang="ru-RU" dirty="0"/>
              <a:t> </a:t>
            </a:r>
            <a:r>
              <a:rPr lang="ru-RU" dirty="0" err="1"/>
              <a:t>працівник</a:t>
            </a:r>
            <a:r>
              <a:rPr lang="ru-RU" dirty="0"/>
              <a:t> до 1991 р. </a:t>
            </a:r>
            <a:r>
              <a:rPr lang="ru-RU" dirty="0" err="1"/>
              <a:t>Завдяки</a:t>
            </a:r>
            <a:r>
              <a:rPr lang="ru-RU" dirty="0"/>
              <a:t> </a:t>
            </a:r>
            <a:r>
              <a:rPr lang="ru-RU" dirty="0" err="1"/>
              <a:t>цьому</a:t>
            </a:r>
            <a:r>
              <a:rPr lang="ru-RU" dirty="0"/>
              <a:t> </a:t>
            </a:r>
            <a:r>
              <a:rPr lang="ru-RU" dirty="0" err="1"/>
              <a:t>назавжди</a:t>
            </a:r>
            <a:r>
              <a:rPr lang="ru-RU" dirty="0"/>
              <a:t> </a:t>
            </a:r>
            <a:r>
              <a:rPr lang="ru-RU" dirty="0" err="1"/>
              <a:t>відпала</a:t>
            </a:r>
            <a:r>
              <a:rPr lang="ru-RU" dirty="0"/>
              <a:t> потреба у </a:t>
            </a:r>
            <a:r>
              <a:rPr lang="ru-RU" dirty="0" err="1"/>
              <a:t>трудових</a:t>
            </a:r>
            <a:r>
              <a:rPr lang="ru-RU" dirty="0"/>
              <a:t> книжках.</a:t>
            </a:r>
            <a:endParaRPr lang="uk-UA"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661" y="212237"/>
            <a:ext cx="2828925"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374" y="3354632"/>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Дата 3">
            <a:extLst>
              <a:ext uri="{FF2B5EF4-FFF2-40B4-BE49-F238E27FC236}">
                <a16:creationId xmlns:a16="http://schemas.microsoft.com/office/drawing/2014/main" id="{68BF0FBC-B9B7-794B-A6AD-5F638B3C3B83}"/>
              </a:ext>
            </a:extLst>
          </p:cNvPr>
          <p:cNvSpPr>
            <a:spLocks noGrp="1"/>
          </p:cNvSpPr>
          <p:nvPr>
            <p:ph type="dt" sz="half" idx="10"/>
          </p:nvPr>
        </p:nvSpPr>
        <p:spPr/>
        <p:txBody>
          <a:bodyPr/>
          <a:lstStyle/>
          <a:p>
            <a:fld id="{D1FA6F74-649D-AA47-AC9A-4D3B3CAA964D}" type="datetime1">
              <a:rPr lang="ru-RU" smtClean="0"/>
              <a:t>13.11.2022</a:t>
            </a:fld>
            <a:endParaRPr lang="ru-UA"/>
          </a:p>
        </p:txBody>
      </p:sp>
      <p:sp>
        <p:nvSpPr>
          <p:cNvPr id="5" name="Номер слайда 4">
            <a:extLst>
              <a:ext uri="{FF2B5EF4-FFF2-40B4-BE49-F238E27FC236}">
                <a16:creationId xmlns:a16="http://schemas.microsoft.com/office/drawing/2014/main" id="{F84F0262-4217-C84B-8AAF-4B5E20916BD9}"/>
              </a:ext>
            </a:extLst>
          </p:cNvPr>
          <p:cNvSpPr>
            <a:spLocks noGrp="1"/>
          </p:cNvSpPr>
          <p:nvPr>
            <p:ph type="sldNum" sz="quarter" idx="12"/>
          </p:nvPr>
        </p:nvSpPr>
        <p:spPr/>
        <p:txBody>
          <a:bodyPr/>
          <a:lstStyle/>
          <a:p>
            <a:fld id="{D4CBF4CF-B119-4841-B505-2CAA97F19D28}" type="slidenum">
              <a:rPr lang="ru-UA" smtClean="0"/>
              <a:t>34</a:t>
            </a:fld>
            <a:endParaRPr lang="ru-UA"/>
          </a:p>
        </p:txBody>
      </p:sp>
    </p:spTree>
    <p:extLst>
      <p:ext uri="{BB962C8B-B14F-4D97-AF65-F5344CB8AC3E}">
        <p14:creationId xmlns:p14="http://schemas.microsoft.com/office/powerpoint/2010/main" val="668319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800" dirty="0"/>
              <a:t>Структурні та інвестиційні фонди ЄС є найбільшою регіональною інвестиційною програмою</a:t>
            </a:r>
            <a:r>
              <a:rPr lang="en-US" sz="2800" dirty="0"/>
              <a:t> </a:t>
            </a:r>
            <a:r>
              <a:rPr lang="uk-UA" sz="2800" dirty="0"/>
              <a:t>ЄС</a:t>
            </a:r>
            <a:endParaRPr lang="uk-UA" dirty="0"/>
          </a:p>
        </p:txBody>
      </p:sp>
      <p:sp>
        <p:nvSpPr>
          <p:cNvPr id="3" name="Объект 2"/>
          <p:cNvSpPr>
            <a:spLocks noGrp="1"/>
          </p:cNvSpPr>
          <p:nvPr>
            <p:ph idx="1"/>
          </p:nvPr>
        </p:nvSpPr>
        <p:spPr>
          <a:xfrm>
            <a:off x="365420" y="1933209"/>
            <a:ext cx="8161165" cy="4670791"/>
          </a:xfrm>
          <a:solidFill>
            <a:schemeClr val="accent4">
              <a:lumMod val="40000"/>
              <a:lumOff val="60000"/>
            </a:schemeClr>
          </a:solidFill>
        </p:spPr>
        <p:txBody>
          <a:bodyPr>
            <a:normAutofit fontScale="62500" lnSpcReduction="20000"/>
          </a:bodyPr>
          <a:lstStyle/>
          <a:p>
            <a:pPr algn="just"/>
            <a:r>
              <a:rPr lang="uk-UA" dirty="0"/>
              <a:t>підтримує соціальний та економічний</a:t>
            </a:r>
            <a:r>
              <a:rPr lang="en-US" dirty="0"/>
              <a:t> </a:t>
            </a:r>
            <a:r>
              <a:rPr lang="uk-UA" dirty="0"/>
              <a:t>розвиток різних регіонів Європи, зменшуючи</a:t>
            </a:r>
            <a:r>
              <a:rPr lang="en-US" dirty="0"/>
              <a:t> </a:t>
            </a:r>
            <a:r>
              <a:rPr lang="uk-UA" dirty="0"/>
              <a:t>прогалини між ними. </a:t>
            </a:r>
            <a:endParaRPr lang="en-US" dirty="0"/>
          </a:p>
          <a:p>
            <a:pPr algn="just"/>
            <a:r>
              <a:rPr lang="uk-UA" dirty="0"/>
              <a:t>Хоча більшість коштів надається державам-членам ЄС, існують можливості</a:t>
            </a:r>
            <a:r>
              <a:rPr lang="en-US" dirty="0"/>
              <a:t> b</a:t>
            </a:r>
            <a:r>
              <a:rPr lang="uk-UA" dirty="0"/>
              <a:t>для отримання фінансування й іншими країнами</a:t>
            </a:r>
            <a:r>
              <a:rPr lang="en-US" dirty="0"/>
              <a:t> </a:t>
            </a:r>
            <a:r>
              <a:rPr lang="uk-UA" dirty="0"/>
              <a:t>Європи – насамперед, через програми територіального співробітництва (</a:t>
            </a:r>
            <a:r>
              <a:rPr lang="en-US" dirty="0" err="1"/>
              <a:t>Interreg</a:t>
            </a:r>
            <a:r>
              <a:rPr lang="en-US" dirty="0"/>
              <a:t>) </a:t>
            </a:r>
            <a:r>
              <a:rPr lang="uk-UA" dirty="0"/>
              <a:t>та програми</a:t>
            </a:r>
            <a:r>
              <a:rPr lang="en-US" dirty="0"/>
              <a:t> </a:t>
            </a:r>
            <a:r>
              <a:rPr lang="uk-UA" dirty="0"/>
              <a:t>фінансової допомоги для країн-кандидатів та потенційних кандидатів на вступ до ЄС (Фонд допомоги країнам перед набуттям членства у ЄС).</a:t>
            </a:r>
          </a:p>
          <a:p>
            <a:pPr marL="0" indent="0" algn="just">
              <a:buNone/>
            </a:pPr>
            <a:r>
              <a:rPr lang="uk-UA" dirty="0"/>
              <a:t>Так, більше половини фінансування ЄС спрямовується за допомогою 5 європейських структурних та інвестиційних фондів:</a:t>
            </a:r>
          </a:p>
          <a:p>
            <a:pPr algn="just"/>
            <a:r>
              <a:rPr lang="uk-UA" dirty="0"/>
              <a:t>Європейський фонд</a:t>
            </a:r>
            <a:r>
              <a:rPr lang="en-US" dirty="0"/>
              <a:t> </a:t>
            </a:r>
            <a:r>
              <a:rPr lang="uk-UA" dirty="0"/>
              <a:t>регіонального розвитку, </a:t>
            </a:r>
          </a:p>
          <a:p>
            <a:pPr algn="just"/>
            <a:r>
              <a:rPr lang="uk-UA" dirty="0"/>
              <a:t>Фонд згуртування, </a:t>
            </a:r>
          </a:p>
          <a:p>
            <a:pPr algn="just"/>
            <a:r>
              <a:rPr lang="uk-UA" dirty="0"/>
              <a:t>Європейський сільськогосподарський фонд, </a:t>
            </a:r>
          </a:p>
          <a:p>
            <a:pPr algn="just"/>
            <a:r>
              <a:rPr lang="uk-UA" dirty="0"/>
              <a:t>Європейський соціальний фонд </a:t>
            </a:r>
          </a:p>
          <a:p>
            <a:pPr algn="just"/>
            <a:r>
              <a:rPr lang="uk-UA" dirty="0"/>
              <a:t>Європейський</a:t>
            </a:r>
            <a:r>
              <a:rPr lang="en-US" dirty="0"/>
              <a:t> </a:t>
            </a:r>
            <a:r>
              <a:rPr lang="uk-UA" dirty="0"/>
              <a:t>фонд морського та рибного господарства)</a:t>
            </a:r>
          </a:p>
          <a:p>
            <a:pPr marL="0" indent="0" algn="just">
              <a:buNone/>
            </a:pPr>
            <a:r>
              <a:rPr lang="uk-UA" dirty="0"/>
              <a:t> керуються Європейською Комісією</a:t>
            </a:r>
            <a:r>
              <a:rPr lang="en-US" dirty="0"/>
              <a:t> </a:t>
            </a:r>
            <a:r>
              <a:rPr lang="uk-UA" dirty="0"/>
              <a:t>та країнами ЄС. </a:t>
            </a:r>
          </a:p>
          <a:p>
            <a:pPr marL="0" indent="0" algn="just">
              <a:buNone/>
            </a:pPr>
            <a:r>
              <a:rPr lang="uk-UA" dirty="0"/>
              <a:t>Вони інвестують у створення</a:t>
            </a:r>
            <a:r>
              <a:rPr lang="en-US" dirty="0"/>
              <a:t> </a:t>
            </a:r>
            <a:r>
              <a:rPr lang="uk-UA" dirty="0"/>
              <a:t>робочих місць, соціальну рівність, стійку й здорову європейську економіку та довкілля.</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1777" y="1933209"/>
            <a:ext cx="2514600"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2777" y="4346698"/>
            <a:ext cx="3276600"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Дата 3">
            <a:extLst>
              <a:ext uri="{FF2B5EF4-FFF2-40B4-BE49-F238E27FC236}">
                <a16:creationId xmlns:a16="http://schemas.microsoft.com/office/drawing/2014/main" id="{B90749B9-F8E1-174B-B85C-287645CCC5BF}"/>
              </a:ext>
            </a:extLst>
          </p:cNvPr>
          <p:cNvSpPr>
            <a:spLocks noGrp="1"/>
          </p:cNvSpPr>
          <p:nvPr>
            <p:ph type="dt" sz="half" idx="10"/>
          </p:nvPr>
        </p:nvSpPr>
        <p:spPr/>
        <p:txBody>
          <a:bodyPr/>
          <a:lstStyle/>
          <a:p>
            <a:fld id="{351C2C48-D29D-AE41-81E2-9299B08C47DD}" type="datetime1">
              <a:rPr lang="ru-RU" smtClean="0"/>
              <a:t>13.11.2022</a:t>
            </a:fld>
            <a:endParaRPr lang="ru-UA"/>
          </a:p>
        </p:txBody>
      </p:sp>
      <p:sp>
        <p:nvSpPr>
          <p:cNvPr id="5" name="Номер слайда 4">
            <a:extLst>
              <a:ext uri="{FF2B5EF4-FFF2-40B4-BE49-F238E27FC236}">
                <a16:creationId xmlns:a16="http://schemas.microsoft.com/office/drawing/2014/main" id="{C903F7F1-6A87-144E-A56D-E5573FC74BC9}"/>
              </a:ext>
            </a:extLst>
          </p:cNvPr>
          <p:cNvSpPr>
            <a:spLocks noGrp="1"/>
          </p:cNvSpPr>
          <p:nvPr>
            <p:ph type="sldNum" sz="quarter" idx="12"/>
          </p:nvPr>
        </p:nvSpPr>
        <p:spPr/>
        <p:txBody>
          <a:bodyPr/>
          <a:lstStyle/>
          <a:p>
            <a:fld id="{D4CBF4CF-B119-4841-B505-2CAA97F19D28}" type="slidenum">
              <a:rPr lang="ru-UA" smtClean="0"/>
              <a:t>35</a:t>
            </a:fld>
            <a:endParaRPr lang="ru-UA"/>
          </a:p>
        </p:txBody>
      </p:sp>
    </p:spTree>
    <p:extLst>
      <p:ext uri="{BB962C8B-B14F-4D97-AF65-F5344CB8AC3E}">
        <p14:creationId xmlns:p14="http://schemas.microsoft.com/office/powerpoint/2010/main" val="41427542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84" y="232623"/>
            <a:ext cx="10364451" cy="1596177"/>
          </a:xfrm>
        </p:spPr>
        <p:txBody>
          <a:bodyPr>
            <a:normAutofit/>
          </a:bodyPr>
          <a:lstStyle/>
          <a:p>
            <a:r>
              <a:rPr lang="uk-UA" sz="3200" dirty="0"/>
              <a:t>Фінансування фондів планується на семирічний термін – наразі, 2014 – 2020 </a:t>
            </a:r>
            <a:r>
              <a:rPr lang="uk-UA" sz="3200" dirty="0" err="1"/>
              <a:t>рр</a:t>
            </a:r>
            <a:endParaRPr lang="uk-UA" dirty="0"/>
          </a:p>
        </p:txBody>
      </p:sp>
      <p:sp>
        <p:nvSpPr>
          <p:cNvPr id="3" name="Объект 2"/>
          <p:cNvSpPr>
            <a:spLocks noGrp="1"/>
          </p:cNvSpPr>
          <p:nvPr>
            <p:ph idx="1"/>
          </p:nvPr>
        </p:nvSpPr>
        <p:spPr>
          <a:xfrm>
            <a:off x="279918" y="1828800"/>
            <a:ext cx="8090359" cy="4446954"/>
          </a:xfrm>
          <a:solidFill>
            <a:schemeClr val="accent4">
              <a:lumMod val="40000"/>
              <a:lumOff val="60000"/>
            </a:schemeClr>
          </a:solidFill>
        </p:spPr>
        <p:txBody>
          <a:bodyPr>
            <a:normAutofit fontScale="77500" lnSpcReduction="20000"/>
          </a:bodyPr>
          <a:lstStyle/>
          <a:p>
            <a:r>
              <a:rPr lang="uk-UA" dirty="0"/>
              <a:t>Наступний період фінансування, на який Україна потенційно може вплинути – 2021-2027.</a:t>
            </a:r>
          </a:p>
          <a:p>
            <a:r>
              <a:rPr lang="uk-UA" dirty="0"/>
              <a:t> Для багатьох країн, структурні та інвестиційні фонди ЄС – це необхідні додаткові інвестиції у часи, коли державний сектор потребує структурних реформ та реформ соціальної політики.</a:t>
            </a:r>
          </a:p>
          <a:p>
            <a:r>
              <a:rPr lang="uk-UA" dirty="0"/>
              <a:t>Таким чином, вищезазначені європейські фонди підтримують:</a:t>
            </a:r>
          </a:p>
          <a:p>
            <a:pPr marL="0" indent="0">
              <a:buNone/>
            </a:pPr>
            <a:r>
              <a:rPr lang="uk-UA" dirty="0"/>
              <a:t>• соціальні інновації та новітні методи боротьби з соціальними проблемами у державах-членах ЄС;</a:t>
            </a:r>
          </a:p>
          <a:p>
            <a:pPr marL="0" indent="0">
              <a:buNone/>
            </a:pPr>
            <a:r>
              <a:rPr lang="uk-UA" dirty="0"/>
              <a:t>• обмін досвідом та кооперацію між різними країнами щодо соціальної політики, її проблем та викликів;</a:t>
            </a:r>
          </a:p>
          <a:p>
            <a:pPr marL="0" indent="0">
              <a:buNone/>
            </a:pPr>
            <a:r>
              <a:rPr lang="uk-UA" dirty="0"/>
              <a:t>• розвиток масштабних європейських проектів або масштабування менших задля поліпшення соціальної ситуації у країнах Європи;</a:t>
            </a:r>
          </a:p>
          <a:p>
            <a:pPr marL="0" indent="0">
              <a:buNone/>
            </a:pPr>
            <a:r>
              <a:rPr lang="uk-UA" dirty="0"/>
              <a:t>• продовження впливових проектів, на імплементацію яких не вистачає коштів без підтримки структурних та інвестиційних фондів ЄС.</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9109" y="4723179"/>
            <a:ext cx="2659796" cy="175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105" y="1238249"/>
            <a:ext cx="2574803" cy="2704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Дата 3">
            <a:extLst>
              <a:ext uri="{FF2B5EF4-FFF2-40B4-BE49-F238E27FC236}">
                <a16:creationId xmlns:a16="http://schemas.microsoft.com/office/drawing/2014/main" id="{654A2920-C011-7D4F-B567-B99C2FDEC0D5}"/>
              </a:ext>
            </a:extLst>
          </p:cNvPr>
          <p:cNvSpPr>
            <a:spLocks noGrp="1"/>
          </p:cNvSpPr>
          <p:nvPr>
            <p:ph type="dt" sz="half" idx="10"/>
          </p:nvPr>
        </p:nvSpPr>
        <p:spPr/>
        <p:txBody>
          <a:bodyPr/>
          <a:lstStyle/>
          <a:p>
            <a:fld id="{28151058-60B8-9945-B707-1055C60763B4}" type="datetime1">
              <a:rPr lang="ru-RU" smtClean="0"/>
              <a:t>13.11.2022</a:t>
            </a:fld>
            <a:endParaRPr lang="ru-UA"/>
          </a:p>
        </p:txBody>
      </p:sp>
      <p:sp>
        <p:nvSpPr>
          <p:cNvPr id="5" name="Номер слайда 4">
            <a:extLst>
              <a:ext uri="{FF2B5EF4-FFF2-40B4-BE49-F238E27FC236}">
                <a16:creationId xmlns:a16="http://schemas.microsoft.com/office/drawing/2014/main" id="{6B7DC423-6B26-2148-A6E3-7381A380E315}"/>
              </a:ext>
            </a:extLst>
          </p:cNvPr>
          <p:cNvSpPr>
            <a:spLocks noGrp="1"/>
          </p:cNvSpPr>
          <p:nvPr>
            <p:ph type="sldNum" sz="quarter" idx="12"/>
          </p:nvPr>
        </p:nvSpPr>
        <p:spPr/>
        <p:txBody>
          <a:bodyPr/>
          <a:lstStyle/>
          <a:p>
            <a:fld id="{D4CBF4CF-B119-4841-B505-2CAA97F19D28}" type="slidenum">
              <a:rPr lang="ru-UA" smtClean="0"/>
              <a:t>36</a:t>
            </a:fld>
            <a:endParaRPr lang="ru-UA"/>
          </a:p>
        </p:txBody>
      </p:sp>
    </p:spTree>
    <p:extLst>
      <p:ext uri="{BB962C8B-B14F-4D97-AF65-F5344CB8AC3E}">
        <p14:creationId xmlns:p14="http://schemas.microsoft.com/office/powerpoint/2010/main" val="4203709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74" y="189054"/>
            <a:ext cx="10364451" cy="1596177"/>
          </a:xfrm>
        </p:spPr>
        <p:txBody>
          <a:bodyPr>
            <a:normAutofit/>
          </a:bodyPr>
          <a:lstStyle/>
          <a:p>
            <a:r>
              <a:rPr lang="uk-UA" sz="2400" dirty="0"/>
              <a:t>Структурні та інвестиційні фонди фінансуються безпосередньо з бюджету ЄС, в який роблять внески усі держави-члени</a:t>
            </a:r>
            <a:endParaRPr lang="uk-UA" dirty="0"/>
          </a:p>
        </p:txBody>
      </p:sp>
      <p:sp>
        <p:nvSpPr>
          <p:cNvPr id="3" name="Объект 2"/>
          <p:cNvSpPr>
            <a:spLocks noGrp="1"/>
          </p:cNvSpPr>
          <p:nvPr>
            <p:ph idx="1"/>
          </p:nvPr>
        </p:nvSpPr>
        <p:spPr>
          <a:xfrm>
            <a:off x="3416178" y="1586204"/>
            <a:ext cx="8455391" cy="4955273"/>
          </a:xfrm>
          <a:solidFill>
            <a:schemeClr val="accent4">
              <a:lumMod val="40000"/>
              <a:lumOff val="60000"/>
            </a:schemeClr>
          </a:solidFill>
        </p:spPr>
        <p:txBody>
          <a:bodyPr>
            <a:normAutofit fontScale="77500" lnSpcReduction="20000"/>
          </a:bodyPr>
          <a:lstStyle/>
          <a:p>
            <a:pPr algn="just"/>
            <a:r>
              <a:rPr lang="uk-UA" dirty="0"/>
              <a:t>Так, понад 76% бюджету ЄС розподіляються у партнерстві з національними та регіональними органами влади через систему "спільного управління" – тобто, в основному, за допомогою 5 великих структурних та інвестиційних фондів.</a:t>
            </a:r>
          </a:p>
          <a:p>
            <a:pPr algn="just"/>
            <a:r>
              <a:rPr lang="uk-UA" dirty="0"/>
              <a:t>Разом, вони допомагають реалізовувати стратегію "Європа-2020". "Європа-2020" - це десятирічна стратегія ЄС, яку було започатковано у 2010 році. Серед її цілей були: </a:t>
            </a:r>
          </a:p>
          <a:p>
            <a:pPr algn="just">
              <a:buFontTx/>
              <a:buChar char="-"/>
            </a:pPr>
            <a:r>
              <a:rPr lang="uk-UA" dirty="0"/>
              <a:t>вивести 20 мільйонів людей із стану бідності,</a:t>
            </a:r>
          </a:p>
          <a:p>
            <a:pPr algn="just">
              <a:buFontTx/>
              <a:buChar char="-"/>
            </a:pPr>
            <a:r>
              <a:rPr lang="uk-UA" dirty="0"/>
              <a:t> знизити рівень незакінченої шкільної освіти до 10% </a:t>
            </a:r>
          </a:p>
          <a:p>
            <a:pPr algn="just">
              <a:buFontTx/>
              <a:buChar char="-"/>
            </a:pPr>
            <a:r>
              <a:rPr lang="uk-UA" dirty="0"/>
              <a:t> забезпечити зайнятість 75% 20-64-річних людей на ринку праці.</a:t>
            </a:r>
          </a:p>
          <a:p>
            <a:pPr marL="0" indent="0" algn="just">
              <a:buNone/>
            </a:pPr>
            <a:r>
              <a:rPr lang="uk-UA" dirty="0"/>
              <a:t>      Оскільки даний період фінансування – 2014-2020 рр., Європейська Комісія наполягла на тому, щоб у пріоритеті було використання коштів ЄС саме задля досягнення цілей стратегії "Європа-2020". Наступний період фінансування – 2021-2027 рр. – також матиме свої пріоритети</a:t>
            </a:r>
          </a:p>
          <a:p>
            <a:pPr marL="0" indent="0" algn="just">
              <a:buNone/>
            </a:pPr>
            <a:r>
              <a:rPr lang="uk-UA" dirty="0"/>
              <a:t>      Таким чином, структурні та інвестиційні фонди ЄС є головним фінансовим інструментом реалізації політики згуртованості ЄС, метою якого є зменшення економічних та соціальних розбіжностей між регіонами Європи.</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927" y="2266096"/>
            <a:ext cx="2247900"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453" y="4687033"/>
            <a:ext cx="2752725"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Дата 3">
            <a:extLst>
              <a:ext uri="{FF2B5EF4-FFF2-40B4-BE49-F238E27FC236}">
                <a16:creationId xmlns:a16="http://schemas.microsoft.com/office/drawing/2014/main" id="{F0A5AA9E-7392-324F-9BFF-1AC123C7D371}"/>
              </a:ext>
            </a:extLst>
          </p:cNvPr>
          <p:cNvSpPr>
            <a:spLocks noGrp="1"/>
          </p:cNvSpPr>
          <p:nvPr>
            <p:ph type="dt" sz="half" idx="10"/>
          </p:nvPr>
        </p:nvSpPr>
        <p:spPr/>
        <p:txBody>
          <a:bodyPr/>
          <a:lstStyle/>
          <a:p>
            <a:fld id="{2205CA21-9982-DD47-AA3F-D342BBE32E73}" type="datetime1">
              <a:rPr lang="ru-RU" smtClean="0"/>
              <a:t>13.11.2022</a:t>
            </a:fld>
            <a:endParaRPr lang="ru-UA"/>
          </a:p>
        </p:txBody>
      </p:sp>
      <p:sp>
        <p:nvSpPr>
          <p:cNvPr id="5" name="Номер слайда 4">
            <a:extLst>
              <a:ext uri="{FF2B5EF4-FFF2-40B4-BE49-F238E27FC236}">
                <a16:creationId xmlns:a16="http://schemas.microsoft.com/office/drawing/2014/main" id="{7D73B0CF-B4A2-7B44-8CEB-1EFB523F516B}"/>
              </a:ext>
            </a:extLst>
          </p:cNvPr>
          <p:cNvSpPr>
            <a:spLocks noGrp="1"/>
          </p:cNvSpPr>
          <p:nvPr>
            <p:ph type="sldNum" sz="quarter" idx="12"/>
          </p:nvPr>
        </p:nvSpPr>
        <p:spPr/>
        <p:txBody>
          <a:bodyPr/>
          <a:lstStyle/>
          <a:p>
            <a:fld id="{D4CBF4CF-B119-4841-B505-2CAA97F19D28}" type="slidenum">
              <a:rPr lang="ru-UA" smtClean="0"/>
              <a:t>37</a:t>
            </a:fld>
            <a:endParaRPr lang="ru-UA"/>
          </a:p>
        </p:txBody>
      </p:sp>
    </p:spTree>
    <p:extLst>
      <p:ext uri="{BB962C8B-B14F-4D97-AF65-F5344CB8AC3E}">
        <p14:creationId xmlns:p14="http://schemas.microsoft.com/office/powerpoint/2010/main" val="34922870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800" dirty="0"/>
              <a:t>На наступний період фінансування ЄС –</a:t>
            </a:r>
            <a:br>
              <a:rPr lang="uk-UA" sz="2800" dirty="0"/>
            </a:br>
            <a:r>
              <a:rPr lang="uk-UA" sz="2800" dirty="0"/>
              <a:t>2021-2027 рр. – визначено п'ять основних цілей:</a:t>
            </a:r>
            <a:endParaRPr lang="uk-UA" dirty="0"/>
          </a:p>
        </p:txBody>
      </p:sp>
      <p:sp>
        <p:nvSpPr>
          <p:cNvPr id="3" name="Объект 2"/>
          <p:cNvSpPr>
            <a:spLocks noGrp="1"/>
          </p:cNvSpPr>
          <p:nvPr>
            <p:ph idx="1"/>
          </p:nvPr>
        </p:nvSpPr>
        <p:spPr>
          <a:xfrm>
            <a:off x="406400" y="2034718"/>
            <a:ext cx="10964985" cy="4264482"/>
          </a:xfrm>
          <a:solidFill>
            <a:schemeClr val="accent4">
              <a:lumMod val="40000"/>
              <a:lumOff val="60000"/>
            </a:schemeClr>
          </a:solidFill>
        </p:spPr>
        <p:txBody>
          <a:bodyPr>
            <a:normAutofit fontScale="85000" lnSpcReduction="10000"/>
          </a:bodyPr>
          <a:lstStyle/>
          <a:p>
            <a:pPr marL="0" indent="0" algn="just">
              <a:buNone/>
            </a:pPr>
            <a:r>
              <a:rPr lang="uk-UA" dirty="0"/>
              <a:t> • Одним з найголовніших пріоритетів 2021-2027 рр. буде інвестування у проекти регіонального розвитку. 65% - 85% (залежно від бюджету держав-членів ЄС) ресурсів Європейського фонду регіонального розвитку та Фонду згуртування будуть виділені саме на цей напрямок.</a:t>
            </a:r>
          </a:p>
          <a:p>
            <a:pPr marL="0" indent="0" algn="just">
              <a:buNone/>
            </a:pPr>
            <a:r>
              <a:rPr lang="uk-UA" dirty="0"/>
              <a:t>• Інноваційні проекти, </a:t>
            </a:r>
            <a:r>
              <a:rPr lang="uk-UA" dirty="0" err="1"/>
              <a:t>діджиталізація</a:t>
            </a:r>
            <a:r>
              <a:rPr lang="uk-UA" dirty="0"/>
              <a:t>, економічний розвиток та підтримка малого й середнього бізнесу.</a:t>
            </a:r>
          </a:p>
          <a:p>
            <a:pPr marL="0" indent="0" algn="just">
              <a:buNone/>
            </a:pPr>
            <a:r>
              <a:rPr lang="uk-UA" dirty="0"/>
              <a:t>• Екологічні проекти, виконання Паризької угоди, інвестиції у перехід на відновлювальну енергетику та боротьбу зі змінами клімату.</a:t>
            </a:r>
          </a:p>
          <a:p>
            <a:pPr marL="0" indent="0" algn="just">
              <a:buNone/>
            </a:pPr>
            <a:r>
              <a:rPr lang="uk-UA" dirty="0"/>
              <a:t>• Проекти на покращення зв’язків у Європі, транспортних і цифрових мереж.</a:t>
            </a:r>
          </a:p>
          <a:p>
            <a:pPr marL="0" indent="0" algn="just">
              <a:buNone/>
            </a:pPr>
            <a:r>
              <a:rPr lang="uk-UA" dirty="0"/>
              <a:t>• Соціальні проекти, спрямовані на підвищення рівня зайнятості, додаткове навчання, соціальну </a:t>
            </a:r>
            <a:r>
              <a:rPr lang="uk-UA" dirty="0" err="1"/>
              <a:t>інклюзивність</a:t>
            </a:r>
            <a:r>
              <a:rPr lang="uk-UA" dirty="0"/>
              <a:t>, рівні права та рівний доступ до медичного обслуговування.</a:t>
            </a:r>
          </a:p>
          <a:p>
            <a:pPr marL="0" indent="0" algn="just">
              <a:buNone/>
            </a:pPr>
            <a:r>
              <a:rPr lang="uk-UA" dirty="0"/>
              <a:t>• Сталий розвиток міст у ЄС.</a:t>
            </a:r>
          </a:p>
          <a:p>
            <a:pPr marL="0" indent="0" algn="just">
              <a:buNone/>
            </a:pPr>
            <a:r>
              <a:rPr lang="uk-UA" dirty="0"/>
              <a:t>• Підтримка програм територіальної співпраці</a:t>
            </a:r>
          </a:p>
        </p:txBody>
      </p:sp>
      <p:sp>
        <p:nvSpPr>
          <p:cNvPr id="4" name="Дата 3">
            <a:extLst>
              <a:ext uri="{FF2B5EF4-FFF2-40B4-BE49-F238E27FC236}">
                <a16:creationId xmlns:a16="http://schemas.microsoft.com/office/drawing/2014/main" id="{49278F59-F9DD-7A47-8CF4-9A82109C5CA7}"/>
              </a:ext>
            </a:extLst>
          </p:cNvPr>
          <p:cNvSpPr>
            <a:spLocks noGrp="1"/>
          </p:cNvSpPr>
          <p:nvPr>
            <p:ph type="dt" sz="half" idx="10"/>
          </p:nvPr>
        </p:nvSpPr>
        <p:spPr/>
        <p:txBody>
          <a:bodyPr/>
          <a:lstStyle/>
          <a:p>
            <a:fld id="{18DCE882-C781-5545-8547-C014FED853BE}" type="datetime1">
              <a:rPr lang="ru-RU" smtClean="0"/>
              <a:t>13.11.2022</a:t>
            </a:fld>
            <a:endParaRPr lang="ru-UA"/>
          </a:p>
        </p:txBody>
      </p:sp>
      <p:sp>
        <p:nvSpPr>
          <p:cNvPr id="5" name="Номер слайда 4">
            <a:extLst>
              <a:ext uri="{FF2B5EF4-FFF2-40B4-BE49-F238E27FC236}">
                <a16:creationId xmlns:a16="http://schemas.microsoft.com/office/drawing/2014/main" id="{E81BC107-051D-D248-879E-8AAECE5E8931}"/>
              </a:ext>
            </a:extLst>
          </p:cNvPr>
          <p:cNvSpPr>
            <a:spLocks noGrp="1"/>
          </p:cNvSpPr>
          <p:nvPr>
            <p:ph type="sldNum" sz="quarter" idx="12"/>
          </p:nvPr>
        </p:nvSpPr>
        <p:spPr/>
        <p:txBody>
          <a:bodyPr/>
          <a:lstStyle/>
          <a:p>
            <a:fld id="{D4CBF4CF-B119-4841-B505-2CAA97F19D28}" type="slidenum">
              <a:rPr lang="ru-UA" smtClean="0"/>
              <a:t>38</a:t>
            </a:fld>
            <a:endParaRPr lang="ru-UA"/>
          </a:p>
        </p:txBody>
      </p:sp>
    </p:spTree>
    <p:extLst>
      <p:ext uri="{BB962C8B-B14F-4D97-AF65-F5344CB8AC3E}">
        <p14:creationId xmlns:p14="http://schemas.microsoft.com/office/powerpoint/2010/main" val="29769353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6431" y="658204"/>
            <a:ext cx="5478584" cy="970450"/>
          </a:xfrm>
        </p:spPr>
        <p:txBody>
          <a:bodyPr>
            <a:normAutofit fontScale="90000"/>
          </a:bodyPr>
          <a:lstStyle/>
          <a:p>
            <a:r>
              <a:rPr lang="uk-UA" dirty="0"/>
              <a:t>Європейський соціальний фонд</a:t>
            </a:r>
          </a:p>
        </p:txBody>
      </p:sp>
      <p:sp>
        <p:nvSpPr>
          <p:cNvPr id="3" name="Объект 2"/>
          <p:cNvSpPr>
            <a:spLocks noGrp="1"/>
          </p:cNvSpPr>
          <p:nvPr>
            <p:ph idx="1"/>
          </p:nvPr>
        </p:nvSpPr>
        <p:spPr>
          <a:xfrm>
            <a:off x="4376614" y="2222287"/>
            <a:ext cx="6996671" cy="4178513"/>
          </a:xfrm>
          <a:solidFill>
            <a:schemeClr val="accent4">
              <a:lumMod val="40000"/>
              <a:lumOff val="60000"/>
            </a:schemeClr>
          </a:solidFill>
        </p:spPr>
        <p:txBody>
          <a:bodyPr>
            <a:normAutofit fontScale="70000" lnSpcReduction="20000"/>
          </a:bodyPr>
          <a:lstStyle/>
          <a:p>
            <a:r>
              <a:rPr lang="uk-UA" dirty="0"/>
              <a:t>Мета: розвиток освітніх можливостей та працевлаштування в країнах ЄС.</a:t>
            </a:r>
          </a:p>
          <a:p>
            <a:r>
              <a:rPr lang="uk-UA" dirty="0"/>
              <a:t>Пріоритетні напрямки: сприяння працевлаштуванню та підтримка трудової мобільності; сприяння соціальній </a:t>
            </a:r>
            <a:r>
              <a:rPr lang="uk-UA" dirty="0" err="1"/>
              <a:t>інклюзивності</a:t>
            </a:r>
            <a:r>
              <a:rPr lang="uk-UA" dirty="0"/>
              <a:t> та боротьба з бідністю; інвестування освіти, навичок та навчання на всіх етапах життя; посилення інституційної спроможності та ефективного державного управління.</a:t>
            </a:r>
          </a:p>
          <a:p>
            <a:r>
              <a:rPr lang="uk-UA" dirty="0"/>
              <a:t>Розподіл коштів: у період 2014-2020 рр. фонд виділяє 83,9 млрд. євро на фінансування вищезазначених напрямків у ЄС.</a:t>
            </a:r>
          </a:p>
          <a:p>
            <a:r>
              <a:rPr lang="uk-UA" dirty="0"/>
              <a:t>Щонайменше 20% коштів мають бути використані на сприяння соціальній </a:t>
            </a:r>
            <a:r>
              <a:rPr lang="uk-UA" dirty="0" err="1"/>
              <a:t>інклюзивності</a:t>
            </a:r>
            <a:r>
              <a:rPr lang="uk-UA" dirty="0"/>
              <a:t> та боротьбі з бідністю. 80 млрд. євро виділено на інвестиції у людський капітал, а також додаткові 3,2 млрд. євро на Ініціативу з працевлаштування молоді.</a:t>
            </a:r>
          </a:p>
          <a:p>
            <a:r>
              <a:rPr lang="uk-UA" dirty="0"/>
              <a:t>На даний момент, фінансування можуть отримувати лише держави-члени ЄС.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6505" y="255274"/>
            <a:ext cx="2299187" cy="1516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1432"/>
          <a:stretch/>
        </p:blipFill>
        <p:spPr bwMode="auto">
          <a:xfrm>
            <a:off x="538040" y="2081213"/>
            <a:ext cx="2190750" cy="163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324" y="4523398"/>
            <a:ext cx="228600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9855" y="3720123"/>
            <a:ext cx="2056668" cy="144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Дата 3">
            <a:extLst>
              <a:ext uri="{FF2B5EF4-FFF2-40B4-BE49-F238E27FC236}">
                <a16:creationId xmlns:a16="http://schemas.microsoft.com/office/drawing/2014/main" id="{66A368B7-E720-494D-AEBE-AC38F24D50C9}"/>
              </a:ext>
            </a:extLst>
          </p:cNvPr>
          <p:cNvSpPr>
            <a:spLocks noGrp="1"/>
          </p:cNvSpPr>
          <p:nvPr>
            <p:ph type="dt" sz="half" idx="10"/>
          </p:nvPr>
        </p:nvSpPr>
        <p:spPr/>
        <p:txBody>
          <a:bodyPr/>
          <a:lstStyle/>
          <a:p>
            <a:fld id="{E98F1E24-495B-F141-96EB-B22C23A4F714}" type="datetime1">
              <a:rPr lang="ru-RU" smtClean="0"/>
              <a:t>13.11.2022</a:t>
            </a:fld>
            <a:endParaRPr lang="ru-UA"/>
          </a:p>
        </p:txBody>
      </p:sp>
      <p:sp>
        <p:nvSpPr>
          <p:cNvPr id="5" name="Номер слайда 4">
            <a:extLst>
              <a:ext uri="{FF2B5EF4-FFF2-40B4-BE49-F238E27FC236}">
                <a16:creationId xmlns:a16="http://schemas.microsoft.com/office/drawing/2014/main" id="{09E9C4B5-5A93-D845-8003-CD845707ACC6}"/>
              </a:ext>
            </a:extLst>
          </p:cNvPr>
          <p:cNvSpPr>
            <a:spLocks noGrp="1"/>
          </p:cNvSpPr>
          <p:nvPr>
            <p:ph type="sldNum" sz="quarter" idx="12"/>
          </p:nvPr>
        </p:nvSpPr>
        <p:spPr/>
        <p:txBody>
          <a:bodyPr/>
          <a:lstStyle/>
          <a:p>
            <a:fld id="{D4CBF4CF-B119-4841-B505-2CAA97F19D28}" type="slidenum">
              <a:rPr lang="ru-UA" smtClean="0"/>
              <a:t>39</a:t>
            </a:fld>
            <a:endParaRPr lang="ru-UA"/>
          </a:p>
        </p:txBody>
      </p:sp>
    </p:spTree>
    <p:extLst>
      <p:ext uri="{BB962C8B-B14F-4D97-AF65-F5344CB8AC3E}">
        <p14:creationId xmlns:p14="http://schemas.microsoft.com/office/powerpoint/2010/main" val="2242830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4C2AC6-4D61-AED1-72D2-F0C00F1EDFAA}"/>
              </a:ext>
            </a:extLst>
          </p:cNvPr>
          <p:cNvSpPr>
            <a:spLocks noGrp="1"/>
          </p:cNvSpPr>
          <p:nvPr>
            <p:ph type="title"/>
          </p:nvPr>
        </p:nvSpPr>
        <p:spPr>
          <a:xfrm>
            <a:off x="957839" y="382385"/>
            <a:ext cx="6768841" cy="1492132"/>
          </a:xfrm>
        </p:spPr>
        <p:txBody>
          <a:bodyPr>
            <a:noAutofit/>
          </a:bodyPr>
          <a:lstStyle/>
          <a:p>
            <a:r>
              <a:rPr lang="ru-RU" sz="3200" dirty="0" err="1"/>
              <a:t>Основні</a:t>
            </a:r>
            <a:r>
              <a:rPr lang="ru-RU" sz="3200" dirty="0"/>
              <a:t> </a:t>
            </a:r>
            <a:r>
              <a:rPr lang="ru-RU" sz="3200" dirty="0" err="1"/>
              <a:t>горизонтальні</a:t>
            </a:r>
            <a:r>
              <a:rPr lang="ru-RU" sz="3200" dirty="0"/>
              <a:t> </a:t>
            </a:r>
            <a:r>
              <a:rPr lang="ru-RU" sz="3200" dirty="0" err="1"/>
              <a:t>політики</a:t>
            </a:r>
            <a:r>
              <a:rPr lang="ru-RU" sz="3200" dirty="0"/>
              <a:t> ЄС (</a:t>
            </a:r>
            <a:r>
              <a:rPr lang="ru-RU" sz="3200" dirty="0" err="1"/>
              <a:t>соціальна</a:t>
            </a:r>
            <a:r>
              <a:rPr lang="ru-RU" sz="3200" dirty="0"/>
              <a:t>, </a:t>
            </a:r>
            <a:r>
              <a:rPr lang="ru-RU" sz="3200" dirty="0" err="1"/>
              <a:t>регіональна</a:t>
            </a:r>
            <a:r>
              <a:rPr lang="ru-RU" sz="3200" dirty="0"/>
              <a:t>, конкурентна, </a:t>
            </a:r>
            <a:r>
              <a:rPr lang="ru-RU" sz="3200" dirty="0" err="1"/>
              <a:t>екологічна</a:t>
            </a:r>
            <a:r>
              <a:rPr lang="ru-RU" sz="3200" dirty="0"/>
              <a:t>)</a:t>
            </a:r>
            <a:endParaRPr lang="ru-UA" sz="3200" dirty="0"/>
          </a:p>
        </p:txBody>
      </p:sp>
      <p:sp>
        <p:nvSpPr>
          <p:cNvPr id="4" name="Дата 3">
            <a:extLst>
              <a:ext uri="{FF2B5EF4-FFF2-40B4-BE49-F238E27FC236}">
                <a16:creationId xmlns:a16="http://schemas.microsoft.com/office/drawing/2014/main" id="{30E472D9-92CA-2FA7-3822-2E43C9B3A6AA}"/>
              </a:ext>
            </a:extLst>
          </p:cNvPr>
          <p:cNvSpPr>
            <a:spLocks noGrp="1"/>
          </p:cNvSpPr>
          <p:nvPr>
            <p:ph type="dt" sz="half" idx="10"/>
          </p:nvPr>
        </p:nvSpPr>
        <p:spPr/>
        <p:txBody>
          <a:bodyPr/>
          <a:lstStyle/>
          <a:p>
            <a:fld id="{0E37AF7E-FE4F-074D-BA12-EF0E88E1DEF7}" type="datetime1">
              <a:rPr lang="ru-RU" smtClean="0"/>
              <a:t>13.11.2022</a:t>
            </a:fld>
            <a:endParaRPr lang="ru-UA"/>
          </a:p>
        </p:txBody>
      </p:sp>
      <p:sp>
        <p:nvSpPr>
          <p:cNvPr id="5" name="Номер слайда 4">
            <a:extLst>
              <a:ext uri="{FF2B5EF4-FFF2-40B4-BE49-F238E27FC236}">
                <a16:creationId xmlns:a16="http://schemas.microsoft.com/office/drawing/2014/main" id="{8E470150-28A2-B733-3F8D-3B04F001A91A}"/>
              </a:ext>
            </a:extLst>
          </p:cNvPr>
          <p:cNvSpPr>
            <a:spLocks noGrp="1"/>
          </p:cNvSpPr>
          <p:nvPr>
            <p:ph type="sldNum" sz="quarter" idx="12"/>
          </p:nvPr>
        </p:nvSpPr>
        <p:spPr/>
        <p:txBody>
          <a:bodyPr/>
          <a:lstStyle/>
          <a:p>
            <a:fld id="{D0E2E3A0-6B7B-CD4A-8999-E2D0F517CFAE}" type="slidenum">
              <a:rPr lang="ru-UA" smtClean="0"/>
              <a:t>4</a:t>
            </a:fld>
            <a:endParaRPr lang="ru-UA"/>
          </a:p>
        </p:txBody>
      </p:sp>
      <p:sp>
        <p:nvSpPr>
          <p:cNvPr id="8" name="Прямоугольник 7">
            <a:extLst>
              <a:ext uri="{FF2B5EF4-FFF2-40B4-BE49-F238E27FC236}">
                <a16:creationId xmlns:a16="http://schemas.microsoft.com/office/drawing/2014/main" id="{1F662206-51C5-8607-8F78-402D3CB617BD}"/>
              </a:ext>
            </a:extLst>
          </p:cNvPr>
          <p:cNvSpPr/>
          <p:nvPr/>
        </p:nvSpPr>
        <p:spPr>
          <a:xfrm>
            <a:off x="1171572" y="2416938"/>
            <a:ext cx="6096000" cy="3108543"/>
          </a:xfrm>
          <a:prstGeom prst="rect">
            <a:avLst/>
          </a:prstGeom>
        </p:spPr>
        <p:txBody>
          <a:bodyPr>
            <a:spAutoFit/>
          </a:bodyPr>
          <a:lstStyle/>
          <a:p>
            <a:r>
              <a:rPr lang="ru-RU" sz="2800" u="sng" dirty="0" err="1"/>
              <a:t>Соціальна</a:t>
            </a:r>
            <a:r>
              <a:rPr lang="ru-RU" sz="2800" u="sng" dirty="0"/>
              <a:t> </a:t>
            </a:r>
            <a:r>
              <a:rPr lang="ru-RU" sz="2800" u="sng" dirty="0" err="1"/>
              <a:t>політика</a:t>
            </a:r>
            <a:r>
              <a:rPr lang="ru-RU" sz="2800" u="sng" dirty="0"/>
              <a:t>: </a:t>
            </a:r>
          </a:p>
          <a:p>
            <a:r>
              <a:rPr lang="ru-RU" sz="2800" dirty="0"/>
              <a:t>• </a:t>
            </a:r>
            <a:r>
              <a:rPr lang="ru-RU" sz="2800" dirty="0" err="1"/>
              <a:t>долання</a:t>
            </a:r>
            <a:r>
              <a:rPr lang="ru-RU" sz="2800" dirty="0"/>
              <a:t> </a:t>
            </a:r>
            <a:r>
              <a:rPr lang="ru-RU" sz="2800" dirty="0" err="1"/>
              <a:t>економічних</a:t>
            </a:r>
            <a:r>
              <a:rPr lang="ru-RU" sz="2800" dirty="0"/>
              <a:t> і </a:t>
            </a:r>
            <a:r>
              <a:rPr lang="ru-RU" sz="2800" dirty="0" err="1"/>
              <a:t>соціальних</a:t>
            </a:r>
            <a:r>
              <a:rPr lang="ru-RU" sz="2800" dirty="0"/>
              <a:t> </a:t>
            </a:r>
            <a:r>
              <a:rPr lang="ru-RU" sz="2800" dirty="0" err="1"/>
              <a:t>дисбалансів</a:t>
            </a:r>
            <a:r>
              <a:rPr lang="ru-RU" sz="2800" dirty="0"/>
              <a:t>; </a:t>
            </a:r>
          </a:p>
          <a:p>
            <a:r>
              <a:rPr lang="ru-RU" sz="2800" dirty="0"/>
              <a:t>• </a:t>
            </a:r>
            <a:r>
              <a:rPr lang="ru-RU" sz="2800" dirty="0" err="1"/>
              <a:t>запровадження</a:t>
            </a:r>
            <a:r>
              <a:rPr lang="ru-RU" sz="2800" dirty="0"/>
              <a:t> </a:t>
            </a:r>
            <a:r>
              <a:rPr lang="ru-RU" sz="2800" dirty="0" err="1"/>
              <a:t>мінімальних</a:t>
            </a:r>
            <a:r>
              <a:rPr lang="ru-RU" sz="2800" dirty="0"/>
              <a:t> </a:t>
            </a:r>
            <a:r>
              <a:rPr lang="ru-RU" sz="2800" dirty="0" err="1"/>
              <a:t>соціальних</a:t>
            </a:r>
            <a:r>
              <a:rPr lang="ru-RU" sz="2800" dirty="0"/>
              <a:t> </a:t>
            </a:r>
            <a:r>
              <a:rPr lang="ru-RU" sz="2800" dirty="0" err="1"/>
              <a:t>стандартів</a:t>
            </a:r>
            <a:r>
              <a:rPr lang="ru-RU" sz="2800" dirty="0"/>
              <a:t>; </a:t>
            </a:r>
          </a:p>
          <a:p>
            <a:r>
              <a:rPr lang="ru-RU" sz="2800" dirty="0"/>
              <a:t>• </a:t>
            </a:r>
            <a:r>
              <a:rPr lang="ru-RU" sz="2800" dirty="0" err="1"/>
              <a:t>соціальний</a:t>
            </a:r>
            <a:r>
              <a:rPr lang="ru-RU" sz="2800" dirty="0"/>
              <a:t> </a:t>
            </a:r>
            <a:r>
              <a:rPr lang="ru-RU" sz="2800" dirty="0" err="1"/>
              <a:t>прогрес</a:t>
            </a:r>
            <a:r>
              <a:rPr lang="ru-RU" sz="2800" dirty="0"/>
              <a:t>; </a:t>
            </a:r>
          </a:p>
          <a:p>
            <a:r>
              <a:rPr lang="ru-RU" sz="2800" dirty="0"/>
              <a:t>• </a:t>
            </a:r>
            <a:r>
              <a:rPr lang="ru-RU" sz="2800" dirty="0" err="1"/>
              <a:t>флоридизація</a:t>
            </a:r>
            <a:r>
              <a:rPr lang="ru-RU" sz="2800" dirty="0"/>
              <a:t> </a:t>
            </a:r>
            <a:r>
              <a:rPr lang="ru-RU" sz="2800" dirty="0" err="1"/>
              <a:t>населення</a:t>
            </a:r>
            <a:r>
              <a:rPr lang="ru-RU" sz="2800" dirty="0"/>
              <a:t>. </a:t>
            </a:r>
            <a:endParaRPr lang="ru-UA" sz="2800" dirty="0"/>
          </a:p>
        </p:txBody>
      </p:sp>
      <p:pic>
        <p:nvPicPr>
          <p:cNvPr id="10" name="Рисунок 9">
            <a:extLst>
              <a:ext uri="{FF2B5EF4-FFF2-40B4-BE49-F238E27FC236}">
                <a16:creationId xmlns:a16="http://schemas.microsoft.com/office/drawing/2014/main" id="{13274F94-34FA-04E8-7E9B-68C9BB6F35A1}"/>
              </a:ext>
            </a:extLst>
          </p:cNvPr>
          <p:cNvPicPr>
            <a:picLocks noChangeAspect="1"/>
          </p:cNvPicPr>
          <p:nvPr/>
        </p:nvPicPr>
        <p:blipFill>
          <a:blip r:embed="rId2"/>
          <a:stretch>
            <a:fillRect/>
          </a:stretch>
        </p:blipFill>
        <p:spPr>
          <a:xfrm>
            <a:off x="7608570" y="1128451"/>
            <a:ext cx="3009900" cy="4368800"/>
          </a:xfrm>
          <a:prstGeom prst="rect">
            <a:avLst/>
          </a:prstGeom>
        </p:spPr>
      </p:pic>
    </p:spTree>
    <p:extLst>
      <p:ext uri="{BB962C8B-B14F-4D97-AF65-F5344CB8AC3E}">
        <p14:creationId xmlns:p14="http://schemas.microsoft.com/office/powerpoint/2010/main" val="10010433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0000" y="447188"/>
            <a:ext cx="6176954" cy="970450"/>
          </a:xfrm>
        </p:spPr>
        <p:txBody>
          <a:bodyPr>
            <a:normAutofit/>
          </a:bodyPr>
          <a:lstStyle/>
          <a:p>
            <a:r>
              <a:rPr lang="uk-UA" sz="2400" dirty="0"/>
              <a:t>Фінансова допомога</a:t>
            </a:r>
            <a:br>
              <a:rPr lang="uk-UA" sz="2400" dirty="0"/>
            </a:br>
            <a:r>
              <a:rPr lang="uk-UA" sz="2400" dirty="0"/>
              <a:t> Україні з боку ЄС</a:t>
            </a:r>
          </a:p>
        </p:txBody>
      </p:sp>
      <p:sp>
        <p:nvSpPr>
          <p:cNvPr id="3" name="Объект 2"/>
          <p:cNvSpPr>
            <a:spLocks noGrp="1"/>
          </p:cNvSpPr>
          <p:nvPr>
            <p:ph idx="1"/>
          </p:nvPr>
        </p:nvSpPr>
        <p:spPr>
          <a:xfrm>
            <a:off x="568620" y="2198841"/>
            <a:ext cx="6793473" cy="4366082"/>
          </a:xfrm>
          <a:solidFill>
            <a:schemeClr val="accent4">
              <a:lumMod val="40000"/>
              <a:lumOff val="60000"/>
            </a:schemeClr>
          </a:solidFill>
        </p:spPr>
        <p:txBody>
          <a:bodyPr>
            <a:normAutofit/>
          </a:bodyPr>
          <a:lstStyle/>
          <a:p>
            <a:r>
              <a:rPr lang="ru-RU" dirty="0"/>
              <a:t> </a:t>
            </a:r>
            <a:r>
              <a:rPr lang="ru-RU" dirty="0" err="1"/>
              <a:t>Україні</a:t>
            </a:r>
            <a:r>
              <a:rPr lang="ru-RU" dirty="0"/>
              <a:t> на </a:t>
            </a:r>
            <a:r>
              <a:rPr lang="ru-RU" dirty="0" err="1"/>
              <a:t>були</a:t>
            </a:r>
            <a:r>
              <a:rPr lang="ru-RU" dirty="0"/>
              <a:t> </a:t>
            </a:r>
            <a:r>
              <a:rPr lang="ru-RU" dirty="0" err="1"/>
              <a:t>доступні</a:t>
            </a:r>
            <a:r>
              <a:rPr lang="ru-RU" dirty="0"/>
              <a:t> </a:t>
            </a:r>
            <a:r>
              <a:rPr lang="ru-RU" dirty="0" err="1"/>
              <a:t>лише</a:t>
            </a:r>
            <a:r>
              <a:rPr lang="ru-RU" dirty="0"/>
              <a:t> </a:t>
            </a:r>
            <a:r>
              <a:rPr lang="ru-RU" dirty="0" err="1"/>
              <a:t>програми</a:t>
            </a:r>
            <a:r>
              <a:rPr lang="ru-RU" dirty="0"/>
              <a:t> </a:t>
            </a:r>
            <a:r>
              <a:rPr lang="ru-RU" dirty="0" err="1"/>
              <a:t>транснаціонального</a:t>
            </a:r>
            <a:r>
              <a:rPr lang="ru-RU" dirty="0"/>
              <a:t> </a:t>
            </a:r>
            <a:r>
              <a:rPr lang="ru-RU" dirty="0" err="1"/>
              <a:t>співробітництва</a:t>
            </a:r>
            <a:r>
              <a:rPr lang="ru-RU" dirty="0"/>
              <a:t> (</a:t>
            </a:r>
            <a:r>
              <a:rPr lang="ru-RU" dirty="0" err="1"/>
              <a:t>Interreg</a:t>
            </a:r>
            <a:r>
              <a:rPr lang="ru-RU" dirty="0"/>
              <a:t> B), </a:t>
            </a:r>
            <a:r>
              <a:rPr lang="ru-RU" dirty="0" err="1"/>
              <a:t>які</a:t>
            </a:r>
            <a:r>
              <a:rPr lang="ru-RU" dirty="0"/>
              <a:t> </a:t>
            </a:r>
            <a:r>
              <a:rPr lang="ru-RU" dirty="0" err="1"/>
              <a:t>можуть</a:t>
            </a:r>
            <a:r>
              <a:rPr lang="ru-RU" dirty="0"/>
              <a:t> </a:t>
            </a:r>
            <a:r>
              <a:rPr lang="ru-RU" dirty="0" err="1"/>
              <a:t>включати</a:t>
            </a:r>
            <a:r>
              <a:rPr lang="ru-RU" dirty="0"/>
              <a:t> </a:t>
            </a:r>
            <a:r>
              <a:rPr lang="ru-RU" dirty="0" err="1"/>
              <a:t>держави</a:t>
            </a:r>
            <a:r>
              <a:rPr lang="ru-RU" dirty="0"/>
              <a:t>, </a:t>
            </a:r>
            <a:r>
              <a:rPr lang="ru-RU" dirty="0" err="1"/>
              <a:t>що</a:t>
            </a:r>
            <a:r>
              <a:rPr lang="ru-RU" dirty="0"/>
              <a:t> не є членами, кандидатами </a:t>
            </a:r>
            <a:r>
              <a:rPr lang="ru-RU" dirty="0" err="1"/>
              <a:t>або</a:t>
            </a:r>
            <a:r>
              <a:rPr lang="ru-RU" dirty="0"/>
              <a:t> </a:t>
            </a:r>
            <a:r>
              <a:rPr lang="ru-RU" dirty="0" err="1"/>
              <a:t>потенційними</a:t>
            </a:r>
            <a:r>
              <a:rPr lang="ru-RU" dirty="0"/>
              <a:t> кандидатами на членство в ЄС (за </a:t>
            </a:r>
            <a:r>
              <a:rPr lang="ru-RU" dirty="0" err="1"/>
              <a:t>умови</a:t>
            </a:r>
            <a:r>
              <a:rPr lang="ru-RU" dirty="0"/>
              <a:t> </a:t>
            </a:r>
            <a:r>
              <a:rPr lang="ru-RU" dirty="0" err="1"/>
              <a:t>кооперації</a:t>
            </a:r>
            <a:r>
              <a:rPr lang="ru-RU" dirty="0"/>
              <a:t> з </a:t>
            </a:r>
            <a:r>
              <a:rPr lang="ru-RU" dirty="0" err="1"/>
              <a:t>країнами</a:t>
            </a:r>
            <a:r>
              <a:rPr lang="ru-RU" dirty="0"/>
              <a:t>-членами ЄС).</a:t>
            </a:r>
          </a:p>
          <a:p>
            <a:r>
              <a:rPr lang="ru-RU" dirty="0"/>
              <a:t>Коли  </a:t>
            </a:r>
            <a:r>
              <a:rPr lang="ru-RU" dirty="0" err="1"/>
              <a:t>Україна</a:t>
            </a:r>
            <a:r>
              <a:rPr lang="ru-RU" dirty="0"/>
              <a:t> стала </a:t>
            </a:r>
            <a:r>
              <a:rPr lang="ru-RU" dirty="0" err="1"/>
              <a:t>потенційним</a:t>
            </a:r>
            <a:r>
              <a:rPr lang="ru-RU" dirty="0"/>
              <a:t> кандидатом на членство в ЄС, стала </a:t>
            </a:r>
            <a:r>
              <a:rPr lang="ru-RU" dirty="0" err="1"/>
              <a:t>можливою</a:t>
            </a:r>
            <a:r>
              <a:rPr lang="ru-RU" dirty="0"/>
              <a:t> перспектива </a:t>
            </a:r>
            <a:r>
              <a:rPr lang="ru-RU" dirty="0" err="1"/>
              <a:t>транскордонного</a:t>
            </a:r>
            <a:r>
              <a:rPr lang="ru-RU" dirty="0"/>
              <a:t> </a:t>
            </a:r>
            <a:r>
              <a:rPr lang="ru-RU" dirty="0" err="1"/>
              <a:t>співробітництва</a:t>
            </a:r>
            <a:r>
              <a:rPr lang="ru-RU" dirty="0"/>
              <a:t> (</a:t>
            </a:r>
            <a:r>
              <a:rPr lang="ru-RU" dirty="0" err="1"/>
              <a:t>Interreg</a:t>
            </a:r>
            <a:r>
              <a:rPr lang="ru-RU" dirty="0"/>
              <a:t> </a:t>
            </a:r>
            <a:r>
              <a:rPr lang="ru-RU" dirty="0" err="1"/>
              <a:t>A</a:t>
            </a:r>
            <a:r>
              <a:rPr lang="ru-RU" dirty="0"/>
              <a:t>).</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2850" y="299915"/>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3556" y="2097332"/>
            <a:ext cx="2505075"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1600" y="4630127"/>
            <a:ext cx="342900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Дата 3">
            <a:extLst>
              <a:ext uri="{FF2B5EF4-FFF2-40B4-BE49-F238E27FC236}">
                <a16:creationId xmlns:a16="http://schemas.microsoft.com/office/drawing/2014/main" id="{7F0704B6-3447-5B48-87BB-588DFC9E04B3}"/>
              </a:ext>
            </a:extLst>
          </p:cNvPr>
          <p:cNvSpPr>
            <a:spLocks noGrp="1"/>
          </p:cNvSpPr>
          <p:nvPr>
            <p:ph type="dt" sz="half" idx="10"/>
          </p:nvPr>
        </p:nvSpPr>
        <p:spPr/>
        <p:txBody>
          <a:bodyPr/>
          <a:lstStyle/>
          <a:p>
            <a:fld id="{DC0F6F01-D107-5248-8F17-0F44106F87D1}" type="datetime1">
              <a:rPr lang="ru-RU" smtClean="0"/>
              <a:t>13.11.2022</a:t>
            </a:fld>
            <a:endParaRPr lang="ru-UA"/>
          </a:p>
        </p:txBody>
      </p:sp>
      <p:sp>
        <p:nvSpPr>
          <p:cNvPr id="5" name="Номер слайда 4">
            <a:extLst>
              <a:ext uri="{FF2B5EF4-FFF2-40B4-BE49-F238E27FC236}">
                <a16:creationId xmlns:a16="http://schemas.microsoft.com/office/drawing/2014/main" id="{FD21E6FF-6C44-434B-9ABD-EBDDE6E3CBC1}"/>
              </a:ext>
            </a:extLst>
          </p:cNvPr>
          <p:cNvSpPr>
            <a:spLocks noGrp="1"/>
          </p:cNvSpPr>
          <p:nvPr>
            <p:ph type="sldNum" sz="quarter" idx="12"/>
          </p:nvPr>
        </p:nvSpPr>
        <p:spPr/>
        <p:txBody>
          <a:bodyPr/>
          <a:lstStyle/>
          <a:p>
            <a:fld id="{D4CBF4CF-B119-4841-B505-2CAA97F19D28}" type="slidenum">
              <a:rPr lang="ru-UA" smtClean="0"/>
              <a:t>40</a:t>
            </a:fld>
            <a:endParaRPr lang="ru-UA"/>
          </a:p>
        </p:txBody>
      </p:sp>
    </p:spTree>
    <p:extLst>
      <p:ext uri="{BB962C8B-B14F-4D97-AF65-F5344CB8AC3E}">
        <p14:creationId xmlns:p14="http://schemas.microsoft.com/office/powerpoint/2010/main" val="10684561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0923" y="468923"/>
            <a:ext cx="10108092" cy="1328614"/>
          </a:xfrm>
        </p:spPr>
        <p:txBody>
          <a:bodyPr>
            <a:normAutofit/>
          </a:bodyPr>
          <a:lstStyle/>
          <a:p>
            <a:pPr algn="ctr"/>
            <a:r>
              <a:rPr lang="ru-RU" sz="2400" dirty="0"/>
              <a:t>У </a:t>
            </a:r>
            <a:r>
              <a:rPr lang="ru-RU" sz="2400" dirty="0" err="1"/>
              <a:t>грудні</a:t>
            </a:r>
            <a:r>
              <a:rPr lang="ru-RU" sz="2400" dirty="0"/>
              <a:t> 2017 року </a:t>
            </a:r>
            <a:r>
              <a:rPr lang="ru-RU" sz="2400" dirty="0" err="1"/>
              <a:t>Європейською</a:t>
            </a:r>
            <a:r>
              <a:rPr lang="ru-RU" sz="2400" dirty="0"/>
              <a:t> </a:t>
            </a:r>
            <a:r>
              <a:rPr lang="ru-RU" sz="2400" dirty="0" err="1"/>
              <a:t>Комісією</a:t>
            </a:r>
            <a:r>
              <a:rPr lang="ru-RU" sz="2400" dirty="0"/>
              <a:t> </a:t>
            </a:r>
            <a:r>
              <a:rPr lang="ru-RU" sz="2400" dirty="0" err="1"/>
              <a:t>було</a:t>
            </a:r>
            <a:r>
              <a:rPr lang="ru-RU" sz="2400" dirty="0"/>
              <a:t> </a:t>
            </a:r>
            <a:r>
              <a:rPr lang="ru-RU" sz="2400" dirty="0" err="1"/>
              <a:t>затверджено</a:t>
            </a:r>
            <a:r>
              <a:rPr lang="ru-RU" sz="2400" dirty="0"/>
              <a:t> </a:t>
            </a:r>
            <a:r>
              <a:rPr lang="ru-RU" sz="2400" dirty="0" err="1"/>
              <a:t>новий</a:t>
            </a:r>
            <a:r>
              <a:rPr lang="ru-RU" sz="2400" dirty="0"/>
              <a:t> </a:t>
            </a:r>
            <a:r>
              <a:rPr lang="ru-RU" sz="2400" dirty="0" err="1"/>
              <a:t>Стратегічний</a:t>
            </a:r>
            <a:r>
              <a:rPr lang="ru-RU" sz="2400" dirty="0"/>
              <a:t> документ </a:t>
            </a:r>
            <a:r>
              <a:rPr lang="ru-RU" sz="2400" dirty="0" err="1"/>
              <a:t>щодо</a:t>
            </a:r>
            <a:r>
              <a:rPr lang="ru-RU" sz="2400" dirty="0"/>
              <a:t> </a:t>
            </a:r>
            <a:r>
              <a:rPr lang="ru-RU" sz="2400" dirty="0" err="1"/>
              <a:t>допомоги</a:t>
            </a:r>
            <a:r>
              <a:rPr lang="ru-RU" sz="2400" dirty="0"/>
              <a:t> </a:t>
            </a:r>
            <a:r>
              <a:rPr lang="ru-RU" sz="2400" dirty="0" err="1"/>
              <a:t>Україні</a:t>
            </a:r>
            <a:r>
              <a:rPr lang="ru-RU" sz="2400" dirty="0"/>
              <a:t> на </a:t>
            </a:r>
            <a:br>
              <a:rPr lang="ru-RU" sz="2400" dirty="0"/>
            </a:br>
            <a:r>
              <a:rPr lang="ru-RU" sz="2400" dirty="0"/>
              <a:t>2018-2020 роки. </a:t>
            </a:r>
            <a:endParaRPr lang="uk-UA" sz="2400" dirty="0"/>
          </a:p>
        </p:txBody>
      </p:sp>
      <p:sp>
        <p:nvSpPr>
          <p:cNvPr id="3" name="Объект 2"/>
          <p:cNvSpPr>
            <a:spLocks noGrp="1"/>
          </p:cNvSpPr>
          <p:nvPr>
            <p:ph idx="1"/>
          </p:nvPr>
        </p:nvSpPr>
        <p:spPr>
          <a:xfrm>
            <a:off x="4140250" y="2222287"/>
            <a:ext cx="6910703" cy="3636511"/>
          </a:xfrm>
          <a:solidFill>
            <a:schemeClr val="accent4">
              <a:lumMod val="40000"/>
              <a:lumOff val="60000"/>
            </a:schemeClr>
          </a:solidFill>
        </p:spPr>
        <p:txBody>
          <a:bodyPr>
            <a:normAutofit/>
          </a:bodyPr>
          <a:lstStyle/>
          <a:p>
            <a:r>
              <a:rPr lang="uk-UA" dirty="0"/>
              <a:t>У ньому було визначено 4 стратегічні сектори:</a:t>
            </a:r>
          </a:p>
          <a:p>
            <a:pPr marL="0" indent="0">
              <a:buNone/>
            </a:pPr>
            <a:r>
              <a:rPr lang="uk-UA" dirty="0"/>
              <a:t>• зміцнення інституцій та належного управління;</a:t>
            </a:r>
          </a:p>
          <a:p>
            <a:pPr marL="0" indent="0">
              <a:buNone/>
            </a:pPr>
            <a:r>
              <a:rPr lang="uk-UA" dirty="0"/>
              <a:t>• економічний розвиток та розвиток можливостей ринку;</a:t>
            </a:r>
          </a:p>
          <a:p>
            <a:pPr marL="0" indent="0">
              <a:buNone/>
            </a:pPr>
            <a:r>
              <a:rPr lang="uk-UA" dirty="0"/>
              <a:t>• покращення транспортного сполучення, енергоефективність, захист навколишнього середовища та запобігання зміні клімату;</a:t>
            </a:r>
          </a:p>
          <a:p>
            <a:pPr marL="0" indent="0">
              <a:buNone/>
            </a:pPr>
            <a:r>
              <a:rPr lang="uk-UA" dirty="0"/>
              <a:t>• мобільність та контакти між людьми.</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140" y="2406040"/>
            <a:ext cx="3028950"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986" y="4291013"/>
            <a:ext cx="2657475"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Дата 3">
            <a:extLst>
              <a:ext uri="{FF2B5EF4-FFF2-40B4-BE49-F238E27FC236}">
                <a16:creationId xmlns:a16="http://schemas.microsoft.com/office/drawing/2014/main" id="{3B27ECB3-7D55-EF48-9067-8D99AF970156}"/>
              </a:ext>
            </a:extLst>
          </p:cNvPr>
          <p:cNvSpPr>
            <a:spLocks noGrp="1"/>
          </p:cNvSpPr>
          <p:nvPr>
            <p:ph type="dt" sz="half" idx="10"/>
          </p:nvPr>
        </p:nvSpPr>
        <p:spPr/>
        <p:txBody>
          <a:bodyPr/>
          <a:lstStyle/>
          <a:p>
            <a:fld id="{029A5AF8-BA8D-E24B-BADF-8CAC53AF6725}" type="datetime1">
              <a:rPr lang="ru-RU" smtClean="0"/>
              <a:t>13.11.2022</a:t>
            </a:fld>
            <a:endParaRPr lang="ru-UA"/>
          </a:p>
        </p:txBody>
      </p:sp>
      <p:sp>
        <p:nvSpPr>
          <p:cNvPr id="5" name="Номер слайда 4">
            <a:extLst>
              <a:ext uri="{FF2B5EF4-FFF2-40B4-BE49-F238E27FC236}">
                <a16:creationId xmlns:a16="http://schemas.microsoft.com/office/drawing/2014/main" id="{8C52E77D-4BCB-704C-A519-DF6EDF02E12B}"/>
              </a:ext>
            </a:extLst>
          </p:cNvPr>
          <p:cNvSpPr>
            <a:spLocks noGrp="1"/>
          </p:cNvSpPr>
          <p:nvPr>
            <p:ph type="sldNum" sz="quarter" idx="12"/>
          </p:nvPr>
        </p:nvSpPr>
        <p:spPr/>
        <p:txBody>
          <a:bodyPr/>
          <a:lstStyle/>
          <a:p>
            <a:fld id="{D4CBF4CF-B119-4841-B505-2CAA97F19D28}" type="slidenum">
              <a:rPr lang="ru-UA" smtClean="0"/>
              <a:t>41</a:t>
            </a:fld>
            <a:endParaRPr lang="ru-UA"/>
          </a:p>
        </p:txBody>
      </p:sp>
    </p:spTree>
    <p:extLst>
      <p:ext uri="{BB962C8B-B14F-4D97-AF65-F5344CB8AC3E}">
        <p14:creationId xmlns:p14="http://schemas.microsoft.com/office/powerpoint/2010/main" val="1691317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5477" y="447187"/>
            <a:ext cx="10936521" cy="1240935"/>
          </a:xfrm>
        </p:spPr>
        <p:txBody>
          <a:bodyPr>
            <a:normAutofit/>
          </a:bodyPr>
          <a:lstStyle/>
          <a:p>
            <a:pPr algn="ctr"/>
            <a:r>
              <a:rPr lang="uk-UA" sz="2000" dirty="0"/>
              <a:t>    </a:t>
            </a:r>
            <a:r>
              <a:rPr lang="uk-UA" sz="2000" dirty="0" err="1"/>
              <a:t>Віце-президентка</a:t>
            </a:r>
            <a:r>
              <a:rPr lang="uk-UA" sz="2000" dirty="0"/>
              <a:t> Європейської комісії відмітила,</a:t>
            </a:r>
            <a:br>
              <a:rPr lang="uk-UA" sz="2000" dirty="0"/>
            </a:br>
            <a:r>
              <a:rPr lang="uk-UA" sz="2000" dirty="0"/>
              <a:t>що ЄС за останні роки надав Україні близько 15 </a:t>
            </a:r>
            <a:r>
              <a:rPr lang="uk-UA" sz="2000" dirty="0" err="1"/>
              <a:t>млрд</a:t>
            </a:r>
            <a:r>
              <a:rPr lang="uk-UA" sz="2000" dirty="0"/>
              <a:t> євро допомоги. </a:t>
            </a:r>
            <a:br>
              <a:rPr lang="uk-UA" sz="2000" dirty="0"/>
            </a:br>
            <a:r>
              <a:rPr lang="uk-UA" sz="2000" dirty="0"/>
              <a:t>За її словами, це безпрецедентний і найбільший пакет підтримки в історії.</a:t>
            </a:r>
            <a:endParaRPr lang="uk-UA" dirty="0"/>
          </a:p>
        </p:txBody>
      </p:sp>
      <p:sp>
        <p:nvSpPr>
          <p:cNvPr id="3" name="Объект 2"/>
          <p:cNvSpPr>
            <a:spLocks noGrp="1"/>
          </p:cNvSpPr>
          <p:nvPr>
            <p:ph idx="1"/>
          </p:nvPr>
        </p:nvSpPr>
        <p:spPr>
          <a:xfrm>
            <a:off x="654589" y="2183210"/>
            <a:ext cx="7981411" cy="4538021"/>
          </a:xfrm>
          <a:solidFill>
            <a:schemeClr val="accent4">
              <a:lumMod val="40000"/>
              <a:lumOff val="60000"/>
            </a:schemeClr>
          </a:solidFill>
        </p:spPr>
        <p:txBody>
          <a:bodyPr>
            <a:normAutofit fontScale="70000" lnSpcReduction="20000"/>
          </a:bodyPr>
          <a:lstStyle/>
          <a:p>
            <a:pPr algn="just"/>
            <a:endParaRPr lang="uk-UA" dirty="0"/>
          </a:p>
          <a:p>
            <a:pPr algn="just"/>
            <a:r>
              <a:rPr lang="uk-UA" dirty="0"/>
              <a:t>Разом тим, у такій риториці чітко не прослідковуються частки поворотної та безповоротної допомоги. У свою чергу, аналіз показав, що основними каналами допомоги були такі:</a:t>
            </a:r>
          </a:p>
          <a:p>
            <a:pPr marL="0" indent="0" algn="just">
              <a:buNone/>
            </a:pPr>
            <a:r>
              <a:rPr lang="uk-UA" dirty="0"/>
              <a:t>• 200 </a:t>
            </a:r>
            <a:r>
              <a:rPr lang="uk-UA" dirty="0" err="1"/>
              <a:t>млн</a:t>
            </a:r>
            <a:r>
              <a:rPr lang="uk-UA" dirty="0"/>
              <a:t> євро на рік у формі грантів (безоплатна допомога);</a:t>
            </a:r>
          </a:p>
          <a:p>
            <a:pPr marL="0" indent="0" algn="just">
              <a:buNone/>
            </a:pPr>
            <a:r>
              <a:rPr lang="uk-UA" dirty="0"/>
              <a:t>• понад 181 </a:t>
            </a:r>
            <a:r>
              <a:rPr lang="uk-UA" dirty="0" err="1"/>
              <a:t>млн</a:t>
            </a:r>
            <a:r>
              <a:rPr lang="uk-UA" dirty="0"/>
              <a:t> євро було спрямовано в Україну через інвестиційну платформу сусідства для підтримки фінансування інфраструктури у таких сферах, як вода та каналізація, енергоефективність, навколишнє середовище та фінансування МСП;</a:t>
            </a:r>
          </a:p>
          <a:p>
            <a:pPr marL="0" indent="0" algn="just">
              <a:buNone/>
            </a:pPr>
            <a:r>
              <a:rPr lang="uk-UA" dirty="0"/>
              <a:t>• 70 </a:t>
            </a:r>
            <a:r>
              <a:rPr lang="uk-UA" dirty="0" err="1"/>
              <a:t>млн</a:t>
            </a:r>
            <a:r>
              <a:rPr lang="uk-UA" dirty="0"/>
              <a:t> євро у вигляді гуманітарної допомоги (безоплатна допомога).</a:t>
            </a:r>
          </a:p>
          <a:p>
            <a:pPr marL="0" indent="0" algn="just">
              <a:buNone/>
            </a:pPr>
            <a:r>
              <a:rPr lang="uk-UA" dirty="0"/>
              <a:t>• 4,4 </a:t>
            </a:r>
            <a:r>
              <a:rPr lang="uk-UA" dirty="0" err="1"/>
              <a:t>млрд</a:t>
            </a:r>
            <a:r>
              <a:rPr lang="uk-UA" dirty="0"/>
              <a:t> євро для макрофінансової допомоги (у формі позик), що є найбільшим обсягом, спрямованим на країну, яка не є членом ЄС. 4 </a:t>
            </a:r>
            <a:r>
              <a:rPr lang="uk-UA" dirty="0" err="1"/>
              <a:t>млрд</a:t>
            </a:r>
            <a:r>
              <a:rPr lang="uk-UA" dirty="0"/>
              <a:t> євро у вигляді позик Європейського банку реконструкції та розвитку (у формі позик) задля сприяння розвитку та реформуванню, серед іншого, банківського сектору, агробізнесу, транспорту та малого бізнесу в Україні, включаючи сприяння придбанню 300 </a:t>
            </a:r>
            <a:r>
              <a:rPr lang="uk-UA" dirty="0" err="1"/>
              <a:t>млн</a:t>
            </a:r>
            <a:r>
              <a:rPr lang="uk-UA" dirty="0"/>
              <a:t> доларів газу на опалювальний сезон 2015-2016 років та проекти з ядерної безпеки</a:t>
            </a: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1975" y="3813908"/>
            <a:ext cx="3682614" cy="2450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6282" y="1979124"/>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Дата 3">
            <a:extLst>
              <a:ext uri="{FF2B5EF4-FFF2-40B4-BE49-F238E27FC236}">
                <a16:creationId xmlns:a16="http://schemas.microsoft.com/office/drawing/2014/main" id="{1D569CDD-D6F4-5E4D-A991-03BE743F9337}"/>
              </a:ext>
            </a:extLst>
          </p:cNvPr>
          <p:cNvSpPr>
            <a:spLocks noGrp="1"/>
          </p:cNvSpPr>
          <p:nvPr>
            <p:ph type="dt" sz="half" idx="10"/>
          </p:nvPr>
        </p:nvSpPr>
        <p:spPr/>
        <p:txBody>
          <a:bodyPr/>
          <a:lstStyle/>
          <a:p>
            <a:fld id="{FA64E5CC-9E3F-614F-B4B6-E01EFE0AD356}" type="datetime1">
              <a:rPr lang="ru-RU" smtClean="0"/>
              <a:t>13.11.2022</a:t>
            </a:fld>
            <a:endParaRPr lang="ru-UA"/>
          </a:p>
        </p:txBody>
      </p:sp>
      <p:sp>
        <p:nvSpPr>
          <p:cNvPr id="5" name="Номер слайда 4">
            <a:extLst>
              <a:ext uri="{FF2B5EF4-FFF2-40B4-BE49-F238E27FC236}">
                <a16:creationId xmlns:a16="http://schemas.microsoft.com/office/drawing/2014/main" id="{F30D7C27-4BFA-534E-B935-8CD48EF41856}"/>
              </a:ext>
            </a:extLst>
          </p:cNvPr>
          <p:cNvSpPr>
            <a:spLocks noGrp="1"/>
          </p:cNvSpPr>
          <p:nvPr>
            <p:ph type="sldNum" sz="quarter" idx="12"/>
          </p:nvPr>
        </p:nvSpPr>
        <p:spPr/>
        <p:txBody>
          <a:bodyPr/>
          <a:lstStyle/>
          <a:p>
            <a:fld id="{D4CBF4CF-B119-4841-B505-2CAA97F19D28}" type="slidenum">
              <a:rPr lang="ru-UA" smtClean="0"/>
              <a:t>42</a:t>
            </a:fld>
            <a:endParaRPr lang="ru-UA"/>
          </a:p>
        </p:txBody>
      </p:sp>
    </p:spTree>
    <p:extLst>
      <p:ext uri="{BB962C8B-B14F-4D97-AF65-F5344CB8AC3E}">
        <p14:creationId xmlns:p14="http://schemas.microsoft.com/office/powerpoint/2010/main" val="31320176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57789" y="2480195"/>
            <a:ext cx="10554574" cy="3636511"/>
          </a:xfrm>
          <a:solidFill>
            <a:schemeClr val="accent4">
              <a:lumMod val="40000"/>
              <a:lumOff val="60000"/>
            </a:schemeClr>
          </a:solidFill>
        </p:spPr>
        <p:txBody>
          <a:bodyPr>
            <a:normAutofit fontScale="77500" lnSpcReduction="20000"/>
          </a:bodyPr>
          <a:lstStyle/>
          <a:p>
            <a:pPr>
              <a:buFont typeface="Arial" pitchFamily="34" charset="0"/>
              <a:buChar char="•"/>
            </a:pPr>
            <a:r>
              <a:rPr lang="uk-UA" dirty="0"/>
              <a:t>4,6 </a:t>
            </a:r>
            <a:r>
              <a:rPr lang="uk-UA" dirty="0" err="1"/>
              <a:t>млрд</a:t>
            </a:r>
            <a:r>
              <a:rPr lang="uk-UA" dirty="0"/>
              <a:t> євро у вигляді позик Європейського інвестиційного банку (у формі позик) з метою підтримки розвитку інфраструктури та реформ у транспортній, енергетичній сфері, сільському господарстві, освіті та муніципальному секторі, а також суттєва фінансова та технічна підтримка розвитку МСП.</a:t>
            </a:r>
          </a:p>
          <a:p>
            <a:pPr marL="0" indent="0">
              <a:buNone/>
            </a:pPr>
            <a:r>
              <a:rPr lang="uk-UA" dirty="0"/>
              <a:t>• 1,284 </a:t>
            </a:r>
            <a:r>
              <a:rPr lang="uk-UA" dirty="0" err="1"/>
              <a:t>млрд</a:t>
            </a:r>
            <a:r>
              <a:rPr lang="uk-UA" dirty="0"/>
              <a:t> євро отримано від Європейського інструменту сусідства.</a:t>
            </a:r>
          </a:p>
          <a:p>
            <a:pPr marL="0" indent="0">
              <a:buNone/>
            </a:pPr>
            <a:r>
              <a:rPr lang="uk-UA" dirty="0"/>
              <a:t>• понад 100 мільйонів євро з 2014 року отримано за програмою Інструменту з підтримки стабільності та миру для підтримки заходів з спостереження за виборами та зміцнення довіри, Спеціальної моніторингової місії ОБСЄ, внутрішньо переміщених осіб (ВПО), постраждалого від конфлікту населення, відновлення управління та примирення у постраждалих від кризи громадах, посилення їхньої стійкості, реінтеграції ветеранів, а також реформи поліції;</a:t>
            </a:r>
          </a:p>
          <a:p>
            <a:pPr marL="0" indent="0">
              <a:buNone/>
            </a:pPr>
            <a:r>
              <a:rPr lang="uk-UA" dirty="0"/>
              <a:t>• 83 мільйони євро складає бюджет програми "Консультативна місія Європейського Союзу" з метою досягнення ефективного та надійного сектору цивільної безпеки, в тому числі в боротьбі з корупцією</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886" y="284407"/>
            <a:ext cx="2647950"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0786" y="217731"/>
            <a:ext cx="3028950"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Дата 1">
            <a:extLst>
              <a:ext uri="{FF2B5EF4-FFF2-40B4-BE49-F238E27FC236}">
                <a16:creationId xmlns:a16="http://schemas.microsoft.com/office/drawing/2014/main" id="{10512433-6282-A74F-B96C-4FF2079A3490}"/>
              </a:ext>
            </a:extLst>
          </p:cNvPr>
          <p:cNvSpPr>
            <a:spLocks noGrp="1"/>
          </p:cNvSpPr>
          <p:nvPr>
            <p:ph type="dt" sz="half" idx="10"/>
          </p:nvPr>
        </p:nvSpPr>
        <p:spPr/>
        <p:txBody>
          <a:bodyPr/>
          <a:lstStyle/>
          <a:p>
            <a:fld id="{130FA545-CA4B-1A4C-91AB-B7C70744A80A}" type="datetime1">
              <a:rPr lang="ru-RU" smtClean="0"/>
              <a:t>13.11.2022</a:t>
            </a:fld>
            <a:endParaRPr lang="ru-UA"/>
          </a:p>
        </p:txBody>
      </p:sp>
      <p:sp>
        <p:nvSpPr>
          <p:cNvPr id="4" name="Номер слайда 3">
            <a:extLst>
              <a:ext uri="{FF2B5EF4-FFF2-40B4-BE49-F238E27FC236}">
                <a16:creationId xmlns:a16="http://schemas.microsoft.com/office/drawing/2014/main" id="{7E173D5E-B8A7-514A-A898-F77F5CE9E659}"/>
              </a:ext>
            </a:extLst>
          </p:cNvPr>
          <p:cNvSpPr>
            <a:spLocks noGrp="1"/>
          </p:cNvSpPr>
          <p:nvPr>
            <p:ph type="sldNum" sz="quarter" idx="12"/>
          </p:nvPr>
        </p:nvSpPr>
        <p:spPr/>
        <p:txBody>
          <a:bodyPr/>
          <a:lstStyle/>
          <a:p>
            <a:fld id="{D4CBF4CF-B119-4841-B505-2CAA97F19D28}" type="slidenum">
              <a:rPr lang="ru-UA" smtClean="0"/>
              <a:t>43</a:t>
            </a:fld>
            <a:endParaRPr lang="ru-UA"/>
          </a:p>
        </p:txBody>
      </p:sp>
    </p:spTree>
    <p:extLst>
      <p:ext uri="{BB962C8B-B14F-4D97-AF65-F5344CB8AC3E}">
        <p14:creationId xmlns:p14="http://schemas.microsoft.com/office/powerpoint/2010/main" val="36699769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nvSpPr>
        <p:spPr bwMode="auto">
          <a:xfrm>
            <a:off x="450850" y="908054"/>
            <a:ext cx="11472334" cy="4608513"/>
          </a:xfrm>
          <a:prstGeom prst="rect">
            <a:avLst/>
          </a:prstGeom>
          <a:noFill/>
          <a:ln>
            <a:noFill/>
          </a:ln>
          <a:effectLst/>
        </p:spPr>
        <p:txBody>
          <a:bodyPr/>
          <a:lst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algn="ctr" eaLnBrk="0" hangingPunct="0">
              <a:buClr>
                <a:srgbClr val="CBCBCB"/>
              </a:buClr>
              <a:buFont typeface="Wingdings" pitchFamily="2" charset="2"/>
              <a:buNone/>
              <a:defRPr/>
            </a:pPr>
            <a:endParaRPr lang="ru-RU" b="1" i="1" dirty="0">
              <a:solidFill>
                <a:srgbClr val="FFFFFF"/>
              </a:solidFill>
              <a:latin typeface="Century Gothic" pitchFamily="34" charset="0"/>
            </a:endParaRPr>
          </a:p>
        </p:txBody>
      </p:sp>
      <p:sp>
        <p:nvSpPr>
          <p:cNvPr id="2" name="Заголовок 1"/>
          <p:cNvSpPr>
            <a:spLocks noGrp="1"/>
          </p:cNvSpPr>
          <p:nvPr>
            <p:ph type="title"/>
          </p:nvPr>
        </p:nvSpPr>
        <p:spPr/>
        <p:txBody>
          <a:bodyPr/>
          <a:lstStyle/>
          <a:p>
            <a:pPr>
              <a:defRPr/>
            </a:pPr>
            <a:r>
              <a:rPr lang="uk-UA" dirty="0"/>
              <a:t>     </a:t>
            </a:r>
            <a:r>
              <a:rPr lang="uk-UA" dirty="0">
                <a:solidFill>
                  <a:srgbClr val="FFFF00"/>
                </a:solidFill>
              </a:rPr>
              <a:t>Рівень життя в Євросоюзі</a:t>
            </a:r>
            <a:endParaRPr lang="ru-RU" dirty="0">
              <a:solidFill>
                <a:srgbClr val="FFFF00"/>
              </a:solidFill>
            </a:endParaRPr>
          </a:p>
        </p:txBody>
      </p:sp>
      <p:sp>
        <p:nvSpPr>
          <p:cNvPr id="3" name="Дата 2"/>
          <p:cNvSpPr>
            <a:spLocks noGrp="1"/>
          </p:cNvSpPr>
          <p:nvPr>
            <p:ph type="dt" sz="half" idx="10"/>
          </p:nvPr>
        </p:nvSpPr>
        <p:spPr/>
        <p:txBody>
          <a:bodyPr/>
          <a:lstStyle/>
          <a:p>
            <a:pPr>
              <a:defRPr/>
            </a:pPr>
            <a:fld id="{37F490E0-0BF4-6C45-AEBF-C1EAB888489C}" type="datetime1">
              <a:rPr lang="ru-RU" smtClean="0">
                <a:solidFill>
                  <a:srgbClr val="FFFFFF"/>
                </a:solidFill>
              </a:rPr>
              <a:t>13.11.2022</a:t>
            </a:fld>
            <a:endParaRPr lang="ru-RU">
              <a:solidFill>
                <a:srgbClr val="FFFFFF"/>
              </a:solidFill>
            </a:endParaRPr>
          </a:p>
        </p:txBody>
      </p:sp>
      <p:sp>
        <p:nvSpPr>
          <p:cNvPr id="4" name="Номер слайда 3"/>
          <p:cNvSpPr>
            <a:spLocks noGrp="1"/>
          </p:cNvSpPr>
          <p:nvPr>
            <p:ph type="sldNum" sz="quarter" idx="12"/>
          </p:nvPr>
        </p:nvSpPr>
        <p:spPr/>
        <p:txBody>
          <a:bodyPr/>
          <a:lstStyle/>
          <a:p>
            <a:pPr>
              <a:defRPr/>
            </a:pPr>
            <a:fld id="{AD7ACEB8-E208-44E0-9D3A-6EC1A400451D}" type="slidenum">
              <a:rPr lang="ru-RU" smtClean="0">
                <a:solidFill>
                  <a:srgbClr val="FFFFFF"/>
                </a:solidFill>
              </a:rPr>
              <a:pPr>
                <a:defRPr/>
              </a:pPr>
              <a:t>44</a:t>
            </a:fld>
            <a:endParaRPr lang="ru-RU">
              <a:solidFill>
                <a:srgbClr val="FFFFFF"/>
              </a:solidFill>
            </a:endParaRPr>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3973" y="1784147"/>
            <a:ext cx="5666455" cy="4654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7674706"/>
      </p:ext>
    </p:extLst>
  </p:cSld>
  <p:clrMapOvr>
    <a:masterClrMapping/>
  </p:clrMapOvr>
  <p:transition spd="slow">
    <p:blinds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560" y="567294"/>
            <a:ext cx="11280262" cy="516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Дата 1"/>
          <p:cNvSpPr>
            <a:spLocks noGrp="1"/>
          </p:cNvSpPr>
          <p:nvPr>
            <p:ph type="dt" sz="half" idx="10"/>
          </p:nvPr>
        </p:nvSpPr>
        <p:spPr/>
        <p:txBody>
          <a:bodyPr/>
          <a:lstStyle/>
          <a:p>
            <a:pPr>
              <a:defRPr/>
            </a:pPr>
            <a:fld id="{AD46A445-F725-BD41-BA55-D6EFDBD9C6D6}" type="datetime1">
              <a:rPr lang="ru-RU" smtClean="0">
                <a:solidFill>
                  <a:srgbClr val="FFFFFF"/>
                </a:solidFill>
              </a:rPr>
              <a:t>13.11.2022</a:t>
            </a:fld>
            <a:endParaRPr lang="ru-RU">
              <a:solidFill>
                <a:srgbClr val="FFFFFF"/>
              </a:solidFill>
            </a:endParaRPr>
          </a:p>
        </p:txBody>
      </p:sp>
      <p:sp>
        <p:nvSpPr>
          <p:cNvPr id="3" name="Номер слайда 2"/>
          <p:cNvSpPr>
            <a:spLocks noGrp="1"/>
          </p:cNvSpPr>
          <p:nvPr>
            <p:ph type="sldNum" sz="quarter" idx="12"/>
          </p:nvPr>
        </p:nvSpPr>
        <p:spPr/>
        <p:txBody>
          <a:bodyPr/>
          <a:lstStyle/>
          <a:p>
            <a:pPr>
              <a:defRPr/>
            </a:pPr>
            <a:fld id="{AD7ACEB8-E208-44E0-9D3A-6EC1A400451D}" type="slidenum">
              <a:rPr lang="ru-RU" smtClean="0">
                <a:solidFill>
                  <a:srgbClr val="FFFFFF"/>
                </a:solidFill>
              </a:rPr>
              <a:pPr>
                <a:defRPr/>
              </a:pPr>
              <a:t>45</a:t>
            </a:fld>
            <a:endParaRPr lang="ru-RU">
              <a:solidFill>
                <a:srgbClr val="FFFFFF"/>
              </a:solidFill>
            </a:endParaRPr>
          </a:p>
        </p:txBody>
      </p:sp>
    </p:spTree>
    <p:extLst>
      <p:ext uri="{BB962C8B-B14F-4D97-AF65-F5344CB8AC3E}">
        <p14:creationId xmlns:p14="http://schemas.microsoft.com/office/powerpoint/2010/main" val="27082727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966" y="2060848"/>
            <a:ext cx="10633573" cy="3171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Дата 1"/>
          <p:cNvSpPr>
            <a:spLocks noGrp="1"/>
          </p:cNvSpPr>
          <p:nvPr>
            <p:ph type="dt" sz="half" idx="10"/>
          </p:nvPr>
        </p:nvSpPr>
        <p:spPr/>
        <p:txBody>
          <a:bodyPr/>
          <a:lstStyle/>
          <a:p>
            <a:pPr>
              <a:defRPr/>
            </a:pPr>
            <a:fld id="{4EA7B18D-42CC-D942-A786-8427FE5CBDA5}" type="datetime1">
              <a:rPr lang="ru-RU" smtClean="0">
                <a:solidFill>
                  <a:srgbClr val="FFFFFF"/>
                </a:solidFill>
              </a:rPr>
              <a:t>13.11.2022</a:t>
            </a:fld>
            <a:endParaRPr lang="ru-RU">
              <a:solidFill>
                <a:srgbClr val="FFFFFF"/>
              </a:solidFill>
            </a:endParaRPr>
          </a:p>
        </p:txBody>
      </p:sp>
      <p:sp>
        <p:nvSpPr>
          <p:cNvPr id="3" name="Номер слайда 2"/>
          <p:cNvSpPr>
            <a:spLocks noGrp="1"/>
          </p:cNvSpPr>
          <p:nvPr>
            <p:ph type="sldNum" sz="quarter" idx="12"/>
          </p:nvPr>
        </p:nvSpPr>
        <p:spPr/>
        <p:txBody>
          <a:bodyPr/>
          <a:lstStyle/>
          <a:p>
            <a:pPr>
              <a:defRPr/>
            </a:pPr>
            <a:fld id="{AD7ACEB8-E208-44E0-9D3A-6EC1A400451D}" type="slidenum">
              <a:rPr lang="ru-RU" smtClean="0">
                <a:solidFill>
                  <a:srgbClr val="FFFFFF"/>
                </a:solidFill>
              </a:rPr>
              <a:pPr>
                <a:defRPr/>
              </a:pPr>
              <a:t>46</a:t>
            </a:fld>
            <a:endParaRPr lang="ru-RU">
              <a:solidFill>
                <a:srgbClr val="FFFFFF"/>
              </a:solidFill>
            </a:endParaRPr>
          </a:p>
        </p:txBody>
      </p:sp>
    </p:spTree>
    <p:extLst>
      <p:ext uri="{BB962C8B-B14F-4D97-AF65-F5344CB8AC3E}">
        <p14:creationId xmlns:p14="http://schemas.microsoft.com/office/powerpoint/2010/main" val="14520352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420A07-D01B-EC46-8E63-B7B06CFA76C1}"/>
              </a:ext>
            </a:extLst>
          </p:cNvPr>
          <p:cNvSpPr>
            <a:spLocks noGrp="1"/>
          </p:cNvSpPr>
          <p:nvPr>
            <p:ph type="title"/>
          </p:nvPr>
        </p:nvSpPr>
        <p:spPr/>
        <p:txBody>
          <a:bodyPr>
            <a:normAutofit/>
          </a:bodyPr>
          <a:lstStyle/>
          <a:p>
            <a:r>
              <a:rPr lang="ru-RU" b="1" dirty="0" err="1"/>
              <a:t>Прискорення</a:t>
            </a:r>
            <a:r>
              <a:rPr lang="ru-RU" b="1" dirty="0"/>
              <a:t> реформ, </a:t>
            </a:r>
            <a:r>
              <a:rPr lang="ru-RU" b="1" dirty="0" err="1"/>
              <a:t>вигідних</a:t>
            </a:r>
            <a:r>
              <a:rPr lang="ru-RU" b="1" dirty="0"/>
              <a:t> кожному </a:t>
            </a:r>
            <a:r>
              <a:rPr lang="ru-RU" b="1" dirty="0" err="1"/>
              <a:t>українцю</a:t>
            </a:r>
            <a:br>
              <a:rPr lang="ru-RU" dirty="0"/>
            </a:br>
            <a:endParaRPr lang="ru-UA" dirty="0"/>
          </a:p>
        </p:txBody>
      </p:sp>
      <p:sp>
        <p:nvSpPr>
          <p:cNvPr id="3" name="Объект 2">
            <a:extLst>
              <a:ext uri="{FF2B5EF4-FFF2-40B4-BE49-F238E27FC236}">
                <a16:creationId xmlns:a16="http://schemas.microsoft.com/office/drawing/2014/main" id="{151F04A4-88D1-5F41-8856-C0DF0247A2F9}"/>
              </a:ext>
            </a:extLst>
          </p:cNvPr>
          <p:cNvSpPr>
            <a:spLocks noGrp="1"/>
          </p:cNvSpPr>
          <p:nvPr>
            <p:ph idx="1"/>
          </p:nvPr>
        </p:nvSpPr>
        <p:spPr>
          <a:xfrm>
            <a:off x="677334" y="2160589"/>
            <a:ext cx="8257660" cy="3880773"/>
          </a:xfrm>
        </p:spPr>
        <p:txBody>
          <a:bodyPr>
            <a:normAutofit fontScale="85000" lnSpcReduction="10000"/>
          </a:bodyPr>
          <a:lstStyle/>
          <a:p>
            <a:pPr algn="just"/>
            <a:r>
              <a:rPr lang="ru-RU" dirty="0" err="1"/>
              <a:t>Найперша</a:t>
            </a:r>
            <a:r>
              <a:rPr lang="ru-RU" dirty="0"/>
              <a:t> </a:t>
            </a:r>
            <a:r>
              <a:rPr lang="ru-RU" dirty="0" err="1"/>
              <a:t>перевага</a:t>
            </a:r>
            <a:r>
              <a:rPr lang="ru-RU" dirty="0"/>
              <a:t>, яку </a:t>
            </a:r>
            <a:r>
              <a:rPr lang="ru-RU" dirty="0" err="1"/>
              <a:t>надає</a:t>
            </a:r>
            <a:r>
              <a:rPr lang="ru-RU" dirty="0"/>
              <a:t> статус кандидата </a:t>
            </a:r>
            <a:r>
              <a:rPr lang="ru-RU" dirty="0" err="1"/>
              <a:t>Україні</a:t>
            </a:r>
            <a:r>
              <a:rPr lang="ru-RU" dirty="0"/>
              <a:t>, – </a:t>
            </a:r>
            <a:r>
              <a:rPr lang="ru-RU" dirty="0" err="1"/>
              <a:t>це</a:t>
            </a:r>
            <a:r>
              <a:rPr lang="ru-RU" dirty="0"/>
              <a:t> </a:t>
            </a:r>
            <a:r>
              <a:rPr lang="ru-RU" dirty="0" err="1"/>
              <a:t>допомога</a:t>
            </a:r>
            <a:r>
              <a:rPr lang="ru-RU" dirty="0"/>
              <a:t> у реформах </a:t>
            </a:r>
            <a:r>
              <a:rPr lang="ru-RU" dirty="0" err="1"/>
              <a:t>від</a:t>
            </a:r>
            <a:r>
              <a:rPr lang="ru-RU" dirty="0"/>
              <a:t> </a:t>
            </a:r>
            <a:r>
              <a:rPr lang="ru-RU" dirty="0" err="1"/>
              <a:t>Єврокомісії</a:t>
            </a:r>
            <a:r>
              <a:rPr lang="ru-RU" dirty="0"/>
              <a:t>. </a:t>
            </a:r>
            <a:r>
              <a:rPr lang="ru-RU" dirty="0" err="1"/>
              <a:t>Європейські</a:t>
            </a:r>
            <a:r>
              <a:rPr lang="ru-RU" dirty="0"/>
              <a:t> </a:t>
            </a:r>
            <a:r>
              <a:rPr lang="ru-RU" dirty="0" err="1"/>
              <a:t>експерти</a:t>
            </a:r>
            <a:r>
              <a:rPr lang="ru-RU" dirty="0"/>
              <a:t> </a:t>
            </a:r>
            <a:r>
              <a:rPr lang="ru-RU" dirty="0" err="1"/>
              <a:t>консультуватимуть</a:t>
            </a:r>
            <a:r>
              <a:rPr lang="ru-RU" dirty="0"/>
              <a:t> нашу державу у </a:t>
            </a:r>
            <a:r>
              <a:rPr lang="ru-RU" dirty="0" err="1"/>
              <a:t>складних</a:t>
            </a:r>
            <a:r>
              <a:rPr lang="ru-RU" dirty="0"/>
              <a:t> </a:t>
            </a:r>
            <a:r>
              <a:rPr lang="ru-RU" dirty="0" err="1"/>
              <a:t>питаннях</a:t>
            </a:r>
            <a:r>
              <a:rPr lang="ru-RU" dirty="0"/>
              <a:t> та </a:t>
            </a:r>
            <a:r>
              <a:rPr lang="ru-RU" dirty="0" err="1"/>
              <a:t>ділитимуться</a:t>
            </a:r>
            <a:r>
              <a:rPr lang="ru-RU" dirty="0"/>
              <a:t> </a:t>
            </a:r>
            <a:r>
              <a:rPr lang="ru-RU" dirty="0" err="1"/>
              <a:t>власним</a:t>
            </a:r>
            <a:r>
              <a:rPr lang="ru-RU" dirty="0"/>
              <a:t> </a:t>
            </a:r>
            <a:r>
              <a:rPr lang="ru-RU" dirty="0" err="1"/>
              <a:t>досвідом</a:t>
            </a:r>
            <a:r>
              <a:rPr lang="ru-RU" dirty="0"/>
              <a:t>, </a:t>
            </a:r>
            <a:r>
              <a:rPr lang="ru-RU" dirty="0" err="1"/>
              <a:t>адже</a:t>
            </a:r>
            <a:r>
              <a:rPr lang="ru-RU" dirty="0"/>
              <a:t> вони </a:t>
            </a:r>
            <a:r>
              <a:rPr lang="ru-RU" dirty="0" err="1"/>
              <a:t>цей</a:t>
            </a:r>
            <a:r>
              <a:rPr lang="ru-RU" dirty="0"/>
              <a:t> шлях </a:t>
            </a:r>
            <a:r>
              <a:rPr lang="ru-RU" dirty="0" err="1"/>
              <a:t>вже</a:t>
            </a:r>
            <a:r>
              <a:rPr lang="ru-RU" dirty="0"/>
              <a:t> </a:t>
            </a:r>
            <a:r>
              <a:rPr lang="ru-RU" dirty="0" err="1"/>
              <a:t>пройшли</a:t>
            </a:r>
            <a:r>
              <a:rPr lang="ru-RU" dirty="0"/>
              <a:t>. </a:t>
            </a:r>
            <a:r>
              <a:rPr lang="ru-RU" dirty="0" err="1"/>
              <a:t>Реформи</a:t>
            </a:r>
            <a:r>
              <a:rPr lang="ru-RU" dirty="0"/>
              <a:t> для </a:t>
            </a:r>
            <a:r>
              <a:rPr lang="ru-RU" dirty="0" err="1"/>
              <a:t>українського</a:t>
            </a:r>
            <a:r>
              <a:rPr lang="ru-RU" dirty="0"/>
              <a:t> </a:t>
            </a:r>
            <a:r>
              <a:rPr lang="ru-RU" dirty="0" err="1"/>
              <a:t>суспільства</a:t>
            </a:r>
            <a:r>
              <a:rPr lang="ru-RU" dirty="0"/>
              <a:t> </a:t>
            </a:r>
            <a:r>
              <a:rPr lang="ru-RU" dirty="0" err="1"/>
              <a:t>стануть</a:t>
            </a:r>
            <a:r>
              <a:rPr lang="ru-RU" dirty="0"/>
              <a:t> </a:t>
            </a:r>
            <a:r>
              <a:rPr lang="ru-RU" dirty="0" err="1"/>
              <a:t>невідворотними</a:t>
            </a:r>
            <a:r>
              <a:rPr lang="ru-RU" dirty="0"/>
              <a:t>, </a:t>
            </a:r>
            <a:r>
              <a:rPr lang="ru-RU" dirty="0" err="1"/>
              <a:t>оскільки</a:t>
            </a:r>
            <a:r>
              <a:rPr lang="ru-RU" dirty="0"/>
              <a:t> вони </a:t>
            </a:r>
            <a:r>
              <a:rPr lang="ru-RU" dirty="0" err="1"/>
              <a:t>є</a:t>
            </a:r>
            <a:r>
              <a:rPr lang="ru-RU" dirty="0"/>
              <a:t> </a:t>
            </a:r>
            <a:r>
              <a:rPr lang="ru-RU" dirty="0" err="1"/>
              <a:t>вимогою</a:t>
            </a:r>
            <a:r>
              <a:rPr lang="ru-RU" dirty="0"/>
              <a:t> </a:t>
            </a:r>
            <a:r>
              <a:rPr lang="ru-RU" dirty="0" err="1"/>
              <a:t>Євросоюзу</a:t>
            </a:r>
            <a:r>
              <a:rPr lang="ru-RU" dirty="0"/>
              <a:t> для </a:t>
            </a:r>
            <a:r>
              <a:rPr lang="ru-RU" dirty="0" err="1"/>
              <a:t>кандидатства</a:t>
            </a:r>
            <a:r>
              <a:rPr lang="ru-RU" dirty="0"/>
              <a:t> і </a:t>
            </a:r>
            <a:r>
              <a:rPr lang="ru-RU" dirty="0" err="1"/>
              <a:t>подальшого</a:t>
            </a:r>
            <a:r>
              <a:rPr lang="ru-RU" dirty="0"/>
              <a:t> членства. </a:t>
            </a:r>
          </a:p>
          <a:p>
            <a:pPr algn="just"/>
            <a:r>
              <a:rPr lang="ru-RU" dirty="0"/>
              <a:t>Уряд </a:t>
            </a:r>
            <a:r>
              <a:rPr lang="ru-RU" dirty="0" err="1"/>
              <a:t>має</a:t>
            </a:r>
            <a:r>
              <a:rPr lang="ru-RU" dirty="0"/>
              <a:t> </a:t>
            </a:r>
            <a:r>
              <a:rPr lang="ru-RU" dirty="0" err="1"/>
              <a:t>чіткий</a:t>
            </a:r>
            <a:r>
              <a:rPr lang="ru-RU" dirty="0"/>
              <a:t> список </a:t>
            </a:r>
            <a:r>
              <a:rPr lang="ru-RU" dirty="0" err="1"/>
              <a:t>кроків</a:t>
            </a:r>
            <a:r>
              <a:rPr lang="ru-RU" dirty="0"/>
              <a:t>, </a:t>
            </a:r>
            <a:r>
              <a:rPr lang="ru-RU" dirty="0" err="1"/>
              <a:t>які</a:t>
            </a:r>
            <a:r>
              <a:rPr lang="ru-RU" dirty="0"/>
              <a:t> </a:t>
            </a:r>
            <a:r>
              <a:rPr lang="ru-RU" dirty="0" err="1"/>
              <a:t>потрібно</a:t>
            </a:r>
            <a:r>
              <a:rPr lang="ru-RU" dirty="0"/>
              <a:t> </a:t>
            </a:r>
            <a:r>
              <a:rPr lang="ru-RU" dirty="0" err="1"/>
              <a:t>зробити</a:t>
            </a:r>
            <a:r>
              <a:rPr lang="ru-RU" dirty="0"/>
              <a:t>, </a:t>
            </a:r>
            <a:r>
              <a:rPr lang="ru-RU" dirty="0" err="1"/>
              <a:t>щоб</a:t>
            </a:r>
            <a:r>
              <a:rPr lang="ru-RU" dirty="0"/>
              <a:t> </a:t>
            </a:r>
            <a:r>
              <a:rPr lang="ru-RU" dirty="0" err="1"/>
              <a:t>відповідати</a:t>
            </a:r>
            <a:r>
              <a:rPr lang="ru-RU" dirty="0"/>
              <a:t> </a:t>
            </a:r>
            <a:r>
              <a:rPr lang="ru-RU" dirty="0" err="1"/>
              <a:t>критеріям</a:t>
            </a:r>
            <a:r>
              <a:rPr lang="ru-RU" dirty="0"/>
              <a:t> кандидата. </a:t>
            </a:r>
            <a:r>
              <a:rPr lang="ru-RU" dirty="0" err="1"/>
              <a:t>Серед</a:t>
            </a:r>
            <a:r>
              <a:rPr lang="ru-RU" dirty="0"/>
              <a:t> них – </a:t>
            </a:r>
            <a:r>
              <a:rPr lang="ru-RU" dirty="0" err="1"/>
              <a:t>посилити</a:t>
            </a:r>
            <a:r>
              <a:rPr lang="ru-RU" dirty="0"/>
              <a:t> </a:t>
            </a:r>
            <a:r>
              <a:rPr lang="ru-RU" dirty="0" err="1"/>
              <a:t>боротьбу</a:t>
            </a:r>
            <a:r>
              <a:rPr lang="ru-RU" dirty="0"/>
              <a:t> </a:t>
            </a:r>
            <a:r>
              <a:rPr lang="ru-RU" dirty="0" err="1"/>
              <a:t>із</a:t>
            </a:r>
            <a:r>
              <a:rPr lang="ru-RU" dirty="0"/>
              <a:t> </a:t>
            </a:r>
            <a:r>
              <a:rPr lang="ru-RU" dirty="0" err="1"/>
              <a:t>корупцією</a:t>
            </a:r>
            <a:r>
              <a:rPr lang="ru-RU" dirty="0"/>
              <a:t> та </a:t>
            </a:r>
            <a:r>
              <a:rPr lang="ru-RU" dirty="0" err="1"/>
              <a:t>законодавство</a:t>
            </a:r>
            <a:r>
              <a:rPr lang="ru-RU" dirty="0"/>
              <a:t> </a:t>
            </a:r>
            <a:r>
              <a:rPr lang="ru-RU" dirty="0" err="1"/>
              <a:t>із</a:t>
            </a:r>
            <a:r>
              <a:rPr lang="ru-RU" dirty="0"/>
              <a:t> </a:t>
            </a:r>
            <a:r>
              <a:rPr lang="ru-RU" dirty="0" err="1"/>
              <a:t>протидії</a:t>
            </a:r>
            <a:r>
              <a:rPr lang="ru-RU" dirty="0"/>
              <a:t> </a:t>
            </a:r>
            <a:r>
              <a:rPr lang="ru-RU" dirty="0" err="1"/>
              <a:t>відмиванню</a:t>
            </a:r>
            <a:r>
              <a:rPr lang="ru-RU" dirty="0"/>
              <a:t> </a:t>
            </a:r>
            <a:r>
              <a:rPr lang="ru-RU" dirty="0" err="1"/>
              <a:t>коштів</a:t>
            </a:r>
            <a:r>
              <a:rPr lang="ru-RU" dirty="0"/>
              <a:t>, </a:t>
            </a:r>
            <a:r>
              <a:rPr lang="ru-RU" dirty="0" err="1"/>
              <a:t>впровадити</a:t>
            </a:r>
            <a:r>
              <a:rPr lang="ru-RU" dirty="0"/>
              <a:t> </a:t>
            </a:r>
            <a:r>
              <a:rPr lang="ru-RU" dirty="0" err="1"/>
              <a:t>антиолігархічний</a:t>
            </a:r>
            <a:r>
              <a:rPr lang="ru-RU" dirty="0"/>
              <a:t> закон та </a:t>
            </a:r>
            <a:r>
              <a:rPr lang="ru-RU" dirty="0" err="1"/>
              <a:t>завершити</a:t>
            </a:r>
            <a:r>
              <a:rPr lang="ru-RU" dirty="0"/>
              <a:t> </a:t>
            </a:r>
            <a:r>
              <a:rPr lang="ru-RU" dirty="0" err="1"/>
              <a:t>судову</a:t>
            </a:r>
            <a:r>
              <a:rPr lang="ru-RU" dirty="0"/>
              <a:t> реформу </a:t>
            </a:r>
            <a:r>
              <a:rPr lang="ru-RU" dirty="0" err="1"/>
              <a:t>тощо</a:t>
            </a:r>
            <a:r>
              <a:rPr lang="ru-RU" dirty="0"/>
              <a:t>. </a:t>
            </a:r>
            <a:r>
              <a:rPr lang="ru-RU" dirty="0" err="1"/>
              <a:t>Україна</a:t>
            </a:r>
            <a:r>
              <a:rPr lang="ru-RU" dirty="0"/>
              <a:t> </a:t>
            </a:r>
            <a:r>
              <a:rPr lang="ru-RU" dirty="0" err="1"/>
              <a:t>вже</a:t>
            </a:r>
            <a:r>
              <a:rPr lang="ru-RU" dirty="0"/>
              <a:t> </a:t>
            </a:r>
            <a:r>
              <a:rPr lang="ru-RU" dirty="0" err="1"/>
              <a:t>має</a:t>
            </a:r>
            <a:r>
              <a:rPr lang="ru-RU" dirty="0"/>
              <a:t> </a:t>
            </a:r>
            <a:r>
              <a:rPr lang="ru-RU" dirty="0" err="1"/>
              <a:t>напрацювання</a:t>
            </a:r>
            <a:r>
              <a:rPr lang="ru-RU" dirty="0"/>
              <a:t> в </a:t>
            </a:r>
            <a:r>
              <a:rPr lang="ru-RU" dirty="0" err="1"/>
              <a:t>цих</a:t>
            </a:r>
            <a:r>
              <a:rPr lang="ru-RU" dirty="0"/>
              <a:t> сферах і </a:t>
            </a:r>
            <a:r>
              <a:rPr lang="ru-RU" dirty="0" err="1"/>
              <a:t>їх</a:t>
            </a:r>
            <a:r>
              <a:rPr lang="ru-RU" dirty="0"/>
              <a:t> нескладно буде </a:t>
            </a:r>
            <a:r>
              <a:rPr lang="ru-RU" dirty="0" err="1"/>
              <a:t>завершити</a:t>
            </a:r>
            <a:r>
              <a:rPr lang="ru-RU" dirty="0"/>
              <a:t>.</a:t>
            </a:r>
          </a:p>
          <a:p>
            <a:endParaRPr lang="ru-UA" dirty="0"/>
          </a:p>
        </p:txBody>
      </p:sp>
      <p:sp>
        <p:nvSpPr>
          <p:cNvPr id="4" name="Дата 3">
            <a:extLst>
              <a:ext uri="{FF2B5EF4-FFF2-40B4-BE49-F238E27FC236}">
                <a16:creationId xmlns:a16="http://schemas.microsoft.com/office/drawing/2014/main" id="{3F3DFF0E-28F1-5343-A650-F811CFDAECC6}"/>
              </a:ext>
            </a:extLst>
          </p:cNvPr>
          <p:cNvSpPr>
            <a:spLocks noGrp="1"/>
          </p:cNvSpPr>
          <p:nvPr>
            <p:ph type="dt" sz="half" idx="10"/>
          </p:nvPr>
        </p:nvSpPr>
        <p:spPr/>
        <p:txBody>
          <a:bodyPr/>
          <a:lstStyle/>
          <a:p>
            <a:fld id="{AC2B1C42-3852-614A-8290-05F13D9E2CE2}" type="datetime1">
              <a:rPr lang="ru-RU" smtClean="0"/>
              <a:t>13.11.2022</a:t>
            </a:fld>
            <a:endParaRPr lang="ru-UA"/>
          </a:p>
        </p:txBody>
      </p:sp>
      <p:sp>
        <p:nvSpPr>
          <p:cNvPr id="5" name="Номер слайда 4">
            <a:extLst>
              <a:ext uri="{FF2B5EF4-FFF2-40B4-BE49-F238E27FC236}">
                <a16:creationId xmlns:a16="http://schemas.microsoft.com/office/drawing/2014/main" id="{5A8706B9-04BF-9C45-ADF6-1E09D05D8AEE}"/>
              </a:ext>
            </a:extLst>
          </p:cNvPr>
          <p:cNvSpPr>
            <a:spLocks noGrp="1"/>
          </p:cNvSpPr>
          <p:nvPr>
            <p:ph type="sldNum" sz="quarter" idx="12"/>
          </p:nvPr>
        </p:nvSpPr>
        <p:spPr/>
        <p:txBody>
          <a:bodyPr/>
          <a:lstStyle/>
          <a:p>
            <a:fld id="{F553EFBA-7824-AA44-BC0C-2574B54A2861}" type="slidenum">
              <a:rPr lang="ru-UA" smtClean="0"/>
              <a:t>47</a:t>
            </a:fld>
            <a:endParaRPr lang="ru-UA"/>
          </a:p>
        </p:txBody>
      </p:sp>
    </p:spTree>
    <p:extLst>
      <p:ext uri="{BB962C8B-B14F-4D97-AF65-F5344CB8AC3E}">
        <p14:creationId xmlns:p14="http://schemas.microsoft.com/office/powerpoint/2010/main" val="25261834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B3F1CB-7F8C-7845-884C-AC54CDF0F44B}"/>
              </a:ext>
            </a:extLst>
          </p:cNvPr>
          <p:cNvSpPr>
            <a:spLocks noGrp="1"/>
          </p:cNvSpPr>
          <p:nvPr>
            <p:ph type="title"/>
          </p:nvPr>
        </p:nvSpPr>
        <p:spPr/>
        <p:txBody>
          <a:bodyPr>
            <a:normAutofit/>
          </a:bodyPr>
          <a:lstStyle/>
          <a:p>
            <a:r>
              <a:rPr lang="ru-RU" b="1" dirty="0" err="1"/>
              <a:t>Більші</a:t>
            </a:r>
            <a:r>
              <a:rPr lang="ru-RU" b="1" dirty="0"/>
              <a:t> </a:t>
            </a:r>
            <a:r>
              <a:rPr lang="ru-RU" b="1" dirty="0" err="1"/>
              <a:t>фінансові</a:t>
            </a:r>
            <a:r>
              <a:rPr lang="ru-RU" b="1" dirty="0"/>
              <a:t> </a:t>
            </a:r>
            <a:r>
              <a:rPr lang="ru-RU" b="1" dirty="0" err="1"/>
              <a:t>можливості</a:t>
            </a:r>
            <a:r>
              <a:rPr lang="ru-RU" b="1" dirty="0"/>
              <a:t> для </a:t>
            </a:r>
            <a:r>
              <a:rPr lang="ru-RU" b="1" dirty="0" err="1"/>
              <a:t>розвитку</a:t>
            </a:r>
            <a:br>
              <a:rPr lang="ru-RU" dirty="0"/>
            </a:br>
            <a:endParaRPr lang="ru-UA" dirty="0"/>
          </a:p>
        </p:txBody>
      </p:sp>
      <p:sp>
        <p:nvSpPr>
          <p:cNvPr id="3" name="Объект 2">
            <a:extLst>
              <a:ext uri="{FF2B5EF4-FFF2-40B4-BE49-F238E27FC236}">
                <a16:creationId xmlns:a16="http://schemas.microsoft.com/office/drawing/2014/main" id="{1DE487A7-F4DC-A744-A2BD-43D41436224E}"/>
              </a:ext>
            </a:extLst>
          </p:cNvPr>
          <p:cNvSpPr>
            <a:spLocks noGrp="1"/>
          </p:cNvSpPr>
          <p:nvPr>
            <p:ph idx="1"/>
          </p:nvPr>
        </p:nvSpPr>
        <p:spPr/>
        <p:txBody>
          <a:bodyPr>
            <a:normAutofit fontScale="92500" lnSpcReduction="20000"/>
          </a:bodyPr>
          <a:lstStyle/>
          <a:p>
            <a:pPr algn="just"/>
            <a:r>
              <a:rPr lang="ru-RU" dirty="0" err="1"/>
              <a:t>Європейська</a:t>
            </a:r>
            <a:r>
              <a:rPr lang="ru-RU" dirty="0"/>
              <a:t> </a:t>
            </a:r>
            <a:r>
              <a:rPr lang="ru-RU" dirty="0" err="1"/>
              <a:t>підтримка</a:t>
            </a:r>
            <a:r>
              <a:rPr lang="ru-RU" dirty="0"/>
              <a:t> реформ в </a:t>
            </a:r>
            <a:r>
              <a:rPr lang="ru-RU" dirty="0" err="1"/>
              <a:t>Україні</a:t>
            </a:r>
            <a:r>
              <a:rPr lang="ru-RU" dirty="0"/>
              <a:t> не </a:t>
            </a:r>
            <a:r>
              <a:rPr lang="ru-RU" dirty="0" err="1"/>
              <a:t>вичерпується</a:t>
            </a:r>
            <a:r>
              <a:rPr lang="ru-RU" dirty="0"/>
              <a:t> </a:t>
            </a:r>
            <a:r>
              <a:rPr lang="ru-RU" dirty="0" err="1"/>
              <a:t>лише</a:t>
            </a:r>
            <a:r>
              <a:rPr lang="ru-RU" dirty="0"/>
              <a:t> </a:t>
            </a:r>
            <a:r>
              <a:rPr lang="ru-RU" dirty="0" err="1"/>
              <a:t>консультаціями</a:t>
            </a:r>
            <a:r>
              <a:rPr lang="ru-RU" dirty="0"/>
              <a:t>. </a:t>
            </a:r>
            <a:r>
              <a:rPr lang="ru-RU" dirty="0" err="1"/>
              <a:t>Країни</a:t>
            </a:r>
            <a:r>
              <a:rPr lang="ru-RU" dirty="0"/>
              <a:t> ЄС </a:t>
            </a:r>
            <a:r>
              <a:rPr lang="ru-RU" dirty="0" err="1"/>
              <a:t>допомагатимуть</a:t>
            </a:r>
            <a:r>
              <a:rPr lang="ru-RU" dirty="0"/>
              <a:t> нам </a:t>
            </a:r>
            <a:r>
              <a:rPr lang="ru-RU" dirty="0" err="1"/>
              <a:t>також</a:t>
            </a:r>
            <a:r>
              <a:rPr lang="ru-RU" dirty="0"/>
              <a:t> і </a:t>
            </a:r>
            <a:r>
              <a:rPr lang="ru-RU" dirty="0" err="1"/>
              <a:t>грошима</a:t>
            </a:r>
            <a:r>
              <a:rPr lang="ru-RU" dirty="0"/>
              <a:t> через </a:t>
            </a:r>
            <a:r>
              <a:rPr lang="ru-RU" dirty="0" err="1"/>
              <a:t>Інструмент</a:t>
            </a:r>
            <a:r>
              <a:rPr lang="ru-RU" dirty="0"/>
              <a:t> </a:t>
            </a:r>
            <a:r>
              <a:rPr lang="ru-RU" dirty="0" err="1"/>
              <a:t>передвступної</a:t>
            </a:r>
            <a:r>
              <a:rPr lang="ru-RU" dirty="0"/>
              <a:t> </a:t>
            </a:r>
            <a:r>
              <a:rPr lang="ru-RU" dirty="0" err="1"/>
              <a:t>допомоги</a:t>
            </a:r>
            <a:r>
              <a:rPr lang="ru-RU" dirty="0"/>
              <a:t> (</a:t>
            </a:r>
            <a:r>
              <a:rPr lang="en" dirty="0"/>
              <a:t>IPA). </a:t>
            </a:r>
            <a:r>
              <a:rPr lang="ru-RU" dirty="0" err="1"/>
              <a:t>Йдеться</a:t>
            </a:r>
            <a:r>
              <a:rPr lang="ru-RU" dirty="0"/>
              <a:t> про </a:t>
            </a:r>
            <a:r>
              <a:rPr lang="ru-RU" dirty="0" err="1"/>
              <a:t>семирічний</a:t>
            </a:r>
            <a:r>
              <a:rPr lang="ru-RU" dirty="0"/>
              <a:t> фонд у 14,1 млрд </a:t>
            </a:r>
            <a:r>
              <a:rPr lang="ru-RU" dirty="0" err="1"/>
              <a:t>євро</a:t>
            </a:r>
            <a:r>
              <a:rPr lang="ru-RU" dirty="0"/>
              <a:t>, </a:t>
            </a:r>
            <a:r>
              <a:rPr lang="ru-RU" dirty="0" err="1"/>
              <a:t>призначений</a:t>
            </a:r>
            <a:r>
              <a:rPr lang="ru-RU" dirty="0"/>
              <a:t> для </a:t>
            </a:r>
            <a:r>
              <a:rPr lang="ru-RU" dirty="0" err="1"/>
              <a:t>країн-кандидатів</a:t>
            </a:r>
            <a:r>
              <a:rPr lang="ru-RU" dirty="0"/>
              <a:t>. </a:t>
            </a:r>
            <a:r>
              <a:rPr lang="ru-RU" dirty="0" err="1"/>
              <a:t>Він</a:t>
            </a:r>
            <a:r>
              <a:rPr lang="ru-RU" dirty="0"/>
              <a:t> </a:t>
            </a:r>
            <a:r>
              <a:rPr lang="ru-RU" dirty="0" err="1"/>
              <a:t>включає</a:t>
            </a:r>
            <a:r>
              <a:rPr lang="ru-RU" dirty="0"/>
              <a:t> </a:t>
            </a:r>
            <a:r>
              <a:rPr lang="ru-RU" dirty="0" err="1"/>
              <a:t>гранти</a:t>
            </a:r>
            <a:r>
              <a:rPr lang="ru-RU" dirty="0"/>
              <a:t>, </a:t>
            </a:r>
            <a:r>
              <a:rPr lang="ru-RU" dirty="0" err="1"/>
              <a:t>інвестиції</a:t>
            </a:r>
            <a:r>
              <a:rPr lang="ru-RU" dirty="0"/>
              <a:t>, а </a:t>
            </a:r>
            <a:r>
              <a:rPr lang="ru-RU" dirty="0" err="1"/>
              <a:t>також</a:t>
            </a:r>
            <a:r>
              <a:rPr lang="ru-RU" dirty="0"/>
              <a:t> </a:t>
            </a:r>
            <a:r>
              <a:rPr lang="ru-RU" dirty="0" err="1"/>
              <a:t>технічну</a:t>
            </a:r>
            <a:r>
              <a:rPr lang="ru-RU" dirty="0"/>
              <a:t> </a:t>
            </a:r>
            <a:r>
              <a:rPr lang="ru-RU" dirty="0" err="1"/>
              <a:t>допомогу</a:t>
            </a:r>
            <a:r>
              <a:rPr lang="ru-RU" dirty="0"/>
              <a:t>. Для прикладу, у 2014-2020 роках у рамках </a:t>
            </a:r>
            <a:r>
              <a:rPr lang="en" dirty="0"/>
              <a:t>IPA </a:t>
            </a:r>
            <a:r>
              <a:rPr lang="ru-RU" dirty="0" err="1"/>
              <a:t>Туреччина</a:t>
            </a:r>
            <a:r>
              <a:rPr lang="ru-RU" dirty="0"/>
              <a:t> </a:t>
            </a:r>
            <a:r>
              <a:rPr lang="ru-RU" dirty="0" err="1"/>
              <a:t>отримала</a:t>
            </a:r>
            <a:r>
              <a:rPr lang="ru-RU" dirty="0"/>
              <a:t> 3,5 млрд </a:t>
            </a:r>
            <a:r>
              <a:rPr lang="ru-RU" dirty="0" err="1"/>
              <a:t>євро</a:t>
            </a:r>
            <a:r>
              <a:rPr lang="ru-RU" dirty="0"/>
              <a:t>, а </a:t>
            </a:r>
            <a:r>
              <a:rPr lang="ru-RU" dirty="0" err="1"/>
              <a:t>Сербія</a:t>
            </a:r>
            <a:r>
              <a:rPr lang="ru-RU" dirty="0"/>
              <a:t> – 1,5 млрд </a:t>
            </a:r>
            <a:r>
              <a:rPr lang="ru-RU" dirty="0" err="1"/>
              <a:t>євро</a:t>
            </a:r>
            <a:r>
              <a:rPr lang="ru-RU" dirty="0"/>
              <a:t>. </a:t>
            </a:r>
          </a:p>
          <a:p>
            <a:pPr algn="just"/>
            <a:r>
              <a:rPr lang="ru-RU" dirty="0" err="1"/>
              <a:t>Окремим</a:t>
            </a:r>
            <a:r>
              <a:rPr lang="ru-RU" dirty="0"/>
              <a:t> </a:t>
            </a:r>
            <a:r>
              <a:rPr lang="ru-RU" dirty="0" err="1"/>
              <a:t>напрямком</a:t>
            </a:r>
            <a:r>
              <a:rPr lang="ru-RU" dirty="0"/>
              <a:t> </a:t>
            </a:r>
            <a:r>
              <a:rPr lang="ru-RU" dirty="0" err="1"/>
              <a:t>передвступної</a:t>
            </a:r>
            <a:r>
              <a:rPr lang="ru-RU" dirty="0"/>
              <a:t> </a:t>
            </a:r>
            <a:r>
              <a:rPr lang="ru-RU" dirty="0" err="1"/>
              <a:t>допомоги</a:t>
            </a:r>
            <a:r>
              <a:rPr lang="ru-RU" dirty="0"/>
              <a:t> </a:t>
            </a:r>
            <a:r>
              <a:rPr lang="ru-RU" dirty="0" err="1"/>
              <a:t>є</a:t>
            </a:r>
            <a:r>
              <a:rPr lang="ru-RU" dirty="0"/>
              <a:t> </a:t>
            </a:r>
            <a:r>
              <a:rPr lang="ru-RU" dirty="0" err="1"/>
              <a:t>програма</a:t>
            </a:r>
            <a:r>
              <a:rPr lang="ru-RU" dirty="0"/>
              <a:t> </a:t>
            </a:r>
            <a:r>
              <a:rPr lang="ru-RU" dirty="0" err="1"/>
              <a:t>розвитку</a:t>
            </a:r>
            <a:r>
              <a:rPr lang="ru-RU" dirty="0"/>
              <a:t> </a:t>
            </a:r>
            <a:r>
              <a:rPr lang="ru-RU" dirty="0" err="1"/>
              <a:t>сільських</a:t>
            </a:r>
            <a:r>
              <a:rPr lang="ru-RU" dirty="0"/>
              <a:t> </a:t>
            </a:r>
            <a:r>
              <a:rPr lang="ru-RU" dirty="0" err="1"/>
              <a:t>територій</a:t>
            </a:r>
            <a:r>
              <a:rPr lang="ru-RU" dirty="0"/>
              <a:t> і </a:t>
            </a:r>
            <a:r>
              <a:rPr lang="ru-RU" dirty="0" err="1"/>
              <a:t>сталої</a:t>
            </a:r>
            <a:r>
              <a:rPr lang="ru-RU" dirty="0"/>
              <a:t> </a:t>
            </a:r>
            <a:r>
              <a:rPr lang="ru-RU" dirty="0" err="1"/>
              <a:t>аграрної</a:t>
            </a:r>
            <a:r>
              <a:rPr lang="ru-RU" dirty="0"/>
              <a:t> </a:t>
            </a:r>
            <a:r>
              <a:rPr lang="ru-RU" dirty="0" err="1"/>
              <a:t>галузі</a:t>
            </a:r>
            <a:r>
              <a:rPr lang="ru-RU" dirty="0"/>
              <a:t>, а </a:t>
            </a:r>
            <a:r>
              <a:rPr lang="ru-RU" dirty="0" err="1"/>
              <a:t>також</a:t>
            </a:r>
            <a:r>
              <a:rPr lang="ru-RU" dirty="0"/>
              <a:t> </a:t>
            </a:r>
            <a:r>
              <a:rPr lang="ru-RU" dirty="0" err="1"/>
              <a:t>узгодження</a:t>
            </a:r>
            <a:r>
              <a:rPr lang="ru-RU" dirty="0"/>
              <a:t> </a:t>
            </a:r>
            <a:r>
              <a:rPr lang="ru-RU" dirty="0" err="1"/>
              <a:t>сільськогосподарської</a:t>
            </a:r>
            <a:r>
              <a:rPr lang="ru-RU" dirty="0"/>
              <a:t> </a:t>
            </a:r>
            <a:r>
              <a:rPr lang="ru-RU" dirty="0" err="1"/>
              <a:t>політики</a:t>
            </a:r>
            <a:r>
              <a:rPr lang="ru-RU" dirty="0"/>
              <a:t> з аграрною </a:t>
            </a:r>
            <a:r>
              <a:rPr lang="ru-RU" dirty="0" err="1"/>
              <a:t>політикою</a:t>
            </a:r>
            <a:r>
              <a:rPr lang="ru-RU" dirty="0"/>
              <a:t> </a:t>
            </a:r>
            <a:r>
              <a:rPr lang="ru-RU" dirty="0" err="1"/>
              <a:t>Євросоюзу</a:t>
            </a:r>
            <a:r>
              <a:rPr lang="ru-RU" dirty="0"/>
              <a:t>. </a:t>
            </a:r>
            <a:r>
              <a:rPr lang="ru-RU" dirty="0" err="1"/>
              <a:t>Семирічний</a:t>
            </a:r>
            <a:r>
              <a:rPr lang="ru-RU" dirty="0"/>
              <a:t> бюджет </a:t>
            </a:r>
            <a:r>
              <a:rPr lang="ru-RU" dirty="0" err="1"/>
              <a:t>цієї</a:t>
            </a:r>
            <a:r>
              <a:rPr lang="ru-RU" dirty="0"/>
              <a:t> </a:t>
            </a:r>
            <a:r>
              <a:rPr lang="ru-RU" dirty="0" err="1"/>
              <a:t>програми</a:t>
            </a:r>
            <a:r>
              <a:rPr lang="ru-RU" dirty="0"/>
              <a:t> – </a:t>
            </a:r>
            <a:r>
              <a:rPr lang="ru-RU" dirty="0" err="1"/>
              <a:t>понад</a:t>
            </a:r>
            <a:r>
              <a:rPr lang="ru-RU" dirty="0"/>
              <a:t> 900 млн </a:t>
            </a:r>
            <a:r>
              <a:rPr lang="ru-RU" dirty="0" err="1"/>
              <a:t>євро</a:t>
            </a:r>
            <a:r>
              <a:rPr lang="ru-RU" dirty="0"/>
              <a:t>. Для </a:t>
            </a:r>
            <a:r>
              <a:rPr lang="ru-RU" dirty="0" err="1"/>
              <a:t>України</a:t>
            </a:r>
            <a:r>
              <a:rPr lang="ru-RU" dirty="0"/>
              <a:t>, яка </a:t>
            </a:r>
            <a:r>
              <a:rPr lang="ru-RU" dirty="0" err="1"/>
              <a:t>має</a:t>
            </a:r>
            <a:r>
              <a:rPr lang="ru-RU" dirty="0"/>
              <a:t> </a:t>
            </a:r>
            <a:r>
              <a:rPr lang="ru-RU" dirty="0" err="1"/>
              <a:t>велику</a:t>
            </a:r>
            <a:r>
              <a:rPr lang="ru-RU" dirty="0"/>
              <a:t> </a:t>
            </a:r>
            <a:r>
              <a:rPr lang="ru-RU" dirty="0" err="1"/>
              <a:t>частку</a:t>
            </a:r>
            <a:r>
              <a:rPr lang="ru-RU" dirty="0"/>
              <a:t> </a:t>
            </a:r>
            <a:r>
              <a:rPr lang="ru-RU" dirty="0" err="1"/>
              <a:t>агросектору</a:t>
            </a:r>
            <a:r>
              <a:rPr lang="ru-RU" dirty="0"/>
              <a:t> в </a:t>
            </a:r>
            <a:r>
              <a:rPr lang="ru-RU" dirty="0" err="1"/>
              <a:t>економіці</a:t>
            </a:r>
            <a:r>
              <a:rPr lang="ru-RU" dirty="0"/>
              <a:t> – </a:t>
            </a:r>
            <a:r>
              <a:rPr lang="ru-RU" dirty="0" err="1"/>
              <a:t>близько</a:t>
            </a:r>
            <a:r>
              <a:rPr lang="ru-RU" dirty="0"/>
              <a:t> 10%, – </a:t>
            </a:r>
            <a:r>
              <a:rPr lang="ru-RU" dirty="0" err="1"/>
              <a:t>це</a:t>
            </a:r>
            <a:r>
              <a:rPr lang="ru-RU" dirty="0"/>
              <a:t> </a:t>
            </a:r>
            <a:r>
              <a:rPr lang="ru-RU" dirty="0" err="1"/>
              <a:t>також</a:t>
            </a:r>
            <a:r>
              <a:rPr lang="ru-RU" dirty="0"/>
              <a:t> велика </a:t>
            </a:r>
            <a:r>
              <a:rPr lang="ru-RU" dirty="0" err="1"/>
              <a:t>нагода</a:t>
            </a:r>
            <a:r>
              <a:rPr lang="ru-RU" dirty="0"/>
              <a:t> для </a:t>
            </a:r>
            <a:r>
              <a:rPr lang="ru-RU" dirty="0" err="1"/>
              <a:t>покращення</a:t>
            </a:r>
            <a:r>
              <a:rPr lang="ru-RU" dirty="0"/>
              <a:t> стану </a:t>
            </a:r>
            <a:r>
              <a:rPr lang="ru-RU" dirty="0" err="1"/>
              <a:t>галузі</a:t>
            </a:r>
            <a:r>
              <a:rPr lang="ru-RU" dirty="0"/>
              <a:t>.</a:t>
            </a:r>
          </a:p>
          <a:p>
            <a:endParaRPr lang="ru-UA" dirty="0"/>
          </a:p>
        </p:txBody>
      </p:sp>
      <p:sp>
        <p:nvSpPr>
          <p:cNvPr id="4" name="Дата 3">
            <a:extLst>
              <a:ext uri="{FF2B5EF4-FFF2-40B4-BE49-F238E27FC236}">
                <a16:creationId xmlns:a16="http://schemas.microsoft.com/office/drawing/2014/main" id="{A12F601E-6CA6-0646-A873-4FC89AF2A6D1}"/>
              </a:ext>
            </a:extLst>
          </p:cNvPr>
          <p:cNvSpPr>
            <a:spLocks noGrp="1"/>
          </p:cNvSpPr>
          <p:nvPr>
            <p:ph type="dt" sz="half" idx="10"/>
          </p:nvPr>
        </p:nvSpPr>
        <p:spPr/>
        <p:txBody>
          <a:bodyPr/>
          <a:lstStyle/>
          <a:p>
            <a:fld id="{E77E140B-DD27-F344-BC64-082FEA48C26C}" type="datetime1">
              <a:rPr lang="ru-RU" smtClean="0"/>
              <a:t>13.11.2022</a:t>
            </a:fld>
            <a:endParaRPr lang="ru-UA"/>
          </a:p>
        </p:txBody>
      </p:sp>
      <p:sp>
        <p:nvSpPr>
          <p:cNvPr id="5" name="Номер слайда 4">
            <a:extLst>
              <a:ext uri="{FF2B5EF4-FFF2-40B4-BE49-F238E27FC236}">
                <a16:creationId xmlns:a16="http://schemas.microsoft.com/office/drawing/2014/main" id="{F5FA192F-8C9A-CF4F-89D4-AFA54A438E62}"/>
              </a:ext>
            </a:extLst>
          </p:cNvPr>
          <p:cNvSpPr>
            <a:spLocks noGrp="1"/>
          </p:cNvSpPr>
          <p:nvPr>
            <p:ph type="sldNum" sz="quarter" idx="12"/>
          </p:nvPr>
        </p:nvSpPr>
        <p:spPr/>
        <p:txBody>
          <a:bodyPr/>
          <a:lstStyle/>
          <a:p>
            <a:fld id="{F553EFBA-7824-AA44-BC0C-2574B54A2861}" type="slidenum">
              <a:rPr lang="ru-UA" smtClean="0"/>
              <a:t>48</a:t>
            </a:fld>
            <a:endParaRPr lang="ru-UA"/>
          </a:p>
        </p:txBody>
      </p:sp>
    </p:spTree>
    <p:extLst>
      <p:ext uri="{BB962C8B-B14F-4D97-AF65-F5344CB8AC3E}">
        <p14:creationId xmlns:p14="http://schemas.microsoft.com/office/powerpoint/2010/main" val="38752858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DF107D-9981-7345-AB1A-4E15BC33C37F}"/>
              </a:ext>
            </a:extLst>
          </p:cNvPr>
          <p:cNvSpPr>
            <a:spLocks noGrp="1"/>
          </p:cNvSpPr>
          <p:nvPr>
            <p:ph type="title"/>
          </p:nvPr>
        </p:nvSpPr>
        <p:spPr/>
        <p:txBody>
          <a:bodyPr>
            <a:normAutofit/>
          </a:bodyPr>
          <a:lstStyle/>
          <a:p>
            <a:r>
              <a:rPr lang="ru-RU" b="1" dirty="0"/>
              <a:t>Доступ до </a:t>
            </a:r>
            <a:r>
              <a:rPr lang="ru-RU" b="1" dirty="0" err="1"/>
              <a:t>ресурсів</a:t>
            </a:r>
            <a:r>
              <a:rPr lang="ru-RU" b="1" dirty="0"/>
              <a:t> для </a:t>
            </a:r>
            <a:r>
              <a:rPr lang="ru-RU" b="1" dirty="0" err="1"/>
              <a:t>екологічних</a:t>
            </a:r>
            <a:r>
              <a:rPr lang="ru-RU" b="1" dirty="0"/>
              <a:t> </a:t>
            </a:r>
            <a:r>
              <a:rPr lang="ru-RU" b="1" dirty="0" err="1"/>
              <a:t>ініціатив</a:t>
            </a:r>
            <a:br>
              <a:rPr lang="ru-RU" dirty="0"/>
            </a:br>
            <a:endParaRPr lang="ru-UA" dirty="0"/>
          </a:p>
        </p:txBody>
      </p:sp>
      <p:sp>
        <p:nvSpPr>
          <p:cNvPr id="3" name="Объект 2">
            <a:extLst>
              <a:ext uri="{FF2B5EF4-FFF2-40B4-BE49-F238E27FC236}">
                <a16:creationId xmlns:a16="http://schemas.microsoft.com/office/drawing/2014/main" id="{D289280A-CE1C-874D-B49E-6E8C50023978}"/>
              </a:ext>
            </a:extLst>
          </p:cNvPr>
          <p:cNvSpPr>
            <a:spLocks noGrp="1"/>
          </p:cNvSpPr>
          <p:nvPr>
            <p:ph idx="1"/>
          </p:nvPr>
        </p:nvSpPr>
        <p:spPr>
          <a:xfrm>
            <a:off x="677334" y="1742578"/>
            <a:ext cx="8596668" cy="2594291"/>
          </a:xfrm>
        </p:spPr>
        <p:txBody>
          <a:bodyPr>
            <a:normAutofit fontScale="92500" lnSpcReduction="20000"/>
          </a:bodyPr>
          <a:lstStyle/>
          <a:p>
            <a:r>
              <a:rPr lang="ru-RU" dirty="0"/>
              <a:t>Ставши </a:t>
            </a:r>
            <a:r>
              <a:rPr lang="ru-RU" dirty="0" err="1"/>
              <a:t>країною</a:t>
            </a:r>
            <a:r>
              <a:rPr lang="ru-RU" dirty="0"/>
              <a:t>-кандидатом, </a:t>
            </a:r>
            <a:r>
              <a:rPr lang="ru-RU" dirty="0" err="1"/>
              <a:t>Україну</a:t>
            </a:r>
            <a:r>
              <a:rPr lang="ru-RU" dirty="0"/>
              <a:t> запросили </a:t>
            </a:r>
            <a:r>
              <a:rPr lang="ru-RU" dirty="0" err="1"/>
              <a:t>приєднатися</a:t>
            </a:r>
            <a:r>
              <a:rPr lang="ru-RU" dirty="0"/>
              <a:t> до </a:t>
            </a:r>
            <a:r>
              <a:rPr lang="ru-RU" dirty="0" err="1"/>
              <a:t>природоохоронної</a:t>
            </a:r>
            <a:r>
              <a:rPr lang="ru-RU" dirty="0"/>
              <a:t> </a:t>
            </a:r>
            <a:r>
              <a:rPr lang="ru-RU" dirty="0" err="1"/>
              <a:t>програми</a:t>
            </a:r>
            <a:r>
              <a:rPr lang="ru-RU" dirty="0"/>
              <a:t> </a:t>
            </a:r>
            <a:r>
              <a:rPr lang="ru-RU" dirty="0" err="1"/>
              <a:t>Євросоюзу</a:t>
            </a:r>
            <a:r>
              <a:rPr lang="ru-RU" dirty="0"/>
              <a:t> </a:t>
            </a:r>
            <a:r>
              <a:rPr lang="en" dirty="0"/>
              <a:t>LIFE. </a:t>
            </a:r>
            <a:r>
              <a:rPr lang="ru-RU" dirty="0"/>
              <a:t>Вона </a:t>
            </a:r>
            <a:r>
              <a:rPr lang="ru-RU" dirty="0" err="1"/>
              <a:t>фінансує</a:t>
            </a:r>
            <a:r>
              <a:rPr lang="ru-RU" dirty="0"/>
              <a:t> </a:t>
            </a:r>
            <a:r>
              <a:rPr lang="ru-RU" dirty="0" err="1"/>
              <a:t>проєкти</a:t>
            </a:r>
            <a:r>
              <a:rPr lang="ru-RU" dirty="0"/>
              <a:t> </a:t>
            </a:r>
            <a:r>
              <a:rPr lang="ru-RU" dirty="0" err="1"/>
              <a:t>зі</a:t>
            </a:r>
            <a:r>
              <a:rPr lang="ru-RU" dirty="0"/>
              <a:t> </a:t>
            </a:r>
            <a:r>
              <a:rPr lang="ru-RU" dirty="0" err="1"/>
              <a:t>збереження</a:t>
            </a:r>
            <a:r>
              <a:rPr lang="ru-RU" dirty="0"/>
              <a:t> </a:t>
            </a:r>
            <a:r>
              <a:rPr lang="ru-RU" dirty="0" err="1"/>
              <a:t>природи</a:t>
            </a:r>
            <a:r>
              <a:rPr lang="ru-RU" dirty="0"/>
              <a:t> та </a:t>
            </a:r>
            <a:r>
              <a:rPr lang="ru-RU" dirty="0" err="1"/>
              <a:t>кліматичних</a:t>
            </a:r>
            <a:r>
              <a:rPr lang="ru-RU" dirty="0"/>
              <a:t> </a:t>
            </a:r>
            <a:r>
              <a:rPr lang="ru-RU" dirty="0" err="1"/>
              <a:t>дій</a:t>
            </a:r>
            <a:r>
              <a:rPr lang="ru-RU" dirty="0"/>
              <a:t>.</a:t>
            </a:r>
          </a:p>
          <a:p>
            <a:r>
              <a:rPr lang="ru-RU" dirty="0" err="1"/>
              <a:t>Загальний</a:t>
            </a:r>
            <a:r>
              <a:rPr lang="ru-RU" dirty="0"/>
              <a:t> бюджет </a:t>
            </a:r>
            <a:r>
              <a:rPr lang="ru-RU" dirty="0" err="1"/>
              <a:t>програми</a:t>
            </a:r>
            <a:r>
              <a:rPr lang="ru-RU" dirty="0"/>
              <a:t> на 2021-2027 роки – </a:t>
            </a:r>
            <a:r>
              <a:rPr lang="ru-RU" dirty="0" err="1"/>
              <a:t>близько</a:t>
            </a:r>
            <a:r>
              <a:rPr lang="ru-RU" dirty="0"/>
              <a:t> 5,5 млрд </a:t>
            </a:r>
            <a:r>
              <a:rPr lang="ru-RU" dirty="0" err="1"/>
              <a:t>євро</a:t>
            </a:r>
            <a:r>
              <a:rPr lang="ru-RU" dirty="0"/>
              <a:t>. </a:t>
            </a:r>
            <a:r>
              <a:rPr lang="ru-RU" dirty="0" err="1"/>
              <a:t>Тепер</a:t>
            </a:r>
            <a:r>
              <a:rPr lang="ru-RU" dirty="0"/>
              <a:t> і </a:t>
            </a:r>
            <a:r>
              <a:rPr lang="ru-RU" dirty="0" err="1"/>
              <a:t>Україна</a:t>
            </a:r>
            <a:r>
              <a:rPr lang="ru-RU" dirty="0"/>
              <a:t> </a:t>
            </a:r>
            <a:r>
              <a:rPr lang="ru-RU" dirty="0" err="1"/>
              <a:t>зможе</a:t>
            </a:r>
            <a:r>
              <a:rPr lang="ru-RU" dirty="0"/>
              <a:t> </a:t>
            </a:r>
            <a:r>
              <a:rPr lang="ru-RU" dirty="0" err="1"/>
              <a:t>отримати</a:t>
            </a:r>
            <a:r>
              <a:rPr lang="ru-RU" dirty="0"/>
              <a:t> </a:t>
            </a:r>
            <a:r>
              <a:rPr lang="ru-RU" dirty="0" err="1"/>
              <a:t>ресурси</a:t>
            </a:r>
            <a:r>
              <a:rPr lang="ru-RU" dirty="0"/>
              <a:t> та </a:t>
            </a:r>
            <a:r>
              <a:rPr lang="ru-RU" dirty="0" err="1"/>
              <a:t>фінансувати</a:t>
            </a:r>
            <a:r>
              <a:rPr lang="ru-RU" dirty="0"/>
              <a:t> </a:t>
            </a:r>
            <a:r>
              <a:rPr lang="ru-RU" dirty="0" err="1"/>
              <a:t>різні</a:t>
            </a:r>
            <a:r>
              <a:rPr lang="ru-RU" dirty="0"/>
              <a:t> </a:t>
            </a:r>
            <a:r>
              <a:rPr lang="ru-RU" dirty="0" err="1"/>
              <a:t>суто</a:t>
            </a:r>
            <a:r>
              <a:rPr lang="ru-RU" dirty="0"/>
              <a:t> </a:t>
            </a:r>
            <a:r>
              <a:rPr lang="ru-RU" dirty="0" err="1"/>
              <a:t>українські</a:t>
            </a:r>
            <a:r>
              <a:rPr lang="ru-RU" dirty="0"/>
              <a:t> </a:t>
            </a:r>
            <a:r>
              <a:rPr lang="ru-RU" dirty="0" err="1"/>
              <a:t>проєкти</a:t>
            </a:r>
            <a:r>
              <a:rPr lang="ru-RU" dirty="0"/>
              <a:t>. </a:t>
            </a:r>
            <a:r>
              <a:rPr lang="ru-RU" dirty="0" err="1"/>
              <a:t>Наприклад</a:t>
            </a:r>
            <a:r>
              <a:rPr lang="ru-RU" dirty="0"/>
              <a:t>, </a:t>
            </a:r>
            <a:r>
              <a:rPr lang="ru-RU" dirty="0" err="1"/>
              <a:t>із</a:t>
            </a:r>
            <a:r>
              <a:rPr lang="ru-RU" dirty="0"/>
              <a:t> </a:t>
            </a:r>
            <a:r>
              <a:rPr lang="ru-RU" dirty="0" err="1"/>
              <a:t>усунення</a:t>
            </a:r>
            <a:r>
              <a:rPr lang="ru-RU" dirty="0"/>
              <a:t> </a:t>
            </a:r>
            <a:r>
              <a:rPr lang="ru-RU" dirty="0" err="1"/>
              <a:t>довгострокових</a:t>
            </a:r>
            <a:r>
              <a:rPr lang="ru-RU" dirty="0"/>
              <a:t> </a:t>
            </a:r>
            <a:r>
              <a:rPr lang="ru-RU" dirty="0" err="1"/>
              <a:t>наслідків</a:t>
            </a:r>
            <a:r>
              <a:rPr lang="ru-RU" dirty="0"/>
              <a:t> </a:t>
            </a:r>
            <a:r>
              <a:rPr lang="ru-RU" dirty="0" err="1"/>
              <a:t>російської</a:t>
            </a:r>
            <a:r>
              <a:rPr lang="ru-RU" dirty="0"/>
              <a:t> </a:t>
            </a:r>
            <a:r>
              <a:rPr lang="ru-RU" dirty="0" err="1"/>
              <a:t>агресії</a:t>
            </a:r>
            <a:r>
              <a:rPr lang="ru-RU" dirty="0"/>
              <a:t>, </a:t>
            </a:r>
            <a:r>
              <a:rPr lang="ru-RU" dirty="0" err="1"/>
              <a:t>стягнення</a:t>
            </a:r>
            <a:r>
              <a:rPr lang="ru-RU" dirty="0"/>
              <a:t> </a:t>
            </a:r>
            <a:r>
              <a:rPr lang="ru-RU" dirty="0" err="1"/>
              <a:t>компенсації</a:t>
            </a:r>
            <a:r>
              <a:rPr lang="ru-RU" dirty="0"/>
              <a:t> з РФ за </a:t>
            </a:r>
            <a:r>
              <a:rPr lang="ru-RU" dirty="0" err="1"/>
              <a:t>екологічні</a:t>
            </a:r>
            <a:r>
              <a:rPr lang="ru-RU" dirty="0"/>
              <a:t> </a:t>
            </a:r>
            <a:r>
              <a:rPr lang="ru-RU" dirty="0" err="1"/>
              <a:t>злочини</a:t>
            </a:r>
            <a:r>
              <a:rPr lang="ru-RU" dirty="0"/>
              <a:t> </a:t>
            </a:r>
            <a:r>
              <a:rPr lang="ru-RU" dirty="0" err="1"/>
              <a:t>чи</a:t>
            </a:r>
            <a:r>
              <a:rPr lang="ru-RU" dirty="0"/>
              <a:t> з </a:t>
            </a:r>
            <a:r>
              <a:rPr lang="ru-RU" dirty="0" err="1"/>
              <a:t>відновлення</a:t>
            </a:r>
            <a:r>
              <a:rPr lang="ru-RU" dirty="0"/>
              <a:t> </a:t>
            </a:r>
            <a:r>
              <a:rPr lang="ru-RU" dirty="0" err="1"/>
              <a:t>довкілля</a:t>
            </a:r>
            <a:r>
              <a:rPr lang="ru-RU" dirty="0"/>
              <a:t> у </a:t>
            </a:r>
            <a:r>
              <a:rPr lang="ru-RU" dirty="0" err="1"/>
              <a:t>цілому</a:t>
            </a:r>
            <a:r>
              <a:rPr lang="ru-RU" dirty="0"/>
              <a:t>.</a:t>
            </a:r>
          </a:p>
          <a:p>
            <a:pPr marL="0" indent="0">
              <a:buNone/>
            </a:pPr>
            <a:endParaRPr lang="ru-UA" dirty="0"/>
          </a:p>
        </p:txBody>
      </p:sp>
      <p:sp>
        <p:nvSpPr>
          <p:cNvPr id="4" name="Дата 3">
            <a:extLst>
              <a:ext uri="{FF2B5EF4-FFF2-40B4-BE49-F238E27FC236}">
                <a16:creationId xmlns:a16="http://schemas.microsoft.com/office/drawing/2014/main" id="{38DB229D-E48A-924B-A6D2-600396FA77AC}"/>
              </a:ext>
            </a:extLst>
          </p:cNvPr>
          <p:cNvSpPr>
            <a:spLocks noGrp="1"/>
          </p:cNvSpPr>
          <p:nvPr>
            <p:ph type="dt" sz="half" idx="10"/>
          </p:nvPr>
        </p:nvSpPr>
        <p:spPr/>
        <p:txBody>
          <a:bodyPr/>
          <a:lstStyle/>
          <a:p>
            <a:fld id="{FCDF955A-1B6F-BA4F-BBB4-21A62F1D7B8D}" type="datetime1">
              <a:rPr lang="ru-RU" smtClean="0"/>
              <a:t>13.11.2022</a:t>
            </a:fld>
            <a:endParaRPr lang="ru-UA"/>
          </a:p>
        </p:txBody>
      </p:sp>
      <p:sp>
        <p:nvSpPr>
          <p:cNvPr id="5" name="Номер слайда 4">
            <a:extLst>
              <a:ext uri="{FF2B5EF4-FFF2-40B4-BE49-F238E27FC236}">
                <a16:creationId xmlns:a16="http://schemas.microsoft.com/office/drawing/2014/main" id="{3219F7D8-6838-8B46-BCD6-7B4BBC689B38}"/>
              </a:ext>
            </a:extLst>
          </p:cNvPr>
          <p:cNvSpPr>
            <a:spLocks noGrp="1"/>
          </p:cNvSpPr>
          <p:nvPr>
            <p:ph type="sldNum" sz="quarter" idx="12"/>
          </p:nvPr>
        </p:nvSpPr>
        <p:spPr/>
        <p:txBody>
          <a:bodyPr/>
          <a:lstStyle/>
          <a:p>
            <a:fld id="{F553EFBA-7824-AA44-BC0C-2574B54A2861}" type="slidenum">
              <a:rPr lang="ru-UA" smtClean="0"/>
              <a:t>49</a:t>
            </a:fld>
            <a:endParaRPr lang="ru-UA"/>
          </a:p>
        </p:txBody>
      </p:sp>
      <p:pic>
        <p:nvPicPr>
          <p:cNvPr id="7" name="Рисунок 6">
            <a:extLst>
              <a:ext uri="{FF2B5EF4-FFF2-40B4-BE49-F238E27FC236}">
                <a16:creationId xmlns:a16="http://schemas.microsoft.com/office/drawing/2014/main" id="{4D603E48-0A61-574C-85CF-3A795A0AF6AE}"/>
              </a:ext>
            </a:extLst>
          </p:cNvPr>
          <p:cNvPicPr>
            <a:picLocks noChangeAspect="1"/>
          </p:cNvPicPr>
          <p:nvPr/>
        </p:nvPicPr>
        <p:blipFill>
          <a:blip r:embed="rId2"/>
          <a:stretch>
            <a:fillRect/>
          </a:stretch>
        </p:blipFill>
        <p:spPr>
          <a:xfrm>
            <a:off x="5799909" y="4284618"/>
            <a:ext cx="3312523" cy="1855013"/>
          </a:xfrm>
          <a:prstGeom prst="rect">
            <a:avLst/>
          </a:prstGeom>
        </p:spPr>
      </p:pic>
      <p:pic>
        <p:nvPicPr>
          <p:cNvPr id="9" name="Рисунок 8">
            <a:extLst>
              <a:ext uri="{FF2B5EF4-FFF2-40B4-BE49-F238E27FC236}">
                <a16:creationId xmlns:a16="http://schemas.microsoft.com/office/drawing/2014/main" id="{D25EEE10-4BD5-ED44-95C9-F796DC8EE46F}"/>
              </a:ext>
            </a:extLst>
          </p:cNvPr>
          <p:cNvPicPr>
            <a:picLocks noChangeAspect="1"/>
          </p:cNvPicPr>
          <p:nvPr/>
        </p:nvPicPr>
        <p:blipFill>
          <a:blip r:embed="rId3"/>
          <a:stretch>
            <a:fillRect/>
          </a:stretch>
        </p:blipFill>
        <p:spPr>
          <a:xfrm>
            <a:off x="1619794" y="4336869"/>
            <a:ext cx="2890339" cy="1919860"/>
          </a:xfrm>
          <a:prstGeom prst="rect">
            <a:avLst/>
          </a:prstGeom>
        </p:spPr>
      </p:pic>
    </p:spTree>
    <p:extLst>
      <p:ext uri="{BB962C8B-B14F-4D97-AF65-F5344CB8AC3E}">
        <p14:creationId xmlns:p14="http://schemas.microsoft.com/office/powerpoint/2010/main" val="3648109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F25EDEF-2444-6DD1-E04A-6F55C9C9E41B}"/>
              </a:ext>
            </a:extLst>
          </p:cNvPr>
          <p:cNvSpPr>
            <a:spLocks noGrp="1"/>
          </p:cNvSpPr>
          <p:nvPr>
            <p:ph type="title"/>
          </p:nvPr>
        </p:nvSpPr>
        <p:spPr/>
        <p:txBody>
          <a:bodyPr>
            <a:normAutofit/>
          </a:bodyPr>
          <a:lstStyle/>
          <a:p>
            <a:r>
              <a:rPr lang="ru-RU" sz="4400" dirty="0"/>
              <a:t>Мета </a:t>
            </a:r>
            <a:r>
              <a:rPr lang="ru-RU" sz="4400" dirty="0" err="1"/>
              <a:t>соціальної</a:t>
            </a:r>
            <a:r>
              <a:rPr lang="ru-RU" sz="4400" dirty="0"/>
              <a:t> </a:t>
            </a:r>
            <a:r>
              <a:rPr lang="ru-RU" sz="4400" dirty="0" err="1"/>
              <a:t>політики</a:t>
            </a:r>
            <a:r>
              <a:rPr lang="ru-RU" sz="4400" dirty="0"/>
              <a:t> ЄС </a:t>
            </a:r>
            <a:r>
              <a:rPr lang="ru-RU" dirty="0"/>
              <a:t>(136-137 ст. </a:t>
            </a:r>
            <a:r>
              <a:rPr lang="ru-RU" dirty="0" err="1"/>
              <a:t>Амстердамського</a:t>
            </a:r>
            <a:r>
              <a:rPr lang="ru-RU" dirty="0"/>
              <a:t> договору): </a:t>
            </a:r>
            <a:endParaRPr lang="ru-UA" dirty="0"/>
          </a:p>
        </p:txBody>
      </p:sp>
      <p:sp>
        <p:nvSpPr>
          <p:cNvPr id="4" name="Дата 3">
            <a:extLst>
              <a:ext uri="{FF2B5EF4-FFF2-40B4-BE49-F238E27FC236}">
                <a16:creationId xmlns:a16="http://schemas.microsoft.com/office/drawing/2014/main" id="{59E53CA5-3056-A1D6-129F-7EB2EED53B53}"/>
              </a:ext>
            </a:extLst>
          </p:cNvPr>
          <p:cNvSpPr>
            <a:spLocks noGrp="1"/>
          </p:cNvSpPr>
          <p:nvPr>
            <p:ph type="dt" sz="half" idx="10"/>
          </p:nvPr>
        </p:nvSpPr>
        <p:spPr/>
        <p:txBody>
          <a:bodyPr/>
          <a:lstStyle/>
          <a:p>
            <a:fld id="{2644F7B8-0507-EE4A-A781-A0DF6A2A24C5}" type="datetime1">
              <a:rPr lang="ru-RU" smtClean="0"/>
              <a:t>13.11.2022</a:t>
            </a:fld>
            <a:endParaRPr lang="ru-UA"/>
          </a:p>
        </p:txBody>
      </p:sp>
      <p:sp>
        <p:nvSpPr>
          <p:cNvPr id="5" name="Номер слайда 4">
            <a:extLst>
              <a:ext uri="{FF2B5EF4-FFF2-40B4-BE49-F238E27FC236}">
                <a16:creationId xmlns:a16="http://schemas.microsoft.com/office/drawing/2014/main" id="{C2DCF64D-6887-0D3E-7F69-36EE43020784}"/>
              </a:ext>
            </a:extLst>
          </p:cNvPr>
          <p:cNvSpPr>
            <a:spLocks noGrp="1"/>
          </p:cNvSpPr>
          <p:nvPr>
            <p:ph type="sldNum" sz="quarter" idx="12"/>
          </p:nvPr>
        </p:nvSpPr>
        <p:spPr/>
        <p:txBody>
          <a:bodyPr/>
          <a:lstStyle/>
          <a:p>
            <a:fld id="{D0E2E3A0-6B7B-CD4A-8999-E2D0F517CFAE}" type="slidenum">
              <a:rPr lang="ru-UA" smtClean="0"/>
              <a:t>5</a:t>
            </a:fld>
            <a:endParaRPr lang="ru-UA"/>
          </a:p>
        </p:txBody>
      </p:sp>
      <p:pic>
        <p:nvPicPr>
          <p:cNvPr id="6" name="Рисунок 5" descr="Изображение выглядит как внутренний, темный&#10;&#10;Автоматически созданное описание">
            <a:extLst>
              <a:ext uri="{FF2B5EF4-FFF2-40B4-BE49-F238E27FC236}">
                <a16:creationId xmlns:a16="http://schemas.microsoft.com/office/drawing/2014/main" id="{F62F71BE-FA75-F2D4-7D0D-86770CA67CBE}"/>
              </a:ext>
            </a:extLst>
          </p:cNvPr>
          <p:cNvPicPr>
            <a:picLocks noChangeAspect="1"/>
          </p:cNvPicPr>
          <p:nvPr/>
        </p:nvPicPr>
        <p:blipFill>
          <a:blip r:embed="rId2"/>
          <a:stretch>
            <a:fillRect/>
          </a:stretch>
        </p:blipFill>
        <p:spPr>
          <a:xfrm>
            <a:off x="1279947" y="2386051"/>
            <a:ext cx="3103965" cy="3448851"/>
          </a:xfrm>
          <a:prstGeom prst="rect">
            <a:avLst/>
          </a:prstGeom>
        </p:spPr>
      </p:pic>
      <p:sp>
        <p:nvSpPr>
          <p:cNvPr id="7" name="Прямоугольник 6">
            <a:extLst>
              <a:ext uri="{FF2B5EF4-FFF2-40B4-BE49-F238E27FC236}">
                <a16:creationId xmlns:a16="http://schemas.microsoft.com/office/drawing/2014/main" id="{294321D1-D79D-EFB1-6B72-D2E450058F8F}"/>
              </a:ext>
            </a:extLst>
          </p:cNvPr>
          <p:cNvSpPr/>
          <p:nvPr/>
        </p:nvSpPr>
        <p:spPr>
          <a:xfrm>
            <a:off x="4295270" y="1874517"/>
            <a:ext cx="7025640" cy="4708981"/>
          </a:xfrm>
          <a:prstGeom prst="rect">
            <a:avLst/>
          </a:prstGeom>
        </p:spPr>
        <p:txBody>
          <a:bodyPr wrap="square">
            <a:spAutoFit/>
          </a:bodyPr>
          <a:lstStyle/>
          <a:p>
            <a:r>
              <a:rPr lang="ru-RU" sz="2000" dirty="0"/>
              <a:t>• </a:t>
            </a:r>
            <a:r>
              <a:rPr lang="ru-RU" sz="2000" dirty="0" err="1"/>
              <a:t>підвищення</a:t>
            </a:r>
            <a:r>
              <a:rPr lang="ru-RU" sz="2000" dirty="0"/>
              <a:t> </a:t>
            </a:r>
            <a:r>
              <a:rPr lang="ru-RU" sz="2000" dirty="0" err="1"/>
              <a:t>рівня</a:t>
            </a:r>
            <a:r>
              <a:rPr lang="ru-RU" sz="2000" dirty="0"/>
              <a:t> </a:t>
            </a:r>
            <a:r>
              <a:rPr lang="ru-RU" sz="2000" dirty="0" err="1"/>
              <a:t>зайнятості</a:t>
            </a:r>
            <a:r>
              <a:rPr lang="ru-RU" sz="2000" dirty="0"/>
              <a:t>; </a:t>
            </a:r>
          </a:p>
          <a:p>
            <a:r>
              <a:rPr lang="ru-RU" sz="2000" dirty="0"/>
              <a:t>• </a:t>
            </a:r>
            <a:r>
              <a:rPr lang="ru-RU" sz="2000" dirty="0" err="1"/>
              <a:t>поліпшення</a:t>
            </a:r>
            <a:r>
              <a:rPr lang="ru-RU" sz="2000" dirty="0"/>
              <a:t> умов </a:t>
            </a:r>
            <a:r>
              <a:rPr lang="ru-RU" sz="2000" dirty="0" err="1"/>
              <a:t>життя</a:t>
            </a:r>
            <a:r>
              <a:rPr lang="ru-RU" sz="2000" dirty="0"/>
              <a:t> та </a:t>
            </a:r>
            <a:r>
              <a:rPr lang="ru-RU" sz="2000" dirty="0" err="1"/>
              <a:t>праці</a:t>
            </a:r>
            <a:r>
              <a:rPr lang="ru-RU" sz="2000" dirty="0"/>
              <a:t>; </a:t>
            </a:r>
          </a:p>
          <a:p>
            <a:r>
              <a:rPr lang="ru-RU" sz="2000" dirty="0"/>
              <a:t>• </a:t>
            </a:r>
            <a:r>
              <a:rPr lang="ru-RU" sz="2000" dirty="0" err="1"/>
              <a:t>соціальний</a:t>
            </a:r>
            <a:r>
              <a:rPr lang="ru-RU" sz="2000" dirty="0"/>
              <a:t> </a:t>
            </a:r>
            <a:r>
              <a:rPr lang="ru-RU" sz="2000" dirty="0" err="1"/>
              <a:t>захист</a:t>
            </a:r>
            <a:r>
              <a:rPr lang="ru-RU" sz="2000" dirty="0"/>
              <a:t>; </a:t>
            </a:r>
          </a:p>
          <a:p>
            <a:r>
              <a:rPr lang="ru-RU" sz="2000" dirty="0"/>
              <a:t>• </a:t>
            </a:r>
            <a:r>
              <a:rPr lang="ru-RU" sz="2000" dirty="0" err="1"/>
              <a:t>управління</a:t>
            </a:r>
            <a:r>
              <a:rPr lang="ru-RU" sz="2000" dirty="0"/>
              <a:t> </a:t>
            </a:r>
            <a:r>
              <a:rPr lang="ru-RU" sz="2000" dirty="0" err="1"/>
              <a:t>людськими</a:t>
            </a:r>
            <a:r>
              <a:rPr lang="ru-RU" sz="2000" dirty="0"/>
              <a:t> ресурсами; </a:t>
            </a:r>
          </a:p>
          <a:p>
            <a:r>
              <a:rPr lang="ru-RU" sz="2000" dirty="0"/>
              <a:t>• </a:t>
            </a:r>
            <a:r>
              <a:rPr lang="ru-RU" sz="2000" dirty="0" err="1"/>
              <a:t>боротьба</a:t>
            </a:r>
            <a:r>
              <a:rPr lang="ru-RU" sz="2000" dirty="0"/>
              <a:t> </a:t>
            </a:r>
            <a:r>
              <a:rPr lang="ru-RU" sz="2000" dirty="0" err="1"/>
              <a:t>із</a:t>
            </a:r>
            <a:r>
              <a:rPr lang="ru-RU" sz="2000" dirty="0"/>
              <a:t> </a:t>
            </a:r>
            <a:r>
              <a:rPr lang="ru-RU" sz="2000" dirty="0" err="1"/>
              <a:t>соціальною</a:t>
            </a:r>
            <a:r>
              <a:rPr lang="ru-RU" sz="2000" dirty="0"/>
              <a:t> </a:t>
            </a:r>
            <a:r>
              <a:rPr lang="ru-RU" sz="2000" dirty="0" err="1"/>
              <a:t>несправедливістю</a:t>
            </a:r>
            <a:r>
              <a:rPr lang="ru-RU" sz="2000" dirty="0"/>
              <a:t>. </a:t>
            </a:r>
          </a:p>
          <a:p>
            <a:endParaRPr lang="ru-RU" sz="2000" dirty="0"/>
          </a:p>
          <a:p>
            <a:r>
              <a:rPr lang="ru-RU" sz="2000" dirty="0" err="1"/>
              <a:t>Основні</a:t>
            </a:r>
            <a:r>
              <a:rPr lang="ru-RU" sz="2000" dirty="0"/>
              <a:t> </a:t>
            </a:r>
            <a:r>
              <a:rPr lang="ru-RU" sz="2000" dirty="0" err="1"/>
              <a:t>документи</a:t>
            </a:r>
            <a:r>
              <a:rPr lang="ru-RU" sz="2000" dirty="0"/>
              <a:t>: </a:t>
            </a:r>
          </a:p>
          <a:p>
            <a:r>
              <a:rPr lang="ru-RU" sz="2000" dirty="0"/>
              <a:t>• </a:t>
            </a:r>
            <a:r>
              <a:rPr lang="ru-RU" sz="2000" dirty="0" err="1"/>
              <a:t>Хартія</a:t>
            </a:r>
            <a:r>
              <a:rPr lang="ru-RU" sz="2000" dirty="0"/>
              <a:t> </a:t>
            </a:r>
            <a:r>
              <a:rPr lang="ru-RU" sz="2000" dirty="0" err="1"/>
              <a:t>основних</a:t>
            </a:r>
            <a:r>
              <a:rPr lang="ru-RU" sz="2000" dirty="0"/>
              <a:t> прав </a:t>
            </a:r>
            <a:r>
              <a:rPr lang="ru-RU" sz="2000" dirty="0" err="1"/>
              <a:t>робітників</a:t>
            </a:r>
            <a:r>
              <a:rPr lang="ru-RU" sz="2000" dirty="0"/>
              <a:t> (1989) </a:t>
            </a:r>
          </a:p>
          <a:p>
            <a:r>
              <a:rPr lang="ru-RU" sz="2000" dirty="0"/>
              <a:t>• </a:t>
            </a:r>
            <a:r>
              <a:rPr lang="ru-RU" sz="2000" dirty="0" err="1"/>
              <a:t>Європейський</a:t>
            </a:r>
            <a:r>
              <a:rPr lang="ru-RU" sz="2000" dirty="0"/>
              <a:t> пакт </a:t>
            </a:r>
            <a:r>
              <a:rPr lang="ru-RU" sz="2000" dirty="0" err="1"/>
              <a:t>зайнятості</a:t>
            </a:r>
            <a:r>
              <a:rPr lang="ru-RU" sz="2000" dirty="0"/>
              <a:t> (1999) </a:t>
            </a:r>
          </a:p>
          <a:p>
            <a:endParaRPr lang="ru-RU" sz="2000" dirty="0"/>
          </a:p>
          <a:p>
            <a:r>
              <a:rPr lang="ru-RU" sz="2000" dirty="0" err="1"/>
              <a:t>Європейський</a:t>
            </a:r>
            <a:r>
              <a:rPr lang="ru-RU" sz="2000" dirty="0"/>
              <a:t> </a:t>
            </a:r>
            <a:r>
              <a:rPr lang="ru-RU" sz="2000" dirty="0" err="1"/>
              <a:t>соціальний</a:t>
            </a:r>
            <a:r>
              <a:rPr lang="ru-RU" sz="2000" dirty="0"/>
              <a:t> фонд (</a:t>
            </a:r>
            <a:r>
              <a:rPr lang="ru-RU" sz="2000" dirty="0" err="1"/>
              <a:t>діє</a:t>
            </a:r>
            <a:r>
              <a:rPr lang="ru-RU" sz="2000" dirty="0"/>
              <a:t> з 1958): </a:t>
            </a:r>
          </a:p>
          <a:p>
            <a:r>
              <a:rPr lang="ru-RU" sz="2000" dirty="0"/>
              <a:t>• </a:t>
            </a:r>
            <a:r>
              <a:rPr lang="ru-RU" sz="2000" dirty="0" err="1"/>
              <a:t>скорочення</a:t>
            </a:r>
            <a:r>
              <a:rPr lang="ru-RU" sz="2000" dirty="0"/>
              <a:t> </a:t>
            </a:r>
            <a:r>
              <a:rPr lang="ru-RU" sz="2000" dirty="0" err="1"/>
              <a:t>безробіття</a:t>
            </a:r>
            <a:r>
              <a:rPr lang="ru-RU" sz="2000" dirty="0"/>
              <a:t>; </a:t>
            </a:r>
          </a:p>
          <a:p>
            <a:r>
              <a:rPr lang="ru-RU" sz="2000" dirty="0"/>
              <a:t>• </a:t>
            </a:r>
            <a:r>
              <a:rPr lang="ru-RU" sz="2000" dirty="0" err="1"/>
              <a:t>розвиток</a:t>
            </a:r>
            <a:r>
              <a:rPr lang="ru-RU" sz="2000" dirty="0"/>
              <a:t> </a:t>
            </a:r>
            <a:r>
              <a:rPr lang="ru-RU" sz="2000" dirty="0" err="1"/>
              <a:t>людських</a:t>
            </a:r>
            <a:r>
              <a:rPr lang="ru-RU" sz="2000" dirty="0"/>
              <a:t> </a:t>
            </a:r>
            <a:r>
              <a:rPr lang="ru-RU" sz="2000" dirty="0" err="1"/>
              <a:t>ресурсів</a:t>
            </a:r>
            <a:r>
              <a:rPr lang="ru-RU" sz="2000" dirty="0"/>
              <a:t>; </a:t>
            </a:r>
          </a:p>
          <a:p>
            <a:r>
              <a:rPr lang="ru-RU" sz="2000" dirty="0"/>
              <a:t>• </a:t>
            </a:r>
            <a:r>
              <a:rPr lang="ru-RU" sz="2000" dirty="0" err="1"/>
              <a:t>перепідготовка</a:t>
            </a:r>
            <a:r>
              <a:rPr lang="ru-RU" sz="2000" dirty="0"/>
              <a:t> </a:t>
            </a:r>
            <a:r>
              <a:rPr lang="ru-RU" sz="2000" dirty="0" err="1"/>
              <a:t>кадрів</a:t>
            </a:r>
            <a:r>
              <a:rPr lang="ru-RU" sz="2000" dirty="0"/>
              <a:t>; </a:t>
            </a:r>
          </a:p>
          <a:p>
            <a:r>
              <a:rPr lang="ru-RU" sz="2000" dirty="0"/>
              <a:t>• </a:t>
            </a:r>
            <a:r>
              <a:rPr lang="ru-RU" sz="2000" dirty="0" err="1"/>
              <a:t>професійне</a:t>
            </a:r>
            <a:r>
              <a:rPr lang="ru-RU" sz="2000" dirty="0"/>
              <a:t> </a:t>
            </a:r>
            <a:r>
              <a:rPr lang="ru-RU" sz="2000" dirty="0" err="1"/>
              <a:t>навчання</a:t>
            </a:r>
            <a:r>
              <a:rPr lang="ru-RU" sz="2000" dirty="0"/>
              <a:t>.</a:t>
            </a:r>
            <a:endParaRPr lang="ru-UA" sz="2000" dirty="0"/>
          </a:p>
        </p:txBody>
      </p:sp>
    </p:spTree>
    <p:extLst>
      <p:ext uri="{BB962C8B-B14F-4D97-AF65-F5344CB8AC3E}">
        <p14:creationId xmlns:p14="http://schemas.microsoft.com/office/powerpoint/2010/main" val="13922506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2D1498-1F6C-AB4F-A289-CDEAE1FC10FB}"/>
              </a:ext>
            </a:extLst>
          </p:cNvPr>
          <p:cNvSpPr>
            <a:spLocks noGrp="1"/>
          </p:cNvSpPr>
          <p:nvPr>
            <p:ph type="title"/>
          </p:nvPr>
        </p:nvSpPr>
        <p:spPr>
          <a:xfrm>
            <a:off x="574765" y="269966"/>
            <a:ext cx="8596668" cy="788126"/>
          </a:xfrm>
        </p:spPr>
        <p:txBody>
          <a:bodyPr>
            <a:normAutofit fontScale="90000"/>
          </a:bodyPr>
          <a:lstStyle/>
          <a:p>
            <a:r>
              <a:rPr lang="ru-RU" b="1" dirty="0" err="1"/>
              <a:t>Більше</a:t>
            </a:r>
            <a:r>
              <a:rPr lang="ru-RU" b="1" dirty="0"/>
              <a:t> </a:t>
            </a:r>
            <a:r>
              <a:rPr lang="ru-RU" b="1" dirty="0" err="1"/>
              <a:t>іноземних</a:t>
            </a:r>
            <a:r>
              <a:rPr lang="ru-RU" b="1" dirty="0"/>
              <a:t> </a:t>
            </a:r>
            <a:r>
              <a:rPr lang="ru-RU" b="1" dirty="0" err="1"/>
              <a:t>інвестицій</a:t>
            </a:r>
            <a:br>
              <a:rPr lang="ru-RU" dirty="0"/>
            </a:br>
            <a:endParaRPr lang="ru-UA" dirty="0"/>
          </a:p>
        </p:txBody>
      </p:sp>
      <p:sp>
        <p:nvSpPr>
          <p:cNvPr id="3" name="Объект 2">
            <a:extLst>
              <a:ext uri="{FF2B5EF4-FFF2-40B4-BE49-F238E27FC236}">
                <a16:creationId xmlns:a16="http://schemas.microsoft.com/office/drawing/2014/main" id="{DB90DD7D-18FD-4844-A929-E4728DDCC062}"/>
              </a:ext>
            </a:extLst>
          </p:cNvPr>
          <p:cNvSpPr>
            <a:spLocks noGrp="1"/>
          </p:cNvSpPr>
          <p:nvPr>
            <p:ph idx="1"/>
          </p:nvPr>
        </p:nvSpPr>
        <p:spPr>
          <a:xfrm>
            <a:off x="404948" y="1058092"/>
            <a:ext cx="9562011" cy="3631473"/>
          </a:xfrm>
        </p:spPr>
        <p:txBody>
          <a:bodyPr>
            <a:normAutofit fontScale="85000" lnSpcReduction="10000"/>
          </a:bodyPr>
          <a:lstStyle/>
          <a:p>
            <a:pPr algn="just"/>
            <a:r>
              <a:rPr lang="ru-RU" dirty="0" err="1"/>
              <a:t>Ще</a:t>
            </a:r>
            <a:r>
              <a:rPr lang="ru-RU" dirty="0"/>
              <a:t> одна велика </a:t>
            </a:r>
            <a:r>
              <a:rPr lang="ru-RU" dirty="0" err="1"/>
              <a:t>перевага</a:t>
            </a:r>
            <a:r>
              <a:rPr lang="ru-RU" dirty="0"/>
              <a:t> </a:t>
            </a:r>
            <a:r>
              <a:rPr lang="ru-RU" dirty="0" err="1"/>
              <a:t>руху</a:t>
            </a:r>
            <a:r>
              <a:rPr lang="ru-RU" dirty="0"/>
              <a:t> </a:t>
            </a:r>
            <a:r>
              <a:rPr lang="ru-RU" dirty="0" err="1"/>
              <a:t>України</a:t>
            </a:r>
            <a:r>
              <a:rPr lang="ru-RU" dirty="0"/>
              <a:t> в ЄС </a:t>
            </a:r>
            <a:r>
              <a:rPr lang="ru-RU" dirty="0" err="1"/>
              <a:t>полягає</a:t>
            </a:r>
            <a:r>
              <a:rPr lang="ru-RU" dirty="0"/>
              <a:t> у </a:t>
            </a:r>
            <a:r>
              <a:rPr lang="ru-RU" dirty="0" err="1"/>
              <a:t>покращенні</a:t>
            </a:r>
            <a:r>
              <a:rPr lang="ru-RU" dirty="0"/>
              <a:t> </a:t>
            </a:r>
            <a:r>
              <a:rPr lang="ru-RU" dirty="0" err="1"/>
              <a:t>інвестиційного</a:t>
            </a:r>
            <a:r>
              <a:rPr lang="ru-RU" dirty="0"/>
              <a:t> </a:t>
            </a:r>
            <a:r>
              <a:rPr lang="ru-RU" dirty="0" err="1"/>
              <a:t>клімату</a:t>
            </a:r>
            <a:r>
              <a:rPr lang="ru-RU" dirty="0"/>
              <a:t>. </a:t>
            </a:r>
            <a:r>
              <a:rPr lang="ru-RU" dirty="0" err="1"/>
              <a:t>Під</a:t>
            </a:r>
            <a:r>
              <a:rPr lang="ru-RU" dirty="0"/>
              <a:t> час реформ наша </a:t>
            </a:r>
            <a:r>
              <a:rPr lang="ru-RU" dirty="0" err="1"/>
              <a:t>країна</a:t>
            </a:r>
            <a:r>
              <a:rPr lang="ru-RU" dirty="0"/>
              <a:t> стане </a:t>
            </a:r>
            <a:r>
              <a:rPr lang="ru-RU" dirty="0" err="1"/>
              <a:t>зрозумілою</a:t>
            </a:r>
            <a:r>
              <a:rPr lang="ru-RU" dirty="0"/>
              <a:t> і </a:t>
            </a:r>
            <a:r>
              <a:rPr lang="ru-RU" dirty="0" err="1"/>
              <a:t>привабливою</a:t>
            </a:r>
            <a:r>
              <a:rPr lang="ru-RU" dirty="0"/>
              <a:t> для </a:t>
            </a:r>
            <a:r>
              <a:rPr lang="ru-RU" dirty="0" err="1"/>
              <a:t>інвесторів</a:t>
            </a:r>
            <a:r>
              <a:rPr lang="ru-RU" dirty="0"/>
              <a:t>, а тому в </a:t>
            </a:r>
            <a:r>
              <a:rPr lang="ru-RU" dirty="0" err="1"/>
              <a:t>Україні</a:t>
            </a:r>
            <a:r>
              <a:rPr lang="ru-RU" dirty="0"/>
              <a:t> </a:t>
            </a:r>
            <a:r>
              <a:rPr lang="ru-RU" dirty="0" err="1"/>
              <a:t>відкриватиметься</a:t>
            </a:r>
            <a:r>
              <a:rPr lang="ru-RU" dirty="0"/>
              <a:t> </a:t>
            </a:r>
            <a:r>
              <a:rPr lang="ru-RU" dirty="0" err="1"/>
              <a:t>більше</a:t>
            </a:r>
            <a:r>
              <a:rPr lang="ru-RU" dirty="0"/>
              <a:t> </a:t>
            </a:r>
            <a:r>
              <a:rPr lang="ru-RU" dirty="0" err="1"/>
              <a:t>іноземних</a:t>
            </a:r>
            <a:r>
              <a:rPr lang="ru-RU" dirty="0"/>
              <a:t> </a:t>
            </a:r>
            <a:r>
              <a:rPr lang="ru-RU" dirty="0" err="1"/>
              <a:t>компаній</a:t>
            </a:r>
            <a:r>
              <a:rPr lang="ru-RU" dirty="0"/>
              <a:t> та </a:t>
            </a:r>
            <a:r>
              <a:rPr lang="ru-RU" dirty="0" err="1"/>
              <a:t>виробництв</a:t>
            </a:r>
            <a:r>
              <a:rPr lang="ru-RU" dirty="0"/>
              <a:t>. </a:t>
            </a:r>
            <a:r>
              <a:rPr lang="ru-RU" dirty="0" err="1"/>
              <a:t>Адже</a:t>
            </a:r>
            <a:r>
              <a:rPr lang="ru-RU" dirty="0"/>
              <a:t> тут </a:t>
            </a:r>
            <a:r>
              <a:rPr lang="ru-RU" dirty="0" err="1"/>
              <a:t>працюватимуть</a:t>
            </a:r>
            <a:r>
              <a:rPr lang="ru-RU" dirty="0"/>
              <a:t> </a:t>
            </a:r>
            <a:r>
              <a:rPr lang="ru-RU" dirty="0" err="1"/>
              <a:t>європейські</a:t>
            </a:r>
            <a:r>
              <a:rPr lang="ru-RU" dirty="0"/>
              <a:t> </a:t>
            </a:r>
            <a:r>
              <a:rPr lang="ru-RU" dirty="0" err="1"/>
              <a:t>закони</a:t>
            </a:r>
            <a:r>
              <a:rPr lang="ru-RU" dirty="0"/>
              <a:t>, </a:t>
            </a:r>
            <a:r>
              <a:rPr lang="ru-RU" dirty="0" err="1"/>
              <a:t>які</a:t>
            </a:r>
            <a:r>
              <a:rPr lang="ru-RU" dirty="0"/>
              <a:t> </a:t>
            </a:r>
            <a:r>
              <a:rPr lang="ru-RU" dirty="0" err="1"/>
              <a:t>захищатимуть</a:t>
            </a:r>
            <a:r>
              <a:rPr lang="ru-RU" dirty="0"/>
              <a:t> </a:t>
            </a:r>
            <a:r>
              <a:rPr lang="ru-RU" dirty="0" err="1"/>
              <a:t>інвестиції</a:t>
            </a:r>
            <a:r>
              <a:rPr lang="ru-RU" dirty="0"/>
              <a:t>. До того ж </a:t>
            </a:r>
            <a:r>
              <a:rPr lang="ru-RU" dirty="0" err="1"/>
              <a:t>інвестиції</a:t>
            </a:r>
            <a:r>
              <a:rPr lang="ru-RU" dirty="0"/>
              <a:t> в </a:t>
            </a:r>
            <a:r>
              <a:rPr lang="ru-RU" dirty="0" err="1"/>
              <a:t>Україну</a:t>
            </a:r>
            <a:r>
              <a:rPr lang="ru-RU" dirty="0"/>
              <a:t> </a:t>
            </a:r>
            <a:r>
              <a:rPr lang="ru-RU" dirty="0" err="1"/>
              <a:t>розглядатимуться</a:t>
            </a:r>
            <a:r>
              <a:rPr lang="ru-RU" dirty="0"/>
              <a:t> як </a:t>
            </a:r>
            <a:r>
              <a:rPr lang="ru-RU" dirty="0" err="1"/>
              <a:t>зміцнення</a:t>
            </a:r>
            <a:r>
              <a:rPr lang="ru-RU" dirty="0"/>
              <a:t> </a:t>
            </a:r>
            <a:r>
              <a:rPr lang="ru-RU" dirty="0" err="1"/>
              <a:t>євроспільноти</a:t>
            </a:r>
            <a:r>
              <a:rPr lang="ru-RU" dirty="0"/>
              <a:t>.</a:t>
            </a:r>
          </a:p>
          <a:p>
            <a:pPr algn="just"/>
            <a:r>
              <a:rPr lang="ru-RU" dirty="0" err="1"/>
              <a:t>Наприклад</a:t>
            </a:r>
            <a:r>
              <a:rPr lang="ru-RU" dirty="0"/>
              <a:t>, </a:t>
            </a:r>
            <a:r>
              <a:rPr lang="ru-RU" dirty="0" err="1"/>
              <a:t>можна</a:t>
            </a:r>
            <a:r>
              <a:rPr lang="ru-RU" dirty="0"/>
              <a:t> </a:t>
            </a:r>
            <a:r>
              <a:rPr lang="ru-RU" dirty="0" err="1"/>
              <a:t>згадати</a:t>
            </a:r>
            <a:r>
              <a:rPr lang="ru-RU" dirty="0"/>
              <a:t> Польщу і </a:t>
            </a:r>
            <a:r>
              <a:rPr lang="ru-RU" dirty="0" err="1"/>
              <a:t>Чехію</a:t>
            </a:r>
            <a:r>
              <a:rPr lang="ru-RU" dirty="0"/>
              <a:t>, </a:t>
            </a:r>
            <a:r>
              <a:rPr lang="ru-RU" dirty="0" err="1"/>
              <a:t>які</a:t>
            </a:r>
            <a:r>
              <a:rPr lang="ru-RU" dirty="0"/>
              <a:t>, ставши членами </a:t>
            </a:r>
            <a:r>
              <a:rPr lang="ru-RU" dirty="0" err="1"/>
              <a:t>Євросоюзу</a:t>
            </a:r>
            <a:r>
              <a:rPr lang="ru-RU" dirty="0"/>
              <a:t>, показали </a:t>
            </a:r>
            <a:r>
              <a:rPr lang="ru-RU" dirty="0" err="1"/>
              <a:t>різкий</a:t>
            </a:r>
            <a:r>
              <a:rPr lang="ru-RU" dirty="0"/>
              <a:t> </a:t>
            </a:r>
            <a:r>
              <a:rPr lang="ru-RU" dirty="0" err="1"/>
              <a:t>стрибок</a:t>
            </a:r>
            <a:r>
              <a:rPr lang="ru-RU" dirty="0"/>
              <a:t> </a:t>
            </a:r>
            <a:r>
              <a:rPr lang="ru-RU" dirty="0" err="1"/>
              <a:t>іноземних</a:t>
            </a:r>
            <a:r>
              <a:rPr lang="ru-RU" dirty="0"/>
              <a:t> </a:t>
            </a:r>
            <a:r>
              <a:rPr lang="ru-RU" dirty="0" err="1"/>
              <a:t>інвестиції</a:t>
            </a:r>
            <a:r>
              <a:rPr lang="ru-RU" dirty="0"/>
              <a:t>. </a:t>
            </a:r>
            <a:r>
              <a:rPr lang="ru-RU" dirty="0" err="1"/>
              <a:t>Проте</a:t>
            </a:r>
            <a:r>
              <a:rPr lang="ru-RU" dirty="0"/>
              <a:t> </a:t>
            </a:r>
            <a:r>
              <a:rPr lang="ru-RU" dirty="0" err="1"/>
              <a:t>їх</a:t>
            </a:r>
            <a:r>
              <a:rPr lang="ru-RU" dirty="0"/>
              <a:t> </a:t>
            </a:r>
            <a:r>
              <a:rPr lang="ru-RU" dirty="0" err="1"/>
              <a:t>приплив</a:t>
            </a:r>
            <a:r>
              <a:rPr lang="ru-RU" dirty="0"/>
              <a:t> </a:t>
            </a:r>
            <a:r>
              <a:rPr lang="ru-RU" dirty="0" err="1"/>
              <a:t>почався</a:t>
            </a:r>
            <a:r>
              <a:rPr lang="ru-RU" dirty="0"/>
              <a:t> </a:t>
            </a:r>
            <a:r>
              <a:rPr lang="ru-RU" dirty="0" err="1"/>
              <a:t>ще</a:t>
            </a:r>
            <a:r>
              <a:rPr lang="ru-RU" dirty="0"/>
              <a:t> </a:t>
            </a:r>
            <a:r>
              <a:rPr lang="ru-RU" dirty="0" err="1"/>
              <a:t>раніше</a:t>
            </a:r>
            <a:r>
              <a:rPr lang="ru-RU" dirty="0"/>
              <a:t> – на </a:t>
            </a:r>
            <a:r>
              <a:rPr lang="ru-RU" dirty="0" err="1"/>
              <a:t>етапі</a:t>
            </a:r>
            <a:r>
              <a:rPr lang="ru-RU" dirty="0"/>
              <a:t>, коли </a:t>
            </a:r>
            <a:r>
              <a:rPr lang="ru-RU" dirty="0" err="1"/>
              <a:t>ці</a:t>
            </a:r>
            <a:r>
              <a:rPr lang="ru-RU" dirty="0"/>
              <a:t> </a:t>
            </a:r>
            <a:r>
              <a:rPr lang="ru-RU" dirty="0" err="1"/>
              <a:t>країни</a:t>
            </a:r>
            <a:r>
              <a:rPr lang="ru-RU" dirty="0"/>
              <a:t> </a:t>
            </a:r>
            <a:r>
              <a:rPr lang="ru-RU" dirty="0" err="1"/>
              <a:t>були</a:t>
            </a:r>
            <a:r>
              <a:rPr lang="ru-RU" dirty="0"/>
              <a:t> </a:t>
            </a:r>
            <a:r>
              <a:rPr lang="ru-RU" dirty="0" err="1"/>
              <a:t>лише</a:t>
            </a:r>
            <a:r>
              <a:rPr lang="ru-RU" dirty="0"/>
              <a:t> кандидатами. </a:t>
            </a:r>
            <a:r>
              <a:rPr lang="ru-RU" dirty="0" err="1"/>
              <a:t>Тож</a:t>
            </a:r>
            <a:r>
              <a:rPr lang="ru-RU" dirty="0"/>
              <a:t>, </a:t>
            </a:r>
            <a:r>
              <a:rPr lang="ru-RU" dirty="0" err="1"/>
              <a:t>Україну</a:t>
            </a:r>
            <a:r>
              <a:rPr lang="ru-RU" dirty="0"/>
              <a:t> </a:t>
            </a:r>
            <a:r>
              <a:rPr lang="ru-RU" dirty="0" err="1"/>
              <a:t>чекає</a:t>
            </a:r>
            <a:r>
              <a:rPr lang="ru-RU" dirty="0"/>
              <a:t> схожий </a:t>
            </a:r>
            <a:r>
              <a:rPr lang="ru-RU" dirty="0" err="1"/>
              <a:t>сценарій</a:t>
            </a:r>
            <a:r>
              <a:rPr lang="ru-RU" dirty="0"/>
              <a:t>, </a:t>
            </a:r>
            <a:r>
              <a:rPr lang="ru-RU" dirty="0" err="1"/>
              <a:t>однак</a:t>
            </a:r>
            <a:r>
              <a:rPr lang="ru-RU" dirty="0"/>
              <a:t> з </a:t>
            </a:r>
            <a:r>
              <a:rPr lang="ru-RU" dirty="0" err="1"/>
              <a:t>поправкою</a:t>
            </a:r>
            <a:r>
              <a:rPr lang="ru-RU" dirty="0"/>
              <a:t> на </a:t>
            </a:r>
            <a:r>
              <a:rPr lang="ru-RU" dirty="0" err="1"/>
              <a:t>війну</a:t>
            </a:r>
            <a:r>
              <a:rPr lang="ru-RU" dirty="0"/>
              <a:t>. </a:t>
            </a:r>
            <a:r>
              <a:rPr lang="ru-RU" dirty="0" err="1"/>
              <a:t>Після</a:t>
            </a:r>
            <a:r>
              <a:rPr lang="ru-RU" dirty="0"/>
              <a:t> перемоги над </a:t>
            </a:r>
            <a:r>
              <a:rPr lang="ru-RU" dirty="0" err="1"/>
              <a:t>росією</a:t>
            </a:r>
            <a:r>
              <a:rPr lang="ru-RU" dirty="0"/>
              <a:t> </a:t>
            </a:r>
            <a:r>
              <a:rPr lang="ru-RU" dirty="0" err="1"/>
              <a:t>Україна</a:t>
            </a:r>
            <a:r>
              <a:rPr lang="ru-RU" dirty="0"/>
              <a:t> </a:t>
            </a:r>
            <a:r>
              <a:rPr lang="ru-RU" dirty="0" err="1"/>
              <a:t>матиме</a:t>
            </a:r>
            <a:r>
              <a:rPr lang="ru-RU" dirty="0"/>
              <a:t> </a:t>
            </a:r>
            <a:r>
              <a:rPr lang="ru-RU" dirty="0" err="1"/>
              <a:t>величезний</a:t>
            </a:r>
            <a:r>
              <a:rPr lang="ru-RU" dirty="0"/>
              <a:t> </a:t>
            </a:r>
            <a:r>
              <a:rPr lang="ru-RU" dirty="0" err="1"/>
              <a:t>інвестиційний</a:t>
            </a:r>
            <a:r>
              <a:rPr lang="ru-RU" dirty="0"/>
              <a:t> </a:t>
            </a:r>
            <a:r>
              <a:rPr lang="ru-RU" dirty="0" err="1"/>
              <a:t>потенціал</a:t>
            </a:r>
            <a:r>
              <a:rPr lang="ru-RU" dirty="0"/>
              <a:t>. </a:t>
            </a:r>
            <a:r>
              <a:rPr lang="ru-RU" dirty="0" err="1"/>
              <a:t>Адже</a:t>
            </a:r>
            <a:r>
              <a:rPr lang="ru-RU" dirty="0"/>
              <a:t> </a:t>
            </a:r>
            <a:r>
              <a:rPr lang="ru-RU" dirty="0" err="1"/>
              <a:t>доведеться</a:t>
            </a:r>
            <a:r>
              <a:rPr lang="ru-RU" dirty="0"/>
              <a:t> </a:t>
            </a:r>
            <a:r>
              <a:rPr lang="ru-RU" dirty="0" err="1"/>
              <a:t>відбудовувати</a:t>
            </a:r>
            <a:r>
              <a:rPr lang="ru-RU" dirty="0"/>
              <a:t> </a:t>
            </a:r>
            <a:r>
              <a:rPr lang="ru-RU" dirty="0" err="1"/>
              <a:t>велику</a:t>
            </a:r>
            <a:r>
              <a:rPr lang="ru-RU" dirty="0"/>
              <a:t> </a:t>
            </a:r>
            <a:r>
              <a:rPr lang="ru-RU" dirty="0" err="1"/>
              <a:t>кількість</a:t>
            </a:r>
            <a:r>
              <a:rPr lang="ru-RU" dirty="0"/>
              <a:t> </a:t>
            </a:r>
            <a:r>
              <a:rPr lang="ru-RU" dirty="0" err="1"/>
              <a:t>інфраструктурних</a:t>
            </a:r>
            <a:r>
              <a:rPr lang="ru-RU" dirty="0"/>
              <a:t> </a:t>
            </a:r>
            <a:r>
              <a:rPr lang="ru-RU" dirty="0" err="1"/>
              <a:t>об’єктів</a:t>
            </a:r>
            <a:r>
              <a:rPr lang="ru-RU" dirty="0"/>
              <a:t> – </a:t>
            </a:r>
            <a:r>
              <a:rPr lang="ru-RU" dirty="0" err="1"/>
              <a:t>житла</a:t>
            </a:r>
            <a:r>
              <a:rPr lang="ru-RU" dirty="0"/>
              <a:t>, </a:t>
            </a:r>
            <a:r>
              <a:rPr lang="ru-RU" dirty="0" err="1"/>
              <a:t>підприємств</a:t>
            </a:r>
            <a:r>
              <a:rPr lang="ru-RU" dirty="0"/>
              <a:t>, </a:t>
            </a:r>
            <a:r>
              <a:rPr lang="ru-RU" dirty="0" err="1"/>
              <a:t>мостів</a:t>
            </a:r>
            <a:r>
              <a:rPr lang="ru-RU" dirty="0"/>
              <a:t>, </a:t>
            </a:r>
            <a:r>
              <a:rPr lang="ru-RU" dirty="0" err="1"/>
              <a:t>залізниці</a:t>
            </a:r>
            <a:r>
              <a:rPr lang="ru-RU" dirty="0"/>
              <a:t> </a:t>
            </a:r>
            <a:r>
              <a:rPr lang="ru-RU" dirty="0" err="1"/>
              <a:t>тощо</a:t>
            </a:r>
            <a:r>
              <a:rPr lang="ru-RU" dirty="0"/>
              <a:t>.</a:t>
            </a:r>
          </a:p>
          <a:p>
            <a:pPr algn="just"/>
            <a:endParaRPr lang="ru-UA" dirty="0"/>
          </a:p>
        </p:txBody>
      </p:sp>
      <p:sp>
        <p:nvSpPr>
          <p:cNvPr id="4" name="Дата 3">
            <a:extLst>
              <a:ext uri="{FF2B5EF4-FFF2-40B4-BE49-F238E27FC236}">
                <a16:creationId xmlns:a16="http://schemas.microsoft.com/office/drawing/2014/main" id="{84AB5D46-493C-C544-8829-B15FF006B6FE}"/>
              </a:ext>
            </a:extLst>
          </p:cNvPr>
          <p:cNvSpPr>
            <a:spLocks noGrp="1"/>
          </p:cNvSpPr>
          <p:nvPr>
            <p:ph type="dt" sz="half" idx="10"/>
          </p:nvPr>
        </p:nvSpPr>
        <p:spPr/>
        <p:txBody>
          <a:bodyPr/>
          <a:lstStyle/>
          <a:p>
            <a:fld id="{9A306742-3D00-4E45-931C-2124553EF880}" type="datetime1">
              <a:rPr lang="ru-RU" smtClean="0"/>
              <a:t>13.11.2022</a:t>
            </a:fld>
            <a:endParaRPr lang="ru-UA"/>
          </a:p>
        </p:txBody>
      </p:sp>
      <p:sp>
        <p:nvSpPr>
          <p:cNvPr id="6" name="Номер слайда 5">
            <a:extLst>
              <a:ext uri="{FF2B5EF4-FFF2-40B4-BE49-F238E27FC236}">
                <a16:creationId xmlns:a16="http://schemas.microsoft.com/office/drawing/2014/main" id="{D66D58FD-FB5A-094E-83F8-B805B83CE600}"/>
              </a:ext>
            </a:extLst>
          </p:cNvPr>
          <p:cNvSpPr>
            <a:spLocks noGrp="1"/>
          </p:cNvSpPr>
          <p:nvPr>
            <p:ph type="sldNum" sz="quarter" idx="12"/>
          </p:nvPr>
        </p:nvSpPr>
        <p:spPr/>
        <p:txBody>
          <a:bodyPr/>
          <a:lstStyle/>
          <a:p>
            <a:fld id="{F553EFBA-7824-AA44-BC0C-2574B54A2861}" type="slidenum">
              <a:rPr lang="ru-UA" smtClean="0"/>
              <a:t>50</a:t>
            </a:fld>
            <a:endParaRPr lang="ru-UA"/>
          </a:p>
        </p:txBody>
      </p:sp>
      <p:pic>
        <p:nvPicPr>
          <p:cNvPr id="5" name="Рисунок 4">
            <a:extLst>
              <a:ext uri="{FF2B5EF4-FFF2-40B4-BE49-F238E27FC236}">
                <a16:creationId xmlns:a16="http://schemas.microsoft.com/office/drawing/2014/main" id="{BC7A0CD2-4C4E-324D-8D1D-0E1BA6B67633}"/>
              </a:ext>
            </a:extLst>
          </p:cNvPr>
          <p:cNvPicPr>
            <a:picLocks noChangeAspect="1"/>
          </p:cNvPicPr>
          <p:nvPr/>
        </p:nvPicPr>
        <p:blipFill>
          <a:blip r:embed="rId2"/>
          <a:stretch>
            <a:fillRect/>
          </a:stretch>
        </p:blipFill>
        <p:spPr>
          <a:xfrm>
            <a:off x="4873099" y="4689565"/>
            <a:ext cx="2907220" cy="1669687"/>
          </a:xfrm>
          <a:prstGeom prst="rect">
            <a:avLst/>
          </a:prstGeom>
        </p:spPr>
      </p:pic>
      <p:pic>
        <p:nvPicPr>
          <p:cNvPr id="7" name="Рисунок 6">
            <a:extLst>
              <a:ext uri="{FF2B5EF4-FFF2-40B4-BE49-F238E27FC236}">
                <a16:creationId xmlns:a16="http://schemas.microsoft.com/office/drawing/2014/main" id="{1210D277-9CF1-B242-A70F-88AB90DA66DA}"/>
              </a:ext>
            </a:extLst>
          </p:cNvPr>
          <p:cNvPicPr>
            <a:picLocks noChangeAspect="1"/>
          </p:cNvPicPr>
          <p:nvPr/>
        </p:nvPicPr>
        <p:blipFill>
          <a:blip r:embed="rId3"/>
          <a:stretch>
            <a:fillRect/>
          </a:stretch>
        </p:blipFill>
        <p:spPr>
          <a:xfrm>
            <a:off x="1550126" y="4695053"/>
            <a:ext cx="2590800" cy="1565275"/>
          </a:xfrm>
          <a:prstGeom prst="rect">
            <a:avLst/>
          </a:prstGeom>
        </p:spPr>
      </p:pic>
    </p:spTree>
    <p:extLst>
      <p:ext uri="{BB962C8B-B14F-4D97-AF65-F5344CB8AC3E}">
        <p14:creationId xmlns:p14="http://schemas.microsoft.com/office/powerpoint/2010/main" val="20412881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081965-220E-DC42-A32E-B32BD8450742}"/>
              </a:ext>
            </a:extLst>
          </p:cNvPr>
          <p:cNvSpPr>
            <a:spLocks noGrp="1"/>
          </p:cNvSpPr>
          <p:nvPr>
            <p:ph type="title"/>
          </p:nvPr>
        </p:nvSpPr>
        <p:spPr/>
        <p:txBody>
          <a:bodyPr>
            <a:normAutofit/>
          </a:bodyPr>
          <a:lstStyle/>
          <a:p>
            <a:r>
              <a:rPr lang="ru-RU" b="1" dirty="0" err="1"/>
              <a:t>Поглиблення</a:t>
            </a:r>
            <a:r>
              <a:rPr lang="ru-RU" b="1" dirty="0"/>
              <a:t> </a:t>
            </a:r>
            <a:r>
              <a:rPr lang="ru-RU" b="1" dirty="0" err="1"/>
              <a:t>інтеграції</a:t>
            </a:r>
            <a:r>
              <a:rPr lang="ru-RU" b="1" dirty="0"/>
              <a:t> з </a:t>
            </a:r>
            <a:r>
              <a:rPr lang="ru-RU" b="1" dirty="0" err="1"/>
              <a:t>економікою</a:t>
            </a:r>
            <a:r>
              <a:rPr lang="ru-RU" b="1" dirty="0"/>
              <a:t> </a:t>
            </a:r>
            <a:r>
              <a:rPr lang="ru-RU" b="1" dirty="0" err="1"/>
              <a:t>Європи</a:t>
            </a:r>
            <a:br>
              <a:rPr lang="ru-RU" dirty="0"/>
            </a:br>
            <a:endParaRPr lang="ru-UA" dirty="0"/>
          </a:p>
        </p:txBody>
      </p:sp>
      <p:sp>
        <p:nvSpPr>
          <p:cNvPr id="3" name="Объект 2">
            <a:extLst>
              <a:ext uri="{FF2B5EF4-FFF2-40B4-BE49-F238E27FC236}">
                <a16:creationId xmlns:a16="http://schemas.microsoft.com/office/drawing/2014/main" id="{3BA71445-C66E-CB44-B17A-03B4EDDA1509}"/>
              </a:ext>
            </a:extLst>
          </p:cNvPr>
          <p:cNvSpPr>
            <a:spLocks noGrp="1"/>
          </p:cNvSpPr>
          <p:nvPr>
            <p:ph idx="1"/>
          </p:nvPr>
        </p:nvSpPr>
        <p:spPr>
          <a:xfrm>
            <a:off x="677334" y="1716452"/>
            <a:ext cx="8596668" cy="3211149"/>
          </a:xfrm>
        </p:spPr>
        <p:txBody>
          <a:bodyPr>
            <a:normAutofit fontScale="85000" lnSpcReduction="10000"/>
          </a:bodyPr>
          <a:lstStyle/>
          <a:p>
            <a:r>
              <a:rPr lang="ru-RU" dirty="0"/>
              <a:t>Наша </a:t>
            </a:r>
            <a:r>
              <a:rPr lang="ru-RU" dirty="0" err="1"/>
              <a:t>стратегічна</a:t>
            </a:r>
            <a:r>
              <a:rPr lang="ru-RU" dirty="0"/>
              <a:t> </a:t>
            </a:r>
            <a:r>
              <a:rPr lang="ru-RU" dirty="0" err="1"/>
              <a:t>ціль</a:t>
            </a:r>
            <a:r>
              <a:rPr lang="ru-RU" dirty="0"/>
              <a:t> – </a:t>
            </a:r>
            <a:r>
              <a:rPr lang="ru-RU" dirty="0" err="1"/>
              <a:t>повна</a:t>
            </a:r>
            <a:r>
              <a:rPr lang="ru-RU" dirty="0"/>
              <a:t> </a:t>
            </a:r>
            <a:r>
              <a:rPr lang="ru-RU" dirty="0" err="1"/>
              <a:t>інтеграція</a:t>
            </a:r>
            <a:r>
              <a:rPr lang="ru-RU" dirty="0"/>
              <a:t> в </a:t>
            </a:r>
            <a:r>
              <a:rPr lang="ru-RU" dirty="0" err="1"/>
              <a:t>економіку</a:t>
            </a:r>
            <a:r>
              <a:rPr lang="ru-RU" dirty="0"/>
              <a:t> ЄС. </a:t>
            </a:r>
          </a:p>
          <a:p>
            <a:pPr algn="just"/>
            <a:r>
              <a:rPr lang="ru-RU" dirty="0"/>
              <a:t>Статус кандидата </a:t>
            </a:r>
            <a:r>
              <a:rPr lang="ru-RU" dirty="0" err="1"/>
              <a:t>прискорить</a:t>
            </a:r>
            <a:r>
              <a:rPr lang="ru-RU" dirty="0"/>
              <a:t> </a:t>
            </a:r>
            <a:r>
              <a:rPr lang="ru-RU" dirty="0" err="1"/>
              <a:t>процес</a:t>
            </a:r>
            <a:r>
              <a:rPr lang="ru-RU" dirty="0"/>
              <a:t> </a:t>
            </a:r>
            <a:r>
              <a:rPr lang="ru-RU" dirty="0" err="1"/>
              <a:t>входження</a:t>
            </a:r>
            <a:r>
              <a:rPr lang="ru-RU" dirty="0"/>
              <a:t> </a:t>
            </a:r>
            <a:r>
              <a:rPr lang="ru-RU" dirty="0" err="1"/>
              <a:t>України</a:t>
            </a:r>
            <a:r>
              <a:rPr lang="ru-RU" dirty="0"/>
              <a:t> у </a:t>
            </a:r>
            <a:r>
              <a:rPr lang="ru-RU" dirty="0" err="1"/>
              <a:t>внутрішній</a:t>
            </a:r>
            <a:r>
              <a:rPr lang="ru-RU" dirty="0"/>
              <a:t> </a:t>
            </a:r>
            <a:r>
              <a:rPr lang="ru-RU" dirty="0" err="1"/>
              <a:t>ринок</a:t>
            </a:r>
            <a:r>
              <a:rPr lang="ru-RU" dirty="0"/>
              <a:t> ЄС у </a:t>
            </a:r>
            <a:r>
              <a:rPr lang="ru-RU" dirty="0" err="1"/>
              <a:t>найрізноманітніших</a:t>
            </a:r>
            <a:r>
              <a:rPr lang="ru-RU" dirty="0"/>
              <a:t> </a:t>
            </a:r>
            <a:r>
              <a:rPr lang="ru-RU" dirty="0" err="1"/>
              <a:t>галузях</a:t>
            </a:r>
            <a:r>
              <a:rPr lang="ru-RU" dirty="0"/>
              <a:t>: </a:t>
            </a:r>
            <a:r>
              <a:rPr lang="ru-RU" dirty="0" err="1"/>
              <a:t>енергетичній</a:t>
            </a:r>
            <a:r>
              <a:rPr lang="ru-RU" dirty="0"/>
              <a:t>, </a:t>
            </a:r>
            <a:r>
              <a:rPr lang="ru-RU" dirty="0" err="1"/>
              <a:t>транспортній</a:t>
            </a:r>
            <a:r>
              <a:rPr lang="ru-RU" dirty="0"/>
              <a:t>, </a:t>
            </a:r>
            <a:r>
              <a:rPr lang="ru-RU" dirty="0" err="1"/>
              <a:t>митній</a:t>
            </a:r>
            <a:r>
              <a:rPr lang="ru-RU" dirty="0"/>
              <a:t>, </a:t>
            </a:r>
            <a:r>
              <a:rPr lang="ru-RU" dirty="0" err="1"/>
              <a:t>цифровій</a:t>
            </a:r>
            <a:r>
              <a:rPr lang="ru-RU" dirty="0"/>
              <a:t>, </a:t>
            </a:r>
            <a:r>
              <a:rPr lang="ru-RU" dirty="0" err="1"/>
              <a:t>продовольчій</a:t>
            </a:r>
            <a:r>
              <a:rPr lang="ru-RU" dirty="0"/>
              <a:t> </a:t>
            </a:r>
            <a:r>
              <a:rPr lang="ru-RU" dirty="0" err="1"/>
              <a:t>тощо</a:t>
            </a:r>
            <a:r>
              <a:rPr lang="ru-RU" dirty="0"/>
              <a:t>. </a:t>
            </a:r>
            <a:r>
              <a:rPr lang="ru-RU" dirty="0" err="1"/>
              <a:t>Українські</a:t>
            </a:r>
            <a:r>
              <a:rPr lang="ru-RU" dirty="0"/>
              <a:t> </a:t>
            </a:r>
            <a:r>
              <a:rPr lang="ru-RU" dirty="0" err="1"/>
              <a:t>підприємства</a:t>
            </a:r>
            <a:r>
              <a:rPr lang="ru-RU" dirty="0"/>
              <a:t> </a:t>
            </a:r>
            <a:r>
              <a:rPr lang="ru-RU" dirty="0" err="1"/>
              <a:t>зможуть</a:t>
            </a:r>
            <a:r>
              <a:rPr lang="ru-RU" dirty="0"/>
              <a:t> </a:t>
            </a:r>
            <a:r>
              <a:rPr lang="ru-RU" dirty="0" err="1"/>
              <a:t>модернізувати</a:t>
            </a:r>
            <a:r>
              <a:rPr lang="ru-RU" dirty="0"/>
              <a:t> </a:t>
            </a:r>
            <a:r>
              <a:rPr lang="ru-RU" dirty="0" err="1"/>
              <a:t>свої</a:t>
            </a:r>
            <a:r>
              <a:rPr lang="ru-RU" dirty="0"/>
              <a:t> </a:t>
            </a:r>
            <a:r>
              <a:rPr lang="ru-RU" dirty="0" err="1"/>
              <a:t>виробництва</a:t>
            </a:r>
            <a:r>
              <a:rPr lang="ru-RU" dirty="0"/>
              <a:t> та </a:t>
            </a:r>
            <a:r>
              <a:rPr lang="ru-RU" dirty="0" err="1"/>
              <a:t>використовувати</a:t>
            </a:r>
            <a:r>
              <a:rPr lang="ru-RU" dirty="0"/>
              <a:t> </a:t>
            </a:r>
            <a:r>
              <a:rPr lang="ru-RU" dirty="0" err="1"/>
              <a:t>більш</a:t>
            </a:r>
            <a:r>
              <a:rPr lang="ru-RU" dirty="0"/>
              <a:t> </a:t>
            </a:r>
            <a:r>
              <a:rPr lang="ru-RU" dirty="0" err="1"/>
              <a:t>сучасні</a:t>
            </a:r>
            <a:r>
              <a:rPr lang="ru-RU" dirty="0"/>
              <a:t> </a:t>
            </a:r>
            <a:r>
              <a:rPr lang="ru-RU" dirty="0" err="1"/>
              <a:t>технології</a:t>
            </a:r>
            <a:r>
              <a:rPr lang="ru-RU" dirty="0"/>
              <a:t>, а </a:t>
            </a:r>
            <a:r>
              <a:rPr lang="ru-RU" dirty="0" err="1"/>
              <a:t>також</a:t>
            </a:r>
            <a:r>
              <a:rPr lang="ru-RU" dirty="0"/>
              <a:t> </a:t>
            </a:r>
            <a:r>
              <a:rPr lang="ru-RU" dirty="0" err="1"/>
              <a:t>збільшать</a:t>
            </a:r>
            <a:r>
              <a:rPr lang="ru-RU" dirty="0"/>
              <a:t> </a:t>
            </a:r>
            <a:r>
              <a:rPr lang="ru-RU" dirty="0" err="1"/>
              <a:t>чи</a:t>
            </a:r>
            <a:r>
              <a:rPr lang="ru-RU" dirty="0"/>
              <a:t> то </a:t>
            </a:r>
            <a:r>
              <a:rPr lang="ru-RU" dirty="0" err="1"/>
              <a:t>розширять</a:t>
            </a:r>
            <a:r>
              <a:rPr lang="ru-RU" dirty="0"/>
              <a:t> </a:t>
            </a:r>
            <a:r>
              <a:rPr lang="ru-RU" dirty="0" err="1"/>
              <a:t>експорт</a:t>
            </a:r>
            <a:r>
              <a:rPr lang="ru-RU" dirty="0"/>
              <a:t> до </a:t>
            </a:r>
            <a:r>
              <a:rPr lang="ru-RU" dirty="0" err="1"/>
              <a:t>Європи</a:t>
            </a:r>
            <a:r>
              <a:rPr lang="ru-RU" dirty="0"/>
              <a:t>.</a:t>
            </a:r>
          </a:p>
          <a:p>
            <a:pPr algn="just"/>
            <a:r>
              <a:rPr lang="ru-RU" dirty="0"/>
              <a:t>При </a:t>
            </a:r>
            <a:r>
              <a:rPr lang="ru-RU" dirty="0" err="1"/>
              <a:t>цьому</a:t>
            </a:r>
            <a:r>
              <a:rPr lang="ru-RU" dirty="0"/>
              <a:t> </a:t>
            </a:r>
            <a:r>
              <a:rPr lang="ru-RU" dirty="0" err="1"/>
              <a:t>Україна</a:t>
            </a:r>
            <a:r>
              <a:rPr lang="ru-RU" dirty="0"/>
              <a:t> </a:t>
            </a:r>
            <a:r>
              <a:rPr lang="ru-RU" dirty="0" err="1"/>
              <a:t>має</a:t>
            </a:r>
            <a:r>
              <a:rPr lang="ru-RU" dirty="0"/>
              <a:t> </a:t>
            </a:r>
            <a:r>
              <a:rPr lang="ru-RU" dirty="0" err="1"/>
              <a:t>що</a:t>
            </a:r>
            <a:r>
              <a:rPr lang="ru-RU" dirty="0"/>
              <a:t> </a:t>
            </a:r>
            <a:r>
              <a:rPr lang="ru-RU" dirty="0" err="1"/>
              <a:t>запропонувати</a:t>
            </a:r>
            <a:r>
              <a:rPr lang="ru-RU" dirty="0"/>
              <a:t> </a:t>
            </a:r>
            <a:r>
              <a:rPr lang="ru-RU" dirty="0" err="1"/>
              <a:t>Євросоюзу</a:t>
            </a:r>
            <a:r>
              <a:rPr lang="ru-RU" dirty="0"/>
              <a:t> </a:t>
            </a:r>
            <a:r>
              <a:rPr lang="ru-RU" dirty="0" err="1"/>
              <a:t>натомість</a:t>
            </a:r>
            <a:r>
              <a:rPr lang="ru-RU" dirty="0"/>
              <a:t>. Наша держава </a:t>
            </a:r>
            <a:r>
              <a:rPr lang="ru-RU" dirty="0" err="1"/>
              <a:t>є</a:t>
            </a:r>
            <a:r>
              <a:rPr lang="ru-RU" dirty="0"/>
              <a:t> </a:t>
            </a:r>
            <a:r>
              <a:rPr lang="ru-RU" dirty="0" err="1"/>
              <a:t>глобальним</a:t>
            </a:r>
            <a:r>
              <a:rPr lang="ru-RU" dirty="0"/>
              <a:t> </a:t>
            </a:r>
            <a:r>
              <a:rPr lang="ru-RU" dirty="0" err="1"/>
              <a:t>постачальником</a:t>
            </a:r>
            <a:r>
              <a:rPr lang="ru-RU" dirty="0"/>
              <a:t> </a:t>
            </a:r>
            <a:r>
              <a:rPr lang="ru-RU" dirty="0" err="1"/>
              <a:t>продовольства</a:t>
            </a:r>
            <a:r>
              <a:rPr lang="ru-RU" dirty="0"/>
              <a:t> – </a:t>
            </a:r>
            <a:r>
              <a:rPr lang="ru-RU" dirty="0" err="1"/>
              <a:t>наприклад</a:t>
            </a:r>
            <a:r>
              <a:rPr lang="ru-RU" dirty="0"/>
              <a:t>, зерна, </a:t>
            </a:r>
            <a:r>
              <a:rPr lang="ru-RU" dirty="0" err="1"/>
              <a:t>олії</a:t>
            </a:r>
            <a:r>
              <a:rPr lang="ru-RU" dirty="0"/>
              <a:t>. Ми </a:t>
            </a:r>
            <a:r>
              <a:rPr lang="ru-RU" dirty="0" err="1"/>
              <a:t>є</a:t>
            </a:r>
            <a:r>
              <a:rPr lang="ru-RU" dirty="0"/>
              <a:t> одними з </a:t>
            </a:r>
            <a:r>
              <a:rPr lang="ru-RU" dirty="0" err="1"/>
              <a:t>лідерів</a:t>
            </a:r>
            <a:r>
              <a:rPr lang="ru-RU" dirty="0"/>
              <a:t> </a:t>
            </a:r>
            <a:r>
              <a:rPr lang="ru-RU" dirty="0" err="1"/>
              <a:t>діджиталізації</a:t>
            </a:r>
            <a:r>
              <a:rPr lang="ru-RU" dirty="0"/>
              <a:t> </a:t>
            </a:r>
            <a:r>
              <a:rPr lang="ru-RU" dirty="0" err="1"/>
              <a:t>державних</a:t>
            </a:r>
            <a:r>
              <a:rPr lang="ru-RU" dirty="0"/>
              <a:t> і </a:t>
            </a:r>
            <a:r>
              <a:rPr lang="ru-RU" dirty="0" err="1"/>
              <a:t>комерційних</a:t>
            </a:r>
            <a:r>
              <a:rPr lang="ru-RU" dirty="0"/>
              <a:t> </a:t>
            </a:r>
            <a:r>
              <a:rPr lang="ru-RU" dirty="0" err="1"/>
              <a:t>послуг</a:t>
            </a:r>
            <a:r>
              <a:rPr lang="ru-RU" dirty="0"/>
              <a:t> у </a:t>
            </a:r>
            <a:r>
              <a:rPr lang="ru-RU" dirty="0" err="1"/>
              <a:t>Європі</a:t>
            </a:r>
            <a:r>
              <a:rPr lang="ru-RU" dirty="0"/>
              <a:t>. І </a:t>
            </a:r>
            <a:r>
              <a:rPr lang="ru-RU" dirty="0" err="1"/>
              <a:t>зрештою</a:t>
            </a:r>
            <a:r>
              <a:rPr lang="ru-RU" dirty="0"/>
              <a:t>, </a:t>
            </a:r>
            <a:r>
              <a:rPr lang="ru-RU" dirty="0" err="1"/>
              <a:t>українці</a:t>
            </a:r>
            <a:r>
              <a:rPr lang="ru-RU" dirty="0"/>
              <a:t> </a:t>
            </a:r>
            <a:r>
              <a:rPr lang="ru-RU" dirty="0" err="1"/>
              <a:t>є</a:t>
            </a:r>
            <a:r>
              <a:rPr lang="ru-RU" dirty="0"/>
              <a:t> </a:t>
            </a:r>
            <a:r>
              <a:rPr lang="ru-RU" dirty="0" err="1"/>
              <a:t>високими</a:t>
            </a:r>
            <a:r>
              <a:rPr lang="ru-RU" dirty="0"/>
              <a:t> </a:t>
            </a:r>
            <a:r>
              <a:rPr lang="ru-RU" dirty="0" err="1"/>
              <a:t>професіоналами</a:t>
            </a:r>
            <a:r>
              <a:rPr lang="ru-RU" dirty="0"/>
              <a:t> у </a:t>
            </a:r>
            <a:r>
              <a:rPr lang="ru-RU" dirty="0" err="1"/>
              <a:t>багатьох</a:t>
            </a:r>
            <a:r>
              <a:rPr lang="ru-RU" dirty="0"/>
              <a:t> </a:t>
            </a:r>
            <a:r>
              <a:rPr lang="ru-RU" dirty="0" err="1"/>
              <a:t>галузях</a:t>
            </a:r>
            <a:r>
              <a:rPr lang="ru-RU" dirty="0"/>
              <a:t>.</a:t>
            </a:r>
          </a:p>
          <a:p>
            <a:endParaRPr lang="ru-UA" dirty="0"/>
          </a:p>
        </p:txBody>
      </p:sp>
      <p:sp>
        <p:nvSpPr>
          <p:cNvPr id="4" name="Дата 3">
            <a:extLst>
              <a:ext uri="{FF2B5EF4-FFF2-40B4-BE49-F238E27FC236}">
                <a16:creationId xmlns:a16="http://schemas.microsoft.com/office/drawing/2014/main" id="{A59C514F-774F-0A4E-95D8-1340A4184F79}"/>
              </a:ext>
            </a:extLst>
          </p:cNvPr>
          <p:cNvSpPr>
            <a:spLocks noGrp="1"/>
          </p:cNvSpPr>
          <p:nvPr>
            <p:ph type="dt" sz="half" idx="10"/>
          </p:nvPr>
        </p:nvSpPr>
        <p:spPr/>
        <p:txBody>
          <a:bodyPr/>
          <a:lstStyle/>
          <a:p>
            <a:fld id="{04A51962-5A7D-F34B-8840-93E6B289CD00}" type="datetime1">
              <a:rPr lang="ru-RU" smtClean="0"/>
              <a:t>13.11.2022</a:t>
            </a:fld>
            <a:endParaRPr lang="ru-UA"/>
          </a:p>
        </p:txBody>
      </p:sp>
      <p:sp>
        <p:nvSpPr>
          <p:cNvPr id="6" name="Номер слайда 5">
            <a:extLst>
              <a:ext uri="{FF2B5EF4-FFF2-40B4-BE49-F238E27FC236}">
                <a16:creationId xmlns:a16="http://schemas.microsoft.com/office/drawing/2014/main" id="{D8E1F9FC-9F27-7A45-9634-9577E3AC3B1F}"/>
              </a:ext>
            </a:extLst>
          </p:cNvPr>
          <p:cNvSpPr>
            <a:spLocks noGrp="1"/>
          </p:cNvSpPr>
          <p:nvPr>
            <p:ph type="sldNum" sz="quarter" idx="12"/>
          </p:nvPr>
        </p:nvSpPr>
        <p:spPr/>
        <p:txBody>
          <a:bodyPr/>
          <a:lstStyle/>
          <a:p>
            <a:fld id="{F553EFBA-7824-AA44-BC0C-2574B54A2861}" type="slidenum">
              <a:rPr lang="ru-UA" smtClean="0"/>
              <a:t>51</a:t>
            </a:fld>
            <a:endParaRPr lang="ru-UA"/>
          </a:p>
        </p:txBody>
      </p:sp>
      <p:pic>
        <p:nvPicPr>
          <p:cNvPr id="5" name="Рисунок 4">
            <a:extLst>
              <a:ext uri="{FF2B5EF4-FFF2-40B4-BE49-F238E27FC236}">
                <a16:creationId xmlns:a16="http://schemas.microsoft.com/office/drawing/2014/main" id="{634FF5C6-ED3E-2848-8984-C61EAF633A83}"/>
              </a:ext>
            </a:extLst>
          </p:cNvPr>
          <p:cNvPicPr>
            <a:picLocks noChangeAspect="1"/>
          </p:cNvPicPr>
          <p:nvPr/>
        </p:nvPicPr>
        <p:blipFill>
          <a:blip r:embed="rId2"/>
          <a:stretch>
            <a:fillRect/>
          </a:stretch>
        </p:blipFill>
        <p:spPr>
          <a:xfrm>
            <a:off x="1502590" y="4927601"/>
            <a:ext cx="3027924" cy="1653406"/>
          </a:xfrm>
          <a:prstGeom prst="rect">
            <a:avLst/>
          </a:prstGeom>
        </p:spPr>
      </p:pic>
      <p:pic>
        <p:nvPicPr>
          <p:cNvPr id="7" name="Рисунок 6">
            <a:extLst>
              <a:ext uri="{FF2B5EF4-FFF2-40B4-BE49-F238E27FC236}">
                <a16:creationId xmlns:a16="http://schemas.microsoft.com/office/drawing/2014/main" id="{DA570533-E2CE-554F-B6AF-19D8FA9641E1}"/>
              </a:ext>
            </a:extLst>
          </p:cNvPr>
          <p:cNvPicPr>
            <a:picLocks noChangeAspect="1"/>
          </p:cNvPicPr>
          <p:nvPr/>
        </p:nvPicPr>
        <p:blipFill>
          <a:blip r:embed="rId3"/>
          <a:stretch>
            <a:fillRect/>
          </a:stretch>
        </p:blipFill>
        <p:spPr>
          <a:xfrm>
            <a:off x="4975668" y="4927601"/>
            <a:ext cx="3317603" cy="1444133"/>
          </a:xfrm>
          <a:prstGeom prst="rect">
            <a:avLst/>
          </a:prstGeom>
        </p:spPr>
      </p:pic>
    </p:spTree>
    <p:extLst>
      <p:ext uri="{BB962C8B-B14F-4D97-AF65-F5344CB8AC3E}">
        <p14:creationId xmlns:p14="http://schemas.microsoft.com/office/powerpoint/2010/main" val="33329294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9BA8C3-2C16-5C4B-BCDC-879265E8443C}"/>
              </a:ext>
            </a:extLst>
          </p:cNvPr>
          <p:cNvSpPr>
            <a:spLocks noGrp="1"/>
          </p:cNvSpPr>
          <p:nvPr>
            <p:ph type="title"/>
          </p:nvPr>
        </p:nvSpPr>
        <p:spPr/>
        <p:txBody>
          <a:bodyPr>
            <a:normAutofit/>
          </a:bodyPr>
          <a:lstStyle/>
          <a:p>
            <a:r>
              <a:rPr lang="ru-RU" b="1" dirty="0" err="1"/>
              <a:t>Збільшення</a:t>
            </a:r>
            <a:r>
              <a:rPr lang="ru-RU" b="1" dirty="0"/>
              <a:t> </a:t>
            </a:r>
            <a:r>
              <a:rPr lang="ru-RU" b="1" dirty="0" err="1"/>
              <a:t>кількості</a:t>
            </a:r>
            <a:r>
              <a:rPr lang="ru-RU" b="1" dirty="0"/>
              <a:t> </a:t>
            </a:r>
            <a:r>
              <a:rPr lang="ru-RU" b="1" dirty="0" err="1"/>
              <a:t>робочих</a:t>
            </a:r>
            <a:r>
              <a:rPr lang="ru-RU" b="1" dirty="0"/>
              <a:t> </a:t>
            </a:r>
            <a:r>
              <a:rPr lang="ru-RU" b="1" dirty="0" err="1"/>
              <a:t>місць</a:t>
            </a:r>
            <a:r>
              <a:rPr lang="ru-RU" b="1" dirty="0"/>
              <a:t> </a:t>
            </a:r>
            <a:br>
              <a:rPr lang="ru-RU" dirty="0"/>
            </a:br>
            <a:endParaRPr lang="ru-UA" dirty="0"/>
          </a:p>
        </p:txBody>
      </p:sp>
      <p:sp>
        <p:nvSpPr>
          <p:cNvPr id="3" name="Объект 2">
            <a:extLst>
              <a:ext uri="{FF2B5EF4-FFF2-40B4-BE49-F238E27FC236}">
                <a16:creationId xmlns:a16="http://schemas.microsoft.com/office/drawing/2014/main" id="{A93BB5E1-14E9-2A43-8512-CE9A754306C8}"/>
              </a:ext>
            </a:extLst>
          </p:cNvPr>
          <p:cNvSpPr>
            <a:spLocks noGrp="1"/>
          </p:cNvSpPr>
          <p:nvPr>
            <p:ph idx="1"/>
          </p:nvPr>
        </p:nvSpPr>
        <p:spPr>
          <a:xfrm>
            <a:off x="677334" y="1488613"/>
            <a:ext cx="8596668" cy="2743753"/>
          </a:xfrm>
        </p:spPr>
        <p:txBody>
          <a:bodyPr>
            <a:normAutofit fontScale="92500" lnSpcReduction="20000"/>
          </a:bodyPr>
          <a:lstStyle/>
          <a:p>
            <a:pPr algn="just"/>
            <a:r>
              <a:rPr lang="ru-RU" dirty="0" err="1"/>
              <a:t>Щоб</a:t>
            </a:r>
            <a:r>
              <a:rPr lang="ru-RU" dirty="0"/>
              <a:t> </a:t>
            </a:r>
            <a:r>
              <a:rPr lang="ru-RU" dirty="0" err="1"/>
              <a:t>проводити</a:t>
            </a:r>
            <a:r>
              <a:rPr lang="ru-RU" dirty="0"/>
              <a:t> </a:t>
            </a:r>
            <a:r>
              <a:rPr lang="ru-RU" dirty="0" err="1"/>
              <a:t>реформи</a:t>
            </a:r>
            <a:r>
              <a:rPr lang="ru-RU" dirty="0"/>
              <a:t>, уряду </a:t>
            </a:r>
            <a:r>
              <a:rPr lang="ru-RU" dirty="0" err="1"/>
              <a:t>потрібні</a:t>
            </a:r>
            <a:r>
              <a:rPr lang="ru-RU" dirty="0"/>
              <a:t> люди. </a:t>
            </a:r>
            <a:r>
              <a:rPr lang="ru-RU" dirty="0" err="1"/>
              <a:t>Кожен</a:t>
            </a:r>
            <a:r>
              <a:rPr lang="ru-RU" dirty="0"/>
              <a:t> </a:t>
            </a:r>
            <a:r>
              <a:rPr lang="ru-RU" dirty="0" err="1"/>
              <a:t>новий</a:t>
            </a:r>
            <a:r>
              <a:rPr lang="ru-RU" dirty="0"/>
              <a:t> </a:t>
            </a:r>
            <a:r>
              <a:rPr lang="ru-RU" dirty="0" err="1"/>
              <a:t>європейський</a:t>
            </a:r>
            <a:r>
              <a:rPr lang="ru-RU" dirty="0"/>
              <a:t> </a:t>
            </a:r>
            <a:r>
              <a:rPr lang="ru-RU" dirty="0" err="1"/>
              <a:t>проєкт</a:t>
            </a:r>
            <a:r>
              <a:rPr lang="ru-RU" dirty="0"/>
              <a:t> в </a:t>
            </a:r>
            <a:r>
              <a:rPr lang="ru-RU" dirty="0" err="1"/>
              <a:t>Україні</a:t>
            </a:r>
            <a:r>
              <a:rPr lang="ru-RU" dirty="0"/>
              <a:t> </a:t>
            </a:r>
            <a:r>
              <a:rPr lang="ru-RU" dirty="0" err="1"/>
              <a:t>вимагатиме</a:t>
            </a:r>
            <a:r>
              <a:rPr lang="ru-RU" dirty="0"/>
              <a:t> </a:t>
            </a:r>
            <a:r>
              <a:rPr lang="ru-RU" dirty="0" err="1"/>
              <a:t>команди</a:t>
            </a:r>
            <a:r>
              <a:rPr lang="ru-RU" dirty="0"/>
              <a:t>, яка </a:t>
            </a:r>
            <a:r>
              <a:rPr lang="ru-RU" dirty="0" err="1"/>
              <a:t>його</a:t>
            </a:r>
            <a:r>
              <a:rPr lang="ru-RU" dirty="0"/>
              <a:t> </a:t>
            </a:r>
            <a:r>
              <a:rPr lang="ru-RU" dirty="0" err="1"/>
              <a:t>втілюватиме</a:t>
            </a:r>
            <a:r>
              <a:rPr lang="ru-RU" dirty="0"/>
              <a:t>. </a:t>
            </a:r>
            <a:r>
              <a:rPr lang="ru-RU" dirty="0" err="1"/>
              <a:t>Тобто</a:t>
            </a:r>
            <a:r>
              <a:rPr lang="ru-RU" dirty="0"/>
              <a:t> </a:t>
            </a:r>
            <a:r>
              <a:rPr lang="ru-RU" dirty="0" err="1"/>
              <a:t>з’являться</a:t>
            </a:r>
            <a:r>
              <a:rPr lang="ru-RU" dirty="0"/>
              <a:t> </a:t>
            </a:r>
            <a:r>
              <a:rPr lang="ru-RU" dirty="0" err="1"/>
              <a:t>нові</a:t>
            </a:r>
            <a:r>
              <a:rPr lang="ru-RU" dirty="0"/>
              <a:t> посади та </a:t>
            </a:r>
            <a:r>
              <a:rPr lang="ru-RU" dirty="0" err="1"/>
              <a:t>обов’язки</a:t>
            </a:r>
            <a:r>
              <a:rPr lang="ru-RU" dirty="0"/>
              <a:t>.</a:t>
            </a:r>
          </a:p>
          <a:p>
            <a:pPr algn="just"/>
            <a:r>
              <a:rPr lang="ru-RU" dirty="0"/>
              <a:t>Те </a:t>
            </a:r>
            <a:r>
              <a:rPr lang="ru-RU" dirty="0" err="1"/>
              <a:t>саме</a:t>
            </a:r>
            <a:r>
              <a:rPr lang="ru-RU" dirty="0"/>
              <a:t> </a:t>
            </a:r>
            <a:r>
              <a:rPr lang="ru-RU" dirty="0" err="1"/>
              <a:t>стосується</a:t>
            </a:r>
            <a:r>
              <a:rPr lang="ru-RU" dirty="0"/>
              <a:t> </a:t>
            </a:r>
            <a:r>
              <a:rPr lang="ru-RU" dirty="0" err="1"/>
              <a:t>зарубіжних</a:t>
            </a:r>
            <a:r>
              <a:rPr lang="ru-RU" dirty="0"/>
              <a:t> </a:t>
            </a:r>
            <a:r>
              <a:rPr lang="ru-RU" dirty="0" err="1"/>
              <a:t>інвестицій</a:t>
            </a:r>
            <a:r>
              <a:rPr lang="ru-RU" dirty="0"/>
              <a:t>. </a:t>
            </a:r>
            <a:r>
              <a:rPr lang="ru-RU" dirty="0" err="1"/>
              <a:t>Кожен</a:t>
            </a:r>
            <a:r>
              <a:rPr lang="ru-RU" dirty="0"/>
              <a:t> </a:t>
            </a:r>
            <a:r>
              <a:rPr lang="ru-RU" dirty="0" err="1"/>
              <a:t>новий</a:t>
            </a:r>
            <a:r>
              <a:rPr lang="ru-RU" dirty="0"/>
              <a:t> </a:t>
            </a:r>
            <a:r>
              <a:rPr lang="ru-RU" dirty="0" err="1"/>
              <a:t>інвестор</a:t>
            </a:r>
            <a:r>
              <a:rPr lang="ru-RU" dirty="0"/>
              <a:t>, </a:t>
            </a:r>
            <a:r>
              <a:rPr lang="ru-RU" dirty="0" err="1"/>
              <a:t>який</a:t>
            </a:r>
            <a:r>
              <a:rPr lang="ru-RU" dirty="0"/>
              <a:t> </a:t>
            </a:r>
            <a:r>
              <a:rPr lang="ru-RU" dirty="0" err="1"/>
              <a:t>заходитиме</a:t>
            </a:r>
            <a:r>
              <a:rPr lang="ru-RU" dirty="0"/>
              <a:t> в </a:t>
            </a:r>
            <a:r>
              <a:rPr lang="ru-RU" dirty="0" err="1"/>
              <a:t>Україну</a:t>
            </a:r>
            <a:r>
              <a:rPr lang="ru-RU" dirty="0"/>
              <a:t>, </a:t>
            </a:r>
            <a:r>
              <a:rPr lang="ru-RU" dirty="0" err="1"/>
              <a:t>створюватиме</a:t>
            </a:r>
            <a:r>
              <a:rPr lang="ru-RU" dirty="0"/>
              <a:t> </a:t>
            </a:r>
            <a:r>
              <a:rPr lang="ru-RU" dirty="0" err="1"/>
              <a:t>робочі</a:t>
            </a:r>
            <a:r>
              <a:rPr lang="ru-RU" dirty="0"/>
              <a:t> </a:t>
            </a:r>
            <a:r>
              <a:rPr lang="ru-RU" dirty="0" err="1"/>
              <a:t>місця</a:t>
            </a:r>
            <a:r>
              <a:rPr lang="ru-RU" dirty="0"/>
              <a:t> у </a:t>
            </a:r>
            <a:r>
              <a:rPr lang="ru-RU" dirty="0" err="1"/>
              <a:t>різних</a:t>
            </a:r>
            <a:r>
              <a:rPr lang="ru-RU" dirty="0"/>
              <a:t> </a:t>
            </a:r>
            <a:r>
              <a:rPr lang="ru-RU" dirty="0" err="1"/>
              <a:t>куточках</a:t>
            </a:r>
            <a:r>
              <a:rPr lang="ru-RU" dirty="0"/>
              <a:t> </a:t>
            </a:r>
            <a:r>
              <a:rPr lang="ru-RU" dirty="0" err="1"/>
              <a:t>країни</a:t>
            </a:r>
            <a:r>
              <a:rPr lang="ru-RU" dirty="0"/>
              <a:t>. Чим </a:t>
            </a:r>
            <a:r>
              <a:rPr lang="ru-RU" dirty="0" err="1"/>
              <a:t>більше</a:t>
            </a:r>
            <a:r>
              <a:rPr lang="ru-RU" dirty="0"/>
              <a:t> </a:t>
            </a:r>
            <a:r>
              <a:rPr lang="ru-RU" dirty="0" err="1"/>
              <a:t>інвестицій</a:t>
            </a:r>
            <a:r>
              <a:rPr lang="ru-RU" dirty="0"/>
              <a:t> – </a:t>
            </a:r>
            <a:r>
              <a:rPr lang="ru-RU" dirty="0" err="1"/>
              <a:t>тим</a:t>
            </a:r>
            <a:r>
              <a:rPr lang="ru-RU" dirty="0"/>
              <a:t> </a:t>
            </a:r>
            <a:r>
              <a:rPr lang="ru-RU" dirty="0" err="1"/>
              <a:t>більше</a:t>
            </a:r>
            <a:r>
              <a:rPr lang="ru-RU" dirty="0"/>
              <a:t> </a:t>
            </a:r>
            <a:r>
              <a:rPr lang="ru-RU" dirty="0" err="1"/>
              <a:t>можливостей</a:t>
            </a:r>
            <a:r>
              <a:rPr lang="ru-RU" dirty="0"/>
              <a:t> </a:t>
            </a:r>
            <a:r>
              <a:rPr lang="ru-RU" dirty="0" err="1"/>
              <a:t>отримають</a:t>
            </a:r>
            <a:r>
              <a:rPr lang="ru-RU" dirty="0"/>
              <a:t> </a:t>
            </a:r>
            <a:r>
              <a:rPr lang="ru-RU" dirty="0" err="1"/>
              <a:t>українці</a:t>
            </a:r>
            <a:r>
              <a:rPr lang="ru-RU" dirty="0"/>
              <a:t>. Тому </a:t>
            </a:r>
            <a:r>
              <a:rPr lang="ru-RU" dirty="0" err="1"/>
              <a:t>їм</a:t>
            </a:r>
            <a:r>
              <a:rPr lang="ru-RU" dirty="0"/>
              <a:t> не </a:t>
            </a:r>
            <a:r>
              <a:rPr lang="ru-RU" dirty="0" err="1"/>
              <a:t>доведеться</a:t>
            </a:r>
            <a:r>
              <a:rPr lang="ru-RU" dirty="0"/>
              <a:t> </a:t>
            </a:r>
            <a:r>
              <a:rPr lang="ru-RU" dirty="0" err="1"/>
              <a:t>виїжджати</a:t>
            </a:r>
            <a:r>
              <a:rPr lang="ru-RU" dirty="0"/>
              <a:t> за </a:t>
            </a:r>
            <a:r>
              <a:rPr lang="ru-RU" dirty="0" err="1"/>
              <a:t>межі</a:t>
            </a:r>
            <a:r>
              <a:rPr lang="ru-RU" dirty="0"/>
              <a:t> </a:t>
            </a:r>
            <a:r>
              <a:rPr lang="ru-RU" dirty="0" err="1"/>
              <a:t>країни</a:t>
            </a:r>
            <a:r>
              <a:rPr lang="ru-RU" dirty="0"/>
              <a:t> у </a:t>
            </a:r>
            <a:r>
              <a:rPr lang="ru-RU" dirty="0" err="1"/>
              <a:t>пошуках</a:t>
            </a:r>
            <a:r>
              <a:rPr lang="ru-RU" dirty="0"/>
              <a:t> </a:t>
            </a:r>
            <a:r>
              <a:rPr lang="ru-RU" dirty="0" err="1"/>
              <a:t>ліпшої</a:t>
            </a:r>
            <a:r>
              <a:rPr lang="ru-RU" dirty="0"/>
              <a:t> </a:t>
            </a:r>
            <a:r>
              <a:rPr lang="ru-RU" dirty="0" err="1"/>
              <a:t>роботи</a:t>
            </a:r>
            <a:r>
              <a:rPr lang="ru-RU" dirty="0"/>
              <a:t> та </a:t>
            </a:r>
            <a:r>
              <a:rPr lang="ru-RU" dirty="0" err="1"/>
              <a:t>кращим</a:t>
            </a:r>
            <a:r>
              <a:rPr lang="ru-RU" dirty="0"/>
              <a:t> </a:t>
            </a:r>
            <a:r>
              <a:rPr lang="ru-RU" dirty="0" err="1"/>
              <a:t>рівнем</a:t>
            </a:r>
            <a:r>
              <a:rPr lang="ru-RU" dirty="0"/>
              <a:t> зарплат.</a:t>
            </a:r>
          </a:p>
          <a:p>
            <a:pPr marL="0" indent="0">
              <a:buNone/>
            </a:pPr>
            <a:endParaRPr lang="ru-UA" dirty="0"/>
          </a:p>
        </p:txBody>
      </p:sp>
      <p:sp>
        <p:nvSpPr>
          <p:cNvPr id="4" name="Дата 3">
            <a:extLst>
              <a:ext uri="{FF2B5EF4-FFF2-40B4-BE49-F238E27FC236}">
                <a16:creationId xmlns:a16="http://schemas.microsoft.com/office/drawing/2014/main" id="{5009F81B-FBCD-6842-A45D-DD75C36962AA}"/>
              </a:ext>
            </a:extLst>
          </p:cNvPr>
          <p:cNvSpPr>
            <a:spLocks noGrp="1"/>
          </p:cNvSpPr>
          <p:nvPr>
            <p:ph type="dt" sz="half" idx="10"/>
          </p:nvPr>
        </p:nvSpPr>
        <p:spPr/>
        <p:txBody>
          <a:bodyPr/>
          <a:lstStyle/>
          <a:p>
            <a:fld id="{4811D298-F3C2-814F-B6CC-EF5912977B73}" type="datetime1">
              <a:rPr lang="ru-RU" smtClean="0"/>
              <a:t>13.11.2022</a:t>
            </a:fld>
            <a:endParaRPr lang="ru-UA"/>
          </a:p>
        </p:txBody>
      </p:sp>
      <p:sp>
        <p:nvSpPr>
          <p:cNvPr id="6" name="Номер слайда 5">
            <a:extLst>
              <a:ext uri="{FF2B5EF4-FFF2-40B4-BE49-F238E27FC236}">
                <a16:creationId xmlns:a16="http://schemas.microsoft.com/office/drawing/2014/main" id="{6A588749-990C-9747-853E-AD46673E3942}"/>
              </a:ext>
            </a:extLst>
          </p:cNvPr>
          <p:cNvSpPr>
            <a:spLocks noGrp="1"/>
          </p:cNvSpPr>
          <p:nvPr>
            <p:ph type="sldNum" sz="quarter" idx="12"/>
          </p:nvPr>
        </p:nvSpPr>
        <p:spPr/>
        <p:txBody>
          <a:bodyPr/>
          <a:lstStyle/>
          <a:p>
            <a:fld id="{F553EFBA-7824-AA44-BC0C-2574B54A2861}" type="slidenum">
              <a:rPr lang="ru-UA" smtClean="0"/>
              <a:t>52</a:t>
            </a:fld>
            <a:endParaRPr lang="ru-UA"/>
          </a:p>
        </p:txBody>
      </p:sp>
      <p:pic>
        <p:nvPicPr>
          <p:cNvPr id="5" name="Рисунок 4">
            <a:extLst>
              <a:ext uri="{FF2B5EF4-FFF2-40B4-BE49-F238E27FC236}">
                <a16:creationId xmlns:a16="http://schemas.microsoft.com/office/drawing/2014/main" id="{66DA0D9D-5354-0446-A3B3-8D00FC9A2F79}"/>
              </a:ext>
            </a:extLst>
          </p:cNvPr>
          <p:cNvPicPr>
            <a:picLocks noChangeAspect="1"/>
          </p:cNvPicPr>
          <p:nvPr/>
        </p:nvPicPr>
        <p:blipFill>
          <a:blip r:embed="rId2"/>
          <a:stretch>
            <a:fillRect/>
          </a:stretch>
        </p:blipFill>
        <p:spPr>
          <a:xfrm>
            <a:off x="5158661" y="4218634"/>
            <a:ext cx="3600418" cy="2029766"/>
          </a:xfrm>
          <a:prstGeom prst="rect">
            <a:avLst/>
          </a:prstGeom>
        </p:spPr>
      </p:pic>
      <p:pic>
        <p:nvPicPr>
          <p:cNvPr id="7" name="Рисунок 6">
            <a:extLst>
              <a:ext uri="{FF2B5EF4-FFF2-40B4-BE49-F238E27FC236}">
                <a16:creationId xmlns:a16="http://schemas.microsoft.com/office/drawing/2014/main" id="{256F4C33-DCE7-4341-A5FD-029EA8CFFC32}"/>
              </a:ext>
            </a:extLst>
          </p:cNvPr>
          <p:cNvPicPr>
            <a:picLocks noChangeAspect="1"/>
          </p:cNvPicPr>
          <p:nvPr/>
        </p:nvPicPr>
        <p:blipFill>
          <a:blip r:embed="rId3"/>
          <a:stretch>
            <a:fillRect/>
          </a:stretch>
        </p:blipFill>
        <p:spPr>
          <a:xfrm>
            <a:off x="1390097" y="4232366"/>
            <a:ext cx="3055801" cy="2029766"/>
          </a:xfrm>
          <a:prstGeom prst="rect">
            <a:avLst/>
          </a:prstGeom>
        </p:spPr>
      </p:pic>
    </p:spTree>
    <p:extLst>
      <p:ext uri="{BB962C8B-B14F-4D97-AF65-F5344CB8AC3E}">
        <p14:creationId xmlns:p14="http://schemas.microsoft.com/office/powerpoint/2010/main" val="14720508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3AB563B1-9190-2141-9F28-FA3D8C708E24}"/>
              </a:ext>
            </a:extLst>
          </p:cNvPr>
          <p:cNvSpPr>
            <a:spLocks noGrp="1"/>
          </p:cNvSpPr>
          <p:nvPr>
            <p:ph idx="1"/>
          </p:nvPr>
        </p:nvSpPr>
        <p:spPr>
          <a:xfrm>
            <a:off x="677334" y="3331029"/>
            <a:ext cx="8596668" cy="3193659"/>
          </a:xfrm>
        </p:spPr>
        <p:txBody>
          <a:bodyPr>
            <a:normAutofit fontScale="85000" lnSpcReduction="20000"/>
          </a:bodyPr>
          <a:lstStyle/>
          <a:p>
            <a:pPr algn="just"/>
            <a:r>
              <a:rPr lang="ru-RU" dirty="0" err="1"/>
              <a:t>Якщо</a:t>
            </a:r>
            <a:r>
              <a:rPr lang="ru-RU" dirty="0"/>
              <a:t> </a:t>
            </a:r>
            <a:r>
              <a:rPr lang="ru-RU" dirty="0" err="1"/>
              <a:t>підсумувати</a:t>
            </a:r>
            <a:r>
              <a:rPr lang="ru-RU" dirty="0"/>
              <a:t>: статистика </a:t>
            </a:r>
            <a:r>
              <a:rPr lang="ru-RU" dirty="0" err="1"/>
              <a:t>свідчить</a:t>
            </a:r>
            <a:r>
              <a:rPr lang="ru-RU" dirty="0"/>
              <a:t>, </a:t>
            </a:r>
            <a:r>
              <a:rPr lang="ru-RU" dirty="0" err="1"/>
              <a:t>що</a:t>
            </a:r>
            <a:r>
              <a:rPr lang="ru-RU" dirty="0"/>
              <a:t> у </a:t>
            </a:r>
            <a:r>
              <a:rPr lang="ru-RU" dirty="0" err="1"/>
              <a:t>країн</a:t>
            </a:r>
            <a:r>
              <a:rPr lang="ru-RU" dirty="0"/>
              <a:t>, </a:t>
            </a:r>
            <a:r>
              <a:rPr lang="ru-RU" dirty="0" err="1"/>
              <a:t>які</a:t>
            </a:r>
            <a:r>
              <a:rPr lang="ru-RU" dirty="0"/>
              <a:t> </a:t>
            </a:r>
            <a:r>
              <a:rPr lang="ru-RU" dirty="0" err="1"/>
              <a:t>отримали</a:t>
            </a:r>
            <a:r>
              <a:rPr lang="ru-RU" dirty="0"/>
              <a:t> статус кандидата, </a:t>
            </a:r>
            <a:r>
              <a:rPr lang="ru-RU" dirty="0" err="1"/>
              <a:t>зростає</a:t>
            </a:r>
            <a:r>
              <a:rPr lang="ru-RU" dirty="0"/>
              <a:t> ВВП. </a:t>
            </a:r>
            <a:r>
              <a:rPr lang="ru-RU" dirty="0" err="1"/>
              <a:t>Попереду</a:t>
            </a:r>
            <a:r>
              <a:rPr lang="ru-RU" dirty="0"/>
              <a:t> </a:t>
            </a:r>
            <a:r>
              <a:rPr lang="ru-RU" dirty="0" err="1"/>
              <a:t>довгий</a:t>
            </a:r>
            <a:r>
              <a:rPr lang="ru-RU" dirty="0"/>
              <a:t> шлях. Але, як сказала </a:t>
            </a:r>
            <a:r>
              <a:rPr lang="ru-RU" dirty="0" err="1"/>
              <a:t>Президентка</a:t>
            </a:r>
            <a:r>
              <a:rPr lang="ru-RU" dirty="0"/>
              <a:t> </a:t>
            </a:r>
            <a:r>
              <a:rPr lang="ru-RU" dirty="0" err="1"/>
              <a:t>Єврокомісії</a:t>
            </a:r>
            <a:r>
              <a:rPr lang="ru-RU" dirty="0"/>
              <a:t> Урсула фон дер </a:t>
            </a:r>
            <a:r>
              <a:rPr lang="ru-RU" dirty="0" err="1"/>
              <a:t>Ляєн</a:t>
            </a:r>
            <a:r>
              <a:rPr lang="ru-RU" dirty="0"/>
              <a:t> у </a:t>
            </a:r>
            <a:r>
              <a:rPr lang="ru-RU" dirty="0" err="1"/>
              <a:t>зверненні</a:t>
            </a:r>
            <a:r>
              <a:rPr lang="ru-RU" dirty="0"/>
              <a:t> до </a:t>
            </a:r>
            <a:r>
              <a:rPr lang="ru-RU" dirty="0" err="1"/>
              <a:t>українського</a:t>
            </a:r>
            <a:r>
              <a:rPr lang="ru-RU" dirty="0"/>
              <a:t> парламенту, </a:t>
            </a:r>
            <a:r>
              <a:rPr lang="ru-RU" dirty="0" err="1"/>
              <a:t>Європа</a:t>
            </a:r>
            <a:r>
              <a:rPr lang="ru-RU" dirty="0"/>
              <a:t> буде разом </a:t>
            </a:r>
            <a:r>
              <a:rPr lang="ru-RU" dirty="0" err="1"/>
              <a:t>із</a:t>
            </a:r>
            <a:r>
              <a:rPr lang="ru-RU" dirty="0"/>
              <a:t> нами на кожному </a:t>
            </a:r>
            <a:r>
              <a:rPr lang="ru-RU" dirty="0" err="1"/>
              <a:t>кроці</a:t>
            </a:r>
            <a:r>
              <a:rPr lang="ru-RU" dirty="0"/>
              <a:t> – </a:t>
            </a:r>
            <a:r>
              <a:rPr lang="ru-RU" dirty="0" err="1"/>
              <a:t>від</a:t>
            </a:r>
            <a:r>
              <a:rPr lang="ru-RU" dirty="0"/>
              <a:t> </a:t>
            </a:r>
            <a:r>
              <a:rPr lang="ru-RU" dirty="0" err="1"/>
              <a:t>похмурих</a:t>
            </a:r>
            <a:r>
              <a:rPr lang="ru-RU" dirty="0"/>
              <a:t> </a:t>
            </a:r>
            <a:r>
              <a:rPr lang="ru-RU" dirty="0" err="1"/>
              <a:t>днів</a:t>
            </a:r>
            <a:r>
              <a:rPr lang="ru-RU" dirty="0"/>
              <a:t> </a:t>
            </a:r>
            <a:r>
              <a:rPr lang="ru-RU" dirty="0" err="1"/>
              <a:t>війни</a:t>
            </a:r>
            <a:r>
              <a:rPr lang="ru-RU" dirty="0"/>
              <a:t> і до моменту, коли </a:t>
            </a:r>
            <a:r>
              <a:rPr lang="ru-RU" dirty="0" err="1"/>
              <a:t>Україна</a:t>
            </a:r>
            <a:r>
              <a:rPr lang="ru-RU" dirty="0"/>
              <a:t> </a:t>
            </a:r>
            <a:r>
              <a:rPr lang="ru-RU" dirty="0" err="1"/>
              <a:t>зайде</a:t>
            </a:r>
            <a:r>
              <a:rPr lang="ru-RU" dirty="0"/>
              <a:t> у </a:t>
            </a:r>
            <a:r>
              <a:rPr lang="ru-RU" dirty="0" err="1"/>
              <a:t>двері</a:t>
            </a:r>
            <a:r>
              <a:rPr lang="ru-RU" dirty="0"/>
              <a:t> </a:t>
            </a:r>
            <a:r>
              <a:rPr lang="ru-RU" dirty="0" err="1"/>
              <a:t>Європейського</a:t>
            </a:r>
            <a:r>
              <a:rPr lang="ru-RU" dirty="0"/>
              <a:t> Союзу.</a:t>
            </a:r>
          </a:p>
          <a:p>
            <a:pPr algn="just"/>
            <a:r>
              <a:rPr lang="ru-RU" dirty="0" err="1"/>
              <a:t>Ефект</a:t>
            </a:r>
            <a:r>
              <a:rPr lang="ru-RU" dirty="0"/>
              <a:t> </a:t>
            </a:r>
            <a:r>
              <a:rPr lang="ru-RU" dirty="0" err="1"/>
              <a:t>від</a:t>
            </a:r>
            <a:r>
              <a:rPr lang="ru-RU" dirty="0"/>
              <a:t> </a:t>
            </a:r>
            <a:r>
              <a:rPr lang="ru-RU" dirty="0" err="1"/>
              <a:t>необхідних</a:t>
            </a:r>
            <a:r>
              <a:rPr lang="ru-RU" dirty="0"/>
              <a:t> реформ та </a:t>
            </a:r>
            <a:r>
              <a:rPr lang="ru-RU" dirty="0" err="1"/>
              <a:t>потужної</a:t>
            </a:r>
            <a:r>
              <a:rPr lang="ru-RU" dirty="0"/>
              <a:t> </a:t>
            </a:r>
            <a:r>
              <a:rPr lang="ru-RU" dirty="0" err="1"/>
              <a:t>підтримки</a:t>
            </a:r>
            <a:r>
              <a:rPr lang="ru-RU" dirty="0"/>
              <a:t> </a:t>
            </a:r>
            <a:r>
              <a:rPr lang="ru-RU" dirty="0" err="1"/>
              <a:t>Євросоюзу</a:t>
            </a:r>
            <a:r>
              <a:rPr lang="ru-RU" dirty="0"/>
              <a:t> </a:t>
            </a:r>
            <a:r>
              <a:rPr lang="ru-RU" dirty="0" err="1"/>
              <a:t>відчує</a:t>
            </a:r>
            <a:r>
              <a:rPr lang="ru-RU" dirty="0"/>
              <a:t> </a:t>
            </a:r>
            <a:r>
              <a:rPr lang="ru-RU" dirty="0" err="1"/>
              <a:t>кожен</a:t>
            </a:r>
            <a:r>
              <a:rPr lang="ru-RU" dirty="0"/>
              <a:t> </a:t>
            </a:r>
            <a:r>
              <a:rPr lang="ru-RU" dirty="0" err="1"/>
              <a:t>українець</a:t>
            </a:r>
            <a:r>
              <a:rPr lang="ru-RU" dirty="0"/>
              <a:t>. </a:t>
            </a:r>
            <a:r>
              <a:rPr lang="ru-RU" dirty="0" err="1"/>
              <a:t>Україна</a:t>
            </a:r>
            <a:r>
              <a:rPr lang="ru-RU" dirty="0"/>
              <a:t> </a:t>
            </a:r>
            <a:r>
              <a:rPr lang="ru-RU" dirty="0" err="1"/>
              <a:t>повертається</a:t>
            </a:r>
            <a:r>
              <a:rPr lang="ru-RU" dirty="0"/>
              <a:t> до </a:t>
            </a:r>
            <a:r>
              <a:rPr lang="ru-RU" dirty="0" err="1"/>
              <a:t>європейської</a:t>
            </a:r>
            <a:r>
              <a:rPr lang="ru-RU" dirty="0"/>
              <a:t> </a:t>
            </a:r>
            <a:r>
              <a:rPr lang="ru-RU" dirty="0" err="1"/>
              <a:t>родини</a:t>
            </a:r>
            <a:r>
              <a:rPr lang="ru-RU" dirty="0"/>
              <a:t> і </a:t>
            </a:r>
            <a:r>
              <a:rPr lang="ru-RU" dirty="0" err="1"/>
              <a:t>робить</a:t>
            </a:r>
            <a:r>
              <a:rPr lang="ru-RU" dirty="0"/>
              <a:t> </a:t>
            </a:r>
            <a:r>
              <a:rPr lang="ru-RU" dirty="0" err="1"/>
              <a:t>це</a:t>
            </a:r>
            <a:r>
              <a:rPr lang="ru-RU" dirty="0"/>
              <a:t> </a:t>
            </a:r>
            <a:r>
              <a:rPr lang="ru-RU" dirty="0" err="1"/>
              <a:t>впевнено</a:t>
            </a:r>
            <a:r>
              <a:rPr lang="ru-RU" dirty="0"/>
              <a:t> та </a:t>
            </a:r>
            <a:r>
              <a:rPr lang="ru-RU" dirty="0" err="1"/>
              <a:t>цілеспрямовано</a:t>
            </a:r>
            <a:r>
              <a:rPr lang="ru-RU" dirty="0"/>
              <a:t>. </a:t>
            </a:r>
            <a:r>
              <a:rPr lang="ru-RU" dirty="0" err="1"/>
              <a:t>Тож</a:t>
            </a:r>
            <a:r>
              <a:rPr lang="ru-RU" dirty="0"/>
              <a:t>, будь-</a:t>
            </a:r>
            <a:r>
              <a:rPr lang="ru-RU" dirty="0" err="1"/>
              <a:t>які</a:t>
            </a:r>
            <a:r>
              <a:rPr lang="ru-RU" dirty="0"/>
              <a:t> </a:t>
            </a:r>
            <a:r>
              <a:rPr lang="ru-RU" dirty="0" err="1"/>
              <a:t>розмови</a:t>
            </a:r>
            <a:r>
              <a:rPr lang="ru-RU" dirty="0"/>
              <a:t> </a:t>
            </a:r>
            <a:r>
              <a:rPr lang="ru-RU" dirty="0" err="1"/>
              <a:t>російських</a:t>
            </a:r>
            <a:r>
              <a:rPr lang="ru-RU" dirty="0"/>
              <a:t> </a:t>
            </a:r>
            <a:r>
              <a:rPr lang="ru-RU" dirty="0" err="1"/>
              <a:t>пропагандистів</a:t>
            </a:r>
            <a:r>
              <a:rPr lang="ru-RU" dirty="0"/>
              <a:t> про те, </a:t>
            </a:r>
            <a:r>
              <a:rPr lang="ru-RU" dirty="0" err="1"/>
              <a:t>що</a:t>
            </a:r>
            <a:r>
              <a:rPr lang="ru-RU" dirty="0"/>
              <a:t> </a:t>
            </a:r>
            <a:r>
              <a:rPr lang="ru-RU" dirty="0" err="1"/>
              <a:t>Україна</a:t>
            </a:r>
            <a:r>
              <a:rPr lang="ru-RU" dirty="0"/>
              <a:t> </a:t>
            </a:r>
            <a:r>
              <a:rPr lang="ru-RU" dirty="0" err="1"/>
              <a:t>ніколи</a:t>
            </a:r>
            <a:r>
              <a:rPr lang="ru-RU" dirty="0"/>
              <a:t> не буде в ЄС, </a:t>
            </a:r>
            <a:r>
              <a:rPr lang="ru-RU" dirty="0" err="1"/>
              <a:t>є</a:t>
            </a:r>
            <a:r>
              <a:rPr lang="ru-RU" dirty="0"/>
              <a:t> </a:t>
            </a:r>
            <a:r>
              <a:rPr lang="ru-RU" dirty="0" err="1"/>
              <a:t>лише</a:t>
            </a:r>
            <a:r>
              <a:rPr lang="ru-RU" dirty="0"/>
              <a:t> </a:t>
            </a:r>
            <a:r>
              <a:rPr lang="ru-RU" dirty="0" err="1"/>
              <a:t>безсилою</a:t>
            </a:r>
            <a:r>
              <a:rPr lang="ru-RU" dirty="0"/>
              <a:t> </a:t>
            </a:r>
            <a:r>
              <a:rPr lang="ru-RU" dirty="0" err="1"/>
              <a:t>маніпуляцією</a:t>
            </a:r>
            <a:r>
              <a:rPr lang="ru-RU" dirty="0"/>
              <a:t>.</a:t>
            </a:r>
            <a:br>
              <a:rPr lang="ru-RU" dirty="0"/>
            </a:br>
            <a:endParaRPr lang="ru-UA" dirty="0"/>
          </a:p>
        </p:txBody>
      </p:sp>
      <p:sp>
        <p:nvSpPr>
          <p:cNvPr id="2" name="Дата 1">
            <a:extLst>
              <a:ext uri="{FF2B5EF4-FFF2-40B4-BE49-F238E27FC236}">
                <a16:creationId xmlns:a16="http://schemas.microsoft.com/office/drawing/2014/main" id="{3D632FF1-292C-8E45-BB5A-676A4E6F8A90}"/>
              </a:ext>
            </a:extLst>
          </p:cNvPr>
          <p:cNvSpPr>
            <a:spLocks noGrp="1"/>
          </p:cNvSpPr>
          <p:nvPr>
            <p:ph type="dt" sz="half" idx="10"/>
          </p:nvPr>
        </p:nvSpPr>
        <p:spPr/>
        <p:txBody>
          <a:bodyPr/>
          <a:lstStyle/>
          <a:p>
            <a:fld id="{62F7EC66-1E73-D54E-9CBC-6B89BE397F3A}" type="datetime1">
              <a:rPr lang="ru-RU" smtClean="0"/>
              <a:t>13.11.2022</a:t>
            </a:fld>
            <a:endParaRPr lang="ru-UA"/>
          </a:p>
        </p:txBody>
      </p:sp>
      <p:sp>
        <p:nvSpPr>
          <p:cNvPr id="4" name="Номер слайда 3">
            <a:extLst>
              <a:ext uri="{FF2B5EF4-FFF2-40B4-BE49-F238E27FC236}">
                <a16:creationId xmlns:a16="http://schemas.microsoft.com/office/drawing/2014/main" id="{A1E8842F-A982-324A-82C3-D2299630D980}"/>
              </a:ext>
            </a:extLst>
          </p:cNvPr>
          <p:cNvSpPr>
            <a:spLocks noGrp="1"/>
          </p:cNvSpPr>
          <p:nvPr>
            <p:ph type="sldNum" sz="quarter" idx="12"/>
          </p:nvPr>
        </p:nvSpPr>
        <p:spPr/>
        <p:txBody>
          <a:bodyPr/>
          <a:lstStyle/>
          <a:p>
            <a:fld id="{F553EFBA-7824-AA44-BC0C-2574B54A2861}" type="slidenum">
              <a:rPr lang="ru-UA" smtClean="0"/>
              <a:t>53</a:t>
            </a:fld>
            <a:endParaRPr lang="ru-UA"/>
          </a:p>
        </p:txBody>
      </p:sp>
      <p:pic>
        <p:nvPicPr>
          <p:cNvPr id="5" name="Рисунок 4">
            <a:extLst>
              <a:ext uri="{FF2B5EF4-FFF2-40B4-BE49-F238E27FC236}">
                <a16:creationId xmlns:a16="http://schemas.microsoft.com/office/drawing/2014/main" id="{9030BAD7-B277-7F4D-AC2E-FC6A1D8F3EA6}"/>
              </a:ext>
            </a:extLst>
          </p:cNvPr>
          <p:cNvPicPr>
            <a:picLocks noChangeAspect="1"/>
          </p:cNvPicPr>
          <p:nvPr/>
        </p:nvPicPr>
        <p:blipFill>
          <a:blip r:embed="rId2"/>
          <a:stretch>
            <a:fillRect/>
          </a:stretch>
        </p:blipFill>
        <p:spPr>
          <a:xfrm>
            <a:off x="5358855" y="496389"/>
            <a:ext cx="4031757" cy="2272937"/>
          </a:xfrm>
          <a:prstGeom prst="rect">
            <a:avLst/>
          </a:prstGeom>
        </p:spPr>
      </p:pic>
      <p:pic>
        <p:nvPicPr>
          <p:cNvPr id="7" name="Рисунок 6">
            <a:extLst>
              <a:ext uri="{FF2B5EF4-FFF2-40B4-BE49-F238E27FC236}">
                <a16:creationId xmlns:a16="http://schemas.microsoft.com/office/drawing/2014/main" id="{229BA646-71A7-A545-9F56-E2111877FF35}"/>
              </a:ext>
            </a:extLst>
          </p:cNvPr>
          <p:cNvPicPr>
            <a:picLocks noChangeAspect="1"/>
          </p:cNvPicPr>
          <p:nvPr/>
        </p:nvPicPr>
        <p:blipFill>
          <a:blip r:embed="rId3"/>
          <a:stretch>
            <a:fillRect/>
          </a:stretch>
        </p:blipFill>
        <p:spPr>
          <a:xfrm>
            <a:off x="943911" y="496389"/>
            <a:ext cx="4031757" cy="2272937"/>
          </a:xfrm>
          <a:prstGeom prst="rect">
            <a:avLst/>
          </a:prstGeom>
        </p:spPr>
      </p:pic>
    </p:spTree>
    <p:extLst>
      <p:ext uri="{BB962C8B-B14F-4D97-AF65-F5344CB8AC3E}">
        <p14:creationId xmlns:p14="http://schemas.microsoft.com/office/powerpoint/2010/main" val="15709078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9C31242-01C9-6243-BC54-46A2CF33C457}"/>
              </a:ext>
            </a:extLst>
          </p:cNvPr>
          <p:cNvSpPr>
            <a:spLocks noGrp="1"/>
          </p:cNvSpPr>
          <p:nvPr>
            <p:ph idx="1"/>
          </p:nvPr>
        </p:nvSpPr>
        <p:spPr>
          <a:xfrm>
            <a:off x="677334" y="3226526"/>
            <a:ext cx="8596668" cy="2814836"/>
          </a:xfrm>
        </p:spPr>
        <p:txBody>
          <a:bodyPr>
            <a:normAutofit fontScale="85000" lnSpcReduction="10000"/>
          </a:bodyPr>
          <a:lstStyle/>
          <a:p>
            <a:pPr fontAlgn="base"/>
            <a:r>
              <a:rPr lang="ru-RU" dirty="0"/>
              <a:t>У новому </a:t>
            </a:r>
            <a:r>
              <a:rPr lang="ru-RU" dirty="0" err="1"/>
              <a:t>статусі</a:t>
            </a:r>
            <a:r>
              <a:rPr lang="ru-RU" dirty="0"/>
              <a:t> </a:t>
            </a:r>
            <a:r>
              <a:rPr lang="ru-RU" dirty="0" err="1"/>
              <a:t>Україні</a:t>
            </a:r>
            <a:r>
              <a:rPr lang="ru-RU" dirty="0"/>
              <a:t> буде доступна </a:t>
            </a:r>
            <a:r>
              <a:rPr lang="ru-RU" dirty="0" err="1"/>
              <a:t>фінансова</a:t>
            </a:r>
            <a:r>
              <a:rPr lang="ru-RU" dirty="0"/>
              <a:t> </a:t>
            </a:r>
            <a:r>
              <a:rPr lang="ru-RU" dirty="0" err="1"/>
              <a:t>допомога</a:t>
            </a:r>
            <a:r>
              <a:rPr lang="ru-RU" dirty="0"/>
              <a:t> ЄС </a:t>
            </a:r>
            <a:r>
              <a:rPr lang="ru-RU" dirty="0" err="1"/>
              <a:t>призначена</a:t>
            </a:r>
            <a:r>
              <a:rPr lang="ru-RU" dirty="0"/>
              <a:t> для </a:t>
            </a:r>
            <a:r>
              <a:rPr lang="ru-RU" dirty="0" err="1"/>
              <a:t>країн</a:t>
            </a:r>
            <a:r>
              <a:rPr lang="ru-RU" dirty="0"/>
              <a:t>, </a:t>
            </a:r>
            <a:r>
              <a:rPr lang="ru-RU" dirty="0" err="1"/>
              <a:t>які</a:t>
            </a:r>
            <a:r>
              <a:rPr lang="ru-RU" dirty="0"/>
              <a:t> </a:t>
            </a:r>
            <a:r>
              <a:rPr lang="ru-RU" dirty="0" err="1"/>
              <a:t>готуються</a:t>
            </a:r>
            <a:r>
              <a:rPr lang="ru-RU" dirty="0"/>
              <a:t> до </a:t>
            </a:r>
            <a:r>
              <a:rPr lang="ru-RU" dirty="0" err="1"/>
              <a:t>вступу</a:t>
            </a:r>
            <a:r>
              <a:rPr lang="ru-RU" dirty="0"/>
              <a:t> в ЄС, і </a:t>
            </a:r>
            <a:r>
              <a:rPr lang="ru-RU" dirty="0" err="1"/>
              <a:t>надається</a:t>
            </a:r>
            <a:r>
              <a:rPr lang="ru-RU" dirty="0"/>
              <a:t> у </a:t>
            </a:r>
            <a:r>
              <a:rPr lang="ru-RU" dirty="0" err="1"/>
              <a:t>формі</a:t>
            </a:r>
            <a:r>
              <a:rPr lang="ru-RU" dirty="0"/>
              <a:t> </a:t>
            </a:r>
            <a:r>
              <a:rPr lang="ru-RU" dirty="0" err="1"/>
              <a:t>грантів</a:t>
            </a:r>
            <a:r>
              <a:rPr lang="ru-RU" dirty="0"/>
              <a:t>, </a:t>
            </a:r>
            <a:r>
              <a:rPr lang="ru-RU" dirty="0" err="1"/>
              <a:t>інвестицій</a:t>
            </a:r>
            <a:r>
              <a:rPr lang="ru-RU" dirty="0"/>
              <a:t> та </a:t>
            </a:r>
            <a:r>
              <a:rPr lang="ru-RU" dirty="0" err="1"/>
              <a:t>технічної</a:t>
            </a:r>
            <a:r>
              <a:rPr lang="ru-RU" dirty="0"/>
              <a:t> </a:t>
            </a:r>
            <a:r>
              <a:rPr lang="ru-RU" dirty="0" err="1"/>
              <a:t>допомоги</a:t>
            </a:r>
            <a:r>
              <a:rPr lang="ru-RU" dirty="0"/>
              <a:t>.</a:t>
            </a:r>
          </a:p>
          <a:p>
            <a:pPr marL="0" indent="0" fontAlgn="base">
              <a:buNone/>
            </a:pPr>
            <a:endParaRPr lang="ru-RU" dirty="0"/>
          </a:p>
          <a:p>
            <a:pPr fontAlgn="base"/>
            <a:r>
              <a:rPr lang="ru-RU" dirty="0"/>
              <a:t>І </a:t>
            </a:r>
            <a:r>
              <a:rPr lang="ru-RU" dirty="0" err="1"/>
              <a:t>такий</a:t>
            </a:r>
            <a:r>
              <a:rPr lang="ru-RU" dirty="0"/>
              <a:t> стан справ стане великим </a:t>
            </a:r>
            <a:r>
              <a:rPr lang="ru-RU" dirty="0" err="1"/>
              <a:t>кроком</a:t>
            </a:r>
            <a:r>
              <a:rPr lang="ru-RU" dirty="0"/>
              <a:t> </a:t>
            </a:r>
            <a:r>
              <a:rPr lang="ru-RU" dirty="0" err="1"/>
              <a:t>уперед</a:t>
            </a:r>
            <a:r>
              <a:rPr lang="ru-RU" dirty="0"/>
              <a:t>, </a:t>
            </a:r>
            <a:r>
              <a:rPr lang="ru-RU" dirty="0" err="1"/>
              <a:t>порівняно</a:t>
            </a:r>
            <a:r>
              <a:rPr lang="ru-RU" dirty="0"/>
              <a:t> з </a:t>
            </a:r>
            <a:r>
              <a:rPr lang="ru-RU" dirty="0" err="1"/>
              <a:t>ситуацією</a:t>
            </a:r>
            <a:r>
              <a:rPr lang="ru-RU" dirty="0"/>
              <a:t> 2014-2021 </a:t>
            </a:r>
            <a:r>
              <a:rPr lang="ru-RU" dirty="0" err="1"/>
              <a:t>років</a:t>
            </a:r>
            <a:r>
              <a:rPr lang="ru-RU" dirty="0"/>
              <a:t>, коли </a:t>
            </a:r>
            <a:r>
              <a:rPr lang="ru-RU" dirty="0" err="1"/>
              <a:t>допомога</a:t>
            </a:r>
            <a:r>
              <a:rPr lang="ru-RU" dirty="0"/>
              <a:t> ЄС </a:t>
            </a:r>
            <a:r>
              <a:rPr lang="ru-RU" dirty="0" err="1"/>
              <a:t>Україні</a:t>
            </a:r>
            <a:r>
              <a:rPr lang="ru-RU" dirty="0"/>
              <a:t> </a:t>
            </a:r>
            <a:r>
              <a:rPr lang="ru-RU" dirty="0" err="1"/>
              <a:t>інституціоналізувалися</a:t>
            </a:r>
            <a:r>
              <a:rPr lang="ru-RU" dirty="0"/>
              <a:t> через </a:t>
            </a:r>
            <a:r>
              <a:rPr lang="ru-RU" dirty="0" err="1"/>
              <a:t>макрофінансову</a:t>
            </a:r>
            <a:r>
              <a:rPr lang="ru-RU" dirty="0"/>
              <a:t> </a:t>
            </a:r>
            <a:r>
              <a:rPr lang="ru-RU" dirty="0" err="1"/>
              <a:t>допомогу</a:t>
            </a:r>
            <a:r>
              <a:rPr lang="ru-RU" dirty="0"/>
              <a:t> та </a:t>
            </a:r>
            <a:r>
              <a:rPr lang="ru-RU" dirty="0" err="1"/>
              <a:t>інструменти</a:t>
            </a:r>
            <a:r>
              <a:rPr lang="ru-RU" dirty="0"/>
              <a:t> </a:t>
            </a:r>
            <a:r>
              <a:rPr lang="ru-RU" dirty="0" err="1"/>
              <a:t>Європейської</a:t>
            </a:r>
            <a:r>
              <a:rPr lang="ru-RU" dirty="0"/>
              <a:t> </a:t>
            </a:r>
            <a:r>
              <a:rPr lang="ru-RU" dirty="0" err="1"/>
              <a:t>політики</a:t>
            </a:r>
            <a:r>
              <a:rPr lang="ru-RU" dirty="0"/>
              <a:t> </a:t>
            </a:r>
            <a:r>
              <a:rPr lang="ru-RU" dirty="0" err="1"/>
              <a:t>сусідства</a:t>
            </a:r>
            <a:r>
              <a:rPr lang="ru-RU" dirty="0"/>
              <a:t> — </a:t>
            </a:r>
            <a:r>
              <a:rPr lang="en" dirty="0"/>
              <a:t>European </a:t>
            </a:r>
            <a:r>
              <a:rPr lang="en" dirty="0" err="1"/>
              <a:t>Neighbourhood</a:t>
            </a:r>
            <a:r>
              <a:rPr lang="en" dirty="0"/>
              <a:t> Policy (ENP).</a:t>
            </a:r>
          </a:p>
          <a:p>
            <a:endParaRPr lang="ru-UA" dirty="0"/>
          </a:p>
        </p:txBody>
      </p:sp>
      <p:sp>
        <p:nvSpPr>
          <p:cNvPr id="2" name="Дата 1">
            <a:extLst>
              <a:ext uri="{FF2B5EF4-FFF2-40B4-BE49-F238E27FC236}">
                <a16:creationId xmlns:a16="http://schemas.microsoft.com/office/drawing/2014/main" id="{97047A77-ED96-3148-A075-AD70E73A8EF4}"/>
              </a:ext>
            </a:extLst>
          </p:cNvPr>
          <p:cNvSpPr>
            <a:spLocks noGrp="1"/>
          </p:cNvSpPr>
          <p:nvPr>
            <p:ph type="dt" sz="half" idx="10"/>
          </p:nvPr>
        </p:nvSpPr>
        <p:spPr/>
        <p:txBody>
          <a:bodyPr/>
          <a:lstStyle/>
          <a:p>
            <a:fld id="{F4F8FF50-EE35-2647-8CE3-CCE7CE5A5B52}" type="datetime1">
              <a:rPr lang="ru-RU" smtClean="0"/>
              <a:t>13.11.2022</a:t>
            </a:fld>
            <a:endParaRPr lang="ru-UA"/>
          </a:p>
        </p:txBody>
      </p:sp>
      <p:sp>
        <p:nvSpPr>
          <p:cNvPr id="4" name="Номер слайда 3">
            <a:extLst>
              <a:ext uri="{FF2B5EF4-FFF2-40B4-BE49-F238E27FC236}">
                <a16:creationId xmlns:a16="http://schemas.microsoft.com/office/drawing/2014/main" id="{5B4BD9D6-1AC1-1D42-9B70-AFA78994A5E2}"/>
              </a:ext>
            </a:extLst>
          </p:cNvPr>
          <p:cNvSpPr>
            <a:spLocks noGrp="1"/>
          </p:cNvSpPr>
          <p:nvPr>
            <p:ph type="sldNum" sz="quarter" idx="12"/>
          </p:nvPr>
        </p:nvSpPr>
        <p:spPr/>
        <p:txBody>
          <a:bodyPr/>
          <a:lstStyle/>
          <a:p>
            <a:fld id="{F553EFBA-7824-AA44-BC0C-2574B54A2861}" type="slidenum">
              <a:rPr lang="ru-UA" smtClean="0"/>
              <a:t>54</a:t>
            </a:fld>
            <a:endParaRPr lang="ru-UA"/>
          </a:p>
        </p:txBody>
      </p:sp>
      <p:pic>
        <p:nvPicPr>
          <p:cNvPr id="5" name="Рисунок 4">
            <a:extLst>
              <a:ext uri="{FF2B5EF4-FFF2-40B4-BE49-F238E27FC236}">
                <a16:creationId xmlns:a16="http://schemas.microsoft.com/office/drawing/2014/main" id="{28F4C6A6-9480-1149-A925-E6888E1DD05C}"/>
              </a:ext>
            </a:extLst>
          </p:cNvPr>
          <p:cNvPicPr>
            <a:picLocks noChangeAspect="1"/>
          </p:cNvPicPr>
          <p:nvPr/>
        </p:nvPicPr>
        <p:blipFill>
          <a:blip r:embed="rId2"/>
          <a:stretch>
            <a:fillRect/>
          </a:stretch>
        </p:blipFill>
        <p:spPr>
          <a:xfrm>
            <a:off x="677334" y="575228"/>
            <a:ext cx="3224349" cy="2320554"/>
          </a:xfrm>
          <a:prstGeom prst="rect">
            <a:avLst/>
          </a:prstGeom>
        </p:spPr>
      </p:pic>
      <p:pic>
        <p:nvPicPr>
          <p:cNvPr id="7" name="Рисунок 6">
            <a:extLst>
              <a:ext uri="{FF2B5EF4-FFF2-40B4-BE49-F238E27FC236}">
                <a16:creationId xmlns:a16="http://schemas.microsoft.com/office/drawing/2014/main" id="{72C8269F-59AC-FE43-BC6C-0996BD369FFD}"/>
              </a:ext>
            </a:extLst>
          </p:cNvPr>
          <p:cNvPicPr>
            <a:picLocks noChangeAspect="1"/>
          </p:cNvPicPr>
          <p:nvPr/>
        </p:nvPicPr>
        <p:blipFill>
          <a:blip r:embed="rId3"/>
          <a:stretch>
            <a:fillRect/>
          </a:stretch>
        </p:blipFill>
        <p:spPr>
          <a:xfrm>
            <a:off x="6244046" y="451576"/>
            <a:ext cx="2444206" cy="2444206"/>
          </a:xfrm>
          <a:prstGeom prst="rect">
            <a:avLst/>
          </a:prstGeom>
        </p:spPr>
      </p:pic>
    </p:spTree>
    <p:extLst>
      <p:ext uri="{BB962C8B-B14F-4D97-AF65-F5344CB8AC3E}">
        <p14:creationId xmlns:p14="http://schemas.microsoft.com/office/powerpoint/2010/main" val="29061831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EBD43C3-E09F-764B-A561-7A175A684B96}"/>
              </a:ext>
            </a:extLst>
          </p:cNvPr>
          <p:cNvSpPr>
            <a:spLocks noGrp="1"/>
          </p:cNvSpPr>
          <p:nvPr>
            <p:ph idx="1"/>
          </p:nvPr>
        </p:nvSpPr>
        <p:spPr>
          <a:xfrm>
            <a:off x="677333" y="2160589"/>
            <a:ext cx="8754049" cy="4410028"/>
          </a:xfrm>
        </p:spPr>
        <p:txBody>
          <a:bodyPr>
            <a:normAutofit fontScale="92500" lnSpcReduction="20000"/>
          </a:bodyPr>
          <a:lstStyle/>
          <a:p>
            <a:pPr algn="just" fontAlgn="base"/>
            <a:r>
              <a:rPr lang="ru-RU" sz="2000" dirty="0" err="1"/>
              <a:t>Макрофінансова</a:t>
            </a:r>
            <a:r>
              <a:rPr lang="ru-RU" sz="2000" dirty="0"/>
              <a:t> </a:t>
            </a:r>
            <a:r>
              <a:rPr lang="ru-RU" sz="2000" dirty="0" err="1"/>
              <a:t>допомога</a:t>
            </a:r>
            <a:r>
              <a:rPr lang="ru-RU" sz="2000" dirty="0"/>
              <a:t> (кредит) – </a:t>
            </a:r>
            <a:r>
              <a:rPr lang="ru-RU" sz="2000" dirty="0" err="1"/>
              <a:t>це</a:t>
            </a:r>
            <a:r>
              <a:rPr lang="ru-RU" sz="2000" dirty="0"/>
              <a:t> </a:t>
            </a:r>
            <a:r>
              <a:rPr lang="ru-RU" sz="2000" dirty="0" err="1"/>
              <a:t>специфічна</a:t>
            </a:r>
            <a:r>
              <a:rPr lang="ru-RU" sz="2000" dirty="0"/>
              <a:t> форма </a:t>
            </a:r>
            <a:r>
              <a:rPr lang="ru-RU" sz="2000" dirty="0" err="1"/>
              <a:t>підтримки</a:t>
            </a:r>
            <a:r>
              <a:rPr lang="ru-RU" sz="2000" dirty="0"/>
              <a:t> </a:t>
            </a:r>
            <a:r>
              <a:rPr lang="ru-RU" sz="2000" dirty="0" err="1"/>
              <a:t>партнерів</a:t>
            </a:r>
            <a:r>
              <a:rPr lang="ru-RU" sz="2000" dirty="0"/>
              <a:t> ЄС, </a:t>
            </a:r>
            <a:r>
              <a:rPr lang="ru-RU" sz="2000" dirty="0" err="1"/>
              <a:t>що</a:t>
            </a:r>
            <a:r>
              <a:rPr lang="ru-RU" sz="2000" dirty="0"/>
              <a:t> </a:t>
            </a:r>
            <a:r>
              <a:rPr lang="ru-RU" sz="2000" dirty="0" err="1"/>
              <a:t>призначена</a:t>
            </a:r>
            <a:r>
              <a:rPr lang="ru-RU" sz="2000" dirty="0"/>
              <a:t> для </a:t>
            </a:r>
            <a:r>
              <a:rPr lang="ru-RU" sz="2000" dirty="0" err="1"/>
              <a:t>відновлення</a:t>
            </a:r>
            <a:r>
              <a:rPr lang="ru-RU" sz="2000" dirty="0"/>
              <a:t> </a:t>
            </a:r>
            <a:r>
              <a:rPr lang="ru-RU" sz="2000" dirty="0" err="1"/>
              <a:t>стійкої</a:t>
            </a:r>
            <a:r>
              <a:rPr lang="ru-RU" sz="2000" dirty="0"/>
              <a:t> </a:t>
            </a:r>
            <a:r>
              <a:rPr lang="ru-RU" sz="2000" dirty="0" err="1"/>
              <a:t>зовнішньої</a:t>
            </a:r>
            <a:r>
              <a:rPr lang="ru-RU" sz="2000" dirty="0"/>
              <a:t> </a:t>
            </a:r>
            <a:r>
              <a:rPr lang="ru-RU" sz="2000" dirty="0" err="1"/>
              <a:t>позиції</a:t>
            </a:r>
            <a:r>
              <a:rPr lang="ru-RU" sz="2000" dirty="0"/>
              <a:t> </a:t>
            </a:r>
            <a:r>
              <a:rPr lang="ru-RU" sz="2000" dirty="0" err="1"/>
              <a:t>країн</a:t>
            </a:r>
            <a:r>
              <a:rPr lang="ru-RU" sz="2000" dirty="0"/>
              <a:t>, </a:t>
            </a:r>
            <a:r>
              <a:rPr lang="ru-RU" sz="2000" dirty="0" err="1"/>
              <a:t>які</a:t>
            </a:r>
            <a:r>
              <a:rPr lang="ru-RU" sz="2000" dirty="0"/>
              <a:t> </a:t>
            </a:r>
            <a:r>
              <a:rPr lang="ru-RU" sz="2000" dirty="0" err="1"/>
              <a:t>стикаються</a:t>
            </a:r>
            <a:r>
              <a:rPr lang="ru-RU" sz="2000" dirty="0"/>
              <a:t> </a:t>
            </a:r>
            <a:r>
              <a:rPr lang="ru-RU" sz="2000" dirty="0" err="1"/>
              <a:t>із</a:t>
            </a:r>
            <a:r>
              <a:rPr lang="ru-RU" sz="2000" dirty="0"/>
              <a:t> </a:t>
            </a:r>
            <a:r>
              <a:rPr lang="ru-RU" sz="2000" dirty="0" err="1"/>
              <a:t>труднощами</a:t>
            </a:r>
            <a:r>
              <a:rPr lang="ru-RU" sz="2000" dirty="0"/>
              <a:t> </a:t>
            </a:r>
            <a:r>
              <a:rPr lang="ru-RU" sz="2000" dirty="0" err="1"/>
              <a:t>зовнішнього</a:t>
            </a:r>
            <a:r>
              <a:rPr lang="ru-RU" sz="2000" dirty="0"/>
              <a:t> </a:t>
            </a:r>
            <a:r>
              <a:rPr lang="ru-RU" sz="2000" dirty="0" err="1"/>
              <a:t>фінансування</a:t>
            </a:r>
            <a:r>
              <a:rPr lang="ru-RU" sz="2000" dirty="0"/>
              <a:t>. </a:t>
            </a:r>
          </a:p>
          <a:p>
            <a:pPr algn="just" fontAlgn="base"/>
            <a:r>
              <a:rPr lang="ru-RU" sz="2000" dirty="0"/>
              <a:t>Для </a:t>
            </a:r>
            <a:r>
              <a:rPr lang="ru-RU" sz="2000" dirty="0" err="1"/>
              <a:t>отримання</a:t>
            </a:r>
            <a:r>
              <a:rPr lang="ru-RU" sz="2000" dirty="0"/>
              <a:t> </a:t>
            </a:r>
            <a:r>
              <a:rPr lang="ru-RU" sz="2000" dirty="0" err="1"/>
              <a:t>такої</a:t>
            </a:r>
            <a:r>
              <a:rPr lang="ru-RU" sz="2000" dirty="0"/>
              <a:t> </a:t>
            </a:r>
            <a:r>
              <a:rPr lang="ru-RU" sz="2000" dirty="0" err="1"/>
              <a:t>допомоги</a:t>
            </a:r>
            <a:r>
              <a:rPr lang="ru-RU" sz="2000" dirty="0"/>
              <a:t> </a:t>
            </a:r>
            <a:r>
              <a:rPr lang="ru-RU" sz="2000" dirty="0" err="1"/>
              <a:t>Єврокомісія</a:t>
            </a:r>
            <a:r>
              <a:rPr lang="ru-RU" sz="2000" dirty="0"/>
              <a:t> </a:t>
            </a:r>
            <a:r>
              <a:rPr lang="ru-RU" sz="2000" dirty="0" err="1"/>
              <a:t>вимагала</a:t>
            </a:r>
            <a:r>
              <a:rPr lang="ru-RU" sz="2000" dirty="0"/>
              <a:t> </a:t>
            </a:r>
            <a:r>
              <a:rPr lang="ru-RU" sz="2000" dirty="0" err="1"/>
              <a:t>дотримуватися</a:t>
            </a:r>
            <a:r>
              <a:rPr lang="ru-RU" sz="2000" dirty="0"/>
              <a:t> умов </a:t>
            </a:r>
            <a:r>
              <a:rPr lang="ru-RU" sz="2000" dirty="0" err="1"/>
              <a:t>програми</a:t>
            </a:r>
            <a:r>
              <a:rPr lang="ru-RU" sz="2000" dirty="0"/>
              <a:t> МВФ і </a:t>
            </a:r>
            <a:r>
              <a:rPr lang="ru-RU" sz="2000" dirty="0" err="1"/>
              <a:t>мати</a:t>
            </a:r>
            <a:r>
              <a:rPr lang="ru-RU" sz="2000" dirty="0"/>
              <a:t> </a:t>
            </a:r>
            <a:r>
              <a:rPr lang="ru-RU" sz="2000" dirty="0" err="1"/>
              <a:t>розрив</a:t>
            </a:r>
            <a:r>
              <a:rPr lang="ru-RU" sz="2000" dirty="0"/>
              <a:t> </a:t>
            </a:r>
            <a:r>
              <a:rPr lang="ru-RU" sz="2000" dirty="0" err="1"/>
              <a:t>зовнішнього</a:t>
            </a:r>
            <a:r>
              <a:rPr lang="ru-RU" sz="2000" dirty="0"/>
              <a:t> </a:t>
            </a:r>
            <a:r>
              <a:rPr lang="ru-RU" sz="2000" dirty="0" err="1"/>
              <a:t>фінансування</a:t>
            </a:r>
            <a:r>
              <a:rPr lang="ru-RU" sz="2000" dirty="0"/>
              <a:t> (</a:t>
            </a:r>
            <a:r>
              <a:rPr lang="en" sz="2000" dirty="0"/>
              <a:t>external financing gap) </a:t>
            </a:r>
            <a:r>
              <a:rPr lang="ru-RU" sz="2000" dirty="0" err="1"/>
              <a:t>навіть</a:t>
            </a:r>
            <a:r>
              <a:rPr lang="ru-RU" sz="2000" dirty="0"/>
              <a:t> </a:t>
            </a:r>
            <a:r>
              <a:rPr lang="ru-RU" sz="2000" dirty="0" err="1"/>
              <a:t>після</a:t>
            </a:r>
            <a:r>
              <a:rPr lang="ru-RU" sz="2000" dirty="0"/>
              <a:t> </a:t>
            </a:r>
            <a:r>
              <a:rPr lang="ru-RU" sz="2000" dirty="0" err="1"/>
              <a:t>отримання</a:t>
            </a:r>
            <a:r>
              <a:rPr lang="ru-RU" sz="2000" dirty="0"/>
              <a:t> </a:t>
            </a:r>
            <a:r>
              <a:rPr lang="ru-RU" sz="2000" dirty="0" err="1"/>
              <a:t>кредитних</a:t>
            </a:r>
            <a:r>
              <a:rPr lang="ru-RU" sz="2000" dirty="0"/>
              <a:t> </a:t>
            </a:r>
            <a:r>
              <a:rPr lang="ru-RU" sz="2000" dirty="0" err="1"/>
              <a:t>коштів</a:t>
            </a:r>
            <a:r>
              <a:rPr lang="ru-RU" sz="2000" dirty="0"/>
              <a:t> МВФ.</a:t>
            </a:r>
          </a:p>
          <a:p>
            <a:pPr algn="just" fontAlgn="base"/>
            <a:r>
              <a:rPr lang="ru-RU" sz="2000" dirty="0" err="1"/>
              <a:t>Європейська</a:t>
            </a:r>
            <a:r>
              <a:rPr lang="ru-RU" sz="2000" dirty="0"/>
              <a:t> </a:t>
            </a:r>
            <a:r>
              <a:rPr lang="ru-RU" sz="2000" dirty="0" err="1"/>
              <a:t>політика</a:t>
            </a:r>
            <a:r>
              <a:rPr lang="ru-RU" sz="2000" dirty="0"/>
              <a:t> </a:t>
            </a:r>
            <a:r>
              <a:rPr lang="ru-RU" sz="2000" dirty="0" err="1"/>
              <a:t>сусідства</a:t>
            </a:r>
            <a:r>
              <a:rPr lang="ru-RU" sz="2000" dirty="0"/>
              <a:t> (</a:t>
            </a:r>
            <a:r>
              <a:rPr lang="en" sz="2000" dirty="0"/>
              <a:t>ENP) </a:t>
            </a:r>
            <a:r>
              <a:rPr lang="ru-RU" sz="2000" dirty="0"/>
              <a:t>почала </a:t>
            </a:r>
            <a:r>
              <a:rPr lang="ru-RU" sz="2000" dirty="0" err="1"/>
              <a:t>реалізуватися</a:t>
            </a:r>
            <a:r>
              <a:rPr lang="ru-RU" sz="2000" dirty="0"/>
              <a:t> з 2004 року і </a:t>
            </a:r>
            <a:r>
              <a:rPr lang="ru-RU" sz="2000" dirty="0" err="1"/>
              <a:t>націлюється</a:t>
            </a:r>
            <a:r>
              <a:rPr lang="ru-RU" sz="2000" dirty="0"/>
              <a:t> на </a:t>
            </a:r>
            <a:r>
              <a:rPr lang="ru-RU" sz="2000" dirty="0" err="1"/>
              <a:t>посилення</a:t>
            </a:r>
            <a:r>
              <a:rPr lang="ru-RU" sz="2000" dirty="0"/>
              <a:t> </a:t>
            </a:r>
            <a:r>
              <a:rPr lang="ru-RU" sz="2000" dirty="0" err="1"/>
              <a:t>стабільності</a:t>
            </a:r>
            <a:r>
              <a:rPr lang="ru-RU" sz="2000" dirty="0"/>
              <a:t>, </a:t>
            </a:r>
            <a:r>
              <a:rPr lang="ru-RU" sz="2000" dirty="0" err="1"/>
              <a:t>безпеки</a:t>
            </a:r>
            <a:r>
              <a:rPr lang="ru-RU" sz="2000" dirty="0"/>
              <a:t> і </a:t>
            </a:r>
            <a:r>
              <a:rPr lang="ru-RU" sz="2000" dirty="0" err="1"/>
              <a:t>процвітання</a:t>
            </a:r>
            <a:r>
              <a:rPr lang="ru-RU" sz="2000" dirty="0"/>
              <a:t> </a:t>
            </a:r>
            <a:r>
              <a:rPr lang="ru-RU" sz="2000" dirty="0" err="1"/>
              <a:t>країн-сусідів</a:t>
            </a:r>
            <a:r>
              <a:rPr lang="ru-RU" sz="2000" dirty="0"/>
              <a:t> ЄС через </a:t>
            </a:r>
            <a:r>
              <a:rPr lang="ru-RU" sz="2000" dirty="0" err="1"/>
              <a:t>політичну</a:t>
            </a:r>
            <a:r>
              <a:rPr lang="ru-RU" sz="2000" dirty="0"/>
              <a:t> </a:t>
            </a:r>
            <a:r>
              <a:rPr lang="ru-RU" sz="2000" dirty="0" err="1"/>
              <a:t>асоціацію</a:t>
            </a:r>
            <a:r>
              <a:rPr lang="ru-RU" sz="2000" dirty="0"/>
              <a:t> та </a:t>
            </a:r>
            <a:r>
              <a:rPr lang="ru-RU" sz="2000" dirty="0" err="1"/>
              <a:t>економічну</a:t>
            </a:r>
            <a:r>
              <a:rPr lang="ru-RU" sz="2000" dirty="0"/>
              <a:t> </a:t>
            </a:r>
            <a:r>
              <a:rPr lang="ru-RU" sz="2000" dirty="0" err="1"/>
              <a:t>інтеграцію</a:t>
            </a:r>
            <a:r>
              <a:rPr lang="ru-RU" sz="2000" dirty="0"/>
              <a:t>, а </a:t>
            </a:r>
            <a:r>
              <a:rPr lang="ru-RU" sz="2000" dirty="0" err="1"/>
              <a:t>також</a:t>
            </a:r>
            <a:r>
              <a:rPr lang="ru-RU" sz="2000" dirty="0"/>
              <a:t> </a:t>
            </a:r>
            <a:r>
              <a:rPr lang="ru-RU" sz="2000" dirty="0" err="1"/>
              <a:t>підтримка</a:t>
            </a:r>
            <a:r>
              <a:rPr lang="ru-RU" sz="2000" dirty="0"/>
              <a:t> </a:t>
            </a:r>
            <a:r>
              <a:rPr lang="ru-RU" sz="2000" dirty="0" err="1"/>
              <a:t>їх</a:t>
            </a:r>
            <a:r>
              <a:rPr lang="ru-RU" sz="2000" dirty="0"/>
              <a:t> </a:t>
            </a:r>
            <a:r>
              <a:rPr lang="ru-RU" sz="2000" dirty="0" err="1"/>
              <a:t>руху</a:t>
            </a:r>
            <a:r>
              <a:rPr lang="ru-RU" sz="2000" dirty="0"/>
              <a:t> до </a:t>
            </a:r>
            <a:r>
              <a:rPr lang="ru-RU" sz="2000" dirty="0" err="1"/>
              <a:t>демократії</a:t>
            </a:r>
            <a:r>
              <a:rPr lang="ru-RU" sz="2000" dirty="0"/>
              <a:t>, </a:t>
            </a:r>
            <a:r>
              <a:rPr lang="ru-RU" sz="2000" dirty="0" err="1"/>
              <a:t>якісного</a:t>
            </a:r>
            <a:r>
              <a:rPr lang="ru-RU" sz="2000" dirty="0"/>
              <a:t> </a:t>
            </a:r>
            <a:r>
              <a:rPr lang="ru-RU" sz="2000" dirty="0" err="1"/>
              <a:t>управління</a:t>
            </a:r>
            <a:r>
              <a:rPr lang="ru-RU" sz="2000" dirty="0"/>
              <a:t>, верховенства права та </a:t>
            </a:r>
            <a:r>
              <a:rPr lang="ru-RU" sz="2000" dirty="0" err="1"/>
              <a:t>інклюзивного</a:t>
            </a:r>
            <a:r>
              <a:rPr lang="ru-RU" sz="2000" dirty="0"/>
              <a:t> </a:t>
            </a:r>
            <a:r>
              <a:rPr lang="ru-RU" sz="2000" dirty="0" err="1"/>
              <a:t>економічного</a:t>
            </a:r>
            <a:r>
              <a:rPr lang="ru-RU" sz="2000" dirty="0"/>
              <a:t> </a:t>
            </a:r>
            <a:r>
              <a:rPr lang="ru-RU" sz="2000" dirty="0" err="1"/>
              <a:t>розвитку</a:t>
            </a:r>
            <a:r>
              <a:rPr lang="ru-RU" sz="2000" dirty="0"/>
              <a:t>. </a:t>
            </a:r>
          </a:p>
          <a:p>
            <a:pPr algn="just"/>
            <a:endParaRPr lang="ru-UA" sz="2000" dirty="0"/>
          </a:p>
        </p:txBody>
      </p:sp>
      <p:sp>
        <p:nvSpPr>
          <p:cNvPr id="2" name="Дата 1">
            <a:extLst>
              <a:ext uri="{FF2B5EF4-FFF2-40B4-BE49-F238E27FC236}">
                <a16:creationId xmlns:a16="http://schemas.microsoft.com/office/drawing/2014/main" id="{68237C03-9D50-E94A-9818-FBFE7ADF9978}"/>
              </a:ext>
            </a:extLst>
          </p:cNvPr>
          <p:cNvSpPr>
            <a:spLocks noGrp="1"/>
          </p:cNvSpPr>
          <p:nvPr>
            <p:ph type="dt" sz="half" idx="10"/>
          </p:nvPr>
        </p:nvSpPr>
        <p:spPr/>
        <p:txBody>
          <a:bodyPr/>
          <a:lstStyle/>
          <a:p>
            <a:fld id="{4DD0FB67-6780-3E41-BB22-5AF2F7ACA8D6}" type="datetime1">
              <a:rPr lang="ru-RU" smtClean="0"/>
              <a:t>13.11.2022</a:t>
            </a:fld>
            <a:endParaRPr lang="ru-UA"/>
          </a:p>
        </p:txBody>
      </p:sp>
      <p:sp>
        <p:nvSpPr>
          <p:cNvPr id="4" name="Номер слайда 3">
            <a:extLst>
              <a:ext uri="{FF2B5EF4-FFF2-40B4-BE49-F238E27FC236}">
                <a16:creationId xmlns:a16="http://schemas.microsoft.com/office/drawing/2014/main" id="{ABA81E0F-841B-6D45-AA79-CE4D5D7BDE86}"/>
              </a:ext>
            </a:extLst>
          </p:cNvPr>
          <p:cNvSpPr>
            <a:spLocks noGrp="1"/>
          </p:cNvSpPr>
          <p:nvPr>
            <p:ph type="sldNum" sz="quarter" idx="12"/>
          </p:nvPr>
        </p:nvSpPr>
        <p:spPr/>
        <p:txBody>
          <a:bodyPr/>
          <a:lstStyle/>
          <a:p>
            <a:fld id="{F553EFBA-7824-AA44-BC0C-2574B54A2861}" type="slidenum">
              <a:rPr lang="ru-UA" smtClean="0"/>
              <a:t>55</a:t>
            </a:fld>
            <a:endParaRPr lang="ru-UA"/>
          </a:p>
        </p:txBody>
      </p:sp>
      <p:pic>
        <p:nvPicPr>
          <p:cNvPr id="5" name="Рисунок 4">
            <a:extLst>
              <a:ext uri="{FF2B5EF4-FFF2-40B4-BE49-F238E27FC236}">
                <a16:creationId xmlns:a16="http://schemas.microsoft.com/office/drawing/2014/main" id="{0C523525-0D25-EB48-8B2D-D8035545A3FF}"/>
              </a:ext>
            </a:extLst>
          </p:cNvPr>
          <p:cNvPicPr>
            <a:picLocks noChangeAspect="1"/>
          </p:cNvPicPr>
          <p:nvPr/>
        </p:nvPicPr>
        <p:blipFill>
          <a:blip r:embed="rId2"/>
          <a:stretch>
            <a:fillRect/>
          </a:stretch>
        </p:blipFill>
        <p:spPr>
          <a:xfrm>
            <a:off x="1015637" y="518160"/>
            <a:ext cx="2720340" cy="1523390"/>
          </a:xfrm>
          <a:prstGeom prst="rect">
            <a:avLst/>
          </a:prstGeom>
        </p:spPr>
      </p:pic>
      <p:pic>
        <p:nvPicPr>
          <p:cNvPr id="7" name="Рисунок 6">
            <a:extLst>
              <a:ext uri="{FF2B5EF4-FFF2-40B4-BE49-F238E27FC236}">
                <a16:creationId xmlns:a16="http://schemas.microsoft.com/office/drawing/2014/main" id="{57377485-EE76-994D-A314-FA8AEFE6719A}"/>
              </a:ext>
            </a:extLst>
          </p:cNvPr>
          <p:cNvPicPr>
            <a:picLocks noChangeAspect="1"/>
          </p:cNvPicPr>
          <p:nvPr/>
        </p:nvPicPr>
        <p:blipFill>
          <a:blip r:embed="rId3"/>
          <a:stretch>
            <a:fillRect/>
          </a:stretch>
        </p:blipFill>
        <p:spPr>
          <a:xfrm>
            <a:off x="5146765" y="517446"/>
            <a:ext cx="2621643" cy="1643142"/>
          </a:xfrm>
          <a:prstGeom prst="rect">
            <a:avLst/>
          </a:prstGeom>
        </p:spPr>
      </p:pic>
    </p:spTree>
    <p:extLst>
      <p:ext uri="{BB962C8B-B14F-4D97-AF65-F5344CB8AC3E}">
        <p14:creationId xmlns:p14="http://schemas.microsoft.com/office/powerpoint/2010/main" val="6763435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46236D7-7A2B-8B4D-A975-E79D2F676642}"/>
              </a:ext>
            </a:extLst>
          </p:cNvPr>
          <p:cNvSpPr>
            <a:spLocks noGrp="1"/>
          </p:cNvSpPr>
          <p:nvPr>
            <p:ph idx="1"/>
          </p:nvPr>
        </p:nvSpPr>
        <p:spPr>
          <a:xfrm>
            <a:off x="416077" y="305665"/>
            <a:ext cx="8884677" cy="2633478"/>
          </a:xfrm>
        </p:spPr>
        <p:txBody>
          <a:bodyPr>
            <a:normAutofit fontScale="92500" lnSpcReduction="20000"/>
          </a:bodyPr>
          <a:lstStyle/>
          <a:p>
            <a:pPr algn="just" fontAlgn="base"/>
            <a:r>
              <a:rPr lang="ru-RU" dirty="0" err="1"/>
              <a:t>Сумарний</a:t>
            </a:r>
            <a:r>
              <a:rPr lang="ru-RU" dirty="0"/>
              <a:t> бюджет </a:t>
            </a:r>
            <a:r>
              <a:rPr lang="en" dirty="0"/>
              <a:t>ENP </a:t>
            </a:r>
            <a:r>
              <a:rPr lang="ru-RU" dirty="0"/>
              <a:t>у 2014-2020 роках становив 15,5 млрд </a:t>
            </a:r>
            <a:r>
              <a:rPr lang="ru-RU" dirty="0" err="1"/>
              <a:t>євро</a:t>
            </a:r>
            <a:r>
              <a:rPr lang="ru-RU" dirty="0"/>
              <a:t>, </a:t>
            </a:r>
            <a:r>
              <a:rPr lang="ru-RU" dirty="0" err="1"/>
              <a:t>що</a:t>
            </a:r>
            <a:r>
              <a:rPr lang="ru-RU" dirty="0"/>
              <a:t> при </a:t>
            </a:r>
            <a:r>
              <a:rPr lang="ru-RU" dirty="0" err="1"/>
              <a:t>врахуванні</a:t>
            </a:r>
            <a:r>
              <a:rPr lang="ru-RU" dirty="0"/>
              <a:t> </a:t>
            </a:r>
            <a:r>
              <a:rPr lang="ru-RU" dirty="0" err="1"/>
              <a:t>кількості</a:t>
            </a:r>
            <a:r>
              <a:rPr lang="ru-RU" dirty="0"/>
              <a:t> </a:t>
            </a:r>
            <a:r>
              <a:rPr lang="ru-RU" dirty="0" err="1"/>
              <a:t>країн-реципієнтів</a:t>
            </a:r>
            <a:r>
              <a:rPr lang="ru-RU" dirty="0"/>
              <a:t> </a:t>
            </a:r>
            <a:r>
              <a:rPr lang="ru-RU" dirty="0" err="1"/>
              <a:t>допомоги</a:t>
            </a:r>
            <a:r>
              <a:rPr lang="ru-RU" dirty="0"/>
              <a:t> ЄС </a:t>
            </a:r>
            <a:r>
              <a:rPr lang="ru-RU" dirty="0" err="1"/>
              <a:t>дає</a:t>
            </a:r>
            <a:r>
              <a:rPr lang="ru-RU" dirty="0"/>
              <a:t> </a:t>
            </a:r>
            <a:r>
              <a:rPr lang="ru-RU" dirty="0" err="1"/>
              <a:t>середньорічні</a:t>
            </a:r>
            <a:r>
              <a:rPr lang="ru-RU" dirty="0"/>
              <a:t> </a:t>
            </a:r>
            <a:r>
              <a:rPr lang="ru-RU" dirty="0" err="1"/>
              <a:t>обсяги</a:t>
            </a:r>
            <a:r>
              <a:rPr lang="ru-RU" dirty="0"/>
              <a:t> </a:t>
            </a:r>
            <a:r>
              <a:rPr lang="ru-RU" dirty="0" err="1"/>
              <a:t>допомоги</a:t>
            </a:r>
            <a:r>
              <a:rPr lang="ru-RU" dirty="0"/>
              <a:t> в </a:t>
            </a:r>
            <a:r>
              <a:rPr lang="ru-RU" dirty="0" err="1"/>
              <a:t>розрахунку</a:t>
            </a:r>
            <a:r>
              <a:rPr lang="ru-RU" dirty="0"/>
              <a:t> на одну </a:t>
            </a:r>
            <a:r>
              <a:rPr lang="ru-RU" dirty="0" err="1"/>
              <a:t>країну</a:t>
            </a:r>
            <a:r>
              <a:rPr lang="ru-RU" dirty="0"/>
              <a:t> 139 млн </a:t>
            </a:r>
            <a:r>
              <a:rPr lang="ru-RU" dirty="0" err="1"/>
              <a:t>євро</a:t>
            </a:r>
            <a:r>
              <a:rPr lang="ru-RU" dirty="0"/>
              <a:t>.</a:t>
            </a:r>
          </a:p>
          <a:p>
            <a:pPr algn="just" fontAlgn="base"/>
            <a:r>
              <a:rPr lang="ru-RU" dirty="0"/>
              <a:t>До </a:t>
            </a:r>
            <a:r>
              <a:rPr lang="ru-RU" dirty="0" err="1"/>
              <a:t>червня</a:t>
            </a:r>
            <a:r>
              <a:rPr lang="ru-RU" dirty="0"/>
              <a:t> 2022 року </a:t>
            </a:r>
            <a:r>
              <a:rPr lang="ru-RU" dirty="0" err="1"/>
              <a:t>Європейська</a:t>
            </a:r>
            <a:r>
              <a:rPr lang="ru-RU" dirty="0"/>
              <a:t> </a:t>
            </a:r>
            <a:r>
              <a:rPr lang="ru-RU" dirty="0" err="1"/>
              <a:t>політика</a:t>
            </a:r>
            <a:r>
              <a:rPr lang="ru-RU" dirty="0"/>
              <a:t> </a:t>
            </a:r>
            <a:r>
              <a:rPr lang="ru-RU" dirty="0" err="1"/>
              <a:t>сусідства</a:t>
            </a:r>
            <a:r>
              <a:rPr lang="ru-RU" dirty="0"/>
              <a:t> </a:t>
            </a:r>
            <a:r>
              <a:rPr lang="ru-RU" dirty="0" err="1"/>
              <a:t>поширювалася</a:t>
            </a:r>
            <a:r>
              <a:rPr lang="ru-RU" dirty="0"/>
              <a:t> на </a:t>
            </a:r>
            <a:r>
              <a:rPr lang="ru-RU" dirty="0" err="1"/>
              <a:t>Вірменію</a:t>
            </a:r>
            <a:r>
              <a:rPr lang="ru-RU" dirty="0"/>
              <a:t>, Азербайджан, </a:t>
            </a:r>
            <a:r>
              <a:rPr lang="ru-RU" dirty="0" err="1"/>
              <a:t>Білорусь</a:t>
            </a:r>
            <a:r>
              <a:rPr lang="ru-RU" dirty="0"/>
              <a:t>, </a:t>
            </a:r>
            <a:r>
              <a:rPr lang="ru-RU" dirty="0" err="1"/>
              <a:t>Грузію</a:t>
            </a:r>
            <a:r>
              <a:rPr lang="ru-RU" dirty="0"/>
              <a:t>, Молдову і </a:t>
            </a:r>
            <a:r>
              <a:rPr lang="ru-RU" dirty="0" err="1"/>
              <a:t>Україну</a:t>
            </a:r>
            <a:r>
              <a:rPr lang="ru-RU" dirty="0"/>
              <a:t> на </a:t>
            </a:r>
            <a:r>
              <a:rPr lang="ru-RU" dirty="0" err="1"/>
              <a:t>схід</a:t>
            </a:r>
            <a:r>
              <a:rPr lang="ru-RU" dirty="0"/>
              <a:t> </a:t>
            </a:r>
            <a:r>
              <a:rPr lang="ru-RU" dirty="0" err="1"/>
              <a:t>від</a:t>
            </a:r>
            <a:r>
              <a:rPr lang="ru-RU" dirty="0"/>
              <a:t> ЄС, </a:t>
            </a:r>
            <a:r>
              <a:rPr lang="ru-RU" dirty="0" err="1"/>
              <a:t>також</a:t>
            </a:r>
            <a:r>
              <a:rPr lang="ru-RU" dirty="0"/>
              <a:t> на Алжир, </a:t>
            </a:r>
            <a:r>
              <a:rPr lang="ru-RU" dirty="0" err="1"/>
              <a:t>Єгипет</a:t>
            </a:r>
            <a:r>
              <a:rPr lang="ru-RU" dirty="0"/>
              <a:t>, </a:t>
            </a:r>
            <a:r>
              <a:rPr lang="ru-RU" dirty="0" err="1"/>
              <a:t>Ізраїль</a:t>
            </a:r>
            <a:r>
              <a:rPr lang="ru-RU" dirty="0"/>
              <a:t>, </a:t>
            </a:r>
            <a:r>
              <a:rPr lang="ru-RU" dirty="0" err="1"/>
              <a:t>Йорданію</a:t>
            </a:r>
            <a:r>
              <a:rPr lang="ru-RU" dirty="0"/>
              <a:t>, </a:t>
            </a:r>
            <a:r>
              <a:rPr lang="ru-RU" dirty="0" err="1"/>
              <a:t>Лівію</a:t>
            </a:r>
            <a:r>
              <a:rPr lang="ru-RU" dirty="0"/>
              <a:t>, </a:t>
            </a:r>
            <a:r>
              <a:rPr lang="ru-RU" dirty="0" err="1"/>
              <a:t>Ліван</a:t>
            </a:r>
            <a:r>
              <a:rPr lang="ru-RU" dirty="0"/>
              <a:t>, Марокко, Палестину, </a:t>
            </a:r>
            <a:r>
              <a:rPr lang="ru-RU" dirty="0" err="1"/>
              <a:t>Сирію</a:t>
            </a:r>
            <a:r>
              <a:rPr lang="ru-RU" dirty="0"/>
              <a:t> і </a:t>
            </a:r>
            <a:r>
              <a:rPr lang="ru-RU" dirty="0" err="1"/>
              <a:t>Туніс</a:t>
            </a:r>
            <a:r>
              <a:rPr lang="ru-RU" dirty="0"/>
              <a:t> на </a:t>
            </a:r>
            <a:r>
              <a:rPr lang="ru-RU" dirty="0" err="1"/>
              <a:t>південь</a:t>
            </a:r>
            <a:r>
              <a:rPr lang="ru-RU" dirty="0"/>
              <a:t> </a:t>
            </a:r>
            <a:r>
              <a:rPr lang="ru-RU" dirty="0" err="1"/>
              <a:t>від</a:t>
            </a:r>
            <a:r>
              <a:rPr lang="ru-RU" dirty="0"/>
              <a:t> ЄС. </a:t>
            </a:r>
          </a:p>
          <a:p>
            <a:pPr algn="just"/>
            <a:endParaRPr lang="ru-UA" dirty="0"/>
          </a:p>
        </p:txBody>
      </p:sp>
      <p:sp>
        <p:nvSpPr>
          <p:cNvPr id="2" name="Дата 1">
            <a:extLst>
              <a:ext uri="{FF2B5EF4-FFF2-40B4-BE49-F238E27FC236}">
                <a16:creationId xmlns:a16="http://schemas.microsoft.com/office/drawing/2014/main" id="{39D9B6A6-9741-A348-B587-525D1A18E0A5}"/>
              </a:ext>
            </a:extLst>
          </p:cNvPr>
          <p:cNvSpPr>
            <a:spLocks noGrp="1"/>
          </p:cNvSpPr>
          <p:nvPr>
            <p:ph type="dt" sz="half" idx="10"/>
          </p:nvPr>
        </p:nvSpPr>
        <p:spPr/>
        <p:txBody>
          <a:bodyPr/>
          <a:lstStyle/>
          <a:p>
            <a:fld id="{52A4FD14-A1DD-264D-91FB-428B5E8991EC}" type="datetime1">
              <a:rPr lang="ru-RU" smtClean="0"/>
              <a:t>13.11.2022</a:t>
            </a:fld>
            <a:endParaRPr lang="ru-UA"/>
          </a:p>
        </p:txBody>
      </p:sp>
      <p:sp>
        <p:nvSpPr>
          <p:cNvPr id="4" name="Номер слайда 3">
            <a:extLst>
              <a:ext uri="{FF2B5EF4-FFF2-40B4-BE49-F238E27FC236}">
                <a16:creationId xmlns:a16="http://schemas.microsoft.com/office/drawing/2014/main" id="{4B733E44-D4DA-A641-A7E4-1D4826BD53C7}"/>
              </a:ext>
            </a:extLst>
          </p:cNvPr>
          <p:cNvSpPr>
            <a:spLocks noGrp="1"/>
          </p:cNvSpPr>
          <p:nvPr>
            <p:ph type="sldNum" sz="quarter" idx="12"/>
          </p:nvPr>
        </p:nvSpPr>
        <p:spPr/>
        <p:txBody>
          <a:bodyPr/>
          <a:lstStyle/>
          <a:p>
            <a:fld id="{F553EFBA-7824-AA44-BC0C-2574B54A2861}" type="slidenum">
              <a:rPr lang="ru-UA" smtClean="0"/>
              <a:t>56</a:t>
            </a:fld>
            <a:endParaRPr lang="ru-UA"/>
          </a:p>
        </p:txBody>
      </p:sp>
      <p:pic>
        <p:nvPicPr>
          <p:cNvPr id="5" name="Рисунок 4">
            <a:extLst>
              <a:ext uri="{FF2B5EF4-FFF2-40B4-BE49-F238E27FC236}">
                <a16:creationId xmlns:a16="http://schemas.microsoft.com/office/drawing/2014/main" id="{6E6E1231-31F0-1C4C-AFC3-BAEE0A1E9674}"/>
              </a:ext>
            </a:extLst>
          </p:cNvPr>
          <p:cNvPicPr>
            <a:picLocks noChangeAspect="1"/>
          </p:cNvPicPr>
          <p:nvPr/>
        </p:nvPicPr>
        <p:blipFill>
          <a:blip r:embed="rId2"/>
          <a:stretch>
            <a:fillRect/>
          </a:stretch>
        </p:blipFill>
        <p:spPr>
          <a:xfrm>
            <a:off x="901336" y="2939143"/>
            <a:ext cx="4280989" cy="2752064"/>
          </a:xfrm>
          <a:prstGeom prst="rect">
            <a:avLst/>
          </a:prstGeom>
        </p:spPr>
      </p:pic>
    </p:spTree>
    <p:extLst>
      <p:ext uri="{BB962C8B-B14F-4D97-AF65-F5344CB8AC3E}">
        <p14:creationId xmlns:p14="http://schemas.microsoft.com/office/powerpoint/2010/main" val="3039235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7C1A7D7-2FB2-8E42-B39D-3BCB5A3D103D}"/>
              </a:ext>
            </a:extLst>
          </p:cNvPr>
          <p:cNvSpPr>
            <a:spLocks noGrp="1"/>
          </p:cNvSpPr>
          <p:nvPr>
            <p:ph idx="1"/>
          </p:nvPr>
        </p:nvSpPr>
        <p:spPr>
          <a:xfrm>
            <a:off x="333343" y="331789"/>
            <a:ext cx="6380965" cy="5703251"/>
          </a:xfrm>
        </p:spPr>
        <p:txBody>
          <a:bodyPr>
            <a:normAutofit fontScale="85000" lnSpcReduction="10000"/>
          </a:bodyPr>
          <a:lstStyle/>
          <a:p>
            <a:pPr algn="just" fontAlgn="base"/>
            <a:r>
              <a:rPr lang="ru-RU" dirty="0" err="1"/>
              <a:t>Країни-кандидати</a:t>
            </a:r>
            <a:r>
              <a:rPr lang="ru-RU" dirty="0"/>
              <a:t> на </a:t>
            </a:r>
            <a:r>
              <a:rPr lang="ru-RU" dirty="0" err="1"/>
              <a:t>вступ</a:t>
            </a:r>
            <a:r>
              <a:rPr lang="ru-RU" dirty="0"/>
              <a:t> до ЄС і </a:t>
            </a:r>
            <a:r>
              <a:rPr lang="ru-RU" dirty="0" err="1"/>
              <a:t>потенційні</a:t>
            </a:r>
            <a:r>
              <a:rPr lang="ru-RU" dirty="0"/>
              <a:t> </a:t>
            </a:r>
            <a:r>
              <a:rPr lang="ru-RU" dirty="0" err="1"/>
              <a:t>кандидати</a:t>
            </a:r>
            <a:r>
              <a:rPr lang="ru-RU" dirty="0"/>
              <a:t> </a:t>
            </a:r>
            <a:r>
              <a:rPr lang="ru-RU" dirty="0" err="1"/>
              <a:t>користуються</a:t>
            </a:r>
            <a:r>
              <a:rPr lang="ru-RU" dirty="0"/>
              <a:t> </a:t>
            </a:r>
            <a:r>
              <a:rPr lang="ru-RU" dirty="0" err="1"/>
              <a:t>іншими</a:t>
            </a:r>
            <a:r>
              <a:rPr lang="ru-RU" dirty="0"/>
              <a:t> </a:t>
            </a:r>
            <a:r>
              <a:rPr lang="ru-RU" dirty="0" err="1"/>
              <a:t>програмами</a:t>
            </a:r>
            <a:r>
              <a:rPr lang="ru-RU" dirty="0"/>
              <a:t> </a:t>
            </a:r>
            <a:r>
              <a:rPr lang="ru-RU" dirty="0" err="1"/>
              <a:t>підтримки</a:t>
            </a:r>
            <a:r>
              <a:rPr lang="ru-RU" dirty="0"/>
              <a:t> ЄС і </a:t>
            </a:r>
            <a:r>
              <a:rPr lang="ru-RU" dirty="0" err="1"/>
              <a:t>мають</a:t>
            </a:r>
            <a:r>
              <a:rPr lang="ru-RU" dirty="0"/>
              <a:t> </a:t>
            </a:r>
            <a:r>
              <a:rPr lang="ru-RU" dirty="0" err="1"/>
              <a:t>різні</a:t>
            </a:r>
            <a:r>
              <a:rPr lang="ru-RU" dirty="0"/>
              <a:t> </a:t>
            </a:r>
            <a:r>
              <a:rPr lang="ru-RU" dirty="0" err="1"/>
              <a:t>вектори</a:t>
            </a:r>
            <a:r>
              <a:rPr lang="ru-RU" dirty="0"/>
              <a:t> </a:t>
            </a:r>
            <a:r>
              <a:rPr lang="ru-RU" dirty="0" err="1"/>
              <a:t>руху</a:t>
            </a:r>
            <a:r>
              <a:rPr lang="ru-RU" dirty="0"/>
              <a:t>. </a:t>
            </a:r>
            <a:r>
              <a:rPr lang="ru-RU" dirty="0" err="1"/>
              <a:t>Основним</a:t>
            </a:r>
            <a:r>
              <a:rPr lang="ru-RU" dirty="0"/>
              <a:t> фондом </a:t>
            </a:r>
            <a:r>
              <a:rPr lang="ru-RU" dirty="0" err="1"/>
              <a:t>фінансування</a:t>
            </a:r>
            <a:r>
              <a:rPr lang="ru-RU" dirty="0"/>
              <a:t> таких </a:t>
            </a:r>
            <a:r>
              <a:rPr lang="ru-RU" dirty="0" err="1"/>
              <a:t>програм</a:t>
            </a:r>
            <a:r>
              <a:rPr lang="ru-RU" dirty="0"/>
              <a:t> </a:t>
            </a:r>
            <a:r>
              <a:rPr lang="ru-RU" dirty="0" err="1"/>
              <a:t>є</a:t>
            </a:r>
            <a:r>
              <a:rPr lang="ru-RU" dirty="0"/>
              <a:t> </a:t>
            </a:r>
            <a:r>
              <a:rPr lang="ru-RU" dirty="0" err="1"/>
              <a:t>Інструмент</a:t>
            </a:r>
            <a:r>
              <a:rPr lang="ru-RU" dirty="0"/>
              <a:t> </a:t>
            </a:r>
            <a:r>
              <a:rPr lang="ru-RU" dirty="0" err="1"/>
              <a:t>допомоги</a:t>
            </a:r>
            <a:r>
              <a:rPr lang="ru-RU" dirty="0"/>
              <a:t> перед </a:t>
            </a:r>
            <a:r>
              <a:rPr lang="ru-RU" dirty="0" err="1"/>
              <a:t>вступом</a:t>
            </a:r>
            <a:r>
              <a:rPr lang="ru-RU" dirty="0"/>
              <a:t> - </a:t>
            </a:r>
            <a:r>
              <a:rPr lang="en" dirty="0"/>
              <a:t>Instrument for Pre-Accession (IPA). </a:t>
            </a:r>
          </a:p>
          <a:p>
            <a:pPr algn="just" fontAlgn="base"/>
            <a:r>
              <a:rPr lang="ru-RU" dirty="0" err="1"/>
              <a:t>Це</a:t>
            </a:r>
            <a:r>
              <a:rPr lang="ru-RU" dirty="0"/>
              <a:t> </a:t>
            </a:r>
            <a:r>
              <a:rPr lang="ru-RU" dirty="0" err="1"/>
              <a:t>спеціальний</a:t>
            </a:r>
            <a:r>
              <a:rPr lang="ru-RU" dirty="0"/>
              <a:t> фонд ЄС, </a:t>
            </a:r>
            <a:r>
              <a:rPr lang="ru-RU" dirty="0" err="1"/>
              <a:t>що</a:t>
            </a:r>
            <a:r>
              <a:rPr lang="ru-RU" dirty="0"/>
              <a:t> </a:t>
            </a:r>
            <a:r>
              <a:rPr lang="ru-RU" dirty="0" err="1"/>
              <a:t>призначений</a:t>
            </a:r>
            <a:r>
              <a:rPr lang="ru-RU" dirty="0"/>
              <a:t> для </a:t>
            </a:r>
            <a:r>
              <a:rPr lang="ru-RU" dirty="0" err="1"/>
              <a:t>розбудови</a:t>
            </a:r>
            <a:r>
              <a:rPr lang="ru-RU" dirty="0"/>
              <a:t> </a:t>
            </a:r>
            <a:r>
              <a:rPr lang="ru-RU" dirty="0" err="1"/>
              <a:t>інститутів</a:t>
            </a:r>
            <a:r>
              <a:rPr lang="ru-RU" dirty="0"/>
              <a:t> у </a:t>
            </a:r>
            <a:r>
              <a:rPr lang="ru-RU" dirty="0" err="1"/>
              <a:t>країнах</a:t>
            </a:r>
            <a:r>
              <a:rPr lang="ru-RU" dirty="0"/>
              <a:t>-кандидатах за </a:t>
            </a:r>
            <a:r>
              <a:rPr lang="ru-RU" dirty="0" err="1"/>
              <a:t>зразками</a:t>
            </a:r>
            <a:r>
              <a:rPr lang="ru-RU" dirty="0"/>
              <a:t> ЄС, </a:t>
            </a:r>
            <a:r>
              <a:rPr lang="ru-RU" dirty="0" err="1"/>
              <a:t>розбудови</a:t>
            </a:r>
            <a:r>
              <a:rPr lang="ru-RU" dirty="0"/>
              <a:t> </a:t>
            </a:r>
            <a:r>
              <a:rPr lang="ru-RU" dirty="0" err="1"/>
              <a:t>транспортної</a:t>
            </a:r>
            <a:r>
              <a:rPr lang="ru-RU" dirty="0"/>
              <a:t> </a:t>
            </a:r>
            <a:r>
              <a:rPr lang="ru-RU" dirty="0" err="1"/>
              <a:t>інфраструктури</a:t>
            </a:r>
            <a:r>
              <a:rPr lang="ru-RU" dirty="0"/>
              <a:t>, </a:t>
            </a:r>
            <a:r>
              <a:rPr lang="ru-RU" dirty="0" err="1"/>
              <a:t>охорони</a:t>
            </a:r>
            <a:r>
              <a:rPr lang="ru-RU" dirty="0"/>
              <a:t> </a:t>
            </a:r>
            <a:r>
              <a:rPr lang="ru-RU" dirty="0" err="1"/>
              <a:t>довкілля</a:t>
            </a:r>
            <a:r>
              <a:rPr lang="ru-RU" dirty="0"/>
              <a:t>, </a:t>
            </a:r>
            <a:r>
              <a:rPr lang="ru-RU" dirty="0" err="1"/>
              <a:t>активізації</a:t>
            </a:r>
            <a:r>
              <a:rPr lang="ru-RU" dirty="0"/>
              <a:t> </a:t>
            </a:r>
            <a:r>
              <a:rPr lang="ru-RU" dirty="0" err="1"/>
              <a:t>регіонального</a:t>
            </a:r>
            <a:r>
              <a:rPr lang="ru-RU" dirty="0"/>
              <a:t> </a:t>
            </a:r>
            <a:r>
              <a:rPr lang="ru-RU" dirty="0" err="1"/>
              <a:t>співробітництва</a:t>
            </a:r>
            <a:r>
              <a:rPr lang="ru-RU" dirty="0"/>
              <a:t>, </a:t>
            </a:r>
            <a:r>
              <a:rPr lang="ru-RU" dirty="0" err="1"/>
              <a:t>підвищення</a:t>
            </a:r>
            <a:r>
              <a:rPr lang="ru-RU" dirty="0"/>
              <a:t> </a:t>
            </a:r>
            <a:r>
              <a:rPr lang="ru-RU" dirty="0" err="1"/>
              <a:t>якості</a:t>
            </a:r>
            <a:r>
              <a:rPr lang="ru-RU" dirty="0"/>
              <a:t> </a:t>
            </a:r>
            <a:r>
              <a:rPr lang="ru-RU" dirty="0" err="1"/>
              <a:t>людського</a:t>
            </a:r>
            <a:r>
              <a:rPr lang="ru-RU" dirty="0"/>
              <a:t> </a:t>
            </a:r>
            <a:r>
              <a:rPr lang="ru-RU" dirty="0" err="1"/>
              <a:t>капіталу</a:t>
            </a:r>
            <a:r>
              <a:rPr lang="ru-RU" dirty="0"/>
              <a:t> та </a:t>
            </a:r>
            <a:r>
              <a:rPr lang="ru-RU" dirty="0" err="1"/>
              <a:t>активізації</a:t>
            </a:r>
            <a:r>
              <a:rPr lang="ru-RU" dirty="0"/>
              <a:t> </a:t>
            </a:r>
            <a:r>
              <a:rPr lang="ru-RU" dirty="0" err="1"/>
              <a:t>механізмів</a:t>
            </a:r>
            <a:r>
              <a:rPr lang="ru-RU" dirty="0"/>
              <a:t> </a:t>
            </a:r>
            <a:r>
              <a:rPr lang="ru-RU" dirty="0" err="1"/>
              <a:t>економічного</a:t>
            </a:r>
            <a:r>
              <a:rPr lang="ru-RU" dirty="0"/>
              <a:t> </a:t>
            </a:r>
            <a:r>
              <a:rPr lang="ru-RU" dirty="0" err="1"/>
              <a:t>розвитку</a:t>
            </a:r>
            <a:r>
              <a:rPr lang="ru-RU" dirty="0"/>
              <a:t> </a:t>
            </a:r>
            <a:r>
              <a:rPr lang="ru-RU" dirty="0" err="1"/>
              <a:t>країн</a:t>
            </a:r>
            <a:r>
              <a:rPr lang="ru-RU" dirty="0"/>
              <a:t>, </a:t>
            </a:r>
            <a:r>
              <a:rPr lang="ru-RU" dirty="0" err="1"/>
              <a:t>які</a:t>
            </a:r>
            <a:r>
              <a:rPr lang="ru-RU" dirty="0"/>
              <a:t> </a:t>
            </a:r>
            <a:r>
              <a:rPr lang="ru-RU" dirty="0" err="1"/>
              <a:t>готуються</a:t>
            </a:r>
            <a:r>
              <a:rPr lang="ru-RU" dirty="0"/>
              <a:t> до </a:t>
            </a:r>
            <a:r>
              <a:rPr lang="ru-RU" dirty="0" err="1"/>
              <a:t>вступу</a:t>
            </a:r>
            <a:r>
              <a:rPr lang="ru-RU" dirty="0"/>
              <a:t>. </a:t>
            </a:r>
          </a:p>
          <a:p>
            <a:pPr algn="just" fontAlgn="base"/>
            <a:r>
              <a:rPr lang="ru-RU" dirty="0"/>
              <a:t>Але </a:t>
            </a:r>
            <a:r>
              <a:rPr lang="ru-RU" dirty="0" err="1"/>
              <a:t>ключовим</a:t>
            </a:r>
            <a:r>
              <a:rPr lang="ru-RU" dirty="0"/>
              <a:t> </a:t>
            </a:r>
            <a:r>
              <a:rPr lang="ru-RU" dirty="0" err="1"/>
              <a:t>напрямом</a:t>
            </a:r>
            <a:r>
              <a:rPr lang="ru-RU" dirty="0"/>
              <a:t> </a:t>
            </a:r>
            <a:r>
              <a:rPr lang="ru-RU" dirty="0" err="1"/>
              <a:t>змін</a:t>
            </a:r>
            <a:r>
              <a:rPr lang="ru-RU" dirty="0"/>
              <a:t>, </a:t>
            </a:r>
            <a:r>
              <a:rPr lang="ru-RU" dirty="0" err="1"/>
              <a:t>який</a:t>
            </a:r>
            <a:r>
              <a:rPr lang="ru-RU" dirty="0"/>
              <a:t> </a:t>
            </a:r>
            <a:r>
              <a:rPr lang="ru-RU" dirty="0" err="1"/>
              <a:t>очікують</a:t>
            </a:r>
            <a:r>
              <a:rPr lang="ru-RU" dirty="0"/>
              <a:t> </a:t>
            </a:r>
            <a:r>
              <a:rPr lang="ru-RU" dirty="0" err="1"/>
              <a:t>від</a:t>
            </a:r>
            <a:r>
              <a:rPr lang="ru-RU" dirty="0"/>
              <a:t> </a:t>
            </a:r>
            <a:r>
              <a:rPr lang="ru-RU" dirty="0" err="1"/>
              <a:t>країн-кандидатів</a:t>
            </a:r>
            <a:r>
              <a:rPr lang="ru-RU" dirty="0"/>
              <a:t> і на </a:t>
            </a:r>
            <a:r>
              <a:rPr lang="ru-RU" dirty="0" err="1"/>
              <a:t>реалізацію</a:t>
            </a:r>
            <a:r>
              <a:rPr lang="ru-RU" dirty="0"/>
              <a:t> </a:t>
            </a:r>
            <a:r>
              <a:rPr lang="ru-RU" dirty="0" err="1"/>
              <a:t>якого</a:t>
            </a:r>
            <a:r>
              <a:rPr lang="ru-RU" dirty="0"/>
              <a:t> </a:t>
            </a:r>
            <a:r>
              <a:rPr lang="ru-RU" dirty="0" err="1"/>
              <a:t>надається</a:t>
            </a:r>
            <a:r>
              <a:rPr lang="ru-RU" dirty="0"/>
              <a:t> </a:t>
            </a:r>
            <a:r>
              <a:rPr lang="ru-RU" dirty="0" err="1"/>
              <a:t>масивна</a:t>
            </a:r>
            <a:r>
              <a:rPr lang="ru-RU" dirty="0"/>
              <a:t> </a:t>
            </a:r>
            <a:r>
              <a:rPr lang="ru-RU" dirty="0" err="1"/>
              <a:t>технічна</a:t>
            </a:r>
            <a:r>
              <a:rPr lang="ru-RU" dirty="0"/>
              <a:t> і </a:t>
            </a:r>
            <a:r>
              <a:rPr lang="ru-RU" dirty="0" err="1"/>
              <a:t>фінансова</a:t>
            </a:r>
            <a:r>
              <a:rPr lang="ru-RU" dirty="0"/>
              <a:t> </a:t>
            </a:r>
            <a:r>
              <a:rPr lang="ru-RU" dirty="0" err="1"/>
              <a:t>допомога</a:t>
            </a:r>
            <a:r>
              <a:rPr lang="ru-RU" dirty="0"/>
              <a:t>, </a:t>
            </a:r>
            <a:r>
              <a:rPr lang="ru-RU" dirty="0" err="1"/>
              <a:t>є</a:t>
            </a:r>
            <a:r>
              <a:rPr lang="ru-RU" dirty="0"/>
              <a:t> </a:t>
            </a:r>
            <a:r>
              <a:rPr lang="ru-RU" dirty="0" err="1"/>
              <a:t>повне</a:t>
            </a:r>
            <a:r>
              <a:rPr lang="ru-RU" dirty="0"/>
              <a:t> </a:t>
            </a:r>
            <a:r>
              <a:rPr lang="ru-RU" dirty="0" err="1"/>
              <a:t>прийняття</a:t>
            </a:r>
            <a:r>
              <a:rPr lang="ru-RU" dirty="0"/>
              <a:t> </a:t>
            </a:r>
            <a:r>
              <a:rPr lang="ru-RU" dirty="0" err="1"/>
              <a:t>спільного</a:t>
            </a:r>
            <a:r>
              <a:rPr lang="ru-RU" dirty="0"/>
              <a:t> </a:t>
            </a:r>
            <a:r>
              <a:rPr lang="ru-RU" dirty="0" err="1"/>
              <a:t>законодавства</a:t>
            </a:r>
            <a:r>
              <a:rPr lang="ru-RU" dirty="0"/>
              <a:t> ЄС на момент </a:t>
            </a:r>
            <a:r>
              <a:rPr lang="ru-RU" dirty="0" err="1"/>
              <a:t>вступу</a:t>
            </a:r>
            <a:r>
              <a:rPr lang="ru-RU" dirty="0"/>
              <a:t> до ЄС. </a:t>
            </a:r>
          </a:p>
          <a:p>
            <a:pPr algn="just"/>
            <a:endParaRPr lang="ru-UA" dirty="0"/>
          </a:p>
        </p:txBody>
      </p:sp>
      <p:sp>
        <p:nvSpPr>
          <p:cNvPr id="2" name="Дата 1">
            <a:extLst>
              <a:ext uri="{FF2B5EF4-FFF2-40B4-BE49-F238E27FC236}">
                <a16:creationId xmlns:a16="http://schemas.microsoft.com/office/drawing/2014/main" id="{8EB386A6-719F-B644-99A1-B86B52D521D0}"/>
              </a:ext>
            </a:extLst>
          </p:cNvPr>
          <p:cNvSpPr>
            <a:spLocks noGrp="1"/>
          </p:cNvSpPr>
          <p:nvPr>
            <p:ph type="dt" sz="half" idx="10"/>
          </p:nvPr>
        </p:nvSpPr>
        <p:spPr/>
        <p:txBody>
          <a:bodyPr/>
          <a:lstStyle/>
          <a:p>
            <a:fld id="{F7A7D0E7-31C1-2C44-896F-7FB28AEE78B1}" type="datetime1">
              <a:rPr lang="ru-RU" smtClean="0"/>
              <a:t>13.11.2022</a:t>
            </a:fld>
            <a:endParaRPr lang="ru-UA"/>
          </a:p>
        </p:txBody>
      </p:sp>
      <p:sp>
        <p:nvSpPr>
          <p:cNvPr id="4" name="Номер слайда 3">
            <a:extLst>
              <a:ext uri="{FF2B5EF4-FFF2-40B4-BE49-F238E27FC236}">
                <a16:creationId xmlns:a16="http://schemas.microsoft.com/office/drawing/2014/main" id="{EEE6841C-CBD4-8C4A-9194-FC66833B00F5}"/>
              </a:ext>
            </a:extLst>
          </p:cNvPr>
          <p:cNvSpPr>
            <a:spLocks noGrp="1"/>
          </p:cNvSpPr>
          <p:nvPr>
            <p:ph type="sldNum" sz="quarter" idx="12"/>
          </p:nvPr>
        </p:nvSpPr>
        <p:spPr/>
        <p:txBody>
          <a:bodyPr/>
          <a:lstStyle/>
          <a:p>
            <a:fld id="{F553EFBA-7824-AA44-BC0C-2574B54A2861}" type="slidenum">
              <a:rPr lang="ru-UA" smtClean="0"/>
              <a:t>57</a:t>
            </a:fld>
            <a:endParaRPr lang="ru-UA"/>
          </a:p>
        </p:txBody>
      </p:sp>
      <p:pic>
        <p:nvPicPr>
          <p:cNvPr id="5" name="Рисунок 4">
            <a:extLst>
              <a:ext uri="{FF2B5EF4-FFF2-40B4-BE49-F238E27FC236}">
                <a16:creationId xmlns:a16="http://schemas.microsoft.com/office/drawing/2014/main" id="{DF35EDA7-FA10-1642-84AA-7E7EEF091848}"/>
              </a:ext>
            </a:extLst>
          </p:cNvPr>
          <p:cNvPicPr>
            <a:picLocks noChangeAspect="1"/>
          </p:cNvPicPr>
          <p:nvPr/>
        </p:nvPicPr>
        <p:blipFill>
          <a:blip r:embed="rId2"/>
          <a:stretch>
            <a:fillRect/>
          </a:stretch>
        </p:blipFill>
        <p:spPr>
          <a:xfrm>
            <a:off x="7021455" y="565150"/>
            <a:ext cx="3164308" cy="2086609"/>
          </a:xfrm>
          <a:prstGeom prst="rect">
            <a:avLst/>
          </a:prstGeom>
        </p:spPr>
      </p:pic>
    </p:spTree>
    <p:extLst>
      <p:ext uri="{BB962C8B-B14F-4D97-AF65-F5344CB8AC3E}">
        <p14:creationId xmlns:p14="http://schemas.microsoft.com/office/powerpoint/2010/main" val="20075425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3B8CC84-2F7B-0A4D-9179-83F6195D6FD1}"/>
              </a:ext>
            </a:extLst>
          </p:cNvPr>
          <p:cNvSpPr>
            <a:spLocks noGrp="1"/>
          </p:cNvSpPr>
          <p:nvPr>
            <p:ph idx="1"/>
          </p:nvPr>
        </p:nvSpPr>
        <p:spPr>
          <a:xfrm>
            <a:off x="259322" y="122784"/>
            <a:ext cx="9995020" cy="4266337"/>
          </a:xfrm>
        </p:spPr>
        <p:txBody>
          <a:bodyPr>
            <a:normAutofit fontScale="85000" lnSpcReduction="10000"/>
          </a:bodyPr>
          <a:lstStyle/>
          <a:p>
            <a:pPr algn="just" fontAlgn="base"/>
            <a:r>
              <a:rPr lang="ru-RU" dirty="0"/>
              <a:t>До 2022 року </a:t>
            </a:r>
            <a:r>
              <a:rPr lang="ru-RU" dirty="0" err="1"/>
              <a:t>бенефіціарами</a:t>
            </a:r>
            <a:r>
              <a:rPr lang="ru-RU" dirty="0"/>
              <a:t> </a:t>
            </a:r>
            <a:r>
              <a:rPr lang="ru-RU" dirty="0" err="1"/>
              <a:t>Інструменту</a:t>
            </a:r>
            <a:r>
              <a:rPr lang="ru-RU" dirty="0"/>
              <a:t> </a:t>
            </a:r>
            <a:r>
              <a:rPr lang="ru-RU" dirty="0" err="1"/>
              <a:t>допомоги</a:t>
            </a:r>
            <a:r>
              <a:rPr lang="ru-RU" dirty="0"/>
              <a:t> перед </a:t>
            </a:r>
            <a:r>
              <a:rPr lang="ru-RU" dirty="0" err="1"/>
              <a:t>вступом</a:t>
            </a:r>
            <a:r>
              <a:rPr lang="ru-RU" dirty="0"/>
              <a:t> </a:t>
            </a:r>
            <a:r>
              <a:rPr lang="ru-RU" dirty="0" err="1"/>
              <a:t>були</a:t>
            </a:r>
            <a:r>
              <a:rPr lang="ru-RU" dirty="0"/>
              <a:t> </a:t>
            </a:r>
            <a:r>
              <a:rPr lang="ru-RU" dirty="0" err="1"/>
              <a:t>Албанія</a:t>
            </a:r>
            <a:r>
              <a:rPr lang="ru-RU" dirty="0"/>
              <a:t>, </a:t>
            </a:r>
            <a:r>
              <a:rPr lang="ru-RU" dirty="0" err="1"/>
              <a:t>Боснія</a:t>
            </a:r>
            <a:r>
              <a:rPr lang="ru-RU" dirty="0"/>
              <a:t> і Герцеговина, Косово, </a:t>
            </a:r>
            <a:r>
              <a:rPr lang="ru-RU" dirty="0" err="1"/>
              <a:t>Чорногорія</a:t>
            </a:r>
            <a:r>
              <a:rPr lang="ru-RU" dirty="0"/>
              <a:t>, </a:t>
            </a:r>
            <a:r>
              <a:rPr lang="ru-RU" dirty="0" err="1"/>
              <a:t>Північна</a:t>
            </a:r>
            <a:r>
              <a:rPr lang="ru-RU" dirty="0"/>
              <a:t> </a:t>
            </a:r>
            <a:r>
              <a:rPr lang="ru-RU" dirty="0" err="1"/>
              <a:t>Македонія</a:t>
            </a:r>
            <a:r>
              <a:rPr lang="ru-RU" dirty="0"/>
              <a:t>, </a:t>
            </a:r>
            <a:r>
              <a:rPr lang="ru-RU" dirty="0" err="1"/>
              <a:t>Сербія</a:t>
            </a:r>
            <a:r>
              <a:rPr lang="ru-RU" dirty="0"/>
              <a:t> і </a:t>
            </a:r>
            <a:r>
              <a:rPr lang="ru-RU" dirty="0" err="1"/>
              <a:t>Туреччина</a:t>
            </a:r>
            <a:r>
              <a:rPr lang="ru-RU" dirty="0"/>
              <a:t>.</a:t>
            </a:r>
          </a:p>
          <a:p>
            <a:pPr algn="just" fontAlgn="base"/>
            <a:r>
              <a:rPr lang="ru-RU" dirty="0" err="1"/>
              <a:t>Фахівці</a:t>
            </a:r>
            <a:r>
              <a:rPr lang="ru-RU" dirty="0"/>
              <a:t> </a:t>
            </a:r>
            <a:r>
              <a:rPr lang="ru-RU" dirty="0" err="1"/>
              <a:t>Єврокомісії</a:t>
            </a:r>
            <a:r>
              <a:rPr lang="ru-RU" dirty="0"/>
              <a:t> </a:t>
            </a:r>
            <a:r>
              <a:rPr lang="ru-RU" dirty="0" err="1"/>
              <a:t>вказують</a:t>
            </a:r>
            <a:r>
              <a:rPr lang="ru-RU" dirty="0"/>
              <a:t> на те, </a:t>
            </a:r>
            <a:r>
              <a:rPr lang="ru-RU" dirty="0" err="1"/>
              <a:t>що</a:t>
            </a:r>
            <a:r>
              <a:rPr lang="ru-RU" dirty="0"/>
              <a:t> </a:t>
            </a:r>
            <a:r>
              <a:rPr lang="ru-RU" dirty="0" err="1"/>
              <a:t>передвступні</a:t>
            </a:r>
            <a:r>
              <a:rPr lang="ru-RU" dirty="0"/>
              <a:t> </a:t>
            </a:r>
            <a:r>
              <a:rPr lang="ru-RU" dirty="0" err="1"/>
              <a:t>фонди</a:t>
            </a:r>
            <a:r>
              <a:rPr lang="ru-RU" dirty="0"/>
              <a:t> ЄС </a:t>
            </a:r>
            <a:r>
              <a:rPr lang="ru-RU" dirty="0" err="1"/>
              <a:t>фінансують</a:t>
            </a:r>
            <a:r>
              <a:rPr lang="ru-RU" dirty="0"/>
              <a:t> </a:t>
            </a:r>
            <a:r>
              <a:rPr lang="ru-RU" dirty="0" err="1"/>
              <a:t>інвестиції</a:t>
            </a:r>
            <a:r>
              <a:rPr lang="ru-RU" dirty="0"/>
              <a:t> в </a:t>
            </a:r>
            <a:r>
              <a:rPr lang="ru-RU" dirty="0" err="1"/>
              <a:t>майбутнє</a:t>
            </a:r>
            <a:r>
              <a:rPr lang="ru-RU" dirty="0"/>
              <a:t> як </a:t>
            </a:r>
            <a:r>
              <a:rPr lang="ru-RU" dirty="0" err="1"/>
              <a:t>регіону</a:t>
            </a:r>
            <a:r>
              <a:rPr lang="ru-RU" dirty="0"/>
              <a:t> </a:t>
            </a:r>
            <a:r>
              <a:rPr lang="ru-RU" dirty="0" err="1"/>
              <a:t>розширення</a:t>
            </a:r>
            <a:r>
              <a:rPr lang="ru-RU" dirty="0"/>
              <a:t> ЄС, так і </a:t>
            </a:r>
            <a:r>
              <a:rPr lang="ru-RU" dirty="0" err="1"/>
              <a:t>старих</a:t>
            </a:r>
            <a:r>
              <a:rPr lang="ru-RU" dirty="0"/>
              <a:t> </a:t>
            </a:r>
            <a:r>
              <a:rPr lang="ru-RU" dirty="0" err="1"/>
              <a:t>членів</a:t>
            </a:r>
            <a:r>
              <a:rPr lang="ru-RU" dirty="0"/>
              <a:t> ЄС. </a:t>
            </a:r>
          </a:p>
          <a:p>
            <a:pPr algn="just" fontAlgn="base"/>
            <a:r>
              <a:rPr lang="ru-RU" dirty="0" err="1"/>
              <a:t>Ці</a:t>
            </a:r>
            <a:r>
              <a:rPr lang="ru-RU" dirty="0"/>
              <a:t> </a:t>
            </a:r>
            <a:r>
              <a:rPr lang="ru-RU" dirty="0" err="1"/>
              <a:t>фонди</a:t>
            </a:r>
            <a:r>
              <a:rPr lang="ru-RU" dirty="0"/>
              <a:t> </a:t>
            </a:r>
            <a:r>
              <a:rPr lang="ru-RU" dirty="0" err="1"/>
              <a:t>підтримують</a:t>
            </a:r>
            <a:r>
              <a:rPr lang="ru-RU" dirty="0"/>
              <a:t> </a:t>
            </a:r>
            <a:r>
              <a:rPr lang="ru-RU" dirty="0" err="1"/>
              <a:t>зусилля</a:t>
            </a:r>
            <a:r>
              <a:rPr lang="ru-RU" dirty="0"/>
              <a:t> </a:t>
            </a:r>
            <a:r>
              <a:rPr lang="ru-RU" dirty="0" err="1"/>
              <a:t>бенефіціарів</a:t>
            </a:r>
            <a:r>
              <a:rPr lang="ru-RU" dirty="0"/>
              <a:t> </a:t>
            </a:r>
            <a:r>
              <a:rPr lang="ru-RU" dirty="0" err="1"/>
              <a:t>щодо</a:t>
            </a:r>
            <a:r>
              <a:rPr lang="ru-RU" dirty="0"/>
              <a:t> </a:t>
            </a:r>
            <a:r>
              <a:rPr lang="ru-RU" dirty="0" err="1"/>
              <a:t>проведення</a:t>
            </a:r>
            <a:r>
              <a:rPr lang="ru-RU" dirty="0"/>
              <a:t> </a:t>
            </a:r>
            <a:r>
              <a:rPr lang="ru-RU" dirty="0" err="1"/>
              <a:t>важливих</a:t>
            </a:r>
            <a:r>
              <a:rPr lang="ru-RU" dirty="0"/>
              <a:t> </a:t>
            </a:r>
            <a:r>
              <a:rPr lang="ru-RU" dirty="0" err="1"/>
              <a:t>економічних</a:t>
            </a:r>
            <a:r>
              <a:rPr lang="ru-RU" dirty="0"/>
              <a:t> і </a:t>
            </a:r>
            <a:r>
              <a:rPr lang="ru-RU" dirty="0" err="1"/>
              <a:t>політичних</a:t>
            </a:r>
            <a:r>
              <a:rPr lang="ru-RU" dirty="0"/>
              <a:t> реформ, </a:t>
            </a:r>
            <a:r>
              <a:rPr lang="ru-RU" dirty="0" err="1"/>
              <a:t>підготовки</a:t>
            </a:r>
            <a:r>
              <a:rPr lang="ru-RU" dirty="0"/>
              <a:t> до </a:t>
            </a:r>
            <a:r>
              <a:rPr lang="ru-RU" dirty="0" err="1"/>
              <a:t>прийняття</a:t>
            </a:r>
            <a:r>
              <a:rPr lang="ru-RU" dirty="0"/>
              <a:t> прав і </a:t>
            </a:r>
            <a:r>
              <a:rPr lang="ru-RU" dirty="0" err="1"/>
              <a:t>обов’язків</a:t>
            </a:r>
            <a:r>
              <a:rPr lang="ru-RU" dirty="0"/>
              <a:t>, </a:t>
            </a:r>
            <a:r>
              <a:rPr lang="ru-RU" dirty="0" err="1"/>
              <a:t>які</a:t>
            </a:r>
            <a:r>
              <a:rPr lang="ru-RU" dirty="0"/>
              <a:t> </a:t>
            </a:r>
            <a:r>
              <a:rPr lang="ru-RU" dirty="0" err="1"/>
              <a:t>пов’язані</a:t>
            </a:r>
            <a:r>
              <a:rPr lang="ru-RU" dirty="0"/>
              <a:t> </a:t>
            </a:r>
            <a:r>
              <a:rPr lang="ru-RU" dirty="0" err="1"/>
              <a:t>із</a:t>
            </a:r>
            <a:r>
              <a:rPr lang="ru-RU" dirty="0"/>
              <a:t> членством в ЄС. </a:t>
            </a:r>
          </a:p>
          <a:p>
            <a:pPr algn="just" fontAlgn="base"/>
            <a:r>
              <a:rPr lang="ru-RU" dirty="0"/>
              <a:t>В </a:t>
            </a:r>
            <a:r>
              <a:rPr lang="ru-RU" dirty="0" err="1"/>
              <a:t>цілому</a:t>
            </a:r>
            <a:r>
              <a:rPr lang="ru-RU" dirty="0"/>
              <a:t> </a:t>
            </a:r>
            <a:r>
              <a:rPr lang="ru-RU" dirty="0" err="1"/>
              <a:t>такі</a:t>
            </a:r>
            <a:r>
              <a:rPr lang="ru-RU" dirty="0"/>
              <a:t> </a:t>
            </a:r>
            <a:r>
              <a:rPr lang="ru-RU" dirty="0" err="1"/>
              <a:t>реформи</a:t>
            </a:r>
            <a:r>
              <a:rPr lang="ru-RU" dirty="0"/>
              <a:t> </a:t>
            </a:r>
            <a:r>
              <a:rPr lang="ru-RU" dirty="0" err="1"/>
              <a:t>покликані</a:t>
            </a:r>
            <a:r>
              <a:rPr lang="ru-RU" dirty="0"/>
              <a:t> </a:t>
            </a:r>
            <a:r>
              <a:rPr lang="ru-RU" dirty="0" err="1"/>
              <a:t>надати</a:t>
            </a:r>
            <a:r>
              <a:rPr lang="ru-RU" dirty="0"/>
              <a:t> </a:t>
            </a:r>
            <a:r>
              <a:rPr lang="ru-RU" dirty="0" err="1"/>
              <a:t>громадянам</a:t>
            </a:r>
            <a:r>
              <a:rPr lang="ru-RU" dirty="0"/>
              <a:t> </a:t>
            </a:r>
            <a:r>
              <a:rPr lang="ru-RU" dirty="0" err="1"/>
              <a:t>кращі</a:t>
            </a:r>
            <a:r>
              <a:rPr lang="ru-RU" dirty="0"/>
              <a:t> </a:t>
            </a:r>
            <a:r>
              <a:rPr lang="ru-RU" dirty="0" err="1"/>
              <a:t>можливості</a:t>
            </a:r>
            <a:r>
              <a:rPr lang="ru-RU" dirty="0"/>
              <a:t> і </a:t>
            </a:r>
            <a:r>
              <a:rPr lang="ru-RU" dirty="0" err="1"/>
              <a:t>дозволити</a:t>
            </a:r>
            <a:r>
              <a:rPr lang="ru-RU" dirty="0"/>
              <a:t> </a:t>
            </a:r>
            <a:r>
              <a:rPr lang="ru-RU" dirty="0" err="1"/>
              <a:t>їм</a:t>
            </a:r>
            <a:r>
              <a:rPr lang="ru-RU" dirty="0"/>
              <a:t> </a:t>
            </a:r>
            <a:r>
              <a:rPr lang="ru-RU" dirty="0" err="1"/>
              <a:t>користуватися</a:t>
            </a:r>
            <a:r>
              <a:rPr lang="ru-RU" dirty="0"/>
              <a:t> стандартами, </a:t>
            </a:r>
            <a:r>
              <a:rPr lang="ru-RU" dirty="0" err="1"/>
              <a:t>які</a:t>
            </a:r>
            <a:r>
              <a:rPr lang="ru-RU" dirty="0"/>
              <a:t> </a:t>
            </a:r>
            <a:r>
              <a:rPr lang="ru-RU" dirty="0" err="1"/>
              <a:t>є</a:t>
            </a:r>
            <a:r>
              <a:rPr lang="ru-RU" dirty="0"/>
              <a:t> </a:t>
            </a:r>
            <a:r>
              <a:rPr lang="ru-RU" dirty="0" err="1"/>
              <a:t>загальноприйнятими</a:t>
            </a:r>
            <a:r>
              <a:rPr lang="ru-RU" dirty="0"/>
              <a:t> для </a:t>
            </a:r>
            <a:r>
              <a:rPr lang="ru-RU" dirty="0" err="1"/>
              <a:t>громадян</a:t>
            </a:r>
            <a:r>
              <a:rPr lang="ru-RU" dirty="0"/>
              <a:t> — </a:t>
            </a:r>
            <a:r>
              <a:rPr lang="ru-RU" dirty="0" err="1"/>
              <a:t>членів</a:t>
            </a:r>
            <a:r>
              <a:rPr lang="ru-RU" dirty="0"/>
              <a:t> ЄС.</a:t>
            </a:r>
          </a:p>
          <a:p>
            <a:pPr algn="just" fontAlgn="base"/>
            <a:r>
              <a:rPr lang="ru-RU" dirty="0" err="1"/>
              <a:t>Інструмент</a:t>
            </a:r>
            <a:r>
              <a:rPr lang="ru-RU" dirty="0"/>
              <a:t> </a:t>
            </a:r>
            <a:r>
              <a:rPr lang="ru-RU" dirty="0" err="1"/>
              <a:t>допомоги</a:t>
            </a:r>
            <a:r>
              <a:rPr lang="ru-RU" dirty="0"/>
              <a:t> перед </a:t>
            </a:r>
            <a:r>
              <a:rPr lang="ru-RU" dirty="0" err="1"/>
              <a:t>вступом</a:t>
            </a:r>
            <a:r>
              <a:rPr lang="ru-RU" dirty="0"/>
              <a:t> з часом </a:t>
            </a:r>
            <a:r>
              <a:rPr lang="ru-RU" dirty="0" err="1"/>
              <a:t>еволюціонував</a:t>
            </a:r>
            <a:r>
              <a:rPr lang="ru-RU" dirty="0"/>
              <a:t> </a:t>
            </a:r>
            <a:r>
              <a:rPr lang="ru-RU" dirty="0" err="1"/>
              <a:t>від</a:t>
            </a:r>
            <a:r>
              <a:rPr lang="ru-RU" dirty="0"/>
              <a:t> </a:t>
            </a:r>
            <a:r>
              <a:rPr lang="en" dirty="0"/>
              <a:t>IPA </a:t>
            </a:r>
            <a:r>
              <a:rPr lang="ru-RU" dirty="0"/>
              <a:t>до </a:t>
            </a:r>
            <a:r>
              <a:rPr lang="en" dirty="0"/>
              <a:t>IPA-II </a:t>
            </a:r>
            <a:r>
              <a:rPr lang="ru-RU" dirty="0"/>
              <a:t>і </a:t>
            </a:r>
            <a:r>
              <a:rPr lang="en" dirty="0"/>
              <a:t>IPA-III. </a:t>
            </a:r>
            <a:r>
              <a:rPr lang="ru-RU" dirty="0" err="1"/>
              <a:t>Сумарний</a:t>
            </a:r>
            <a:r>
              <a:rPr lang="ru-RU" dirty="0"/>
              <a:t> бюджет </a:t>
            </a:r>
            <a:r>
              <a:rPr lang="en" dirty="0"/>
              <a:t>IPA-II </a:t>
            </a:r>
            <a:r>
              <a:rPr lang="ru-RU" dirty="0"/>
              <a:t>для </a:t>
            </a:r>
            <a:r>
              <a:rPr lang="ru-RU" dirty="0" err="1"/>
              <a:t>періоду</a:t>
            </a:r>
            <a:r>
              <a:rPr lang="ru-RU" dirty="0"/>
              <a:t> 2014-2020 </a:t>
            </a:r>
            <a:r>
              <a:rPr lang="ru-RU" dirty="0" err="1"/>
              <a:t>років</a:t>
            </a:r>
            <a:r>
              <a:rPr lang="ru-RU" dirty="0"/>
              <a:t> становив 12,8 млрд </a:t>
            </a:r>
            <a:r>
              <a:rPr lang="ru-RU" dirty="0" err="1"/>
              <a:t>євро</a:t>
            </a:r>
            <a:r>
              <a:rPr lang="ru-RU" dirty="0"/>
              <a:t>. </a:t>
            </a:r>
          </a:p>
          <a:p>
            <a:pPr algn="just"/>
            <a:endParaRPr lang="ru-UA" dirty="0"/>
          </a:p>
        </p:txBody>
      </p:sp>
      <p:sp>
        <p:nvSpPr>
          <p:cNvPr id="2" name="Дата 1">
            <a:extLst>
              <a:ext uri="{FF2B5EF4-FFF2-40B4-BE49-F238E27FC236}">
                <a16:creationId xmlns:a16="http://schemas.microsoft.com/office/drawing/2014/main" id="{2FBCC8B4-E86E-5F45-BEFE-D0656B2065E0}"/>
              </a:ext>
            </a:extLst>
          </p:cNvPr>
          <p:cNvSpPr>
            <a:spLocks noGrp="1"/>
          </p:cNvSpPr>
          <p:nvPr>
            <p:ph type="dt" sz="half" idx="10"/>
          </p:nvPr>
        </p:nvSpPr>
        <p:spPr/>
        <p:txBody>
          <a:bodyPr/>
          <a:lstStyle/>
          <a:p>
            <a:fld id="{D5F46E67-F619-0642-909C-CFC6A84D7251}" type="datetime1">
              <a:rPr lang="ru-RU" smtClean="0"/>
              <a:t>13.11.2022</a:t>
            </a:fld>
            <a:endParaRPr lang="ru-UA"/>
          </a:p>
        </p:txBody>
      </p:sp>
      <p:sp>
        <p:nvSpPr>
          <p:cNvPr id="4" name="Номер слайда 3">
            <a:extLst>
              <a:ext uri="{FF2B5EF4-FFF2-40B4-BE49-F238E27FC236}">
                <a16:creationId xmlns:a16="http://schemas.microsoft.com/office/drawing/2014/main" id="{FB5E7BCB-E27E-4349-9F08-07EC5CC515EE}"/>
              </a:ext>
            </a:extLst>
          </p:cNvPr>
          <p:cNvSpPr>
            <a:spLocks noGrp="1"/>
          </p:cNvSpPr>
          <p:nvPr>
            <p:ph type="sldNum" sz="quarter" idx="12"/>
          </p:nvPr>
        </p:nvSpPr>
        <p:spPr/>
        <p:txBody>
          <a:bodyPr/>
          <a:lstStyle/>
          <a:p>
            <a:fld id="{F553EFBA-7824-AA44-BC0C-2574B54A2861}" type="slidenum">
              <a:rPr lang="ru-UA" smtClean="0"/>
              <a:t>58</a:t>
            </a:fld>
            <a:endParaRPr lang="ru-UA"/>
          </a:p>
        </p:txBody>
      </p:sp>
      <p:pic>
        <p:nvPicPr>
          <p:cNvPr id="5" name="Рисунок 4">
            <a:extLst>
              <a:ext uri="{FF2B5EF4-FFF2-40B4-BE49-F238E27FC236}">
                <a16:creationId xmlns:a16="http://schemas.microsoft.com/office/drawing/2014/main" id="{90CD6C1F-263F-1B4C-9700-0AF9EF2F81BC}"/>
              </a:ext>
            </a:extLst>
          </p:cNvPr>
          <p:cNvPicPr>
            <a:picLocks noChangeAspect="1"/>
          </p:cNvPicPr>
          <p:nvPr/>
        </p:nvPicPr>
        <p:blipFill>
          <a:blip r:embed="rId2"/>
          <a:stretch>
            <a:fillRect/>
          </a:stretch>
        </p:blipFill>
        <p:spPr>
          <a:xfrm>
            <a:off x="763587" y="4195536"/>
            <a:ext cx="3293881" cy="1891756"/>
          </a:xfrm>
          <a:prstGeom prst="rect">
            <a:avLst/>
          </a:prstGeom>
        </p:spPr>
      </p:pic>
      <p:pic>
        <p:nvPicPr>
          <p:cNvPr id="7" name="Рисунок 6">
            <a:extLst>
              <a:ext uri="{FF2B5EF4-FFF2-40B4-BE49-F238E27FC236}">
                <a16:creationId xmlns:a16="http://schemas.microsoft.com/office/drawing/2014/main" id="{5909CE1D-E4A3-414D-B7D8-FDA3318B4682}"/>
              </a:ext>
            </a:extLst>
          </p:cNvPr>
          <p:cNvPicPr>
            <a:picLocks noChangeAspect="1"/>
          </p:cNvPicPr>
          <p:nvPr/>
        </p:nvPicPr>
        <p:blipFill>
          <a:blip r:embed="rId3"/>
          <a:stretch>
            <a:fillRect/>
          </a:stretch>
        </p:blipFill>
        <p:spPr>
          <a:xfrm>
            <a:off x="4737679" y="4123589"/>
            <a:ext cx="2956344" cy="1963703"/>
          </a:xfrm>
          <a:prstGeom prst="rect">
            <a:avLst/>
          </a:prstGeom>
        </p:spPr>
      </p:pic>
    </p:spTree>
    <p:extLst>
      <p:ext uri="{BB962C8B-B14F-4D97-AF65-F5344CB8AC3E}">
        <p14:creationId xmlns:p14="http://schemas.microsoft.com/office/powerpoint/2010/main" val="14025397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1F5A0C-DDB2-F346-965B-3FB64F4CB2F0}"/>
              </a:ext>
            </a:extLst>
          </p:cNvPr>
          <p:cNvSpPr>
            <a:spLocks noGrp="1"/>
          </p:cNvSpPr>
          <p:nvPr>
            <p:ph type="title"/>
          </p:nvPr>
        </p:nvSpPr>
        <p:spPr>
          <a:xfrm>
            <a:off x="416075" y="300446"/>
            <a:ext cx="10373843" cy="1619794"/>
          </a:xfrm>
        </p:spPr>
        <p:txBody>
          <a:bodyPr>
            <a:noAutofit/>
          </a:bodyPr>
          <a:lstStyle/>
          <a:p>
            <a:pPr fontAlgn="base"/>
            <a:r>
              <a:rPr lang="ru-RU" sz="2000" dirty="0" err="1"/>
              <a:t>Розподіл</a:t>
            </a:r>
            <a:r>
              <a:rPr lang="ru-RU" sz="2000" dirty="0"/>
              <a:t> </a:t>
            </a:r>
            <a:r>
              <a:rPr lang="ru-RU" sz="2000" dirty="0" err="1"/>
              <a:t>фінансування</a:t>
            </a:r>
            <a:r>
              <a:rPr lang="ru-RU" sz="2000" dirty="0"/>
              <a:t> за </a:t>
            </a:r>
            <a:r>
              <a:rPr lang="ru-RU" sz="2000" dirty="0" err="1"/>
              <a:t>країнами</a:t>
            </a:r>
            <a:r>
              <a:rPr lang="ru-RU" sz="2000" dirty="0"/>
              <a:t> подано в </a:t>
            </a:r>
            <a:r>
              <a:rPr lang="ru-RU" sz="2000" dirty="0" err="1"/>
              <a:t>таблиці</a:t>
            </a:r>
            <a:r>
              <a:rPr lang="ru-RU" sz="2000" dirty="0"/>
              <a:t>. А для </a:t>
            </a:r>
            <a:r>
              <a:rPr lang="ru-RU" sz="2000" dirty="0" err="1"/>
              <a:t>періоду</a:t>
            </a:r>
            <a:r>
              <a:rPr lang="ru-RU" sz="2000" dirty="0"/>
              <a:t> 2021-2027 </a:t>
            </a:r>
            <a:r>
              <a:rPr lang="ru-RU" sz="2000" dirty="0" err="1"/>
              <a:t>років</a:t>
            </a:r>
            <a:r>
              <a:rPr lang="ru-RU" sz="2000" dirty="0"/>
              <a:t> бюджет </a:t>
            </a:r>
            <a:r>
              <a:rPr lang="en" sz="2000" dirty="0"/>
              <a:t>IPA-II</a:t>
            </a:r>
            <a:r>
              <a:rPr lang="ru-RU" sz="2000" dirty="0"/>
              <a:t>І </a:t>
            </a:r>
            <a:r>
              <a:rPr lang="ru-RU" sz="2000" dirty="0" err="1"/>
              <a:t>закладається</a:t>
            </a:r>
            <a:r>
              <a:rPr lang="ru-RU" sz="2000" dirty="0"/>
              <a:t> </a:t>
            </a:r>
            <a:r>
              <a:rPr lang="ru-RU" sz="2000" dirty="0" err="1"/>
              <a:t>обсягом</a:t>
            </a:r>
            <a:r>
              <a:rPr lang="ru-RU" sz="2000" dirty="0"/>
              <a:t> 14,16 млрд. </a:t>
            </a:r>
            <a:r>
              <a:rPr lang="ru-RU" sz="2000" dirty="0" err="1"/>
              <a:t>євро</a:t>
            </a:r>
            <a:r>
              <a:rPr lang="ru-RU" sz="2000" dirty="0"/>
              <a:t>. </a:t>
            </a:r>
            <a:br>
              <a:rPr lang="ru-RU" sz="2000" dirty="0"/>
            </a:br>
            <a:r>
              <a:rPr lang="ru-RU" sz="2000" b="1" i="1" dirty="0" err="1"/>
              <a:t>Обсяги</a:t>
            </a:r>
            <a:r>
              <a:rPr lang="ru-RU" sz="2000" b="1" i="1" dirty="0"/>
              <a:t> </a:t>
            </a:r>
            <a:r>
              <a:rPr lang="ru-RU" sz="2000" b="1" i="1" dirty="0" err="1"/>
              <a:t>фінансування</a:t>
            </a:r>
            <a:r>
              <a:rPr lang="ru-RU" sz="2000" b="1" i="1" dirty="0"/>
              <a:t> </a:t>
            </a:r>
            <a:r>
              <a:rPr lang="ru-RU" sz="2000" b="1" i="1" dirty="0" err="1"/>
              <a:t>Інструменту</a:t>
            </a:r>
            <a:r>
              <a:rPr lang="ru-RU" sz="2000" b="1" i="1" dirty="0"/>
              <a:t> </a:t>
            </a:r>
            <a:r>
              <a:rPr lang="ru-RU" sz="2000" b="1" i="1" dirty="0" err="1"/>
              <a:t>допомоги</a:t>
            </a:r>
            <a:r>
              <a:rPr lang="ru-RU" sz="2000" b="1" i="1" dirty="0"/>
              <a:t> перед </a:t>
            </a:r>
            <a:r>
              <a:rPr lang="ru-RU" sz="2000" b="1" i="1" dirty="0" err="1"/>
              <a:t>вступом</a:t>
            </a:r>
            <a:r>
              <a:rPr lang="ru-RU" sz="2000" b="1" i="1" dirty="0"/>
              <a:t> ІІ (</a:t>
            </a:r>
            <a:r>
              <a:rPr lang="en" sz="2000" b="1" i="1" dirty="0"/>
              <a:t>IPA </a:t>
            </a:r>
            <a:r>
              <a:rPr lang="ru-RU" sz="2000" b="1" i="1" dirty="0"/>
              <a:t>ІІ) у 2014-2020 роках, млн </a:t>
            </a:r>
            <a:r>
              <a:rPr lang="ru-RU" sz="2000" b="1" i="1" dirty="0" err="1"/>
              <a:t>євро</a:t>
            </a:r>
            <a:br>
              <a:rPr lang="ru-RU" sz="2000" dirty="0"/>
            </a:br>
            <a:endParaRPr lang="ru-UA" sz="2000" dirty="0"/>
          </a:p>
        </p:txBody>
      </p:sp>
      <p:sp>
        <p:nvSpPr>
          <p:cNvPr id="3" name="Дата 2">
            <a:extLst>
              <a:ext uri="{FF2B5EF4-FFF2-40B4-BE49-F238E27FC236}">
                <a16:creationId xmlns:a16="http://schemas.microsoft.com/office/drawing/2014/main" id="{38F68F64-0C5E-4B4C-BC93-2BF9A9901C46}"/>
              </a:ext>
            </a:extLst>
          </p:cNvPr>
          <p:cNvSpPr>
            <a:spLocks noGrp="1"/>
          </p:cNvSpPr>
          <p:nvPr>
            <p:ph type="dt" sz="half" idx="10"/>
          </p:nvPr>
        </p:nvSpPr>
        <p:spPr/>
        <p:txBody>
          <a:bodyPr/>
          <a:lstStyle/>
          <a:p>
            <a:fld id="{89BD7A82-4DBB-A94B-B3B0-611752EDB5D7}" type="datetime1">
              <a:rPr lang="ru-RU" smtClean="0"/>
              <a:t>13.11.2022</a:t>
            </a:fld>
            <a:endParaRPr lang="ru-UA"/>
          </a:p>
        </p:txBody>
      </p:sp>
      <p:sp>
        <p:nvSpPr>
          <p:cNvPr id="5" name="Номер слайда 4">
            <a:extLst>
              <a:ext uri="{FF2B5EF4-FFF2-40B4-BE49-F238E27FC236}">
                <a16:creationId xmlns:a16="http://schemas.microsoft.com/office/drawing/2014/main" id="{CE1ECF35-6E64-2B43-B644-24BC4A19B655}"/>
              </a:ext>
            </a:extLst>
          </p:cNvPr>
          <p:cNvSpPr>
            <a:spLocks noGrp="1"/>
          </p:cNvSpPr>
          <p:nvPr>
            <p:ph type="sldNum" sz="quarter" idx="12"/>
          </p:nvPr>
        </p:nvSpPr>
        <p:spPr/>
        <p:txBody>
          <a:bodyPr/>
          <a:lstStyle/>
          <a:p>
            <a:fld id="{F553EFBA-7824-AA44-BC0C-2574B54A2861}" type="slidenum">
              <a:rPr lang="ru-UA" smtClean="0"/>
              <a:t>59</a:t>
            </a:fld>
            <a:endParaRPr lang="ru-UA"/>
          </a:p>
        </p:txBody>
      </p:sp>
      <p:graphicFrame>
        <p:nvGraphicFramePr>
          <p:cNvPr id="4" name="Таблица 3">
            <a:extLst>
              <a:ext uri="{FF2B5EF4-FFF2-40B4-BE49-F238E27FC236}">
                <a16:creationId xmlns:a16="http://schemas.microsoft.com/office/drawing/2014/main" id="{E86D5DF3-1295-014E-AB14-C0234F67A43F}"/>
              </a:ext>
            </a:extLst>
          </p:cNvPr>
          <p:cNvGraphicFramePr>
            <a:graphicFrameLocks noGrp="1"/>
          </p:cNvGraphicFramePr>
          <p:nvPr/>
        </p:nvGraphicFramePr>
        <p:xfrm>
          <a:off x="1737359" y="1750424"/>
          <a:ext cx="7720146" cy="4271550"/>
        </p:xfrm>
        <a:graphic>
          <a:graphicData uri="http://schemas.openxmlformats.org/drawingml/2006/table">
            <a:tbl>
              <a:tblPr/>
              <a:tblGrid>
                <a:gridCol w="1102878">
                  <a:extLst>
                    <a:ext uri="{9D8B030D-6E8A-4147-A177-3AD203B41FA5}">
                      <a16:colId xmlns:a16="http://schemas.microsoft.com/office/drawing/2014/main" val="3868506015"/>
                    </a:ext>
                  </a:extLst>
                </a:gridCol>
                <a:gridCol w="1102878">
                  <a:extLst>
                    <a:ext uri="{9D8B030D-6E8A-4147-A177-3AD203B41FA5}">
                      <a16:colId xmlns:a16="http://schemas.microsoft.com/office/drawing/2014/main" val="1833518332"/>
                    </a:ext>
                  </a:extLst>
                </a:gridCol>
                <a:gridCol w="1102878">
                  <a:extLst>
                    <a:ext uri="{9D8B030D-6E8A-4147-A177-3AD203B41FA5}">
                      <a16:colId xmlns:a16="http://schemas.microsoft.com/office/drawing/2014/main" val="1460303792"/>
                    </a:ext>
                  </a:extLst>
                </a:gridCol>
                <a:gridCol w="1102878">
                  <a:extLst>
                    <a:ext uri="{9D8B030D-6E8A-4147-A177-3AD203B41FA5}">
                      <a16:colId xmlns:a16="http://schemas.microsoft.com/office/drawing/2014/main" val="4066396960"/>
                    </a:ext>
                  </a:extLst>
                </a:gridCol>
                <a:gridCol w="1102878">
                  <a:extLst>
                    <a:ext uri="{9D8B030D-6E8A-4147-A177-3AD203B41FA5}">
                      <a16:colId xmlns:a16="http://schemas.microsoft.com/office/drawing/2014/main" val="2034963297"/>
                    </a:ext>
                  </a:extLst>
                </a:gridCol>
                <a:gridCol w="1102878">
                  <a:extLst>
                    <a:ext uri="{9D8B030D-6E8A-4147-A177-3AD203B41FA5}">
                      <a16:colId xmlns:a16="http://schemas.microsoft.com/office/drawing/2014/main" val="4171667003"/>
                    </a:ext>
                  </a:extLst>
                </a:gridCol>
                <a:gridCol w="1102878">
                  <a:extLst>
                    <a:ext uri="{9D8B030D-6E8A-4147-A177-3AD203B41FA5}">
                      <a16:colId xmlns:a16="http://schemas.microsoft.com/office/drawing/2014/main" val="3209102152"/>
                    </a:ext>
                  </a:extLst>
                </a:gridCol>
              </a:tblGrid>
              <a:tr h="498956">
                <a:tc>
                  <a:txBody>
                    <a:bodyPr/>
                    <a:lstStyle/>
                    <a:p>
                      <a:pPr algn="l" fontAlgn="base"/>
                      <a:r>
                        <a:rPr lang="ru-RU" sz="1300" b="0">
                          <a:effectLst/>
                        </a:rPr>
                        <a:t>Країна</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2014</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2015</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2016</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2017</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2018-2020</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RU" sz="1300" b="0">
                          <a:effectLst/>
                        </a:rPr>
                        <a:t>Всього</a:t>
                      </a:r>
                      <a:br>
                        <a:rPr lang="ru-RU" sz="1300" b="0">
                          <a:effectLst/>
                        </a:rPr>
                      </a:br>
                      <a:r>
                        <a:rPr lang="ru-RU" sz="1300" b="0">
                          <a:effectLst/>
                        </a:rPr>
                        <a:t>2014-2020</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extLst>
                  <a:ext uri="{0D108BD9-81ED-4DB2-BD59-A6C34878D82A}">
                    <a16:rowId xmlns:a16="http://schemas.microsoft.com/office/drawing/2014/main" val="3462990830"/>
                  </a:ext>
                </a:extLst>
              </a:tr>
              <a:tr h="279902">
                <a:tc>
                  <a:txBody>
                    <a:bodyPr/>
                    <a:lstStyle/>
                    <a:p>
                      <a:pPr algn="l" fontAlgn="base"/>
                      <a:r>
                        <a:rPr lang="en" sz="1300" b="0">
                          <a:effectLst/>
                        </a:rPr>
                        <a:t>A</a:t>
                      </a:r>
                      <a:r>
                        <a:rPr lang="ru-RU" sz="1300" b="0">
                          <a:effectLst/>
                        </a:rPr>
                        <a:t>лбанія</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68.7</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91.9</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82.7</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80.2</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316.3</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639.5</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extLst>
                  <a:ext uri="{0D108BD9-81ED-4DB2-BD59-A6C34878D82A}">
                    <a16:rowId xmlns:a16="http://schemas.microsoft.com/office/drawing/2014/main" val="2498247150"/>
                  </a:ext>
                </a:extLst>
              </a:tr>
              <a:tr h="718010">
                <a:tc>
                  <a:txBody>
                    <a:bodyPr/>
                    <a:lstStyle/>
                    <a:p>
                      <a:pPr algn="l" fontAlgn="base"/>
                      <a:r>
                        <a:rPr lang="ru-RU" sz="1300" b="0">
                          <a:effectLst/>
                        </a:rPr>
                        <a:t>Боснія і Герцеговина</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75.7</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39.7</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47.0</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74.8</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314.9</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552.1</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extLst>
                  <a:ext uri="{0D108BD9-81ED-4DB2-BD59-A6C34878D82A}">
                    <a16:rowId xmlns:a16="http://schemas.microsoft.com/office/drawing/2014/main" val="3276481649"/>
                  </a:ext>
                </a:extLst>
              </a:tr>
              <a:tr h="279902">
                <a:tc>
                  <a:txBody>
                    <a:bodyPr/>
                    <a:lstStyle/>
                    <a:p>
                      <a:pPr algn="l" fontAlgn="base"/>
                      <a:r>
                        <a:rPr lang="ru-RU" sz="1300" b="0">
                          <a:effectLst/>
                        </a:rPr>
                        <a:t>Косово</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66.8</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82.1</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73.9</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78.2</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301.3</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602.1</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extLst>
                  <a:ext uri="{0D108BD9-81ED-4DB2-BD59-A6C34878D82A}">
                    <a16:rowId xmlns:a16="http://schemas.microsoft.com/office/drawing/2014/main" val="1861705802"/>
                  </a:ext>
                </a:extLst>
              </a:tr>
              <a:tr h="498956">
                <a:tc>
                  <a:txBody>
                    <a:bodyPr/>
                    <a:lstStyle/>
                    <a:p>
                      <a:pPr algn="l" fontAlgn="base"/>
                      <a:r>
                        <a:rPr lang="ru-RU" sz="1300" b="0">
                          <a:effectLst/>
                        </a:rPr>
                        <a:t>Чорногорія</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39.5</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36.4</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35.4</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41.3</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126.5</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279.1</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extLst>
                  <a:ext uri="{0D108BD9-81ED-4DB2-BD59-A6C34878D82A}">
                    <a16:rowId xmlns:a16="http://schemas.microsoft.com/office/drawing/2014/main" val="1251732883"/>
                  </a:ext>
                </a:extLst>
              </a:tr>
              <a:tr h="498956">
                <a:tc>
                  <a:txBody>
                    <a:bodyPr/>
                    <a:lstStyle/>
                    <a:p>
                      <a:pPr algn="l" fontAlgn="base"/>
                      <a:r>
                        <a:rPr lang="ru-RU" sz="1300" b="0">
                          <a:effectLst/>
                        </a:rPr>
                        <a:t>Північна Македонія</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81.7</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67.2</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64.6</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82.2</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313.1</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608.7</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extLst>
                  <a:ext uri="{0D108BD9-81ED-4DB2-BD59-A6C34878D82A}">
                    <a16:rowId xmlns:a16="http://schemas.microsoft.com/office/drawing/2014/main" val="1829970893"/>
                  </a:ext>
                </a:extLst>
              </a:tr>
              <a:tr h="279902">
                <a:tc>
                  <a:txBody>
                    <a:bodyPr/>
                    <a:lstStyle/>
                    <a:p>
                      <a:pPr algn="l" fontAlgn="base"/>
                      <a:r>
                        <a:rPr lang="ru-RU" sz="1300" b="0">
                          <a:effectLst/>
                        </a:rPr>
                        <a:t>Сербія</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179.0</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223.1</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202.8</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212.2</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722.2</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1 539.1</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extLst>
                  <a:ext uri="{0D108BD9-81ED-4DB2-BD59-A6C34878D82A}">
                    <a16:rowId xmlns:a16="http://schemas.microsoft.com/office/drawing/2014/main" val="3463789711"/>
                  </a:ext>
                </a:extLst>
              </a:tr>
              <a:tr h="498956">
                <a:tc>
                  <a:txBody>
                    <a:bodyPr/>
                    <a:lstStyle/>
                    <a:p>
                      <a:pPr algn="l" fontAlgn="base"/>
                      <a:r>
                        <a:rPr lang="en" sz="1300" b="0">
                          <a:effectLst/>
                        </a:rPr>
                        <a:t>T</a:t>
                      </a:r>
                      <a:r>
                        <a:rPr lang="ru-RU" sz="1300" b="0">
                          <a:effectLst/>
                        </a:rPr>
                        <a:t>уреччина</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614.0</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626.0</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620.0</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dirty="0">
                          <a:effectLst/>
                        </a:rPr>
                        <a:t>493.0</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1 181.0</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3 533.0</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extLst>
                  <a:ext uri="{0D108BD9-81ED-4DB2-BD59-A6C34878D82A}">
                    <a16:rowId xmlns:a16="http://schemas.microsoft.com/office/drawing/2014/main" val="870573422"/>
                  </a:ext>
                </a:extLst>
              </a:tr>
              <a:tr h="718010">
                <a:tc>
                  <a:txBody>
                    <a:bodyPr/>
                    <a:lstStyle/>
                    <a:p>
                      <a:pPr algn="l" fontAlgn="base"/>
                      <a:r>
                        <a:rPr lang="en" sz="1300" b="0">
                          <a:effectLst/>
                        </a:rPr>
                        <a:t>M</a:t>
                      </a:r>
                      <a:r>
                        <a:rPr lang="ru-RU" sz="1300" b="0">
                          <a:effectLst/>
                        </a:rPr>
                        <a:t>ультикраїнна допомога</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242.3</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346.7</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435.3</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403.4</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a:effectLst/>
                        </a:rPr>
                        <a:t>1 552.5</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tc>
                  <a:txBody>
                    <a:bodyPr/>
                    <a:lstStyle/>
                    <a:p>
                      <a:pPr algn="l" fontAlgn="base"/>
                      <a:r>
                        <a:rPr lang="ru-UA" sz="1300" b="0" dirty="0">
                          <a:effectLst/>
                        </a:rPr>
                        <a:t>2 980.2</a:t>
                      </a:r>
                    </a:p>
                  </a:txBody>
                  <a:tcPr marL="34557" marR="48380" marT="27646" marB="27646">
                    <a:lnL w="9525" cap="flat" cmpd="sng" algn="ctr">
                      <a:solidFill>
                        <a:srgbClr val="A8B49C"/>
                      </a:solidFill>
                      <a:prstDash val="solid"/>
                      <a:round/>
                      <a:headEnd type="none" w="med" len="med"/>
                      <a:tailEnd type="none" w="med" len="med"/>
                    </a:lnL>
                    <a:lnR w="9525" cap="flat" cmpd="sng" algn="ctr">
                      <a:solidFill>
                        <a:srgbClr val="A8B49C"/>
                      </a:solidFill>
                      <a:prstDash val="solid"/>
                      <a:round/>
                      <a:headEnd type="none" w="med" len="med"/>
                      <a:tailEnd type="none" w="med" len="med"/>
                    </a:lnR>
                    <a:lnT w="9525" cap="flat" cmpd="sng" algn="ctr">
                      <a:solidFill>
                        <a:srgbClr val="A8B49C"/>
                      </a:solidFill>
                      <a:prstDash val="solid"/>
                      <a:round/>
                      <a:headEnd type="none" w="med" len="med"/>
                      <a:tailEnd type="none" w="med" len="med"/>
                    </a:lnT>
                    <a:lnB w="9525" cap="flat" cmpd="sng" algn="ctr">
                      <a:solidFill>
                        <a:srgbClr val="A8B49C"/>
                      </a:solidFill>
                      <a:prstDash val="solid"/>
                      <a:round/>
                      <a:headEnd type="none" w="med" len="med"/>
                      <a:tailEnd type="none" w="med" len="med"/>
                    </a:lnB>
                    <a:solidFill>
                      <a:srgbClr val="FFFFFF"/>
                    </a:solidFill>
                  </a:tcPr>
                </a:tc>
                <a:extLst>
                  <a:ext uri="{0D108BD9-81ED-4DB2-BD59-A6C34878D82A}">
                    <a16:rowId xmlns:a16="http://schemas.microsoft.com/office/drawing/2014/main" val="544043613"/>
                  </a:ext>
                </a:extLst>
              </a:tr>
            </a:tbl>
          </a:graphicData>
        </a:graphic>
      </p:graphicFrame>
    </p:spTree>
    <p:extLst>
      <p:ext uri="{BB962C8B-B14F-4D97-AF65-F5344CB8AC3E}">
        <p14:creationId xmlns:p14="http://schemas.microsoft.com/office/powerpoint/2010/main" val="1417343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id="{9F61E36A-56C8-2438-76BB-C6C59DDB6C17}"/>
              </a:ext>
            </a:extLst>
          </p:cNvPr>
          <p:cNvSpPr>
            <a:spLocks noGrp="1"/>
          </p:cNvSpPr>
          <p:nvPr>
            <p:ph type="dt" sz="half" idx="10"/>
          </p:nvPr>
        </p:nvSpPr>
        <p:spPr/>
        <p:txBody>
          <a:bodyPr/>
          <a:lstStyle/>
          <a:p>
            <a:fld id="{0C69F19E-E274-E44A-B71D-4F81ADDC3F23}" type="datetime1">
              <a:rPr lang="ru-RU" smtClean="0"/>
              <a:t>13.11.2022</a:t>
            </a:fld>
            <a:endParaRPr lang="ru-UA"/>
          </a:p>
        </p:txBody>
      </p:sp>
      <p:sp>
        <p:nvSpPr>
          <p:cNvPr id="5" name="Номер слайда 4">
            <a:extLst>
              <a:ext uri="{FF2B5EF4-FFF2-40B4-BE49-F238E27FC236}">
                <a16:creationId xmlns:a16="http://schemas.microsoft.com/office/drawing/2014/main" id="{D3878D92-BC96-49CD-8181-010A907C630A}"/>
              </a:ext>
            </a:extLst>
          </p:cNvPr>
          <p:cNvSpPr>
            <a:spLocks noGrp="1"/>
          </p:cNvSpPr>
          <p:nvPr>
            <p:ph type="sldNum" sz="quarter" idx="12"/>
          </p:nvPr>
        </p:nvSpPr>
        <p:spPr/>
        <p:txBody>
          <a:bodyPr/>
          <a:lstStyle/>
          <a:p>
            <a:fld id="{D0E2E3A0-6B7B-CD4A-8999-E2D0F517CFAE}" type="slidenum">
              <a:rPr lang="ru-UA" smtClean="0"/>
              <a:t>6</a:t>
            </a:fld>
            <a:endParaRPr lang="ru-UA"/>
          </a:p>
        </p:txBody>
      </p:sp>
      <p:sp>
        <p:nvSpPr>
          <p:cNvPr id="6" name="Прямоугольник 5">
            <a:extLst>
              <a:ext uri="{FF2B5EF4-FFF2-40B4-BE49-F238E27FC236}">
                <a16:creationId xmlns:a16="http://schemas.microsoft.com/office/drawing/2014/main" id="{9537DE6F-6E55-397E-28C3-815D4761BEDD}"/>
              </a:ext>
            </a:extLst>
          </p:cNvPr>
          <p:cNvSpPr/>
          <p:nvPr/>
        </p:nvSpPr>
        <p:spPr>
          <a:xfrm>
            <a:off x="1251678" y="245898"/>
            <a:ext cx="9812562" cy="4093428"/>
          </a:xfrm>
          <a:prstGeom prst="rect">
            <a:avLst/>
          </a:prstGeom>
        </p:spPr>
        <p:txBody>
          <a:bodyPr wrap="square">
            <a:spAutoFit/>
          </a:bodyPr>
          <a:lstStyle/>
          <a:p>
            <a:pPr algn="just"/>
            <a:r>
              <a:rPr lang="ru-RU" sz="2000" dirty="0" err="1">
                <a:solidFill>
                  <a:srgbClr val="000000"/>
                </a:solidFill>
                <a:latin typeface="Times New Roman" panose="02020603050405020304" pitchFamily="18" charset="0"/>
                <a:cs typeface="Times New Roman" panose="02020603050405020304" pitchFamily="18" charset="0"/>
              </a:rPr>
              <a:t>Єдиний</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європейський</a:t>
            </a:r>
            <a:r>
              <a:rPr lang="ru-RU" sz="2000" dirty="0">
                <a:solidFill>
                  <a:srgbClr val="000000"/>
                </a:solidFill>
                <a:latin typeface="Times New Roman" panose="02020603050405020304" pitchFamily="18" charset="0"/>
                <a:cs typeface="Times New Roman" panose="02020603050405020304" pitchFamily="18" charset="0"/>
              </a:rPr>
              <a:t> акт </a:t>
            </a:r>
            <a:r>
              <a:rPr lang="ru-RU" sz="2000" dirty="0" err="1">
                <a:solidFill>
                  <a:srgbClr val="000000"/>
                </a:solidFill>
                <a:latin typeface="Times New Roman" panose="02020603050405020304" pitchFamily="18" charset="0"/>
                <a:cs typeface="Times New Roman" panose="02020603050405020304" pitchFamily="18" charset="0"/>
              </a:rPr>
              <a:t>визначив</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регіональну</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політику</a:t>
            </a:r>
            <a:r>
              <a:rPr lang="ru-RU" sz="2000" dirty="0">
                <a:solidFill>
                  <a:srgbClr val="000000"/>
                </a:solidFill>
                <a:latin typeface="Times New Roman" panose="02020603050405020304" pitchFamily="18" charset="0"/>
                <a:cs typeface="Times New Roman" panose="02020603050405020304" pitchFamily="18" charset="0"/>
              </a:rPr>
              <a:t> як </a:t>
            </a:r>
            <a:r>
              <a:rPr lang="ru-RU" sz="2000" dirty="0" err="1">
                <a:solidFill>
                  <a:srgbClr val="000000"/>
                </a:solidFill>
                <a:latin typeface="Times New Roman" panose="02020603050405020304" pitchFamily="18" charset="0"/>
                <a:cs typeface="Times New Roman" panose="02020603050405020304" pitchFamily="18" charset="0"/>
              </a:rPr>
              <a:t>таку</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що</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суттєво</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впливає</a:t>
            </a:r>
            <a:r>
              <a:rPr lang="ru-RU" sz="2000" dirty="0">
                <a:solidFill>
                  <a:srgbClr val="000000"/>
                </a:solidFill>
                <a:latin typeface="Times New Roman" panose="02020603050405020304" pitchFamily="18" charset="0"/>
                <a:cs typeface="Times New Roman" panose="02020603050405020304" pitchFamily="18" charset="0"/>
              </a:rPr>
              <a:t> на характер </a:t>
            </a:r>
            <a:r>
              <a:rPr lang="ru-RU" sz="2000" dirty="0" err="1">
                <a:solidFill>
                  <a:srgbClr val="000000"/>
                </a:solidFill>
                <a:latin typeface="Times New Roman" panose="02020603050405020304" pitchFamily="18" charset="0"/>
                <a:cs typeface="Times New Roman" panose="02020603050405020304" pitchFamily="18" charset="0"/>
              </a:rPr>
              <a:t>внутрішніх</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відносин</a:t>
            </a:r>
            <a:r>
              <a:rPr lang="ru-RU" sz="2000" dirty="0">
                <a:solidFill>
                  <a:srgbClr val="000000"/>
                </a:solidFill>
                <a:latin typeface="Times New Roman" panose="02020603050405020304" pitchFamily="18" charset="0"/>
                <a:cs typeface="Times New Roman" panose="02020603050405020304" pitchFamily="18" charset="0"/>
              </a:rPr>
              <a:t> у </a:t>
            </a:r>
            <a:r>
              <a:rPr lang="ru-RU" sz="2000" dirty="0" err="1">
                <a:solidFill>
                  <a:srgbClr val="000000"/>
                </a:solidFill>
                <a:latin typeface="Times New Roman" panose="02020603050405020304" pitchFamily="18" charset="0"/>
                <a:cs typeface="Times New Roman" panose="02020603050405020304" pitchFamily="18" charset="0"/>
              </a:rPr>
              <a:t>Співтоваристві</a:t>
            </a:r>
            <a:r>
              <a:rPr lang="ru-RU" sz="2000" dirty="0">
                <a:solidFill>
                  <a:srgbClr val="000000"/>
                </a:solidFill>
                <a:latin typeface="Times New Roman" panose="02020603050405020304" pitchFamily="18" charset="0"/>
                <a:cs typeface="Times New Roman" panose="02020603050405020304" pitchFamily="18" charset="0"/>
              </a:rPr>
              <a:t> та </a:t>
            </a:r>
            <a:r>
              <a:rPr lang="ru-RU" sz="2000" dirty="0" err="1">
                <a:solidFill>
                  <a:srgbClr val="000000"/>
                </a:solidFill>
                <a:latin typeface="Times New Roman" panose="02020603050405020304" pitchFamily="18" charset="0"/>
                <a:cs typeface="Times New Roman" panose="02020603050405020304" pitchFamily="18" charset="0"/>
              </a:rPr>
              <a:t>сприяє</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його</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подальшому</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соціальноекономічне</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згуртуванню</a:t>
            </a:r>
            <a:r>
              <a:rPr lang="ru-RU" sz="2000" dirty="0">
                <a:solidFill>
                  <a:srgbClr val="000000"/>
                </a:solidFill>
                <a:latin typeface="Times New Roman" panose="02020603050405020304" pitchFamily="18" charset="0"/>
                <a:cs typeface="Times New Roman" panose="02020603050405020304" pitchFamily="18" charset="0"/>
              </a:rPr>
              <a:t>.</a:t>
            </a:r>
          </a:p>
          <a:p>
            <a:pPr algn="just"/>
            <a:r>
              <a:rPr lang="ru-RU" sz="2000" dirty="0">
                <a:solidFill>
                  <a:srgbClr val="000000"/>
                </a:solidFill>
                <a:latin typeface="Times New Roman" panose="02020603050405020304" pitchFamily="18" charset="0"/>
                <a:cs typeface="Times New Roman" panose="02020603050405020304" pitchFamily="18" charset="0"/>
              </a:rPr>
              <a:t> </a:t>
            </a:r>
          </a:p>
          <a:p>
            <a:pPr algn="just"/>
            <a:r>
              <a:rPr lang="ru-RU" sz="2000" dirty="0" err="1">
                <a:solidFill>
                  <a:srgbClr val="000000"/>
                </a:solidFill>
                <a:latin typeface="Times New Roman" panose="02020603050405020304" pitchFamily="18" charset="0"/>
                <a:cs typeface="Times New Roman" panose="02020603050405020304" pitchFamily="18" charset="0"/>
              </a:rPr>
              <a:t>Маастрихтський</a:t>
            </a:r>
            <a:r>
              <a:rPr lang="ru-RU" sz="2000" dirty="0">
                <a:solidFill>
                  <a:srgbClr val="000000"/>
                </a:solidFill>
                <a:latin typeface="Times New Roman" panose="02020603050405020304" pitchFamily="18" charset="0"/>
                <a:cs typeface="Times New Roman" panose="02020603050405020304" pitchFamily="18" charset="0"/>
              </a:rPr>
              <a:t>, а </a:t>
            </a:r>
            <a:r>
              <a:rPr lang="ru-RU" sz="2000" dirty="0" err="1">
                <a:solidFill>
                  <a:srgbClr val="000000"/>
                </a:solidFill>
                <a:latin typeface="Times New Roman" panose="02020603050405020304" pitchFamily="18" charset="0"/>
                <a:cs typeface="Times New Roman" panose="02020603050405020304" pitchFamily="18" charset="0"/>
              </a:rPr>
              <a:t>потім</a:t>
            </a:r>
            <a:r>
              <a:rPr lang="ru-RU" sz="2000" dirty="0">
                <a:solidFill>
                  <a:srgbClr val="000000"/>
                </a:solidFill>
                <a:latin typeface="Times New Roman" panose="02020603050405020304" pitchFamily="18" charset="0"/>
                <a:cs typeface="Times New Roman" panose="02020603050405020304" pitchFamily="18" charset="0"/>
              </a:rPr>
              <a:t> і </a:t>
            </a:r>
            <a:r>
              <a:rPr lang="ru-RU" sz="2000" dirty="0" err="1">
                <a:solidFill>
                  <a:srgbClr val="000000"/>
                </a:solidFill>
                <a:latin typeface="Times New Roman" panose="02020603050405020304" pitchFamily="18" charset="0"/>
                <a:cs typeface="Times New Roman" panose="02020603050405020304" pitchFamily="18" charset="0"/>
              </a:rPr>
              <a:t>Амстердамський</a:t>
            </a:r>
            <a:r>
              <a:rPr lang="ru-RU" sz="2000" dirty="0">
                <a:solidFill>
                  <a:srgbClr val="000000"/>
                </a:solidFill>
                <a:latin typeface="Times New Roman" panose="02020603050405020304" pitchFamily="18" charset="0"/>
                <a:cs typeface="Times New Roman" panose="02020603050405020304" pitchFamily="18" charset="0"/>
              </a:rPr>
              <a:t> договори при </a:t>
            </a:r>
            <a:r>
              <a:rPr lang="ru-RU" sz="2000" dirty="0" err="1">
                <a:solidFill>
                  <a:srgbClr val="000000"/>
                </a:solidFill>
                <a:latin typeface="Times New Roman" panose="02020603050405020304" pitchFamily="18" charset="0"/>
                <a:cs typeface="Times New Roman" panose="02020603050405020304" pitchFamily="18" charset="0"/>
              </a:rPr>
              <a:t>формуванні</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цілей</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Європейського</a:t>
            </a:r>
            <a:r>
              <a:rPr lang="ru-RU" sz="2000" dirty="0">
                <a:solidFill>
                  <a:srgbClr val="000000"/>
                </a:solidFill>
                <a:latin typeface="Times New Roman" panose="02020603050405020304" pitchFamily="18" charset="0"/>
                <a:cs typeface="Times New Roman" panose="02020603050405020304" pitchFamily="18" charset="0"/>
              </a:rPr>
              <a:t> фонду </a:t>
            </a:r>
            <a:r>
              <a:rPr lang="ru-RU" sz="2000" dirty="0" err="1">
                <a:solidFill>
                  <a:srgbClr val="000000"/>
                </a:solidFill>
                <a:latin typeface="Times New Roman" panose="02020603050405020304" pitchFamily="18" charset="0"/>
                <a:cs typeface="Times New Roman" panose="02020603050405020304" pitchFamily="18" charset="0"/>
              </a:rPr>
              <a:t>регіонального</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розвитку</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чітко</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визначають</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основний</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напрям</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його</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діяльності</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який</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полягає</a:t>
            </a:r>
            <a:r>
              <a:rPr lang="ru-RU" sz="2000" dirty="0">
                <a:solidFill>
                  <a:srgbClr val="000000"/>
                </a:solidFill>
                <a:latin typeface="Times New Roman" panose="02020603050405020304" pitchFamily="18" charset="0"/>
                <a:cs typeface="Times New Roman" panose="02020603050405020304" pitchFamily="18" charset="0"/>
              </a:rPr>
              <a:t> у </a:t>
            </a:r>
            <a:r>
              <a:rPr lang="ru-RU" sz="2000" dirty="0" err="1">
                <a:solidFill>
                  <a:srgbClr val="000000"/>
                </a:solidFill>
                <a:latin typeface="Times New Roman" panose="02020603050405020304" pitchFamily="18" charset="0"/>
                <a:cs typeface="Times New Roman" panose="02020603050405020304" pitchFamily="18" charset="0"/>
              </a:rPr>
              <a:t>подоланні</a:t>
            </a:r>
            <a:r>
              <a:rPr lang="ru-RU" sz="2000" dirty="0">
                <a:solidFill>
                  <a:srgbClr val="000000"/>
                </a:solidFill>
                <a:latin typeface="Times New Roman" panose="02020603050405020304" pitchFamily="18" charset="0"/>
                <a:cs typeface="Times New Roman" panose="02020603050405020304" pitchFamily="18" charset="0"/>
              </a:rPr>
              <a:t> «… </a:t>
            </a:r>
            <a:r>
              <a:rPr lang="ru-RU" sz="2000" dirty="0" err="1">
                <a:solidFill>
                  <a:srgbClr val="000000"/>
                </a:solidFill>
                <a:latin typeface="Times New Roman" panose="02020603050405020304" pitchFamily="18" charset="0"/>
                <a:cs typeface="Times New Roman" panose="02020603050405020304" pitchFamily="18" charset="0"/>
              </a:rPr>
              <a:t>головних</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регіональних</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дисбалансів</a:t>
            </a:r>
            <a:r>
              <a:rPr lang="ru-RU" sz="2000" dirty="0">
                <a:solidFill>
                  <a:srgbClr val="000000"/>
                </a:solidFill>
                <a:latin typeface="Times New Roman" panose="02020603050405020304" pitchFamily="18" charset="0"/>
                <a:cs typeface="Times New Roman" panose="02020603050405020304" pitchFamily="18" charset="0"/>
              </a:rPr>
              <a:t> у межах </a:t>
            </a:r>
            <a:r>
              <a:rPr lang="ru-RU" sz="2000" dirty="0" err="1">
                <a:solidFill>
                  <a:srgbClr val="000000"/>
                </a:solidFill>
                <a:latin typeface="Times New Roman" panose="02020603050405020304" pitchFamily="18" charset="0"/>
                <a:cs typeface="Times New Roman" panose="02020603050405020304" pitchFamily="18" charset="0"/>
              </a:rPr>
              <a:t>співтовариства</a:t>
            </a:r>
            <a:r>
              <a:rPr lang="ru-RU" sz="2000" dirty="0">
                <a:solidFill>
                  <a:srgbClr val="000000"/>
                </a:solidFill>
                <a:latin typeface="Times New Roman" panose="02020603050405020304" pitchFamily="18" charset="0"/>
                <a:cs typeface="Times New Roman" panose="02020603050405020304" pitchFamily="18" charset="0"/>
              </a:rPr>
              <a:t> за </a:t>
            </a:r>
            <a:r>
              <a:rPr lang="ru-RU" sz="2000" dirty="0" err="1">
                <a:solidFill>
                  <a:srgbClr val="000000"/>
                </a:solidFill>
                <a:latin typeface="Times New Roman" panose="02020603050405020304" pitchFamily="18" charset="0"/>
                <a:cs typeface="Times New Roman" panose="02020603050405020304" pitchFamily="18" charset="0"/>
              </a:rPr>
              <a:t>рахунок</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участі</a:t>
            </a:r>
            <a:r>
              <a:rPr lang="ru-RU" sz="2000" dirty="0">
                <a:solidFill>
                  <a:srgbClr val="000000"/>
                </a:solidFill>
                <a:latin typeface="Times New Roman" panose="02020603050405020304" pitchFamily="18" charset="0"/>
                <a:cs typeface="Times New Roman" panose="02020603050405020304" pitchFamily="18" charset="0"/>
              </a:rPr>
              <a:t> в </a:t>
            </a:r>
            <a:r>
              <a:rPr lang="ru-RU" sz="2000" dirty="0" err="1">
                <a:solidFill>
                  <a:srgbClr val="000000"/>
                </a:solidFill>
                <a:latin typeface="Times New Roman" panose="02020603050405020304" pitchFamily="18" charset="0"/>
                <a:cs typeface="Times New Roman" panose="02020603050405020304" pitchFamily="18" charset="0"/>
              </a:rPr>
              <a:t>розвитку</a:t>
            </a:r>
            <a:r>
              <a:rPr lang="ru-RU" sz="2000" dirty="0">
                <a:solidFill>
                  <a:srgbClr val="000000"/>
                </a:solidFill>
                <a:latin typeface="Times New Roman" panose="02020603050405020304" pitchFamily="18" charset="0"/>
                <a:cs typeface="Times New Roman" panose="02020603050405020304" pitchFamily="18" charset="0"/>
              </a:rPr>
              <a:t> та структурному </a:t>
            </a:r>
            <a:r>
              <a:rPr lang="ru-RU" sz="2000" dirty="0" err="1">
                <a:solidFill>
                  <a:srgbClr val="000000"/>
                </a:solidFill>
                <a:latin typeface="Times New Roman" panose="02020603050405020304" pitchFamily="18" charset="0"/>
                <a:cs typeface="Times New Roman" panose="02020603050405020304" pitchFamily="18" charset="0"/>
              </a:rPr>
              <a:t>пристосуванні</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регіонів</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які</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відстали</a:t>
            </a:r>
            <a:r>
              <a:rPr lang="ru-RU" sz="2000" dirty="0">
                <a:solidFill>
                  <a:srgbClr val="000000"/>
                </a:solidFill>
                <a:latin typeface="Times New Roman" panose="02020603050405020304" pitchFamily="18" charset="0"/>
                <a:cs typeface="Times New Roman" panose="02020603050405020304" pitchFamily="18" charset="0"/>
              </a:rPr>
              <a:t> у </a:t>
            </a:r>
            <a:r>
              <a:rPr lang="ru-RU" sz="2000" dirty="0" err="1">
                <a:solidFill>
                  <a:srgbClr val="000000"/>
                </a:solidFill>
                <a:latin typeface="Times New Roman" panose="02020603050405020304" pitchFamily="18" charset="0"/>
                <a:cs typeface="Times New Roman" panose="02020603050405020304" pitchFamily="18" charset="0"/>
              </a:rPr>
              <a:t>своєму</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розвитку</a:t>
            </a:r>
            <a:r>
              <a:rPr lang="ru-RU" sz="2000" dirty="0">
                <a:solidFill>
                  <a:srgbClr val="000000"/>
                </a:solidFill>
                <a:latin typeface="Times New Roman" panose="02020603050405020304" pitchFamily="18" charset="0"/>
                <a:cs typeface="Times New Roman" panose="02020603050405020304" pitchFamily="18" charset="0"/>
              </a:rPr>
              <a:t>, та у </a:t>
            </a:r>
            <a:r>
              <a:rPr lang="ru-RU" sz="2000" dirty="0" err="1">
                <a:solidFill>
                  <a:srgbClr val="000000"/>
                </a:solidFill>
                <a:latin typeface="Times New Roman" panose="02020603050405020304" pitchFamily="18" charset="0"/>
                <a:cs typeface="Times New Roman" panose="02020603050405020304" pitchFamily="18" charset="0"/>
              </a:rPr>
              <a:t>переорієнтації</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депресивних</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промислових</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регіонів</a:t>
            </a:r>
            <a:r>
              <a:rPr lang="ru-RU" sz="2000" dirty="0">
                <a:solidFill>
                  <a:srgbClr val="000000"/>
                </a:solidFill>
                <a:latin typeface="Times New Roman" panose="02020603050405020304" pitchFamily="18" charset="0"/>
                <a:cs typeface="Times New Roman" panose="02020603050405020304" pitchFamily="18" charset="0"/>
              </a:rPr>
              <a:t>» ( ст. 160 (</a:t>
            </a:r>
            <a:r>
              <a:rPr lang="ru-RU" sz="2000" dirty="0" err="1">
                <a:solidFill>
                  <a:srgbClr val="000000"/>
                </a:solidFill>
                <a:latin typeface="Times New Roman" panose="02020603050405020304" pitchFamily="18" charset="0"/>
                <a:cs typeface="Times New Roman" panose="02020603050405020304" pitchFamily="18" charset="0"/>
              </a:rPr>
              <a:t>колишня</a:t>
            </a:r>
            <a:r>
              <a:rPr lang="ru-RU" sz="2000" dirty="0">
                <a:solidFill>
                  <a:srgbClr val="000000"/>
                </a:solidFill>
                <a:latin typeface="Times New Roman" panose="02020603050405020304" pitchFamily="18" charset="0"/>
                <a:cs typeface="Times New Roman" panose="02020603050405020304" pitchFamily="18" charset="0"/>
              </a:rPr>
              <a:t> 130) </a:t>
            </a:r>
            <a:r>
              <a:rPr lang="ru-RU" sz="2000" dirty="0" err="1">
                <a:solidFill>
                  <a:srgbClr val="000000"/>
                </a:solidFill>
                <a:latin typeface="Times New Roman" panose="02020603050405020304" pitchFamily="18" charset="0"/>
                <a:cs typeface="Times New Roman" panose="02020603050405020304" pitchFamily="18" charset="0"/>
              </a:rPr>
              <a:t>ДЄСпів</a:t>
            </a:r>
            <a:r>
              <a:rPr lang="ru-RU" sz="2000" dirty="0">
                <a:solidFill>
                  <a:srgbClr val="000000"/>
                </a:solidFill>
                <a:latin typeface="Times New Roman" panose="02020603050405020304" pitchFamily="18" charset="0"/>
                <a:cs typeface="Times New Roman" panose="02020603050405020304" pitchFamily="18" charset="0"/>
              </a:rPr>
              <a:t>). </a:t>
            </a:r>
          </a:p>
          <a:p>
            <a:pPr algn="just"/>
            <a:r>
              <a:rPr lang="ru-RU" sz="2000" dirty="0">
                <a:solidFill>
                  <a:srgbClr val="000000"/>
                </a:solidFill>
                <a:latin typeface="Times New Roman" panose="02020603050405020304" pitchFamily="18" charset="0"/>
                <a:cs typeface="Times New Roman" panose="02020603050405020304" pitchFamily="18" charset="0"/>
              </a:rPr>
              <a:t>Тим не </a:t>
            </a:r>
            <a:r>
              <a:rPr lang="ru-RU" sz="2000" dirty="0" err="1">
                <a:solidFill>
                  <a:srgbClr val="000000"/>
                </a:solidFill>
                <a:latin typeface="Times New Roman" panose="02020603050405020304" pitchFamily="18" charset="0"/>
                <a:cs typeface="Times New Roman" panose="02020603050405020304" pitchFamily="18" charset="0"/>
              </a:rPr>
              <a:t>менше</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цілі</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європейської</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регіональної</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політики</a:t>
            </a:r>
            <a:r>
              <a:rPr lang="ru-RU" sz="2000" dirty="0">
                <a:solidFill>
                  <a:srgbClr val="000000"/>
                </a:solidFill>
                <a:latin typeface="Times New Roman" panose="02020603050405020304" pitchFamily="18" charset="0"/>
                <a:cs typeface="Times New Roman" panose="02020603050405020304" pitchFamily="18" charset="0"/>
              </a:rPr>
              <a:t> ЄС </a:t>
            </a:r>
            <a:r>
              <a:rPr lang="ru-RU" sz="2000" dirty="0" err="1">
                <a:solidFill>
                  <a:srgbClr val="000000"/>
                </a:solidFill>
                <a:latin typeface="Times New Roman" panose="02020603050405020304" pitchFamily="18" charset="0"/>
                <a:cs typeface="Times New Roman" panose="02020603050405020304" pitchFamily="18" charset="0"/>
              </a:rPr>
              <a:t>постійно</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змінювалися</a:t>
            </a:r>
            <a:r>
              <a:rPr lang="ru-RU" sz="2000" dirty="0">
                <a:solidFill>
                  <a:srgbClr val="000000"/>
                </a:solidFill>
                <a:latin typeface="Times New Roman" panose="02020603050405020304" pitchFamily="18" charset="0"/>
                <a:cs typeface="Times New Roman" panose="02020603050405020304" pitchFamily="18" charset="0"/>
              </a:rPr>
              <a:t> (як правило, один раз на 5—7 </a:t>
            </a:r>
            <a:r>
              <a:rPr lang="ru-RU" sz="2000" dirty="0" err="1">
                <a:solidFill>
                  <a:srgbClr val="000000"/>
                </a:solidFill>
                <a:latin typeface="Times New Roman" panose="02020603050405020304" pitchFamily="18" charset="0"/>
                <a:cs typeface="Times New Roman" panose="02020603050405020304" pitchFamily="18" charset="0"/>
              </a:rPr>
              <a:t>років</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проте</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залишалися</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незмінними</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щодо</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фундаментальної</a:t>
            </a:r>
            <a:r>
              <a:rPr lang="ru-RU" sz="2000" dirty="0">
                <a:solidFill>
                  <a:srgbClr val="000000"/>
                </a:solidFill>
                <a:latin typeface="Times New Roman" panose="02020603050405020304" pitchFamily="18" charset="0"/>
                <a:cs typeface="Times New Roman" panose="02020603050405020304" pitchFamily="18" charset="0"/>
              </a:rPr>
              <a:t> мети. </a:t>
            </a:r>
            <a:endParaRPr lang="ru-RU" sz="2000" b="0" i="0" dirty="0">
              <a:solidFill>
                <a:srgbClr val="000000"/>
              </a:solidFill>
              <a:effectLst/>
              <a:latin typeface="Times New Roman" panose="02020603050405020304" pitchFamily="18" charset="0"/>
              <a:cs typeface="Times New Roman" panose="02020603050405020304" pitchFamily="18" charset="0"/>
            </a:endParaRPr>
          </a:p>
        </p:txBody>
      </p:sp>
      <p:pic>
        <p:nvPicPr>
          <p:cNvPr id="8" name="Рисунок 7">
            <a:extLst>
              <a:ext uri="{FF2B5EF4-FFF2-40B4-BE49-F238E27FC236}">
                <a16:creationId xmlns:a16="http://schemas.microsoft.com/office/drawing/2014/main" id="{EE6481F1-9E1E-4177-70A5-B535ADC43226}"/>
              </a:ext>
            </a:extLst>
          </p:cNvPr>
          <p:cNvPicPr>
            <a:picLocks noChangeAspect="1"/>
          </p:cNvPicPr>
          <p:nvPr/>
        </p:nvPicPr>
        <p:blipFill>
          <a:blip r:embed="rId2"/>
          <a:stretch>
            <a:fillRect/>
          </a:stretch>
        </p:blipFill>
        <p:spPr>
          <a:xfrm>
            <a:off x="7597140" y="4114855"/>
            <a:ext cx="2522220" cy="2433721"/>
          </a:xfrm>
          <a:prstGeom prst="rect">
            <a:avLst/>
          </a:prstGeom>
        </p:spPr>
      </p:pic>
      <p:pic>
        <p:nvPicPr>
          <p:cNvPr id="10" name="Рисунок 9">
            <a:extLst>
              <a:ext uri="{FF2B5EF4-FFF2-40B4-BE49-F238E27FC236}">
                <a16:creationId xmlns:a16="http://schemas.microsoft.com/office/drawing/2014/main" id="{9A87ED52-CE4A-408B-DC85-87A368A31EE9}"/>
              </a:ext>
            </a:extLst>
          </p:cNvPr>
          <p:cNvPicPr>
            <a:picLocks noChangeAspect="1"/>
          </p:cNvPicPr>
          <p:nvPr/>
        </p:nvPicPr>
        <p:blipFill>
          <a:blip r:embed="rId3"/>
          <a:stretch>
            <a:fillRect/>
          </a:stretch>
        </p:blipFill>
        <p:spPr>
          <a:xfrm>
            <a:off x="2993740" y="4395090"/>
            <a:ext cx="2861338" cy="1873250"/>
          </a:xfrm>
          <a:prstGeom prst="rect">
            <a:avLst/>
          </a:prstGeom>
        </p:spPr>
      </p:pic>
    </p:spTree>
    <p:extLst>
      <p:ext uri="{BB962C8B-B14F-4D97-AF65-F5344CB8AC3E}">
        <p14:creationId xmlns:p14="http://schemas.microsoft.com/office/powerpoint/2010/main" val="32557041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26E9CFC-A325-014C-8D80-07641FEFE648}"/>
              </a:ext>
            </a:extLst>
          </p:cNvPr>
          <p:cNvSpPr>
            <a:spLocks noGrp="1"/>
          </p:cNvSpPr>
          <p:nvPr>
            <p:ph idx="1"/>
          </p:nvPr>
        </p:nvSpPr>
        <p:spPr>
          <a:xfrm>
            <a:off x="546706" y="391886"/>
            <a:ext cx="9629260" cy="2521131"/>
          </a:xfrm>
        </p:spPr>
        <p:txBody>
          <a:bodyPr>
            <a:normAutofit fontScale="92500" lnSpcReduction="10000"/>
          </a:bodyPr>
          <a:lstStyle/>
          <a:p>
            <a:pPr algn="just" fontAlgn="base"/>
            <a:r>
              <a:rPr lang="ru-RU" dirty="0"/>
              <a:t>Не </a:t>
            </a:r>
            <a:r>
              <a:rPr lang="ru-RU" dirty="0" err="1"/>
              <a:t>зважаючи</a:t>
            </a:r>
            <a:r>
              <a:rPr lang="ru-RU" dirty="0"/>
              <a:t> на </a:t>
            </a:r>
            <a:r>
              <a:rPr lang="ru-RU" dirty="0" err="1"/>
              <a:t>співставні</a:t>
            </a:r>
            <a:r>
              <a:rPr lang="ru-RU" dirty="0"/>
              <a:t> </a:t>
            </a:r>
            <a:r>
              <a:rPr lang="ru-RU" dirty="0" err="1"/>
              <a:t>обсяги</a:t>
            </a:r>
            <a:r>
              <a:rPr lang="ru-RU" dirty="0"/>
              <a:t> </a:t>
            </a:r>
            <a:r>
              <a:rPr lang="ru-RU" dirty="0" err="1"/>
              <a:t>фінансування</a:t>
            </a:r>
            <a:r>
              <a:rPr lang="ru-RU" dirty="0"/>
              <a:t> з боку ЄС, </a:t>
            </a:r>
            <a:r>
              <a:rPr lang="ru-RU" dirty="0" err="1"/>
              <a:t>програми</a:t>
            </a:r>
            <a:r>
              <a:rPr lang="ru-RU" dirty="0"/>
              <a:t> </a:t>
            </a:r>
            <a:r>
              <a:rPr lang="en" dirty="0"/>
              <a:t>IPA </a:t>
            </a:r>
            <a:r>
              <a:rPr lang="ru-RU" dirty="0"/>
              <a:t>для </a:t>
            </a:r>
            <a:r>
              <a:rPr lang="ru-RU" dirty="0" err="1"/>
              <a:t>країн-кандидатів</a:t>
            </a:r>
            <a:r>
              <a:rPr lang="ru-RU" dirty="0"/>
              <a:t> і </a:t>
            </a:r>
            <a:r>
              <a:rPr lang="ru-RU" dirty="0" err="1"/>
              <a:t>програми</a:t>
            </a:r>
            <a:r>
              <a:rPr lang="ru-RU" dirty="0"/>
              <a:t> </a:t>
            </a:r>
            <a:r>
              <a:rPr lang="en" dirty="0"/>
              <a:t>ENP </a:t>
            </a:r>
            <a:r>
              <a:rPr lang="ru-RU" dirty="0"/>
              <a:t>для </a:t>
            </a:r>
            <a:r>
              <a:rPr lang="ru-RU" dirty="0" err="1"/>
              <a:t>країн-сусідів</a:t>
            </a:r>
            <a:r>
              <a:rPr lang="ru-RU" dirty="0"/>
              <a:t>, </a:t>
            </a:r>
            <a:r>
              <a:rPr lang="ru-RU" dirty="0" err="1"/>
              <a:t>відносна</a:t>
            </a:r>
            <a:r>
              <a:rPr lang="ru-RU" dirty="0"/>
              <a:t> </a:t>
            </a:r>
            <a:r>
              <a:rPr lang="ru-RU" dirty="0" err="1"/>
              <a:t>значущість</a:t>
            </a:r>
            <a:r>
              <a:rPr lang="ru-RU" dirty="0"/>
              <a:t> </a:t>
            </a:r>
            <a:r>
              <a:rPr lang="ru-RU" dirty="0" err="1"/>
              <a:t>програми</a:t>
            </a:r>
            <a:r>
              <a:rPr lang="ru-RU" dirty="0"/>
              <a:t> ІРА </a:t>
            </a:r>
            <a:r>
              <a:rPr lang="ru-RU" dirty="0" err="1"/>
              <a:t>є</a:t>
            </a:r>
            <a:r>
              <a:rPr lang="ru-RU" dirty="0"/>
              <a:t> </a:t>
            </a:r>
            <a:r>
              <a:rPr lang="ru-RU" dirty="0" err="1"/>
              <a:t>набагато</a:t>
            </a:r>
            <a:r>
              <a:rPr lang="ru-RU" dirty="0"/>
              <a:t> </a:t>
            </a:r>
            <a:r>
              <a:rPr lang="ru-RU" dirty="0" err="1"/>
              <a:t>більшою</a:t>
            </a:r>
            <a:r>
              <a:rPr lang="ru-RU" dirty="0"/>
              <a:t>. </a:t>
            </a:r>
          </a:p>
          <a:p>
            <a:pPr algn="just" fontAlgn="base"/>
            <a:r>
              <a:rPr lang="ru-RU" dirty="0" err="1"/>
              <a:t>Адже</a:t>
            </a:r>
            <a:r>
              <a:rPr lang="ru-RU" dirty="0"/>
              <a:t>, </a:t>
            </a:r>
            <a:r>
              <a:rPr lang="ru-RU" dirty="0" err="1"/>
              <a:t>відносно</a:t>
            </a:r>
            <a:r>
              <a:rPr lang="ru-RU" dirty="0"/>
              <a:t> ВВП </a:t>
            </a:r>
            <a:r>
              <a:rPr lang="ru-RU" dirty="0" err="1"/>
              <a:t>країн-реципієнтів</a:t>
            </a:r>
            <a:r>
              <a:rPr lang="ru-RU" dirty="0"/>
              <a:t> (</a:t>
            </a:r>
            <a:r>
              <a:rPr lang="ru-RU" dirty="0" err="1"/>
              <a:t>крім</a:t>
            </a:r>
            <a:r>
              <a:rPr lang="ru-RU" dirty="0"/>
              <a:t> </a:t>
            </a:r>
            <a:r>
              <a:rPr lang="ru-RU" dirty="0" err="1"/>
              <a:t>Туреччини</a:t>
            </a:r>
            <a:r>
              <a:rPr lang="ru-RU" dirty="0"/>
              <a:t>) </a:t>
            </a:r>
            <a:r>
              <a:rPr lang="ru-RU" dirty="0" err="1"/>
              <a:t>фінансова</a:t>
            </a:r>
            <a:r>
              <a:rPr lang="ru-RU" dirty="0"/>
              <a:t> </a:t>
            </a:r>
            <a:r>
              <a:rPr lang="ru-RU" dirty="0" err="1"/>
              <a:t>допомога</a:t>
            </a:r>
            <a:r>
              <a:rPr lang="ru-RU" dirty="0"/>
              <a:t> </a:t>
            </a:r>
            <a:r>
              <a:rPr lang="en" dirty="0"/>
              <a:t>IPA-</a:t>
            </a:r>
            <a:r>
              <a:rPr lang="ru-RU" dirty="0"/>
              <a:t>ІІ за 2014-2020 роки становила 9,5% </a:t>
            </a:r>
            <a:r>
              <a:rPr lang="ru-RU" dirty="0" err="1"/>
              <a:t>річного</a:t>
            </a:r>
            <a:r>
              <a:rPr lang="ru-RU" dirty="0"/>
              <a:t> ВВП </a:t>
            </a:r>
            <a:r>
              <a:rPr lang="ru-RU" dirty="0" err="1"/>
              <a:t>країн-кандидатів</a:t>
            </a:r>
            <a:r>
              <a:rPr lang="ru-RU" dirty="0"/>
              <a:t> на </a:t>
            </a:r>
            <a:r>
              <a:rPr lang="ru-RU" dirty="0" err="1"/>
              <a:t>вступ</a:t>
            </a:r>
            <a:r>
              <a:rPr lang="ru-RU" dirty="0"/>
              <a:t> до ЄС. А для </a:t>
            </a:r>
            <a:r>
              <a:rPr lang="ru-RU" dirty="0" err="1"/>
              <a:t>країн-сусідів</a:t>
            </a:r>
            <a:r>
              <a:rPr lang="ru-RU" dirty="0"/>
              <a:t> ЄС бюджет </a:t>
            </a:r>
            <a:r>
              <a:rPr lang="en" dirty="0"/>
              <a:t>ENP </a:t>
            </a:r>
            <a:r>
              <a:rPr lang="ru-RU" dirty="0"/>
              <a:t>за 2014-2020 роки </a:t>
            </a:r>
            <a:r>
              <a:rPr lang="ru-RU" dirty="0" err="1"/>
              <a:t>дорівнював</a:t>
            </a:r>
            <a:r>
              <a:rPr lang="ru-RU" dirty="0"/>
              <a:t> </a:t>
            </a:r>
            <a:r>
              <a:rPr lang="ru-RU" dirty="0" err="1"/>
              <a:t>лише</a:t>
            </a:r>
            <a:r>
              <a:rPr lang="ru-RU" dirty="0"/>
              <a:t> 1,2% </a:t>
            </a:r>
            <a:r>
              <a:rPr lang="ru-RU" dirty="0" err="1"/>
              <a:t>їх</a:t>
            </a:r>
            <a:r>
              <a:rPr lang="ru-RU" dirty="0"/>
              <a:t> </a:t>
            </a:r>
            <a:r>
              <a:rPr lang="ru-RU" dirty="0" err="1"/>
              <a:t>річного</a:t>
            </a:r>
            <a:r>
              <a:rPr lang="ru-RU" dirty="0"/>
              <a:t> ВВП. </a:t>
            </a:r>
          </a:p>
          <a:p>
            <a:pPr algn="just"/>
            <a:endParaRPr lang="ru-UA" dirty="0"/>
          </a:p>
        </p:txBody>
      </p:sp>
      <p:sp>
        <p:nvSpPr>
          <p:cNvPr id="2" name="Дата 1">
            <a:extLst>
              <a:ext uri="{FF2B5EF4-FFF2-40B4-BE49-F238E27FC236}">
                <a16:creationId xmlns:a16="http://schemas.microsoft.com/office/drawing/2014/main" id="{728C37CB-A4E0-E24E-8969-6755711872F6}"/>
              </a:ext>
            </a:extLst>
          </p:cNvPr>
          <p:cNvSpPr>
            <a:spLocks noGrp="1"/>
          </p:cNvSpPr>
          <p:nvPr>
            <p:ph type="dt" sz="half" idx="10"/>
          </p:nvPr>
        </p:nvSpPr>
        <p:spPr/>
        <p:txBody>
          <a:bodyPr/>
          <a:lstStyle/>
          <a:p>
            <a:fld id="{847EB3E7-407A-CB46-9151-5BE9C0CBC494}" type="datetime1">
              <a:rPr lang="ru-RU" smtClean="0"/>
              <a:t>13.11.2022</a:t>
            </a:fld>
            <a:endParaRPr lang="ru-UA"/>
          </a:p>
        </p:txBody>
      </p:sp>
      <p:sp>
        <p:nvSpPr>
          <p:cNvPr id="4" name="Номер слайда 3">
            <a:extLst>
              <a:ext uri="{FF2B5EF4-FFF2-40B4-BE49-F238E27FC236}">
                <a16:creationId xmlns:a16="http://schemas.microsoft.com/office/drawing/2014/main" id="{99E344A1-3614-FF4F-ACEF-BF8E256E8C4D}"/>
              </a:ext>
            </a:extLst>
          </p:cNvPr>
          <p:cNvSpPr>
            <a:spLocks noGrp="1"/>
          </p:cNvSpPr>
          <p:nvPr>
            <p:ph type="sldNum" sz="quarter" idx="12"/>
          </p:nvPr>
        </p:nvSpPr>
        <p:spPr/>
        <p:txBody>
          <a:bodyPr/>
          <a:lstStyle/>
          <a:p>
            <a:fld id="{F553EFBA-7824-AA44-BC0C-2574B54A2861}" type="slidenum">
              <a:rPr lang="ru-UA" smtClean="0"/>
              <a:t>60</a:t>
            </a:fld>
            <a:endParaRPr lang="ru-UA"/>
          </a:p>
        </p:txBody>
      </p:sp>
      <p:pic>
        <p:nvPicPr>
          <p:cNvPr id="5" name="Рисунок 4">
            <a:extLst>
              <a:ext uri="{FF2B5EF4-FFF2-40B4-BE49-F238E27FC236}">
                <a16:creationId xmlns:a16="http://schemas.microsoft.com/office/drawing/2014/main" id="{2600CAF9-62EF-E54E-BB12-66103A0F4D54}"/>
              </a:ext>
            </a:extLst>
          </p:cNvPr>
          <p:cNvPicPr>
            <a:picLocks noChangeAspect="1"/>
          </p:cNvPicPr>
          <p:nvPr/>
        </p:nvPicPr>
        <p:blipFill>
          <a:blip r:embed="rId2"/>
          <a:stretch>
            <a:fillRect/>
          </a:stretch>
        </p:blipFill>
        <p:spPr>
          <a:xfrm>
            <a:off x="980994" y="3047093"/>
            <a:ext cx="4380342" cy="2909570"/>
          </a:xfrm>
          <a:prstGeom prst="rect">
            <a:avLst/>
          </a:prstGeom>
        </p:spPr>
      </p:pic>
      <p:pic>
        <p:nvPicPr>
          <p:cNvPr id="7" name="Рисунок 6">
            <a:extLst>
              <a:ext uri="{FF2B5EF4-FFF2-40B4-BE49-F238E27FC236}">
                <a16:creationId xmlns:a16="http://schemas.microsoft.com/office/drawing/2014/main" id="{186AD7FE-4058-E342-8DC9-5C9C467DC7D2}"/>
              </a:ext>
            </a:extLst>
          </p:cNvPr>
          <p:cNvPicPr>
            <a:picLocks noChangeAspect="1"/>
          </p:cNvPicPr>
          <p:nvPr/>
        </p:nvPicPr>
        <p:blipFill>
          <a:blip r:embed="rId3"/>
          <a:stretch>
            <a:fillRect/>
          </a:stretch>
        </p:blipFill>
        <p:spPr>
          <a:xfrm>
            <a:off x="6244951" y="3047093"/>
            <a:ext cx="3633031" cy="2413181"/>
          </a:xfrm>
          <a:prstGeom prst="rect">
            <a:avLst/>
          </a:prstGeom>
        </p:spPr>
      </p:pic>
    </p:spTree>
    <p:extLst>
      <p:ext uri="{BB962C8B-B14F-4D97-AF65-F5344CB8AC3E}">
        <p14:creationId xmlns:p14="http://schemas.microsoft.com/office/powerpoint/2010/main" val="18709105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C6D2425-029F-7D40-AAB0-F2EBC8BB9CA7}"/>
              </a:ext>
            </a:extLst>
          </p:cNvPr>
          <p:cNvSpPr>
            <a:spLocks noGrp="1"/>
          </p:cNvSpPr>
          <p:nvPr>
            <p:ph idx="1"/>
          </p:nvPr>
        </p:nvSpPr>
        <p:spPr>
          <a:xfrm>
            <a:off x="677333" y="2821577"/>
            <a:ext cx="8910803" cy="3219785"/>
          </a:xfrm>
        </p:spPr>
        <p:txBody>
          <a:bodyPr>
            <a:normAutofit lnSpcReduction="10000"/>
          </a:bodyPr>
          <a:lstStyle/>
          <a:p>
            <a:pPr algn="just" fontAlgn="base"/>
            <a:r>
              <a:rPr lang="ru-RU" sz="2000" dirty="0"/>
              <a:t>В основу </a:t>
            </a:r>
            <a:r>
              <a:rPr lang="en" sz="2000" dirty="0"/>
              <a:t>IPA-III, </a:t>
            </a:r>
            <a:r>
              <a:rPr lang="ru-RU" sz="2000" dirty="0" err="1"/>
              <a:t>що</a:t>
            </a:r>
            <a:r>
              <a:rPr lang="ru-RU" sz="2000" dirty="0"/>
              <a:t> </a:t>
            </a:r>
            <a:r>
              <a:rPr lang="ru-RU" sz="2000" dirty="0" err="1"/>
              <a:t>функціонуватиме</a:t>
            </a:r>
            <a:r>
              <a:rPr lang="ru-RU" sz="2000" dirty="0"/>
              <a:t> до 2027 року, </a:t>
            </a:r>
            <a:r>
              <a:rPr lang="ru-RU" sz="2000" dirty="0" err="1"/>
              <a:t>покладено</a:t>
            </a:r>
            <a:r>
              <a:rPr lang="ru-RU" sz="2000" dirty="0"/>
              <a:t> </a:t>
            </a:r>
            <a:r>
              <a:rPr lang="ru-RU" sz="2000" dirty="0" err="1"/>
              <a:t>принципи</a:t>
            </a:r>
            <a:r>
              <a:rPr lang="ru-RU" sz="2000" dirty="0"/>
              <a:t> </a:t>
            </a:r>
            <a:r>
              <a:rPr lang="ru-RU" sz="2000" dirty="0" err="1"/>
              <a:t>досягнення</a:t>
            </a:r>
            <a:r>
              <a:rPr lang="ru-RU" sz="2000" dirty="0"/>
              <a:t> </a:t>
            </a:r>
            <a:r>
              <a:rPr lang="ru-RU" sz="2000" dirty="0" err="1"/>
              <a:t>цілей</a:t>
            </a:r>
            <a:r>
              <a:rPr lang="ru-RU" sz="2000" dirty="0"/>
              <a:t> </a:t>
            </a:r>
            <a:r>
              <a:rPr lang="ru-RU" sz="2000" dirty="0" err="1"/>
              <a:t>політики</a:t>
            </a:r>
            <a:r>
              <a:rPr lang="ru-RU" sz="2000" dirty="0"/>
              <a:t> та </a:t>
            </a:r>
            <a:r>
              <a:rPr lang="ru-RU" sz="2000" dirty="0" err="1"/>
              <a:t>виконання</a:t>
            </a:r>
            <a:r>
              <a:rPr lang="ru-RU" sz="2000" dirty="0"/>
              <a:t> </a:t>
            </a:r>
            <a:r>
              <a:rPr lang="ru-RU" sz="2000" dirty="0" err="1"/>
              <a:t>фундаментальних</a:t>
            </a:r>
            <a:r>
              <a:rPr lang="ru-RU" sz="2000" dirty="0"/>
              <a:t> </a:t>
            </a:r>
            <a:r>
              <a:rPr lang="ru-RU" sz="2000" dirty="0" err="1"/>
              <a:t>вимог</a:t>
            </a:r>
            <a:r>
              <a:rPr lang="ru-RU" sz="2000" dirty="0"/>
              <a:t> для </a:t>
            </a:r>
            <a:r>
              <a:rPr lang="ru-RU" sz="2000" dirty="0" err="1"/>
              <a:t>набуття</a:t>
            </a:r>
            <a:r>
              <a:rPr lang="ru-RU" sz="2000" dirty="0"/>
              <a:t> </a:t>
            </a:r>
            <a:r>
              <a:rPr lang="ru-RU" sz="2000" dirty="0" err="1"/>
              <a:t>країнами</a:t>
            </a:r>
            <a:r>
              <a:rPr lang="ru-RU" sz="2000" dirty="0"/>
              <a:t>-кандидатами членства у ЄС. </a:t>
            </a:r>
          </a:p>
          <a:p>
            <a:pPr algn="just" fontAlgn="base"/>
            <a:endParaRPr lang="uk-UA" sz="2000" dirty="0"/>
          </a:p>
          <a:p>
            <a:pPr algn="just" fontAlgn="base"/>
            <a:r>
              <a:rPr lang="en" sz="2000" dirty="0"/>
              <a:t>IPA-III </a:t>
            </a:r>
            <a:r>
              <a:rPr lang="ru-RU" sz="2000" dirty="0"/>
              <a:t>ставить за мету </a:t>
            </a:r>
            <a:r>
              <a:rPr lang="ru-RU" sz="2000" dirty="0" err="1"/>
              <a:t>надавати</a:t>
            </a:r>
            <a:r>
              <a:rPr lang="ru-RU" sz="2000" dirty="0"/>
              <a:t> </a:t>
            </a:r>
            <a:r>
              <a:rPr lang="ru-RU" sz="2000" dirty="0" err="1"/>
              <a:t>підтримку</a:t>
            </a:r>
            <a:r>
              <a:rPr lang="ru-RU" sz="2000" dirty="0"/>
              <a:t> </a:t>
            </a:r>
            <a:r>
              <a:rPr lang="ru-RU" sz="2000" dirty="0" err="1"/>
              <a:t>тим</a:t>
            </a:r>
            <a:r>
              <a:rPr lang="ru-RU" sz="2000" dirty="0"/>
              <a:t> реформам, </a:t>
            </a:r>
            <a:r>
              <a:rPr lang="ru-RU" sz="2000" dirty="0" err="1"/>
              <a:t>які</a:t>
            </a:r>
            <a:r>
              <a:rPr lang="ru-RU" sz="2000" dirty="0"/>
              <a:t> </a:t>
            </a:r>
            <a:r>
              <a:rPr lang="ru-RU" sz="2000" dirty="0" err="1"/>
              <a:t>сприяють</a:t>
            </a:r>
            <a:r>
              <a:rPr lang="ru-RU" sz="2000" dirty="0"/>
              <a:t> </a:t>
            </a:r>
            <a:r>
              <a:rPr lang="ru-RU" sz="2000" dirty="0" err="1"/>
              <a:t>стійкому</a:t>
            </a:r>
            <a:r>
              <a:rPr lang="ru-RU" sz="2000" dirty="0"/>
              <a:t> </a:t>
            </a:r>
            <a:r>
              <a:rPr lang="ru-RU" sz="2000" dirty="0" err="1"/>
              <a:t>соціально-економічному</a:t>
            </a:r>
            <a:r>
              <a:rPr lang="ru-RU" sz="2000" dirty="0"/>
              <a:t> </a:t>
            </a:r>
            <a:r>
              <a:rPr lang="ru-RU" sz="2000" dirty="0" err="1"/>
              <a:t>розвитку</a:t>
            </a:r>
            <a:r>
              <a:rPr lang="ru-RU" sz="2000" dirty="0"/>
              <a:t> і </a:t>
            </a:r>
            <a:r>
              <a:rPr lang="ru-RU" sz="2000" dirty="0" err="1"/>
              <a:t>наближають</a:t>
            </a:r>
            <a:r>
              <a:rPr lang="ru-RU" sz="2000" dirty="0"/>
              <a:t> </a:t>
            </a:r>
            <a:r>
              <a:rPr lang="ru-RU" sz="2000" dirty="0" err="1"/>
              <a:t>країну-реципієнта</a:t>
            </a:r>
            <a:r>
              <a:rPr lang="ru-RU" sz="2000" dirty="0"/>
              <a:t> до </a:t>
            </a:r>
            <a:r>
              <a:rPr lang="ru-RU" sz="2000" dirty="0" err="1"/>
              <a:t>цінностей</a:t>
            </a:r>
            <a:r>
              <a:rPr lang="ru-RU" sz="2000" dirty="0"/>
              <a:t> та </a:t>
            </a:r>
            <a:r>
              <a:rPr lang="ru-RU" sz="2000" dirty="0" err="1"/>
              <a:t>стандартів</a:t>
            </a:r>
            <a:r>
              <a:rPr lang="ru-RU" sz="2000" dirty="0"/>
              <a:t> ЄС.</a:t>
            </a:r>
          </a:p>
          <a:p>
            <a:endParaRPr lang="ru-UA" dirty="0"/>
          </a:p>
        </p:txBody>
      </p:sp>
      <p:sp>
        <p:nvSpPr>
          <p:cNvPr id="2" name="Дата 1">
            <a:extLst>
              <a:ext uri="{FF2B5EF4-FFF2-40B4-BE49-F238E27FC236}">
                <a16:creationId xmlns:a16="http://schemas.microsoft.com/office/drawing/2014/main" id="{C06AEFE7-0C49-9741-94F5-38DEF5526BF6}"/>
              </a:ext>
            </a:extLst>
          </p:cNvPr>
          <p:cNvSpPr>
            <a:spLocks noGrp="1"/>
          </p:cNvSpPr>
          <p:nvPr>
            <p:ph type="dt" sz="half" idx="10"/>
          </p:nvPr>
        </p:nvSpPr>
        <p:spPr/>
        <p:txBody>
          <a:bodyPr/>
          <a:lstStyle/>
          <a:p>
            <a:fld id="{73208427-10CD-AC47-9CAA-A4BAF0A55D8C}" type="datetime1">
              <a:rPr lang="ru-RU" smtClean="0"/>
              <a:t>13.11.2022</a:t>
            </a:fld>
            <a:endParaRPr lang="ru-UA"/>
          </a:p>
        </p:txBody>
      </p:sp>
      <p:sp>
        <p:nvSpPr>
          <p:cNvPr id="4" name="Номер слайда 3">
            <a:extLst>
              <a:ext uri="{FF2B5EF4-FFF2-40B4-BE49-F238E27FC236}">
                <a16:creationId xmlns:a16="http://schemas.microsoft.com/office/drawing/2014/main" id="{CCD791FB-B82B-1D45-9C37-4BFC24B5AAC9}"/>
              </a:ext>
            </a:extLst>
          </p:cNvPr>
          <p:cNvSpPr>
            <a:spLocks noGrp="1"/>
          </p:cNvSpPr>
          <p:nvPr>
            <p:ph type="sldNum" sz="quarter" idx="12"/>
          </p:nvPr>
        </p:nvSpPr>
        <p:spPr/>
        <p:txBody>
          <a:bodyPr/>
          <a:lstStyle/>
          <a:p>
            <a:fld id="{F553EFBA-7824-AA44-BC0C-2574B54A2861}" type="slidenum">
              <a:rPr lang="ru-UA" smtClean="0"/>
              <a:t>61</a:t>
            </a:fld>
            <a:endParaRPr lang="ru-UA"/>
          </a:p>
        </p:txBody>
      </p:sp>
      <p:pic>
        <p:nvPicPr>
          <p:cNvPr id="5" name="Рисунок 4">
            <a:extLst>
              <a:ext uri="{FF2B5EF4-FFF2-40B4-BE49-F238E27FC236}">
                <a16:creationId xmlns:a16="http://schemas.microsoft.com/office/drawing/2014/main" id="{ABC3080E-0B24-0543-A80F-7425BDB8B2A3}"/>
              </a:ext>
            </a:extLst>
          </p:cNvPr>
          <p:cNvPicPr>
            <a:picLocks noChangeAspect="1"/>
          </p:cNvPicPr>
          <p:nvPr/>
        </p:nvPicPr>
        <p:blipFill>
          <a:blip r:embed="rId2"/>
          <a:stretch>
            <a:fillRect/>
          </a:stretch>
        </p:blipFill>
        <p:spPr>
          <a:xfrm>
            <a:off x="1153862" y="169816"/>
            <a:ext cx="3212638" cy="2312126"/>
          </a:xfrm>
          <a:prstGeom prst="rect">
            <a:avLst/>
          </a:prstGeom>
        </p:spPr>
      </p:pic>
    </p:spTree>
    <p:extLst>
      <p:ext uri="{BB962C8B-B14F-4D97-AF65-F5344CB8AC3E}">
        <p14:creationId xmlns:p14="http://schemas.microsoft.com/office/powerpoint/2010/main" val="31381792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FD5F68A-81DE-2641-8F28-4C7550F9F0BC}"/>
              </a:ext>
            </a:extLst>
          </p:cNvPr>
          <p:cNvSpPr>
            <a:spLocks noGrp="1"/>
          </p:cNvSpPr>
          <p:nvPr>
            <p:ph type="title"/>
          </p:nvPr>
        </p:nvSpPr>
        <p:spPr>
          <a:xfrm>
            <a:off x="677334" y="609599"/>
            <a:ext cx="8596668" cy="2368731"/>
          </a:xfrm>
        </p:spPr>
        <p:txBody>
          <a:bodyPr>
            <a:normAutofit fontScale="90000"/>
          </a:bodyPr>
          <a:lstStyle/>
          <a:p>
            <a:r>
              <a:rPr lang="ru-RU" sz="2200" dirty="0"/>
              <a:t>Структура </a:t>
            </a:r>
            <a:r>
              <a:rPr lang="ru-RU" sz="2200" dirty="0" err="1"/>
              <a:t>програми</a:t>
            </a:r>
            <a:r>
              <a:rPr lang="ru-RU" sz="2200" dirty="0"/>
              <a:t> </a:t>
            </a:r>
            <a:r>
              <a:rPr lang="en" sz="2200" dirty="0"/>
              <a:t>IPA-III </a:t>
            </a:r>
            <a:r>
              <a:rPr lang="ru-RU" sz="2200" dirty="0"/>
              <a:t>на 2021-2027 </a:t>
            </a:r>
            <a:r>
              <a:rPr lang="ru-RU" sz="2200" dirty="0" err="1"/>
              <a:t>відображає</a:t>
            </a:r>
            <a:r>
              <a:rPr lang="ru-RU" sz="2200" dirty="0"/>
              <a:t> </a:t>
            </a:r>
            <a:r>
              <a:rPr lang="ru-RU" sz="2200" dirty="0" err="1"/>
              <a:t>специфічні</a:t>
            </a:r>
            <a:r>
              <a:rPr lang="ru-RU" sz="2200" dirty="0"/>
              <a:t> </a:t>
            </a:r>
            <a:r>
              <a:rPr lang="ru-RU" sz="2200" dirty="0" err="1"/>
              <a:t>цілі</a:t>
            </a:r>
            <a:r>
              <a:rPr lang="ru-RU" sz="2200" dirty="0"/>
              <a:t> </a:t>
            </a:r>
            <a:r>
              <a:rPr lang="ru-RU" sz="2200" dirty="0" err="1"/>
              <a:t>її</a:t>
            </a:r>
            <a:r>
              <a:rPr lang="ru-RU" sz="2200" dirty="0"/>
              <a:t> </a:t>
            </a:r>
            <a:r>
              <a:rPr lang="ru-RU" sz="2200" dirty="0" err="1"/>
              <a:t>регуляторної</a:t>
            </a:r>
            <a:r>
              <a:rPr lang="ru-RU" sz="2200" dirty="0"/>
              <a:t> </a:t>
            </a:r>
            <a:r>
              <a:rPr lang="ru-RU" sz="2200" dirty="0" err="1"/>
              <a:t>системи</a:t>
            </a:r>
            <a:r>
              <a:rPr lang="ru-RU" sz="2200" dirty="0"/>
              <a:t> і </a:t>
            </a:r>
            <a:r>
              <a:rPr lang="ru-RU" sz="2200" dirty="0" err="1"/>
              <a:t>фокусується</a:t>
            </a:r>
            <a:r>
              <a:rPr lang="ru-RU" sz="2200" dirty="0"/>
              <a:t> на </a:t>
            </a:r>
            <a:r>
              <a:rPr lang="ru-RU" sz="2200" dirty="0" err="1"/>
              <a:t>пріоритетах</a:t>
            </a:r>
            <a:r>
              <a:rPr lang="ru-RU" sz="2200" dirty="0"/>
              <a:t> </a:t>
            </a:r>
            <a:r>
              <a:rPr lang="ru-RU" sz="2200" dirty="0" err="1"/>
              <a:t>процесу</a:t>
            </a:r>
            <a:r>
              <a:rPr lang="ru-RU" sz="2200" dirty="0"/>
              <a:t> </a:t>
            </a:r>
            <a:r>
              <a:rPr lang="ru-RU" sz="2200" dirty="0" err="1"/>
              <a:t>розширення</a:t>
            </a:r>
            <a:r>
              <a:rPr lang="ru-RU" sz="2200" dirty="0"/>
              <a:t> ЄС за 5-ма </a:t>
            </a:r>
            <a:r>
              <a:rPr lang="ru-RU" sz="2200" dirty="0" err="1"/>
              <a:t>тематичними</a:t>
            </a:r>
            <a:r>
              <a:rPr lang="ru-RU" sz="2200" dirty="0"/>
              <a:t> </a:t>
            </a:r>
            <a:r>
              <a:rPr lang="ru-RU" sz="2200" dirty="0" err="1"/>
              <a:t>напрямками</a:t>
            </a:r>
            <a:r>
              <a:rPr lang="ru-RU" sz="2200" dirty="0"/>
              <a:t> (</a:t>
            </a:r>
            <a:r>
              <a:rPr lang="ru-RU" sz="2200" dirty="0" err="1"/>
              <a:t>які</a:t>
            </a:r>
            <a:r>
              <a:rPr lang="ru-RU" sz="2200" dirty="0"/>
              <a:t> </a:t>
            </a:r>
            <a:r>
              <a:rPr lang="ru-RU" sz="2200" dirty="0" err="1"/>
              <a:t>називаються</a:t>
            </a:r>
            <a:r>
              <a:rPr lang="ru-RU" sz="2200" dirty="0"/>
              <a:t> "</a:t>
            </a:r>
            <a:r>
              <a:rPr lang="ru-RU" sz="2200" dirty="0" err="1"/>
              <a:t>вікнами</a:t>
            </a:r>
            <a:r>
              <a:rPr lang="ru-RU" sz="2200" dirty="0"/>
              <a:t>" — </a:t>
            </a:r>
            <a:r>
              <a:rPr lang="en" sz="2200" dirty="0"/>
              <a:t>windows) </a:t>
            </a:r>
            <a:r>
              <a:rPr lang="ru-RU" sz="2200" dirty="0"/>
              <a:t>і </a:t>
            </a:r>
            <a:r>
              <a:rPr lang="ru-RU" sz="2200" dirty="0" err="1"/>
              <a:t>співпадають</a:t>
            </a:r>
            <a:r>
              <a:rPr lang="ru-RU" sz="2200" dirty="0"/>
              <a:t> з </a:t>
            </a:r>
            <a:r>
              <a:rPr lang="ru-RU" sz="2200" dirty="0" err="1"/>
              <a:t>напрямками</a:t>
            </a:r>
            <a:r>
              <a:rPr lang="ru-RU" sz="2200" dirty="0"/>
              <a:t> </a:t>
            </a:r>
            <a:r>
              <a:rPr lang="ru-RU" sz="2200" dirty="0" err="1"/>
              <a:t>ведення</a:t>
            </a:r>
            <a:r>
              <a:rPr lang="ru-RU" sz="2200" dirty="0"/>
              <a:t> </a:t>
            </a:r>
            <a:r>
              <a:rPr lang="ru-RU" sz="2200" dirty="0" err="1"/>
              <a:t>переговорів</a:t>
            </a:r>
            <a:r>
              <a:rPr lang="ru-RU" sz="2200" dirty="0"/>
              <a:t> </a:t>
            </a:r>
            <a:r>
              <a:rPr lang="ru-RU" sz="2200" dirty="0" err="1"/>
              <a:t>щодо</a:t>
            </a:r>
            <a:r>
              <a:rPr lang="ru-RU" sz="2200" dirty="0"/>
              <a:t> </a:t>
            </a:r>
            <a:r>
              <a:rPr lang="ru-RU" sz="2200" dirty="0" err="1"/>
              <a:t>вступу</a:t>
            </a:r>
            <a:r>
              <a:rPr lang="ru-RU" sz="2200" dirty="0"/>
              <a:t>:</a:t>
            </a:r>
            <a:br>
              <a:rPr lang="ru-RU" sz="2200" dirty="0"/>
            </a:br>
            <a:endParaRPr lang="ru-UA" dirty="0"/>
          </a:p>
        </p:txBody>
      </p:sp>
      <p:sp>
        <p:nvSpPr>
          <p:cNvPr id="3" name="Объект 2">
            <a:extLst>
              <a:ext uri="{FF2B5EF4-FFF2-40B4-BE49-F238E27FC236}">
                <a16:creationId xmlns:a16="http://schemas.microsoft.com/office/drawing/2014/main" id="{DB64EAB2-2AD2-F042-BEC4-8DD110B1D0FE}"/>
              </a:ext>
            </a:extLst>
          </p:cNvPr>
          <p:cNvSpPr>
            <a:spLocks noGrp="1"/>
          </p:cNvSpPr>
          <p:nvPr>
            <p:ph idx="1"/>
          </p:nvPr>
        </p:nvSpPr>
        <p:spPr>
          <a:xfrm>
            <a:off x="677334" y="3429000"/>
            <a:ext cx="8596668" cy="2612362"/>
          </a:xfrm>
        </p:spPr>
        <p:txBody>
          <a:bodyPr>
            <a:normAutofit fontScale="92500" lnSpcReduction="10000"/>
          </a:bodyPr>
          <a:lstStyle/>
          <a:p>
            <a:pPr fontAlgn="base"/>
            <a:r>
              <a:rPr lang="ru-RU" b="1" dirty="0"/>
              <a:t>1:</a:t>
            </a:r>
            <a:r>
              <a:rPr lang="ru-RU" dirty="0"/>
              <a:t> Верховенство права, </a:t>
            </a:r>
            <a:r>
              <a:rPr lang="ru-RU" dirty="0" err="1"/>
              <a:t>фундаментальні</a:t>
            </a:r>
            <a:r>
              <a:rPr lang="ru-RU" dirty="0"/>
              <a:t> права </a:t>
            </a:r>
            <a:r>
              <a:rPr lang="ru-RU" dirty="0" err="1"/>
              <a:t>людини</a:t>
            </a:r>
            <a:r>
              <a:rPr lang="ru-RU" dirty="0"/>
              <a:t> і </a:t>
            </a:r>
            <a:r>
              <a:rPr lang="ru-RU" dirty="0" err="1"/>
              <a:t>демократія</a:t>
            </a:r>
            <a:r>
              <a:rPr lang="ru-RU" dirty="0"/>
              <a:t>; </a:t>
            </a:r>
          </a:p>
          <a:p>
            <a:pPr fontAlgn="base"/>
            <a:r>
              <a:rPr lang="ru-RU" b="1" dirty="0"/>
              <a:t>2:</a:t>
            </a:r>
            <a:r>
              <a:rPr lang="ru-RU" dirty="0"/>
              <a:t> </a:t>
            </a:r>
            <a:r>
              <a:rPr lang="ru-RU" dirty="0" err="1"/>
              <a:t>Якісне</a:t>
            </a:r>
            <a:r>
              <a:rPr lang="ru-RU" dirty="0"/>
              <a:t> </a:t>
            </a:r>
            <a:r>
              <a:rPr lang="ru-RU" dirty="0" err="1"/>
              <a:t>управління</a:t>
            </a:r>
            <a:r>
              <a:rPr lang="ru-RU" dirty="0"/>
              <a:t>, </a:t>
            </a:r>
            <a:r>
              <a:rPr lang="ru-RU" dirty="0" err="1"/>
              <a:t>адаптація</a:t>
            </a:r>
            <a:r>
              <a:rPr lang="ru-RU" dirty="0"/>
              <a:t> </a:t>
            </a:r>
            <a:r>
              <a:rPr lang="ru-RU" dirty="0" err="1"/>
              <a:t>спільного</a:t>
            </a:r>
            <a:r>
              <a:rPr lang="ru-RU" dirty="0"/>
              <a:t> </a:t>
            </a:r>
            <a:r>
              <a:rPr lang="ru-RU" dirty="0" err="1"/>
              <a:t>законодавства</a:t>
            </a:r>
            <a:r>
              <a:rPr lang="ru-RU" dirty="0"/>
              <a:t> ЄС - </a:t>
            </a:r>
            <a:r>
              <a:rPr lang="en" dirty="0"/>
              <a:t>EU acquis, </a:t>
            </a:r>
            <a:r>
              <a:rPr lang="ru-RU" dirty="0" err="1"/>
              <a:t>стратегічні</a:t>
            </a:r>
            <a:r>
              <a:rPr lang="ru-RU" dirty="0"/>
              <a:t> </a:t>
            </a:r>
            <a:r>
              <a:rPr lang="ru-RU" dirty="0" err="1"/>
              <a:t>комунікації</a:t>
            </a:r>
            <a:r>
              <a:rPr lang="ru-RU" dirty="0"/>
              <a:t>;</a:t>
            </a:r>
          </a:p>
          <a:p>
            <a:pPr fontAlgn="base"/>
            <a:r>
              <a:rPr lang="ru-RU" b="1" dirty="0"/>
              <a:t>3:</a:t>
            </a:r>
            <a:r>
              <a:rPr lang="ru-RU" dirty="0"/>
              <a:t> </a:t>
            </a:r>
            <a:r>
              <a:rPr lang="ru-RU" dirty="0" err="1"/>
              <a:t>Зелений</a:t>
            </a:r>
            <a:r>
              <a:rPr lang="ru-RU" dirty="0"/>
              <a:t> </a:t>
            </a:r>
            <a:r>
              <a:rPr lang="ru-RU" dirty="0" err="1"/>
              <a:t>перехід</a:t>
            </a:r>
            <a:r>
              <a:rPr lang="ru-RU" dirty="0"/>
              <a:t> і </a:t>
            </a:r>
            <a:r>
              <a:rPr lang="ru-RU" dirty="0" err="1"/>
              <a:t>стійкі</a:t>
            </a:r>
            <a:r>
              <a:rPr lang="ru-RU" dirty="0"/>
              <a:t> </a:t>
            </a:r>
            <a:r>
              <a:rPr lang="ru-RU" dirty="0" err="1"/>
              <a:t>взаємозв’язки</a:t>
            </a:r>
            <a:r>
              <a:rPr lang="ru-RU" dirty="0"/>
              <a:t>;</a:t>
            </a:r>
          </a:p>
          <a:p>
            <a:pPr fontAlgn="base"/>
            <a:r>
              <a:rPr lang="ru-RU" b="1" dirty="0"/>
              <a:t>4:</a:t>
            </a:r>
            <a:r>
              <a:rPr lang="ru-RU" dirty="0"/>
              <a:t> </a:t>
            </a:r>
            <a:r>
              <a:rPr lang="ru-RU" dirty="0" err="1"/>
              <a:t>Конкурентоспроможність</a:t>
            </a:r>
            <a:r>
              <a:rPr lang="ru-RU" dirty="0"/>
              <a:t> та </a:t>
            </a:r>
            <a:r>
              <a:rPr lang="ru-RU" dirty="0" err="1"/>
              <a:t>інклюзивне</a:t>
            </a:r>
            <a:r>
              <a:rPr lang="ru-RU" dirty="0"/>
              <a:t> </a:t>
            </a:r>
            <a:r>
              <a:rPr lang="ru-RU" dirty="0" err="1"/>
              <a:t>економічне</a:t>
            </a:r>
            <a:r>
              <a:rPr lang="ru-RU" dirty="0"/>
              <a:t> </a:t>
            </a:r>
            <a:r>
              <a:rPr lang="ru-RU" dirty="0" err="1"/>
              <a:t>зростання</a:t>
            </a:r>
            <a:r>
              <a:rPr lang="ru-RU" dirty="0"/>
              <a:t>;</a:t>
            </a:r>
          </a:p>
          <a:p>
            <a:pPr fontAlgn="base"/>
            <a:r>
              <a:rPr lang="ru-RU" b="1" dirty="0"/>
              <a:t>5:</a:t>
            </a:r>
            <a:r>
              <a:rPr lang="ru-RU" dirty="0"/>
              <a:t> </a:t>
            </a:r>
            <a:r>
              <a:rPr lang="ru-RU" dirty="0" err="1"/>
              <a:t>Територіальне</a:t>
            </a:r>
            <a:r>
              <a:rPr lang="ru-RU" dirty="0"/>
              <a:t> і </a:t>
            </a:r>
            <a:r>
              <a:rPr lang="ru-RU" dirty="0" err="1"/>
              <a:t>транскордонне</a:t>
            </a:r>
            <a:r>
              <a:rPr lang="ru-RU" dirty="0"/>
              <a:t> </a:t>
            </a:r>
            <a:r>
              <a:rPr lang="ru-RU" dirty="0" err="1"/>
              <a:t>співробітництво</a:t>
            </a:r>
            <a:r>
              <a:rPr lang="ru-RU" dirty="0"/>
              <a:t>.</a:t>
            </a:r>
          </a:p>
          <a:p>
            <a:endParaRPr lang="ru-UA" dirty="0"/>
          </a:p>
        </p:txBody>
      </p:sp>
      <p:sp>
        <p:nvSpPr>
          <p:cNvPr id="4" name="Дата 3">
            <a:extLst>
              <a:ext uri="{FF2B5EF4-FFF2-40B4-BE49-F238E27FC236}">
                <a16:creationId xmlns:a16="http://schemas.microsoft.com/office/drawing/2014/main" id="{2BA81B61-B237-0E40-B5FD-AE04D4B3FCB8}"/>
              </a:ext>
            </a:extLst>
          </p:cNvPr>
          <p:cNvSpPr>
            <a:spLocks noGrp="1"/>
          </p:cNvSpPr>
          <p:nvPr>
            <p:ph type="dt" sz="half" idx="10"/>
          </p:nvPr>
        </p:nvSpPr>
        <p:spPr/>
        <p:txBody>
          <a:bodyPr/>
          <a:lstStyle/>
          <a:p>
            <a:fld id="{F7ADB050-1263-2A45-8DC3-350D7D44C3E3}" type="datetime1">
              <a:rPr lang="ru-RU" smtClean="0"/>
              <a:t>13.11.2022</a:t>
            </a:fld>
            <a:endParaRPr lang="ru-UA"/>
          </a:p>
        </p:txBody>
      </p:sp>
      <p:sp>
        <p:nvSpPr>
          <p:cNvPr id="5" name="Номер слайда 4">
            <a:extLst>
              <a:ext uri="{FF2B5EF4-FFF2-40B4-BE49-F238E27FC236}">
                <a16:creationId xmlns:a16="http://schemas.microsoft.com/office/drawing/2014/main" id="{2B5958E6-A072-3948-8793-537A6363EFCC}"/>
              </a:ext>
            </a:extLst>
          </p:cNvPr>
          <p:cNvSpPr>
            <a:spLocks noGrp="1"/>
          </p:cNvSpPr>
          <p:nvPr>
            <p:ph type="sldNum" sz="quarter" idx="12"/>
          </p:nvPr>
        </p:nvSpPr>
        <p:spPr/>
        <p:txBody>
          <a:bodyPr/>
          <a:lstStyle/>
          <a:p>
            <a:fld id="{F553EFBA-7824-AA44-BC0C-2574B54A2861}" type="slidenum">
              <a:rPr lang="ru-UA" smtClean="0"/>
              <a:t>62</a:t>
            </a:fld>
            <a:endParaRPr lang="ru-UA"/>
          </a:p>
        </p:txBody>
      </p:sp>
    </p:spTree>
    <p:extLst>
      <p:ext uri="{BB962C8B-B14F-4D97-AF65-F5344CB8AC3E}">
        <p14:creationId xmlns:p14="http://schemas.microsoft.com/office/powerpoint/2010/main" val="33261154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7770116-6823-174D-94A2-42036B77DE5B}"/>
              </a:ext>
            </a:extLst>
          </p:cNvPr>
          <p:cNvSpPr>
            <a:spLocks noGrp="1"/>
          </p:cNvSpPr>
          <p:nvPr>
            <p:ph idx="1"/>
          </p:nvPr>
        </p:nvSpPr>
        <p:spPr>
          <a:xfrm>
            <a:off x="677334" y="2547257"/>
            <a:ext cx="7709020" cy="3494105"/>
          </a:xfrm>
        </p:spPr>
        <p:txBody>
          <a:bodyPr>
            <a:normAutofit fontScale="85000" lnSpcReduction="10000"/>
          </a:bodyPr>
          <a:lstStyle/>
          <a:p>
            <a:pPr algn="just" fontAlgn="base"/>
            <a:endParaRPr lang="ru-RU" dirty="0"/>
          </a:p>
          <a:p>
            <a:pPr algn="just" fontAlgn="base"/>
            <a:endParaRPr lang="ru-RU" dirty="0"/>
          </a:p>
          <a:p>
            <a:pPr algn="just" fontAlgn="base"/>
            <a:r>
              <a:rPr lang="ru-RU" dirty="0"/>
              <a:t>В </a:t>
            </a:r>
            <a:r>
              <a:rPr lang="ru-RU" dirty="0" err="1"/>
              <a:t>історичному</a:t>
            </a:r>
            <a:r>
              <a:rPr lang="ru-RU" dirty="0"/>
              <a:t> </a:t>
            </a:r>
            <a:r>
              <a:rPr lang="ru-RU" dirty="0" err="1"/>
              <a:t>контексті</a:t>
            </a:r>
            <a:r>
              <a:rPr lang="ru-RU" dirty="0"/>
              <a:t> до </a:t>
            </a:r>
            <a:r>
              <a:rPr lang="ru-RU" dirty="0" err="1"/>
              <a:t>започаткування</a:t>
            </a:r>
            <a:r>
              <a:rPr lang="ru-RU" dirty="0"/>
              <a:t> </a:t>
            </a:r>
            <a:r>
              <a:rPr lang="ru-RU" dirty="0" err="1"/>
              <a:t>Інструменту</a:t>
            </a:r>
            <a:r>
              <a:rPr lang="ru-RU" dirty="0"/>
              <a:t> </a:t>
            </a:r>
            <a:r>
              <a:rPr lang="ru-RU" dirty="0" err="1"/>
              <a:t>допомоги</a:t>
            </a:r>
            <a:r>
              <a:rPr lang="ru-RU" dirty="0"/>
              <a:t> перед </a:t>
            </a:r>
            <a:r>
              <a:rPr lang="ru-RU" dirty="0" err="1"/>
              <a:t>вступом</a:t>
            </a:r>
            <a:r>
              <a:rPr lang="ru-RU" dirty="0"/>
              <a:t> (</a:t>
            </a:r>
            <a:r>
              <a:rPr lang="en" dirty="0"/>
              <a:t>IPA-I) </a:t>
            </a:r>
            <a:r>
              <a:rPr lang="ru-RU" dirty="0"/>
              <a:t>з </a:t>
            </a:r>
            <a:r>
              <a:rPr lang="ru-RU" dirty="0" err="1"/>
              <a:t>кінця</a:t>
            </a:r>
            <a:r>
              <a:rPr lang="ru-RU" dirty="0"/>
              <a:t> 1990-х </a:t>
            </a:r>
            <a:r>
              <a:rPr lang="ru-RU" dirty="0" err="1"/>
              <a:t>років</a:t>
            </a:r>
            <a:r>
              <a:rPr lang="ru-RU" dirty="0"/>
              <a:t> ЄС для </a:t>
            </a:r>
            <a:r>
              <a:rPr lang="ru-RU" dirty="0" err="1"/>
              <a:t>підготовки</a:t>
            </a:r>
            <a:r>
              <a:rPr lang="ru-RU" dirty="0"/>
              <a:t> </a:t>
            </a:r>
            <a:r>
              <a:rPr lang="ru-RU" dirty="0" err="1"/>
              <a:t>балканських</a:t>
            </a:r>
            <a:r>
              <a:rPr lang="ru-RU" dirty="0"/>
              <a:t> </a:t>
            </a:r>
            <a:r>
              <a:rPr lang="ru-RU" dirty="0" err="1"/>
              <a:t>країн</a:t>
            </a:r>
            <a:r>
              <a:rPr lang="ru-RU" dirty="0"/>
              <a:t> до членства в ЄС </a:t>
            </a:r>
            <a:r>
              <a:rPr lang="ru-RU" dirty="0" err="1"/>
              <a:t>використовував</a:t>
            </a:r>
            <a:r>
              <a:rPr lang="ru-RU" dirty="0"/>
              <a:t> </a:t>
            </a:r>
            <a:r>
              <a:rPr lang="ru-RU" dirty="0" err="1"/>
              <a:t>такі</a:t>
            </a:r>
            <a:r>
              <a:rPr lang="ru-RU" dirty="0"/>
              <a:t> </a:t>
            </a:r>
            <a:r>
              <a:rPr lang="ru-RU" dirty="0" err="1"/>
              <a:t>програми</a:t>
            </a:r>
            <a:r>
              <a:rPr lang="ru-RU" dirty="0"/>
              <a:t> як "</a:t>
            </a:r>
            <a:r>
              <a:rPr lang="en" dirty="0"/>
              <a:t>Phare", "OBNOVA", "SAPARD", "CARDS". </a:t>
            </a:r>
          </a:p>
          <a:p>
            <a:pPr algn="just" fontAlgn="base"/>
            <a:r>
              <a:rPr lang="ru-RU" dirty="0" err="1"/>
              <a:t>Ці</a:t>
            </a:r>
            <a:r>
              <a:rPr lang="ru-RU" dirty="0"/>
              <a:t> </a:t>
            </a:r>
            <a:r>
              <a:rPr lang="ru-RU" dirty="0" err="1"/>
              <a:t>програми</a:t>
            </a:r>
            <a:r>
              <a:rPr lang="ru-RU" dirty="0"/>
              <a:t> </a:t>
            </a:r>
            <a:r>
              <a:rPr lang="ru-RU" dirty="0" err="1"/>
              <a:t>покликані</a:t>
            </a:r>
            <a:r>
              <a:rPr lang="ru-RU" dirty="0"/>
              <a:t> </a:t>
            </a:r>
            <a:r>
              <a:rPr lang="ru-RU" dirty="0" err="1"/>
              <a:t>були</a:t>
            </a:r>
            <a:r>
              <a:rPr lang="ru-RU" dirty="0"/>
              <a:t> </a:t>
            </a:r>
            <a:r>
              <a:rPr lang="ru-RU" dirty="0" err="1"/>
              <a:t>посилити</a:t>
            </a:r>
            <a:r>
              <a:rPr lang="ru-RU" dirty="0"/>
              <a:t> </a:t>
            </a:r>
            <a:r>
              <a:rPr lang="ru-RU" dirty="0" err="1"/>
              <a:t>співробітництво</a:t>
            </a:r>
            <a:r>
              <a:rPr lang="ru-RU" dirty="0"/>
              <a:t> </a:t>
            </a:r>
            <a:r>
              <a:rPr lang="ru-RU" dirty="0" err="1"/>
              <a:t>балканських</a:t>
            </a:r>
            <a:r>
              <a:rPr lang="ru-RU" dirty="0"/>
              <a:t> </a:t>
            </a:r>
            <a:r>
              <a:rPr lang="ru-RU" dirty="0" err="1"/>
              <a:t>країн</a:t>
            </a:r>
            <a:r>
              <a:rPr lang="ru-RU" dirty="0"/>
              <a:t> </a:t>
            </a:r>
            <a:r>
              <a:rPr lang="ru-RU" dirty="0" err="1"/>
              <a:t>із</a:t>
            </a:r>
            <a:r>
              <a:rPr lang="ru-RU" dirty="0"/>
              <a:t> ЄС та </a:t>
            </a:r>
            <a:r>
              <a:rPr lang="ru-RU" dirty="0" err="1"/>
              <a:t>створити</a:t>
            </a:r>
            <a:r>
              <a:rPr lang="ru-RU" dirty="0"/>
              <a:t> </a:t>
            </a:r>
            <a:r>
              <a:rPr lang="ru-RU" dirty="0" err="1"/>
              <a:t>підґрунтя</a:t>
            </a:r>
            <a:r>
              <a:rPr lang="ru-RU" dirty="0"/>
              <a:t> для </a:t>
            </a:r>
            <a:r>
              <a:rPr lang="ru-RU" dirty="0" err="1"/>
              <a:t>їх</a:t>
            </a:r>
            <a:r>
              <a:rPr lang="ru-RU" dirty="0"/>
              <a:t> членства у структурах ЄС. </a:t>
            </a:r>
            <a:r>
              <a:rPr lang="ru-RU" dirty="0" err="1"/>
              <a:t>Реалізація</a:t>
            </a:r>
            <a:r>
              <a:rPr lang="ru-RU" dirty="0"/>
              <a:t> таких </a:t>
            </a:r>
            <a:r>
              <a:rPr lang="ru-RU" dirty="0" err="1"/>
              <a:t>програм</a:t>
            </a:r>
            <a:r>
              <a:rPr lang="ru-RU" dirty="0"/>
              <a:t> </a:t>
            </a:r>
            <a:r>
              <a:rPr lang="ru-RU" dirty="0" err="1"/>
              <a:t>була</a:t>
            </a:r>
            <a:r>
              <a:rPr lang="ru-RU" dirty="0"/>
              <a:t> </a:t>
            </a:r>
            <a:r>
              <a:rPr lang="ru-RU" dirty="0" err="1"/>
              <a:t>невід'ємним</a:t>
            </a:r>
            <a:r>
              <a:rPr lang="ru-RU" dirty="0"/>
              <a:t> </a:t>
            </a:r>
            <a:r>
              <a:rPr lang="ru-RU" dirty="0" err="1"/>
              <a:t>елементом</a:t>
            </a:r>
            <a:r>
              <a:rPr lang="ru-RU" dirty="0"/>
              <a:t> </a:t>
            </a:r>
            <a:r>
              <a:rPr lang="ru-RU" dirty="0" err="1"/>
              <a:t>Угод</a:t>
            </a:r>
            <a:r>
              <a:rPr lang="ru-RU" dirty="0"/>
              <a:t> </a:t>
            </a:r>
            <a:r>
              <a:rPr lang="ru-RU" dirty="0" err="1"/>
              <a:t>цих</a:t>
            </a:r>
            <a:r>
              <a:rPr lang="ru-RU" dirty="0"/>
              <a:t> </a:t>
            </a:r>
            <a:r>
              <a:rPr lang="ru-RU" dirty="0" err="1"/>
              <a:t>країн</a:t>
            </a:r>
            <a:r>
              <a:rPr lang="ru-RU" dirty="0"/>
              <a:t> про </a:t>
            </a:r>
            <a:r>
              <a:rPr lang="ru-RU" dirty="0" err="1"/>
              <a:t>стабілізацію</a:t>
            </a:r>
            <a:r>
              <a:rPr lang="ru-RU" dirty="0"/>
              <a:t> та </a:t>
            </a:r>
            <a:r>
              <a:rPr lang="ru-RU" dirty="0" err="1"/>
              <a:t>асоціацію</a:t>
            </a:r>
            <a:r>
              <a:rPr lang="ru-RU" dirty="0"/>
              <a:t> з ЄС.</a:t>
            </a:r>
          </a:p>
          <a:p>
            <a:pPr algn="just"/>
            <a:endParaRPr lang="ru-UA" dirty="0"/>
          </a:p>
        </p:txBody>
      </p:sp>
      <p:sp>
        <p:nvSpPr>
          <p:cNvPr id="2" name="Дата 1">
            <a:extLst>
              <a:ext uri="{FF2B5EF4-FFF2-40B4-BE49-F238E27FC236}">
                <a16:creationId xmlns:a16="http://schemas.microsoft.com/office/drawing/2014/main" id="{225600FD-8A9D-AB4F-8FBC-4EFC8336CA56}"/>
              </a:ext>
            </a:extLst>
          </p:cNvPr>
          <p:cNvSpPr>
            <a:spLocks noGrp="1"/>
          </p:cNvSpPr>
          <p:nvPr>
            <p:ph type="dt" sz="half" idx="10"/>
          </p:nvPr>
        </p:nvSpPr>
        <p:spPr/>
        <p:txBody>
          <a:bodyPr/>
          <a:lstStyle/>
          <a:p>
            <a:fld id="{A9A4ABE3-09ED-7344-9109-EF1B6B3405CA}" type="datetime1">
              <a:rPr lang="ru-RU" smtClean="0"/>
              <a:t>13.11.2022</a:t>
            </a:fld>
            <a:endParaRPr lang="ru-UA"/>
          </a:p>
        </p:txBody>
      </p:sp>
      <p:sp>
        <p:nvSpPr>
          <p:cNvPr id="4" name="Номер слайда 3">
            <a:extLst>
              <a:ext uri="{FF2B5EF4-FFF2-40B4-BE49-F238E27FC236}">
                <a16:creationId xmlns:a16="http://schemas.microsoft.com/office/drawing/2014/main" id="{22479536-6D32-114E-B96C-56AE680D2964}"/>
              </a:ext>
            </a:extLst>
          </p:cNvPr>
          <p:cNvSpPr>
            <a:spLocks noGrp="1"/>
          </p:cNvSpPr>
          <p:nvPr>
            <p:ph type="sldNum" sz="quarter" idx="12"/>
          </p:nvPr>
        </p:nvSpPr>
        <p:spPr/>
        <p:txBody>
          <a:bodyPr/>
          <a:lstStyle/>
          <a:p>
            <a:fld id="{F553EFBA-7824-AA44-BC0C-2574B54A2861}" type="slidenum">
              <a:rPr lang="ru-UA" smtClean="0"/>
              <a:t>63</a:t>
            </a:fld>
            <a:endParaRPr lang="ru-UA"/>
          </a:p>
        </p:txBody>
      </p:sp>
      <p:pic>
        <p:nvPicPr>
          <p:cNvPr id="5" name="Рисунок 4">
            <a:extLst>
              <a:ext uri="{FF2B5EF4-FFF2-40B4-BE49-F238E27FC236}">
                <a16:creationId xmlns:a16="http://schemas.microsoft.com/office/drawing/2014/main" id="{57464762-B6C6-7C4E-9803-EB9C7767B26D}"/>
              </a:ext>
            </a:extLst>
          </p:cNvPr>
          <p:cNvPicPr>
            <a:picLocks noChangeAspect="1"/>
          </p:cNvPicPr>
          <p:nvPr/>
        </p:nvPicPr>
        <p:blipFill>
          <a:blip r:embed="rId2"/>
          <a:stretch>
            <a:fillRect/>
          </a:stretch>
        </p:blipFill>
        <p:spPr>
          <a:xfrm>
            <a:off x="822960" y="721504"/>
            <a:ext cx="4206240" cy="2355495"/>
          </a:xfrm>
          <a:prstGeom prst="rect">
            <a:avLst/>
          </a:prstGeom>
        </p:spPr>
      </p:pic>
    </p:spTree>
    <p:extLst>
      <p:ext uri="{BB962C8B-B14F-4D97-AF65-F5344CB8AC3E}">
        <p14:creationId xmlns:p14="http://schemas.microsoft.com/office/powerpoint/2010/main" val="7200184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56D88B1-FE83-3B47-BD6B-1705D2B0B8AC}"/>
              </a:ext>
            </a:extLst>
          </p:cNvPr>
          <p:cNvSpPr>
            <a:spLocks noGrp="1"/>
          </p:cNvSpPr>
          <p:nvPr>
            <p:ph idx="1"/>
          </p:nvPr>
        </p:nvSpPr>
        <p:spPr>
          <a:xfrm>
            <a:off x="677334" y="2160589"/>
            <a:ext cx="8140095" cy="3880773"/>
          </a:xfrm>
        </p:spPr>
        <p:txBody>
          <a:bodyPr>
            <a:normAutofit fontScale="92500" lnSpcReduction="10000"/>
          </a:bodyPr>
          <a:lstStyle/>
          <a:p>
            <a:pPr algn="just" fontAlgn="base"/>
            <a:r>
              <a:rPr lang="ru-RU" dirty="0" err="1"/>
              <a:t>Під</a:t>
            </a:r>
            <a:r>
              <a:rPr lang="ru-RU" dirty="0"/>
              <a:t> кутом </a:t>
            </a:r>
            <a:r>
              <a:rPr lang="ru-RU" dirty="0" err="1"/>
              <a:t>зору</a:t>
            </a:r>
            <a:r>
              <a:rPr lang="ru-RU" dirty="0"/>
              <a:t> </a:t>
            </a:r>
            <a:r>
              <a:rPr lang="ru-RU" dirty="0" err="1"/>
              <a:t>майбутнього</a:t>
            </a:r>
            <a:r>
              <a:rPr lang="ru-RU" dirty="0"/>
              <a:t> членства </a:t>
            </a:r>
            <a:r>
              <a:rPr lang="ru-RU" dirty="0" err="1"/>
              <a:t>України</a:t>
            </a:r>
            <a:r>
              <a:rPr lang="ru-RU" dirty="0"/>
              <a:t> в ЄС </a:t>
            </a:r>
            <a:r>
              <a:rPr lang="ru-RU" dirty="0" err="1"/>
              <a:t>варто</a:t>
            </a:r>
            <a:r>
              <a:rPr lang="ru-RU" dirty="0"/>
              <a:t> </a:t>
            </a:r>
            <a:r>
              <a:rPr lang="ru-RU" dirty="0" err="1"/>
              <a:t>розглядати</a:t>
            </a:r>
            <a:r>
              <a:rPr lang="ru-RU" dirty="0"/>
              <a:t> і </a:t>
            </a:r>
            <a:r>
              <a:rPr lang="ru-RU" dirty="0" err="1"/>
              <a:t>допомогу</a:t>
            </a:r>
            <a:r>
              <a:rPr lang="ru-RU" dirty="0"/>
              <a:t> ЄС на </a:t>
            </a:r>
            <a:r>
              <a:rPr lang="ru-RU" dirty="0" err="1"/>
              <a:t>відбудову</a:t>
            </a:r>
            <a:r>
              <a:rPr lang="ru-RU" dirty="0"/>
              <a:t> </a:t>
            </a:r>
            <a:r>
              <a:rPr lang="ru-RU" dirty="0" err="1"/>
              <a:t>України</a:t>
            </a:r>
            <a:r>
              <a:rPr lang="ru-RU" dirty="0"/>
              <a:t>. Фонд </a:t>
            </a:r>
            <a:r>
              <a:rPr lang="ru-RU" dirty="0" err="1"/>
              <a:t>солідарності</a:t>
            </a:r>
            <a:r>
              <a:rPr lang="ru-RU" dirty="0"/>
              <a:t> з </a:t>
            </a:r>
            <a:r>
              <a:rPr lang="ru-RU" dirty="0" err="1"/>
              <a:t>Україною</a:t>
            </a:r>
            <a:r>
              <a:rPr lang="ru-RU" dirty="0"/>
              <a:t> </a:t>
            </a:r>
            <a:r>
              <a:rPr lang="ru-RU" dirty="0" err="1"/>
              <a:t>Європейська</a:t>
            </a:r>
            <a:r>
              <a:rPr lang="ru-RU" dirty="0"/>
              <a:t> Рада та </a:t>
            </a:r>
            <a:r>
              <a:rPr lang="ru-RU" dirty="0" err="1"/>
              <a:t>Єврокомісія</a:t>
            </a:r>
            <a:r>
              <a:rPr lang="ru-RU" dirty="0"/>
              <a:t> </a:t>
            </a:r>
            <a:r>
              <a:rPr lang="ru-RU" dirty="0" err="1"/>
              <a:t>вже</a:t>
            </a:r>
            <a:r>
              <a:rPr lang="ru-RU" dirty="0"/>
              <a:t> </a:t>
            </a:r>
            <a:r>
              <a:rPr lang="ru-RU" dirty="0" err="1"/>
              <a:t>анонсувала</a:t>
            </a:r>
            <a:r>
              <a:rPr lang="ru-RU" dirty="0"/>
              <a:t>.</a:t>
            </a:r>
          </a:p>
          <a:p>
            <a:pPr algn="just" fontAlgn="base"/>
            <a:r>
              <a:rPr lang="ru-RU" dirty="0" err="1"/>
              <a:t>Крім</a:t>
            </a:r>
            <a:r>
              <a:rPr lang="ru-RU" dirty="0"/>
              <a:t> </a:t>
            </a:r>
            <a:r>
              <a:rPr lang="ru-RU" dirty="0" err="1"/>
              <a:t>фінансування</a:t>
            </a:r>
            <a:r>
              <a:rPr lang="ru-RU" dirty="0"/>
              <a:t> проєктів з </a:t>
            </a:r>
            <a:r>
              <a:rPr lang="ru-RU" dirty="0" err="1"/>
              <a:t>післявоєнної</a:t>
            </a:r>
            <a:r>
              <a:rPr lang="ru-RU" dirty="0"/>
              <a:t> </a:t>
            </a:r>
            <a:r>
              <a:rPr lang="ru-RU" dirty="0" err="1"/>
              <a:t>відбудови</a:t>
            </a:r>
            <a:r>
              <a:rPr lang="ru-RU" dirty="0"/>
              <a:t> </a:t>
            </a:r>
            <a:r>
              <a:rPr lang="ru-RU" dirty="0" err="1"/>
              <a:t>України</a:t>
            </a:r>
            <a:r>
              <a:rPr lang="ru-RU" dirty="0"/>
              <a:t>, </a:t>
            </a:r>
            <a:r>
              <a:rPr lang="ru-RU" dirty="0" err="1"/>
              <a:t>він</a:t>
            </a:r>
            <a:r>
              <a:rPr lang="ru-RU" dirty="0"/>
              <a:t> </a:t>
            </a:r>
            <a:r>
              <a:rPr lang="ru-RU" dirty="0" err="1"/>
              <a:t>може</a:t>
            </a:r>
            <a:r>
              <a:rPr lang="ru-RU" dirty="0"/>
              <a:t> </a:t>
            </a:r>
            <a:r>
              <a:rPr lang="ru-RU" dirty="0" err="1"/>
              <a:t>використовуватися</a:t>
            </a:r>
            <a:r>
              <a:rPr lang="ru-RU" dirty="0"/>
              <a:t> і для </a:t>
            </a:r>
            <a:r>
              <a:rPr lang="ru-RU" dirty="0" err="1"/>
              <a:t>досягнення</a:t>
            </a:r>
            <a:r>
              <a:rPr lang="ru-RU" dirty="0"/>
              <a:t> </a:t>
            </a:r>
            <a:r>
              <a:rPr lang="ru-RU" dirty="0" err="1"/>
              <a:t>цілей</a:t>
            </a:r>
            <a:r>
              <a:rPr lang="ru-RU" dirty="0"/>
              <a:t> </a:t>
            </a:r>
            <a:r>
              <a:rPr lang="ru-RU" dirty="0" err="1"/>
              <a:t>передвступної</a:t>
            </a:r>
            <a:r>
              <a:rPr lang="ru-RU" dirty="0"/>
              <a:t> </a:t>
            </a:r>
            <a:r>
              <a:rPr lang="ru-RU" dirty="0" err="1"/>
              <a:t>підготовки</a:t>
            </a:r>
            <a:r>
              <a:rPr lang="ru-RU" dirty="0"/>
              <a:t>. </a:t>
            </a:r>
          </a:p>
          <a:p>
            <a:pPr algn="just" fontAlgn="base"/>
            <a:r>
              <a:rPr lang="ru-RU" dirty="0" err="1"/>
              <a:t>Органи</a:t>
            </a:r>
            <a:r>
              <a:rPr lang="ru-RU" dirty="0"/>
              <a:t> ЄС, </a:t>
            </a:r>
            <a:r>
              <a:rPr lang="ru-RU" dirty="0" err="1"/>
              <a:t>співпрацюючи</a:t>
            </a:r>
            <a:r>
              <a:rPr lang="ru-RU" dirty="0"/>
              <a:t> з </a:t>
            </a:r>
            <a:r>
              <a:rPr lang="ru-RU" dirty="0" err="1"/>
              <a:t>Україною</a:t>
            </a:r>
            <a:r>
              <a:rPr lang="ru-RU" dirty="0"/>
              <a:t> у </a:t>
            </a:r>
            <a:r>
              <a:rPr lang="ru-RU" dirty="0" err="1"/>
              <a:t>питаннях</a:t>
            </a:r>
            <a:r>
              <a:rPr lang="ru-RU" dirty="0"/>
              <a:t> </a:t>
            </a:r>
            <a:r>
              <a:rPr lang="ru-RU" dirty="0" err="1"/>
              <a:t>відновлення</a:t>
            </a:r>
            <a:r>
              <a:rPr lang="ru-RU" dirty="0"/>
              <a:t> </a:t>
            </a:r>
            <a:r>
              <a:rPr lang="ru-RU" dirty="0" err="1"/>
              <a:t>економіки</a:t>
            </a:r>
            <a:r>
              <a:rPr lang="ru-RU" dirty="0"/>
              <a:t>, </a:t>
            </a:r>
            <a:r>
              <a:rPr lang="ru-RU" dirty="0" err="1"/>
              <a:t>можуть</a:t>
            </a:r>
            <a:r>
              <a:rPr lang="ru-RU" dirty="0"/>
              <a:t> </a:t>
            </a:r>
            <a:r>
              <a:rPr lang="ru-RU" dirty="0" err="1"/>
              <a:t>розглядати</a:t>
            </a:r>
            <a:r>
              <a:rPr lang="ru-RU" dirty="0"/>
              <a:t> </a:t>
            </a:r>
            <a:r>
              <a:rPr lang="ru-RU" dirty="0" err="1"/>
              <a:t>такі</a:t>
            </a:r>
            <a:r>
              <a:rPr lang="ru-RU" dirty="0"/>
              <a:t> </a:t>
            </a:r>
            <a:r>
              <a:rPr lang="ru-RU" dirty="0" err="1"/>
              <a:t>проєкти</a:t>
            </a:r>
            <a:r>
              <a:rPr lang="ru-RU" dirty="0"/>
              <a:t> не </a:t>
            </a:r>
            <a:r>
              <a:rPr lang="ru-RU" dirty="0" err="1"/>
              <a:t>тільки</a:t>
            </a:r>
            <a:r>
              <a:rPr lang="ru-RU" dirty="0"/>
              <a:t> через призму </a:t>
            </a:r>
            <a:r>
              <a:rPr lang="ru-RU" dirty="0" err="1"/>
              <a:t>допомоги</a:t>
            </a:r>
            <a:r>
              <a:rPr lang="ru-RU" dirty="0"/>
              <a:t> </a:t>
            </a:r>
            <a:r>
              <a:rPr lang="ru-RU" dirty="0" err="1"/>
              <a:t>постраждалій</a:t>
            </a:r>
            <a:r>
              <a:rPr lang="ru-RU" dirty="0"/>
              <a:t> </a:t>
            </a:r>
            <a:r>
              <a:rPr lang="ru-RU" dirty="0" err="1"/>
              <a:t>від</a:t>
            </a:r>
            <a:r>
              <a:rPr lang="ru-RU" dirty="0"/>
              <a:t> </a:t>
            </a:r>
            <a:r>
              <a:rPr lang="ru-RU" dirty="0" err="1"/>
              <a:t>збройної</a:t>
            </a:r>
            <a:r>
              <a:rPr lang="ru-RU" dirty="0"/>
              <a:t> </a:t>
            </a:r>
            <a:r>
              <a:rPr lang="ru-RU" dirty="0" err="1"/>
              <a:t>агресії</a:t>
            </a:r>
            <a:r>
              <a:rPr lang="ru-RU" dirty="0"/>
              <a:t> </a:t>
            </a:r>
            <a:r>
              <a:rPr lang="ru-RU" dirty="0" err="1"/>
              <a:t>країні</a:t>
            </a:r>
            <a:r>
              <a:rPr lang="ru-RU" dirty="0"/>
              <a:t>, а й через призму </a:t>
            </a:r>
            <a:r>
              <a:rPr lang="ru-RU" dirty="0" err="1"/>
              <a:t>інвестицій</a:t>
            </a:r>
            <a:r>
              <a:rPr lang="ru-RU" dirty="0"/>
              <a:t> у </a:t>
            </a:r>
            <a:r>
              <a:rPr lang="ru-RU" dirty="0" err="1"/>
              <a:t>наближення</a:t>
            </a:r>
            <a:r>
              <a:rPr lang="ru-RU" dirty="0"/>
              <a:t> </a:t>
            </a:r>
            <a:r>
              <a:rPr lang="ru-RU" dirty="0" err="1"/>
              <a:t>України</a:t>
            </a:r>
            <a:r>
              <a:rPr lang="ru-RU" dirty="0"/>
              <a:t> до </a:t>
            </a:r>
            <a:r>
              <a:rPr lang="ru-RU" dirty="0" err="1"/>
              <a:t>стандартів</a:t>
            </a:r>
            <a:r>
              <a:rPr lang="ru-RU" dirty="0"/>
              <a:t> ЄС.</a:t>
            </a:r>
          </a:p>
          <a:p>
            <a:pPr algn="just"/>
            <a:endParaRPr lang="ru-UA" dirty="0"/>
          </a:p>
        </p:txBody>
      </p:sp>
      <p:sp>
        <p:nvSpPr>
          <p:cNvPr id="2" name="Дата 1">
            <a:extLst>
              <a:ext uri="{FF2B5EF4-FFF2-40B4-BE49-F238E27FC236}">
                <a16:creationId xmlns:a16="http://schemas.microsoft.com/office/drawing/2014/main" id="{776444B9-3F77-D948-9A18-8BCC17D75DFE}"/>
              </a:ext>
            </a:extLst>
          </p:cNvPr>
          <p:cNvSpPr>
            <a:spLocks noGrp="1"/>
          </p:cNvSpPr>
          <p:nvPr>
            <p:ph type="dt" sz="half" idx="10"/>
          </p:nvPr>
        </p:nvSpPr>
        <p:spPr/>
        <p:txBody>
          <a:bodyPr/>
          <a:lstStyle/>
          <a:p>
            <a:fld id="{F3B44A3D-AD46-5349-8354-80A1D3033E29}" type="datetime1">
              <a:rPr lang="ru-RU" smtClean="0"/>
              <a:t>13.11.2022</a:t>
            </a:fld>
            <a:endParaRPr lang="ru-UA"/>
          </a:p>
        </p:txBody>
      </p:sp>
      <p:sp>
        <p:nvSpPr>
          <p:cNvPr id="4" name="Номер слайда 3">
            <a:extLst>
              <a:ext uri="{FF2B5EF4-FFF2-40B4-BE49-F238E27FC236}">
                <a16:creationId xmlns:a16="http://schemas.microsoft.com/office/drawing/2014/main" id="{5CB0A638-B585-504F-A5DC-BB9D9072B10E}"/>
              </a:ext>
            </a:extLst>
          </p:cNvPr>
          <p:cNvSpPr>
            <a:spLocks noGrp="1"/>
          </p:cNvSpPr>
          <p:nvPr>
            <p:ph type="sldNum" sz="quarter" idx="12"/>
          </p:nvPr>
        </p:nvSpPr>
        <p:spPr/>
        <p:txBody>
          <a:bodyPr/>
          <a:lstStyle/>
          <a:p>
            <a:fld id="{F553EFBA-7824-AA44-BC0C-2574B54A2861}" type="slidenum">
              <a:rPr lang="ru-UA" smtClean="0"/>
              <a:t>64</a:t>
            </a:fld>
            <a:endParaRPr lang="ru-UA"/>
          </a:p>
        </p:txBody>
      </p:sp>
      <p:pic>
        <p:nvPicPr>
          <p:cNvPr id="5" name="Рисунок 4">
            <a:extLst>
              <a:ext uri="{FF2B5EF4-FFF2-40B4-BE49-F238E27FC236}">
                <a16:creationId xmlns:a16="http://schemas.microsoft.com/office/drawing/2014/main" id="{76DBF0B8-C822-F347-9A93-EB2853F8E649}"/>
              </a:ext>
            </a:extLst>
          </p:cNvPr>
          <p:cNvPicPr>
            <a:picLocks noChangeAspect="1"/>
          </p:cNvPicPr>
          <p:nvPr/>
        </p:nvPicPr>
        <p:blipFill>
          <a:blip r:embed="rId2"/>
          <a:stretch>
            <a:fillRect/>
          </a:stretch>
        </p:blipFill>
        <p:spPr>
          <a:xfrm>
            <a:off x="800398" y="240349"/>
            <a:ext cx="3217520" cy="1801811"/>
          </a:xfrm>
          <a:prstGeom prst="rect">
            <a:avLst/>
          </a:prstGeom>
        </p:spPr>
      </p:pic>
    </p:spTree>
    <p:extLst>
      <p:ext uri="{BB962C8B-B14F-4D97-AF65-F5344CB8AC3E}">
        <p14:creationId xmlns:p14="http://schemas.microsoft.com/office/powerpoint/2010/main" val="25025632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774B52B-1245-C84F-B95D-A19F414BD747}"/>
              </a:ext>
            </a:extLst>
          </p:cNvPr>
          <p:cNvSpPr>
            <a:spLocks noGrp="1"/>
          </p:cNvSpPr>
          <p:nvPr>
            <p:ph type="title"/>
          </p:nvPr>
        </p:nvSpPr>
        <p:spPr/>
        <p:txBody>
          <a:bodyPr>
            <a:normAutofit/>
          </a:bodyPr>
          <a:lstStyle/>
          <a:p>
            <a:pPr algn="just"/>
            <a:r>
              <a:rPr lang="ru-RU" sz="2200" dirty="0" err="1"/>
              <a:t>Єврокомісія</a:t>
            </a:r>
            <a:r>
              <a:rPr lang="ru-RU" sz="2200" dirty="0"/>
              <a:t> в </a:t>
            </a:r>
            <a:r>
              <a:rPr lang="ru-RU" sz="2200" dirty="0" err="1"/>
              <a:t>своєму</a:t>
            </a:r>
            <a:r>
              <a:rPr lang="ru-RU" sz="2200" dirty="0"/>
              <a:t> </a:t>
            </a:r>
            <a:r>
              <a:rPr lang="ru-RU" sz="2200" dirty="0" err="1"/>
              <a:t>Комюніке</a:t>
            </a:r>
            <a:r>
              <a:rPr lang="ru-RU" sz="2200" dirty="0"/>
              <a:t> </a:t>
            </a:r>
            <a:r>
              <a:rPr lang="ru-RU" sz="2200" dirty="0" err="1"/>
              <a:t>від</a:t>
            </a:r>
            <a:r>
              <a:rPr lang="ru-RU" sz="2200" dirty="0"/>
              <a:t> 18 </a:t>
            </a:r>
            <a:r>
              <a:rPr lang="ru-RU" sz="2200" dirty="0" err="1"/>
              <a:t>травня</a:t>
            </a:r>
            <a:r>
              <a:rPr lang="ru-RU" sz="2200" dirty="0"/>
              <a:t> 2022 року </a:t>
            </a:r>
            <a:r>
              <a:rPr lang="ru-RU" sz="2200" dirty="0" err="1"/>
              <a:t>вже</a:t>
            </a:r>
            <a:r>
              <a:rPr lang="ru-RU" sz="2200" dirty="0"/>
              <a:t> заявила, </a:t>
            </a:r>
            <a:r>
              <a:rPr lang="ru-RU" sz="2200" dirty="0" err="1"/>
              <a:t>що</a:t>
            </a:r>
            <a:r>
              <a:rPr lang="ru-RU" sz="2200" dirty="0"/>
              <a:t> </a:t>
            </a:r>
            <a:r>
              <a:rPr lang="ru-RU" sz="2200" dirty="0" err="1"/>
              <a:t>планує</a:t>
            </a:r>
            <a:r>
              <a:rPr lang="ru-RU" sz="2200" dirty="0"/>
              <a:t> свою </a:t>
            </a:r>
            <a:r>
              <a:rPr lang="ru-RU" sz="2200" dirty="0" err="1"/>
              <a:t>майбутню</a:t>
            </a:r>
            <a:r>
              <a:rPr lang="ru-RU" sz="2200" dirty="0"/>
              <a:t> </a:t>
            </a:r>
            <a:r>
              <a:rPr lang="ru-RU" sz="2200" dirty="0" err="1"/>
              <a:t>діяльність</a:t>
            </a:r>
            <a:r>
              <a:rPr lang="ru-RU" sz="2200" dirty="0"/>
              <a:t> з </a:t>
            </a:r>
            <a:r>
              <a:rPr lang="ru-RU" sz="2200" dirty="0" err="1"/>
              <a:t>післявоєнного</a:t>
            </a:r>
            <a:r>
              <a:rPr lang="ru-RU" sz="2200" dirty="0"/>
              <a:t> </a:t>
            </a:r>
            <a:r>
              <a:rPr lang="ru-RU" sz="2200" dirty="0" err="1"/>
              <a:t>відновлення</a:t>
            </a:r>
            <a:r>
              <a:rPr lang="ru-RU" sz="2200" dirty="0"/>
              <a:t> </a:t>
            </a:r>
            <a:r>
              <a:rPr lang="ru-RU" sz="2200" dirty="0" err="1"/>
              <a:t>України</a:t>
            </a:r>
            <a:r>
              <a:rPr lang="ru-RU" sz="2200" dirty="0"/>
              <a:t> за такими 4-ма </a:t>
            </a:r>
            <a:r>
              <a:rPr lang="ru-RU" sz="2200" dirty="0" err="1"/>
              <a:t>напрямками</a:t>
            </a:r>
            <a:r>
              <a:rPr lang="ru-RU" sz="2200" dirty="0"/>
              <a:t>:</a:t>
            </a:r>
            <a:br>
              <a:rPr lang="ru-RU" sz="2200" dirty="0"/>
            </a:br>
            <a:endParaRPr lang="ru-UA" dirty="0"/>
          </a:p>
        </p:txBody>
      </p:sp>
      <p:sp>
        <p:nvSpPr>
          <p:cNvPr id="3" name="Объект 2">
            <a:extLst>
              <a:ext uri="{FF2B5EF4-FFF2-40B4-BE49-F238E27FC236}">
                <a16:creationId xmlns:a16="http://schemas.microsoft.com/office/drawing/2014/main" id="{7A57C9D5-BF1E-8247-97E3-975F11E004B1}"/>
              </a:ext>
            </a:extLst>
          </p:cNvPr>
          <p:cNvSpPr>
            <a:spLocks noGrp="1"/>
          </p:cNvSpPr>
          <p:nvPr>
            <p:ph idx="1"/>
          </p:nvPr>
        </p:nvSpPr>
        <p:spPr>
          <a:xfrm>
            <a:off x="677333" y="2160589"/>
            <a:ext cx="9185123" cy="4214085"/>
          </a:xfrm>
        </p:spPr>
        <p:txBody>
          <a:bodyPr>
            <a:normAutofit fontScale="85000" lnSpcReduction="10000"/>
          </a:bodyPr>
          <a:lstStyle/>
          <a:p>
            <a:pPr algn="just" fontAlgn="base"/>
            <a:r>
              <a:rPr lang="ru-RU" dirty="0" err="1"/>
              <a:t>Відбудова</a:t>
            </a:r>
            <a:r>
              <a:rPr lang="ru-RU" dirty="0"/>
              <a:t> </a:t>
            </a:r>
            <a:r>
              <a:rPr lang="ru-RU" dirty="0" err="1"/>
              <a:t>країни</a:t>
            </a:r>
            <a:r>
              <a:rPr lang="ru-RU" dirty="0"/>
              <a:t>, особливо </a:t>
            </a:r>
            <a:r>
              <a:rPr lang="ru-RU" dirty="0" err="1"/>
              <a:t>її</a:t>
            </a:r>
            <a:r>
              <a:rPr lang="ru-RU" dirty="0"/>
              <a:t> </a:t>
            </a:r>
            <a:r>
              <a:rPr lang="ru-RU" dirty="0" err="1"/>
              <a:t>інфраструктури</a:t>
            </a:r>
            <a:r>
              <a:rPr lang="ru-RU" dirty="0"/>
              <a:t>, </a:t>
            </a:r>
            <a:r>
              <a:rPr lang="ru-RU" dirty="0" err="1"/>
              <a:t>сфери</a:t>
            </a:r>
            <a:r>
              <a:rPr lang="ru-RU" dirty="0"/>
              <a:t> </a:t>
            </a:r>
            <a:r>
              <a:rPr lang="ru-RU" dirty="0" err="1"/>
              <a:t>охорони</a:t>
            </a:r>
            <a:r>
              <a:rPr lang="ru-RU" dirty="0"/>
              <a:t> </a:t>
            </a:r>
            <a:r>
              <a:rPr lang="ru-RU" dirty="0" err="1"/>
              <a:t>здоров’я</a:t>
            </a:r>
            <a:r>
              <a:rPr lang="ru-RU" dirty="0"/>
              <a:t>, </a:t>
            </a:r>
            <a:r>
              <a:rPr lang="ru-RU" dirty="0" err="1"/>
              <a:t>освіти</a:t>
            </a:r>
            <a:r>
              <a:rPr lang="ru-RU" dirty="0"/>
              <a:t>, </a:t>
            </a:r>
            <a:r>
              <a:rPr lang="ru-RU" dirty="0" err="1"/>
              <a:t>зруйнованого</a:t>
            </a:r>
            <a:r>
              <a:rPr lang="ru-RU" dirty="0"/>
              <a:t> </a:t>
            </a:r>
            <a:r>
              <a:rPr lang="ru-RU" dirty="0" err="1"/>
              <a:t>житла</a:t>
            </a:r>
            <a:r>
              <a:rPr lang="ru-RU" dirty="0"/>
              <a:t>, а </a:t>
            </a:r>
            <a:r>
              <a:rPr lang="ru-RU" dirty="0" err="1"/>
              <a:t>також</a:t>
            </a:r>
            <a:r>
              <a:rPr lang="ru-RU" dirty="0"/>
              <a:t> </a:t>
            </a:r>
            <a:r>
              <a:rPr lang="ru-RU" dirty="0" err="1"/>
              <a:t>формування</a:t>
            </a:r>
            <a:r>
              <a:rPr lang="ru-RU" dirty="0"/>
              <a:t> </a:t>
            </a:r>
            <a:r>
              <a:rPr lang="ru-RU" dirty="0" err="1"/>
              <a:t>її</a:t>
            </a:r>
            <a:r>
              <a:rPr lang="ru-RU" dirty="0"/>
              <a:t> </a:t>
            </a:r>
            <a:r>
              <a:rPr lang="ru-RU" dirty="0" err="1"/>
              <a:t>енергетичної</a:t>
            </a:r>
            <a:r>
              <a:rPr lang="ru-RU" dirty="0"/>
              <a:t> та </a:t>
            </a:r>
            <a:r>
              <a:rPr lang="ru-RU" dirty="0" err="1"/>
              <a:t>цифрової</a:t>
            </a:r>
            <a:r>
              <a:rPr lang="ru-RU" dirty="0"/>
              <a:t> </a:t>
            </a:r>
            <a:r>
              <a:rPr lang="ru-RU" dirty="0" err="1"/>
              <a:t>стійкості</a:t>
            </a:r>
            <a:r>
              <a:rPr lang="ru-RU" dirty="0"/>
              <a:t> у </a:t>
            </a:r>
            <a:r>
              <a:rPr lang="ru-RU" dirty="0" err="1"/>
              <a:t>відповідності</a:t>
            </a:r>
            <a:r>
              <a:rPr lang="ru-RU" dirty="0"/>
              <a:t> з </a:t>
            </a:r>
            <a:r>
              <a:rPr lang="ru-RU" dirty="0" err="1"/>
              <a:t>новітньою</a:t>
            </a:r>
            <a:r>
              <a:rPr lang="ru-RU" dirty="0"/>
              <a:t> </a:t>
            </a:r>
            <a:r>
              <a:rPr lang="ru-RU" dirty="0" err="1"/>
              <a:t>європейською</a:t>
            </a:r>
            <a:r>
              <a:rPr lang="ru-RU" dirty="0"/>
              <a:t> </a:t>
            </a:r>
            <a:r>
              <a:rPr lang="ru-RU" dirty="0" err="1"/>
              <a:t>політикою</a:t>
            </a:r>
            <a:r>
              <a:rPr lang="ru-RU" dirty="0"/>
              <a:t> та стандартами;</a:t>
            </a:r>
          </a:p>
          <a:p>
            <a:pPr algn="just" fontAlgn="base"/>
            <a:r>
              <a:rPr lang="ru-RU" dirty="0" err="1"/>
              <a:t>Продовження</a:t>
            </a:r>
            <a:r>
              <a:rPr lang="ru-RU" dirty="0"/>
              <a:t> </a:t>
            </a:r>
            <a:r>
              <a:rPr lang="ru-RU" dirty="0" err="1"/>
              <a:t>модернізації</a:t>
            </a:r>
            <a:r>
              <a:rPr lang="ru-RU" dirty="0"/>
              <a:t> </a:t>
            </a:r>
            <a:r>
              <a:rPr lang="ru-RU" dirty="0" err="1"/>
              <a:t>держави</a:t>
            </a:r>
            <a:r>
              <a:rPr lang="ru-RU" dirty="0"/>
              <a:t> та </a:t>
            </a:r>
            <a:r>
              <a:rPr lang="ru-RU" dirty="0" err="1"/>
              <a:t>її</a:t>
            </a:r>
            <a:r>
              <a:rPr lang="ru-RU" dirty="0"/>
              <a:t> </a:t>
            </a:r>
            <a:r>
              <a:rPr lang="ru-RU" dirty="0" err="1"/>
              <a:t>інститутів</a:t>
            </a:r>
            <a:r>
              <a:rPr lang="ru-RU" dirty="0"/>
              <a:t> для </a:t>
            </a:r>
            <a:r>
              <a:rPr lang="ru-RU" dirty="0" err="1"/>
              <a:t>забезпечення</a:t>
            </a:r>
            <a:r>
              <a:rPr lang="ru-RU" dirty="0"/>
              <a:t> </a:t>
            </a:r>
            <a:r>
              <a:rPr lang="ru-RU" dirty="0" err="1"/>
              <a:t>якісного</a:t>
            </a:r>
            <a:r>
              <a:rPr lang="ru-RU" dirty="0"/>
              <a:t> </a:t>
            </a:r>
            <a:r>
              <a:rPr lang="ru-RU" dirty="0" err="1"/>
              <a:t>управління</a:t>
            </a:r>
            <a:r>
              <a:rPr lang="ru-RU" dirty="0"/>
              <a:t> та </a:t>
            </a:r>
            <a:r>
              <a:rPr lang="ru-RU" dirty="0" err="1"/>
              <a:t>поваги</a:t>
            </a:r>
            <a:r>
              <a:rPr lang="ru-RU" dirty="0"/>
              <a:t> верховенства права, </a:t>
            </a:r>
            <a:r>
              <a:rPr lang="ru-RU" dirty="0" err="1"/>
              <a:t>надання</a:t>
            </a:r>
            <a:r>
              <a:rPr lang="ru-RU" dirty="0"/>
              <a:t> </a:t>
            </a:r>
            <a:r>
              <a:rPr lang="ru-RU" dirty="0" err="1"/>
              <a:t>адміністративної</a:t>
            </a:r>
            <a:r>
              <a:rPr lang="ru-RU" dirty="0"/>
              <a:t> </a:t>
            </a:r>
            <a:r>
              <a:rPr lang="ru-RU" dirty="0" err="1"/>
              <a:t>підтримки</a:t>
            </a:r>
            <a:r>
              <a:rPr lang="ru-RU" dirty="0"/>
              <a:t> та </a:t>
            </a:r>
            <a:r>
              <a:rPr lang="ru-RU" dirty="0" err="1"/>
              <a:t>технічної</a:t>
            </a:r>
            <a:r>
              <a:rPr lang="ru-RU" dirty="0"/>
              <a:t> </a:t>
            </a:r>
            <a:r>
              <a:rPr lang="ru-RU" dirty="0" err="1"/>
              <a:t>допомоги</a:t>
            </a:r>
            <a:r>
              <a:rPr lang="ru-RU" dirty="0"/>
              <a:t>, </a:t>
            </a:r>
            <a:r>
              <a:rPr lang="ru-RU" dirty="0" err="1"/>
              <a:t>включаючи</a:t>
            </a:r>
            <a:r>
              <a:rPr lang="ru-RU" dirty="0"/>
              <a:t> </a:t>
            </a:r>
            <a:r>
              <a:rPr lang="ru-RU" dirty="0" err="1"/>
              <a:t>регіональний</a:t>
            </a:r>
            <a:r>
              <a:rPr lang="ru-RU" dirty="0"/>
              <a:t> та </a:t>
            </a:r>
            <a:r>
              <a:rPr lang="ru-RU" dirty="0" err="1"/>
              <a:t>місцевий</a:t>
            </a:r>
            <a:r>
              <a:rPr lang="ru-RU" dirty="0"/>
              <a:t> </a:t>
            </a:r>
            <a:r>
              <a:rPr lang="ru-RU" dirty="0" err="1"/>
              <a:t>рівень</a:t>
            </a:r>
            <a:r>
              <a:rPr lang="ru-RU" dirty="0"/>
              <a:t>;</a:t>
            </a:r>
          </a:p>
          <a:p>
            <a:pPr algn="just" fontAlgn="base"/>
            <a:r>
              <a:rPr lang="ru-RU" dirty="0" err="1"/>
              <a:t>Впровадження</a:t>
            </a:r>
            <a:r>
              <a:rPr lang="ru-RU" dirty="0"/>
              <a:t> регуляторного та структурного порядку денного з метою </a:t>
            </a:r>
            <a:r>
              <a:rPr lang="ru-RU" dirty="0" err="1"/>
              <a:t>поглиблення</a:t>
            </a:r>
            <a:r>
              <a:rPr lang="ru-RU" dirty="0"/>
              <a:t> </a:t>
            </a:r>
            <a:r>
              <a:rPr lang="ru-RU" dirty="0" err="1"/>
              <a:t>економічної</a:t>
            </a:r>
            <a:r>
              <a:rPr lang="ru-RU" dirty="0"/>
              <a:t> та </a:t>
            </a:r>
            <a:r>
              <a:rPr lang="ru-RU" dirty="0" err="1"/>
              <a:t>соціальної</a:t>
            </a:r>
            <a:r>
              <a:rPr lang="ru-RU" dirty="0"/>
              <a:t> </a:t>
            </a:r>
            <a:r>
              <a:rPr lang="ru-RU" dirty="0" err="1"/>
              <a:t>інтеграції</a:t>
            </a:r>
            <a:r>
              <a:rPr lang="ru-RU" dirty="0"/>
              <a:t> </a:t>
            </a:r>
            <a:r>
              <a:rPr lang="ru-RU" dirty="0" err="1"/>
              <a:t>України</a:t>
            </a:r>
            <a:r>
              <a:rPr lang="ru-RU" dirty="0"/>
              <a:t> та </a:t>
            </a:r>
            <a:r>
              <a:rPr lang="ru-RU" dirty="0" err="1"/>
              <a:t>її</a:t>
            </a:r>
            <a:r>
              <a:rPr lang="ru-RU" dirty="0"/>
              <a:t> людей з ЄС;</a:t>
            </a:r>
          </a:p>
          <a:p>
            <a:pPr algn="just" fontAlgn="base"/>
            <a:r>
              <a:rPr lang="ru-RU" dirty="0" err="1"/>
              <a:t>Підтримка</a:t>
            </a:r>
            <a:r>
              <a:rPr lang="ru-RU" dirty="0"/>
              <a:t> </a:t>
            </a:r>
            <a:r>
              <a:rPr lang="ru-RU" dirty="0" err="1"/>
              <a:t>відродження</a:t>
            </a:r>
            <a:r>
              <a:rPr lang="ru-RU" dirty="0"/>
              <a:t> </a:t>
            </a:r>
            <a:r>
              <a:rPr lang="ru-RU" dirty="0" err="1"/>
              <a:t>української</a:t>
            </a:r>
            <a:r>
              <a:rPr lang="ru-RU" dirty="0"/>
              <a:t> </a:t>
            </a:r>
            <a:r>
              <a:rPr lang="ru-RU" dirty="0" err="1"/>
              <a:t>економіки</a:t>
            </a:r>
            <a:r>
              <a:rPr lang="ru-RU" dirty="0"/>
              <a:t> та </a:t>
            </a:r>
            <a:r>
              <a:rPr lang="ru-RU" dirty="0" err="1"/>
              <a:t>суспільства</a:t>
            </a:r>
            <a:r>
              <a:rPr lang="ru-RU" dirty="0"/>
              <a:t> через </a:t>
            </a:r>
            <a:r>
              <a:rPr lang="ru-RU" dirty="0" err="1"/>
              <a:t>підвищення</a:t>
            </a:r>
            <a:r>
              <a:rPr lang="ru-RU" dirty="0"/>
              <a:t> </a:t>
            </a:r>
            <a:r>
              <a:rPr lang="ru-RU" dirty="0" err="1"/>
              <a:t>її</a:t>
            </a:r>
            <a:r>
              <a:rPr lang="ru-RU" dirty="0"/>
              <a:t> </a:t>
            </a:r>
            <a:r>
              <a:rPr lang="ru-RU" dirty="0" err="1"/>
              <a:t>економічної</a:t>
            </a:r>
            <a:r>
              <a:rPr lang="ru-RU" dirty="0"/>
              <a:t> </a:t>
            </a:r>
            <a:r>
              <a:rPr lang="ru-RU" dirty="0" err="1"/>
              <a:t>конкурентоспроможності</a:t>
            </a:r>
            <a:r>
              <a:rPr lang="ru-RU" dirty="0"/>
              <a:t>, </a:t>
            </a:r>
            <a:r>
              <a:rPr lang="ru-RU" dirty="0" err="1"/>
              <a:t>розширення</a:t>
            </a:r>
            <a:r>
              <a:rPr lang="ru-RU" dirty="0"/>
              <a:t> </a:t>
            </a:r>
            <a:r>
              <a:rPr lang="ru-RU" dirty="0" err="1"/>
              <a:t>зовнішньої</a:t>
            </a:r>
            <a:r>
              <a:rPr lang="ru-RU" dirty="0"/>
              <a:t> </a:t>
            </a:r>
            <a:r>
              <a:rPr lang="ru-RU" dirty="0" err="1"/>
              <a:t>торгівлі</a:t>
            </a:r>
            <a:r>
              <a:rPr lang="ru-RU" dirty="0"/>
              <a:t> та </a:t>
            </a:r>
            <a:r>
              <a:rPr lang="ru-RU" dirty="0" err="1"/>
              <a:t>стимулювання</a:t>
            </a:r>
            <a:r>
              <a:rPr lang="ru-RU" dirty="0"/>
              <a:t> </a:t>
            </a:r>
            <a:r>
              <a:rPr lang="ru-RU" dirty="0" err="1"/>
              <a:t>розвитку</a:t>
            </a:r>
            <a:r>
              <a:rPr lang="ru-RU" dirty="0"/>
              <a:t> приватного сектору, а </a:t>
            </a:r>
            <a:r>
              <a:rPr lang="ru-RU" dirty="0" err="1"/>
              <a:t>також</a:t>
            </a:r>
            <a:r>
              <a:rPr lang="ru-RU" dirty="0"/>
              <a:t> </a:t>
            </a:r>
            <a:r>
              <a:rPr lang="ru-RU" dirty="0" err="1"/>
              <a:t>забезпечення</a:t>
            </a:r>
            <a:r>
              <a:rPr lang="ru-RU" dirty="0"/>
              <a:t> "</a:t>
            </a:r>
            <a:r>
              <a:rPr lang="ru-RU" dirty="0" err="1"/>
              <a:t>зеленої</a:t>
            </a:r>
            <a:r>
              <a:rPr lang="ru-RU" dirty="0"/>
              <a:t>" та </a:t>
            </a:r>
            <a:r>
              <a:rPr lang="ru-RU" dirty="0" err="1"/>
              <a:t>цифрової</a:t>
            </a:r>
            <a:r>
              <a:rPr lang="ru-RU" dirty="0"/>
              <a:t> </a:t>
            </a:r>
            <a:r>
              <a:rPr lang="ru-RU" dirty="0" err="1"/>
              <a:t>трансформації</a:t>
            </a:r>
            <a:r>
              <a:rPr lang="ru-RU" dirty="0"/>
              <a:t> </a:t>
            </a:r>
            <a:r>
              <a:rPr lang="ru-RU" dirty="0" err="1"/>
              <a:t>економіки</a:t>
            </a:r>
            <a:r>
              <a:rPr lang="ru-RU" dirty="0"/>
              <a:t>.</a:t>
            </a:r>
          </a:p>
          <a:p>
            <a:endParaRPr lang="ru-UA" dirty="0"/>
          </a:p>
        </p:txBody>
      </p:sp>
      <p:sp>
        <p:nvSpPr>
          <p:cNvPr id="4" name="Дата 3">
            <a:extLst>
              <a:ext uri="{FF2B5EF4-FFF2-40B4-BE49-F238E27FC236}">
                <a16:creationId xmlns:a16="http://schemas.microsoft.com/office/drawing/2014/main" id="{E6683758-5193-3141-8C66-D724CFF95EB1}"/>
              </a:ext>
            </a:extLst>
          </p:cNvPr>
          <p:cNvSpPr>
            <a:spLocks noGrp="1"/>
          </p:cNvSpPr>
          <p:nvPr>
            <p:ph type="dt" sz="half" idx="10"/>
          </p:nvPr>
        </p:nvSpPr>
        <p:spPr/>
        <p:txBody>
          <a:bodyPr/>
          <a:lstStyle/>
          <a:p>
            <a:fld id="{E748712C-3041-D74F-BBB6-B3D42F8C5020}" type="datetime1">
              <a:rPr lang="ru-RU" smtClean="0"/>
              <a:t>13.11.2022</a:t>
            </a:fld>
            <a:endParaRPr lang="ru-UA"/>
          </a:p>
        </p:txBody>
      </p:sp>
      <p:sp>
        <p:nvSpPr>
          <p:cNvPr id="5" name="Номер слайда 4">
            <a:extLst>
              <a:ext uri="{FF2B5EF4-FFF2-40B4-BE49-F238E27FC236}">
                <a16:creationId xmlns:a16="http://schemas.microsoft.com/office/drawing/2014/main" id="{6E2258F7-E8E1-3B41-A21C-CA8B2DECFC10}"/>
              </a:ext>
            </a:extLst>
          </p:cNvPr>
          <p:cNvSpPr>
            <a:spLocks noGrp="1"/>
          </p:cNvSpPr>
          <p:nvPr>
            <p:ph type="sldNum" sz="quarter" idx="12"/>
          </p:nvPr>
        </p:nvSpPr>
        <p:spPr/>
        <p:txBody>
          <a:bodyPr/>
          <a:lstStyle/>
          <a:p>
            <a:fld id="{F553EFBA-7824-AA44-BC0C-2574B54A2861}" type="slidenum">
              <a:rPr lang="ru-UA" smtClean="0"/>
              <a:t>65</a:t>
            </a:fld>
            <a:endParaRPr lang="ru-UA"/>
          </a:p>
        </p:txBody>
      </p:sp>
    </p:spTree>
    <p:extLst>
      <p:ext uri="{BB962C8B-B14F-4D97-AF65-F5344CB8AC3E}">
        <p14:creationId xmlns:p14="http://schemas.microsoft.com/office/powerpoint/2010/main" val="8294679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A1E971-0FD1-214D-AC10-55D7E790501A}"/>
              </a:ext>
            </a:extLst>
          </p:cNvPr>
          <p:cNvSpPr>
            <a:spLocks noGrp="1"/>
          </p:cNvSpPr>
          <p:nvPr>
            <p:ph type="title"/>
          </p:nvPr>
        </p:nvSpPr>
        <p:spPr/>
        <p:txBody>
          <a:bodyPr>
            <a:normAutofit fontScale="90000"/>
          </a:bodyPr>
          <a:lstStyle/>
          <a:p>
            <a:r>
              <a:rPr lang="ru-RU" sz="2700" dirty="0" err="1"/>
              <a:t>Відповідно</a:t>
            </a:r>
            <a:r>
              <a:rPr lang="ru-RU" sz="2700" dirty="0"/>
              <a:t> до </a:t>
            </a:r>
            <a:r>
              <a:rPr lang="ru-RU" sz="2700" dirty="0" err="1"/>
              <a:t>заяв</a:t>
            </a:r>
            <a:r>
              <a:rPr lang="ru-RU" sz="2700" dirty="0"/>
              <a:t> </a:t>
            </a:r>
            <a:r>
              <a:rPr lang="ru-RU" sz="2700" dirty="0" err="1"/>
              <a:t>Єврокомісії</a:t>
            </a:r>
            <a:r>
              <a:rPr lang="ru-RU" sz="2700" dirty="0"/>
              <a:t> </a:t>
            </a:r>
            <a:r>
              <a:rPr lang="ru-RU" sz="2700" dirty="0" err="1"/>
              <a:t>рамкові</a:t>
            </a:r>
            <a:r>
              <a:rPr lang="ru-RU" sz="2700" dirty="0"/>
              <a:t> </a:t>
            </a:r>
            <a:r>
              <a:rPr lang="ru-RU" sz="2700" dirty="0" err="1"/>
              <a:t>умови</a:t>
            </a:r>
            <a:r>
              <a:rPr lang="ru-RU" sz="2700" dirty="0"/>
              <a:t> для </a:t>
            </a:r>
            <a:r>
              <a:rPr lang="ru-RU" sz="2700" dirty="0" err="1"/>
              <a:t>внеску</a:t>
            </a:r>
            <a:r>
              <a:rPr lang="ru-RU" sz="2700" dirty="0"/>
              <a:t> ЄС у </a:t>
            </a:r>
            <a:r>
              <a:rPr lang="ru-RU" sz="2700" dirty="0" err="1"/>
              <a:t>відбудову</a:t>
            </a:r>
            <a:r>
              <a:rPr lang="ru-RU" sz="2700" dirty="0"/>
              <a:t> </a:t>
            </a:r>
            <a:r>
              <a:rPr lang="ru-RU" sz="2700" dirty="0" err="1"/>
              <a:t>України</a:t>
            </a:r>
            <a:r>
              <a:rPr lang="ru-RU" sz="2700" dirty="0"/>
              <a:t> </a:t>
            </a:r>
            <a:r>
              <a:rPr lang="ru-RU" sz="2700" dirty="0" err="1"/>
              <a:t>формуватимуть</a:t>
            </a:r>
            <a:r>
              <a:rPr lang="ru-RU" sz="2700" dirty="0"/>
              <a:t> </a:t>
            </a:r>
            <a:r>
              <a:rPr lang="ru-RU" sz="2700" dirty="0" err="1"/>
              <a:t>такі</a:t>
            </a:r>
            <a:r>
              <a:rPr lang="ru-RU" sz="2700" dirty="0"/>
              <a:t> </a:t>
            </a:r>
            <a:r>
              <a:rPr lang="ru-RU" sz="2700" dirty="0" err="1"/>
              <a:t>важливі</a:t>
            </a:r>
            <a:r>
              <a:rPr lang="ru-RU" sz="2700" dirty="0"/>
              <a:t> </a:t>
            </a:r>
            <a:r>
              <a:rPr lang="ru-RU" sz="2700" dirty="0" err="1"/>
              <a:t>компоненти</a:t>
            </a:r>
            <a:r>
              <a:rPr lang="ru-RU" sz="2700" dirty="0"/>
              <a:t>:</a:t>
            </a:r>
            <a:br>
              <a:rPr lang="ru-RU" sz="2700" dirty="0"/>
            </a:br>
            <a:endParaRPr lang="ru-UA" dirty="0"/>
          </a:p>
        </p:txBody>
      </p:sp>
      <p:sp>
        <p:nvSpPr>
          <p:cNvPr id="3" name="Объект 2">
            <a:extLst>
              <a:ext uri="{FF2B5EF4-FFF2-40B4-BE49-F238E27FC236}">
                <a16:creationId xmlns:a16="http://schemas.microsoft.com/office/drawing/2014/main" id="{23B89BD7-DDE5-8644-B0D3-7FFB328208E4}"/>
              </a:ext>
            </a:extLst>
          </p:cNvPr>
          <p:cNvSpPr>
            <a:spLocks noGrp="1"/>
          </p:cNvSpPr>
          <p:nvPr>
            <p:ph idx="1"/>
          </p:nvPr>
        </p:nvSpPr>
        <p:spPr>
          <a:xfrm>
            <a:off x="677333" y="1930400"/>
            <a:ext cx="9237375" cy="4317999"/>
          </a:xfrm>
        </p:spPr>
        <p:txBody>
          <a:bodyPr>
            <a:normAutofit fontScale="92500" lnSpcReduction="20000"/>
          </a:bodyPr>
          <a:lstStyle/>
          <a:p>
            <a:pPr algn="just" fontAlgn="base"/>
            <a:r>
              <a:rPr lang="ru-RU" dirty="0"/>
              <a:t>Фонд </a:t>
            </a:r>
            <a:r>
              <a:rPr lang="ru-RU" dirty="0" err="1"/>
              <a:t>відбудови</a:t>
            </a:r>
            <a:r>
              <a:rPr lang="ru-RU" dirty="0"/>
              <a:t> </a:t>
            </a:r>
            <a:r>
              <a:rPr lang="ru-RU" dirty="0" err="1"/>
              <a:t>України</a:t>
            </a:r>
            <a:r>
              <a:rPr lang="ru-RU" dirty="0"/>
              <a:t> (‘</a:t>
            </a:r>
            <a:r>
              <a:rPr lang="en" dirty="0"/>
              <a:t>Rebuild Ukraine’ Facility) – </a:t>
            </a:r>
            <a:r>
              <a:rPr lang="ru-RU" dirty="0" err="1"/>
              <a:t>новий</a:t>
            </a:r>
            <a:r>
              <a:rPr lang="ru-RU" dirty="0"/>
              <a:t> </a:t>
            </a:r>
            <a:r>
              <a:rPr lang="ru-RU" dirty="0" err="1"/>
              <a:t>фінансовий</a:t>
            </a:r>
            <a:r>
              <a:rPr lang="ru-RU" dirty="0"/>
              <a:t> </a:t>
            </a:r>
            <a:r>
              <a:rPr lang="ru-RU" dirty="0" err="1"/>
              <a:t>інструмент</a:t>
            </a:r>
            <a:r>
              <a:rPr lang="ru-RU" dirty="0"/>
              <a:t> ЄС, </a:t>
            </a:r>
            <a:r>
              <a:rPr lang="ru-RU" dirty="0" err="1"/>
              <a:t>створений</a:t>
            </a:r>
            <a:r>
              <a:rPr lang="ru-RU" dirty="0"/>
              <a:t> для </a:t>
            </a:r>
            <a:r>
              <a:rPr lang="ru-RU" dirty="0" err="1"/>
              <a:t>фінансування</a:t>
            </a:r>
            <a:r>
              <a:rPr lang="ru-RU" dirty="0"/>
              <a:t> </a:t>
            </a:r>
            <a:r>
              <a:rPr lang="ru-RU" dirty="0" err="1"/>
              <a:t>заходів</a:t>
            </a:r>
            <a:r>
              <a:rPr lang="ru-RU" dirty="0"/>
              <a:t> </a:t>
            </a:r>
            <a:r>
              <a:rPr lang="ru-RU" dirty="0" err="1"/>
              <a:t>із</a:t>
            </a:r>
            <a:r>
              <a:rPr lang="ru-RU" dirty="0"/>
              <a:t> </a:t>
            </a:r>
            <a:r>
              <a:rPr lang="ru-RU" dirty="0" err="1"/>
              <a:t>відбудови</a:t>
            </a:r>
            <a:r>
              <a:rPr lang="ru-RU" dirty="0"/>
              <a:t> </a:t>
            </a:r>
            <a:r>
              <a:rPr lang="ru-RU" dirty="0" err="1"/>
              <a:t>України</a:t>
            </a:r>
            <a:r>
              <a:rPr lang="ru-RU" dirty="0"/>
              <a:t> та </a:t>
            </a:r>
            <a:r>
              <a:rPr lang="ru-RU" dirty="0" err="1"/>
              <a:t>зближення</a:t>
            </a:r>
            <a:r>
              <a:rPr lang="ru-RU" dirty="0"/>
              <a:t> </a:t>
            </a:r>
            <a:r>
              <a:rPr lang="ru-RU" dirty="0" err="1"/>
              <a:t>української</a:t>
            </a:r>
            <a:r>
              <a:rPr lang="ru-RU" dirty="0"/>
              <a:t> </a:t>
            </a:r>
            <a:r>
              <a:rPr lang="ru-RU" dirty="0" err="1"/>
              <a:t>економіки</a:t>
            </a:r>
            <a:r>
              <a:rPr lang="ru-RU" dirty="0"/>
              <a:t> з </a:t>
            </a:r>
            <a:r>
              <a:rPr lang="ru-RU" dirty="0" err="1"/>
              <a:t>європейською</a:t>
            </a:r>
            <a:r>
              <a:rPr lang="ru-RU" dirty="0"/>
              <a:t>; </a:t>
            </a:r>
          </a:p>
          <a:p>
            <a:pPr algn="just" fontAlgn="base"/>
            <a:r>
              <a:rPr lang="ru-RU" dirty="0" err="1"/>
              <a:t>Підключення</a:t>
            </a:r>
            <a:r>
              <a:rPr lang="ru-RU" dirty="0"/>
              <a:t> </a:t>
            </a:r>
            <a:r>
              <a:rPr lang="ru-RU" dirty="0" err="1"/>
              <a:t>України</a:t>
            </a:r>
            <a:r>
              <a:rPr lang="ru-RU" dirty="0"/>
              <a:t> до </a:t>
            </a:r>
            <a:r>
              <a:rPr lang="ru-RU" dirty="0" err="1"/>
              <a:t>вже</a:t>
            </a:r>
            <a:r>
              <a:rPr lang="ru-RU" dirty="0"/>
              <a:t> </a:t>
            </a:r>
            <a:r>
              <a:rPr lang="ru-RU" dirty="0" err="1"/>
              <a:t>діючих</a:t>
            </a:r>
            <a:r>
              <a:rPr lang="ru-RU" dirty="0"/>
              <a:t> </a:t>
            </a:r>
            <a:r>
              <a:rPr lang="ru-RU" dirty="0" err="1"/>
              <a:t>програм</a:t>
            </a:r>
            <a:r>
              <a:rPr lang="ru-RU" dirty="0"/>
              <a:t> ЄС, </a:t>
            </a:r>
            <a:r>
              <a:rPr lang="ru-RU" dirty="0" err="1"/>
              <a:t>серед</a:t>
            </a:r>
            <a:r>
              <a:rPr lang="ru-RU" dirty="0"/>
              <a:t> них і </a:t>
            </a:r>
            <a:r>
              <a:rPr lang="ru-RU" dirty="0" err="1"/>
              <a:t>змішане</a:t>
            </a:r>
            <a:r>
              <a:rPr lang="ru-RU" dirty="0"/>
              <a:t> </a:t>
            </a:r>
            <a:r>
              <a:rPr lang="ru-RU" dirty="0" err="1"/>
              <a:t>фінансування</a:t>
            </a:r>
            <a:r>
              <a:rPr lang="ru-RU" dirty="0"/>
              <a:t> та </a:t>
            </a:r>
            <a:r>
              <a:rPr lang="ru-RU" dirty="0" err="1"/>
              <a:t>гарантії</a:t>
            </a:r>
            <a:r>
              <a:rPr lang="ru-RU" dirty="0"/>
              <a:t> </a:t>
            </a:r>
            <a:r>
              <a:rPr lang="ru-RU" dirty="0" err="1"/>
              <a:t>під</a:t>
            </a:r>
            <a:r>
              <a:rPr lang="ru-RU" dirty="0"/>
              <a:t> </a:t>
            </a:r>
            <a:r>
              <a:rPr lang="ru-RU" dirty="0" err="1"/>
              <a:t>егідою</a:t>
            </a:r>
            <a:r>
              <a:rPr lang="ru-RU" dirty="0"/>
              <a:t> </a:t>
            </a:r>
            <a:r>
              <a:rPr lang="ru-RU" dirty="0" err="1"/>
              <a:t>інструментів</a:t>
            </a:r>
            <a:r>
              <a:rPr lang="ru-RU" dirty="0"/>
              <a:t> </a:t>
            </a:r>
            <a:r>
              <a:rPr lang="ru-RU" dirty="0" err="1"/>
              <a:t>Сусідства</a:t>
            </a:r>
            <a:r>
              <a:rPr lang="ru-RU" dirty="0"/>
              <a:t>, </a:t>
            </a:r>
            <a:r>
              <a:rPr lang="ru-RU" dirty="0" err="1"/>
              <a:t>Розвитку</a:t>
            </a:r>
            <a:r>
              <a:rPr lang="ru-RU" dirty="0"/>
              <a:t> та </a:t>
            </a:r>
            <a:r>
              <a:rPr lang="ru-RU" dirty="0" err="1"/>
              <a:t>Міжнародного</a:t>
            </a:r>
            <a:r>
              <a:rPr lang="ru-RU" dirty="0"/>
              <a:t> </a:t>
            </a:r>
            <a:r>
              <a:rPr lang="ru-RU" dirty="0" err="1"/>
              <a:t>співробітництва</a:t>
            </a:r>
            <a:r>
              <a:rPr lang="ru-RU" dirty="0"/>
              <a:t>.</a:t>
            </a:r>
          </a:p>
          <a:p>
            <a:pPr algn="just" fontAlgn="base"/>
            <a:r>
              <a:rPr lang="ru-RU" dirty="0" err="1"/>
              <a:t>Традиційно</a:t>
            </a:r>
            <a:r>
              <a:rPr lang="ru-RU" dirty="0"/>
              <a:t> для </a:t>
            </a:r>
            <a:r>
              <a:rPr lang="ru-RU" dirty="0" err="1"/>
              <a:t>європейських</a:t>
            </a:r>
            <a:r>
              <a:rPr lang="ru-RU" dirty="0"/>
              <a:t> </a:t>
            </a:r>
            <a:r>
              <a:rPr lang="ru-RU" dirty="0" err="1"/>
              <a:t>програм</a:t>
            </a:r>
            <a:r>
              <a:rPr lang="ru-RU" dirty="0"/>
              <a:t>, </a:t>
            </a:r>
            <a:r>
              <a:rPr lang="ru-RU" dirty="0" err="1"/>
              <a:t>зазначені</a:t>
            </a:r>
            <a:r>
              <a:rPr lang="ru-RU" dirty="0"/>
              <a:t> </a:t>
            </a:r>
            <a:r>
              <a:rPr lang="ru-RU" dirty="0" err="1"/>
              <a:t>фінансові</a:t>
            </a:r>
            <a:r>
              <a:rPr lang="ru-RU" dirty="0"/>
              <a:t> </a:t>
            </a:r>
            <a:r>
              <a:rPr lang="ru-RU" dirty="0" err="1"/>
              <a:t>механізми</a:t>
            </a:r>
            <a:r>
              <a:rPr lang="ru-RU" dirty="0"/>
              <a:t> </a:t>
            </a:r>
            <a:r>
              <a:rPr lang="ru-RU" dirty="0" err="1"/>
              <a:t>матимуть</a:t>
            </a:r>
            <a:r>
              <a:rPr lang="ru-RU" dirty="0"/>
              <a:t> </a:t>
            </a:r>
            <a:r>
              <a:rPr lang="ru-RU" dirty="0" err="1"/>
              <a:t>дієві</a:t>
            </a:r>
            <a:r>
              <a:rPr lang="ru-RU" dirty="0"/>
              <a:t> </a:t>
            </a:r>
            <a:r>
              <a:rPr lang="ru-RU" dirty="0" err="1"/>
              <a:t>запобіжники</a:t>
            </a:r>
            <a:r>
              <a:rPr lang="ru-RU" dirty="0"/>
              <a:t> для </a:t>
            </a:r>
            <a:r>
              <a:rPr lang="ru-RU" dirty="0" err="1"/>
              <a:t>цільового</a:t>
            </a:r>
            <a:r>
              <a:rPr lang="ru-RU" dirty="0"/>
              <a:t> та </a:t>
            </a:r>
            <a:r>
              <a:rPr lang="ru-RU" dirty="0" err="1"/>
              <a:t>ефективного</a:t>
            </a:r>
            <a:r>
              <a:rPr lang="ru-RU" dirty="0"/>
              <a:t> </a:t>
            </a:r>
            <a:r>
              <a:rPr lang="ru-RU" dirty="0" err="1"/>
              <a:t>використання</a:t>
            </a:r>
            <a:r>
              <a:rPr lang="ru-RU" dirty="0"/>
              <a:t> </a:t>
            </a:r>
            <a:r>
              <a:rPr lang="ru-RU" dirty="0" err="1"/>
              <a:t>коштів</a:t>
            </a:r>
            <a:r>
              <a:rPr lang="ru-RU" dirty="0"/>
              <a:t>.</a:t>
            </a:r>
          </a:p>
          <a:p>
            <a:pPr algn="just" fontAlgn="base"/>
            <a:r>
              <a:rPr lang="ru-RU" dirty="0" err="1"/>
              <a:t>Ці</a:t>
            </a:r>
            <a:r>
              <a:rPr lang="ru-RU" dirty="0"/>
              <a:t> </a:t>
            </a:r>
            <a:r>
              <a:rPr lang="ru-RU" dirty="0" err="1"/>
              <a:t>реформи</a:t>
            </a:r>
            <a:r>
              <a:rPr lang="ru-RU" dirty="0"/>
              <a:t> й </a:t>
            </a:r>
            <a:r>
              <a:rPr lang="ru-RU" dirty="0" err="1"/>
              <a:t>фінансові</a:t>
            </a:r>
            <a:r>
              <a:rPr lang="ru-RU" dirty="0"/>
              <a:t> </a:t>
            </a:r>
            <a:r>
              <a:rPr lang="ru-RU" dirty="0" err="1"/>
              <a:t>інструменти</a:t>
            </a:r>
            <a:r>
              <a:rPr lang="ru-RU" dirty="0"/>
              <a:t> у </a:t>
            </a:r>
            <a:r>
              <a:rPr lang="ru-RU" dirty="0" err="1"/>
              <a:t>випадку</a:t>
            </a:r>
            <a:r>
              <a:rPr lang="ru-RU" dirty="0"/>
              <a:t> </a:t>
            </a:r>
            <a:r>
              <a:rPr lang="ru-RU" dirty="0" err="1"/>
              <a:t>їх</a:t>
            </a:r>
            <a:r>
              <a:rPr lang="ru-RU" dirty="0"/>
              <a:t> </a:t>
            </a:r>
            <a:r>
              <a:rPr lang="ru-RU" dirty="0" err="1"/>
              <a:t>успішної</a:t>
            </a:r>
            <a:r>
              <a:rPr lang="ru-RU" dirty="0"/>
              <a:t> </a:t>
            </a:r>
            <a:r>
              <a:rPr lang="ru-RU" dirty="0" err="1"/>
              <a:t>імплементації</a:t>
            </a:r>
            <a:r>
              <a:rPr lang="ru-RU" dirty="0"/>
              <a:t> </a:t>
            </a:r>
            <a:r>
              <a:rPr lang="ru-RU" dirty="0" err="1"/>
              <a:t>допоможуть</a:t>
            </a:r>
            <a:r>
              <a:rPr lang="ru-RU" dirty="0"/>
              <a:t> </a:t>
            </a:r>
            <a:r>
              <a:rPr lang="ru-RU" dirty="0" err="1"/>
              <a:t>глибше</a:t>
            </a:r>
            <a:r>
              <a:rPr lang="ru-RU" dirty="0"/>
              <a:t> </a:t>
            </a:r>
            <a:r>
              <a:rPr lang="ru-RU" dirty="0" err="1"/>
              <a:t>інтегрувати</a:t>
            </a:r>
            <a:r>
              <a:rPr lang="ru-RU" dirty="0"/>
              <a:t> </a:t>
            </a:r>
            <a:r>
              <a:rPr lang="ru-RU" dirty="0" err="1"/>
              <a:t>українську</a:t>
            </a:r>
            <a:r>
              <a:rPr lang="ru-RU" dirty="0"/>
              <a:t> </a:t>
            </a:r>
            <a:r>
              <a:rPr lang="ru-RU" dirty="0" err="1"/>
              <a:t>економіку</a:t>
            </a:r>
            <a:r>
              <a:rPr lang="ru-RU" dirty="0"/>
              <a:t> в </a:t>
            </a:r>
            <a:r>
              <a:rPr lang="ru-RU" dirty="0" err="1"/>
              <a:t>єдиний</a:t>
            </a:r>
            <a:r>
              <a:rPr lang="ru-RU" dirty="0"/>
              <a:t> </a:t>
            </a:r>
            <a:r>
              <a:rPr lang="ru-RU" dirty="0" err="1"/>
              <a:t>ринок</a:t>
            </a:r>
            <a:r>
              <a:rPr lang="ru-RU" dirty="0"/>
              <a:t> ЄС, </a:t>
            </a:r>
            <a:r>
              <a:rPr lang="ru-RU" dirty="0" err="1"/>
              <a:t>покращити</a:t>
            </a:r>
            <a:r>
              <a:rPr lang="ru-RU" dirty="0"/>
              <a:t> </a:t>
            </a:r>
            <a:r>
              <a:rPr lang="ru-RU" dirty="0" err="1"/>
              <a:t>бізнес-середовище</a:t>
            </a:r>
            <a:r>
              <a:rPr lang="ru-RU" dirty="0"/>
              <a:t> в </a:t>
            </a:r>
            <a:r>
              <a:rPr lang="ru-RU" dirty="0" err="1"/>
              <a:t>Україні</a:t>
            </a:r>
            <a:r>
              <a:rPr lang="ru-RU" dirty="0"/>
              <a:t>, </a:t>
            </a:r>
            <a:r>
              <a:rPr lang="ru-RU" dirty="0" err="1"/>
              <a:t>залучити</a:t>
            </a:r>
            <a:r>
              <a:rPr lang="ru-RU" dirty="0"/>
              <a:t> </a:t>
            </a:r>
            <a:r>
              <a:rPr lang="ru-RU" dirty="0" err="1"/>
              <a:t>необхідні</a:t>
            </a:r>
            <a:r>
              <a:rPr lang="ru-RU" dirty="0"/>
              <a:t> </a:t>
            </a:r>
            <a:r>
              <a:rPr lang="ru-RU" dirty="0" err="1"/>
              <a:t>прямі</a:t>
            </a:r>
            <a:r>
              <a:rPr lang="ru-RU" dirty="0"/>
              <a:t> </a:t>
            </a:r>
            <a:r>
              <a:rPr lang="ru-RU" dirty="0" err="1"/>
              <a:t>іноземні</a:t>
            </a:r>
            <a:r>
              <a:rPr lang="ru-RU" dirty="0"/>
              <a:t> </a:t>
            </a:r>
            <a:r>
              <a:rPr lang="ru-RU" dirty="0" err="1"/>
              <a:t>інвестиції</a:t>
            </a:r>
            <a:r>
              <a:rPr lang="ru-RU" dirty="0"/>
              <a:t> та </a:t>
            </a:r>
            <a:r>
              <a:rPr lang="ru-RU" dirty="0" err="1"/>
              <a:t>підтримати</a:t>
            </a:r>
            <a:r>
              <a:rPr lang="ru-RU" dirty="0"/>
              <a:t> </a:t>
            </a:r>
            <a:r>
              <a:rPr lang="ru-RU" dirty="0" err="1"/>
              <a:t>створення</a:t>
            </a:r>
            <a:r>
              <a:rPr lang="ru-RU" dirty="0"/>
              <a:t> </a:t>
            </a:r>
            <a:r>
              <a:rPr lang="ru-RU" dirty="0" err="1"/>
              <a:t>робочих</a:t>
            </a:r>
            <a:r>
              <a:rPr lang="ru-RU" dirty="0"/>
              <a:t> </a:t>
            </a:r>
            <a:r>
              <a:rPr lang="ru-RU" dirty="0" err="1"/>
              <a:t>місць</a:t>
            </a:r>
            <a:r>
              <a:rPr lang="ru-RU" dirty="0"/>
              <a:t> в </a:t>
            </a:r>
            <a:r>
              <a:rPr lang="ru-RU" dirty="0" err="1"/>
              <a:t>країні</a:t>
            </a:r>
            <a:r>
              <a:rPr lang="ru-RU" dirty="0"/>
              <a:t>.</a:t>
            </a:r>
          </a:p>
          <a:p>
            <a:endParaRPr lang="ru-UA" dirty="0"/>
          </a:p>
        </p:txBody>
      </p:sp>
      <p:sp>
        <p:nvSpPr>
          <p:cNvPr id="4" name="Дата 3">
            <a:extLst>
              <a:ext uri="{FF2B5EF4-FFF2-40B4-BE49-F238E27FC236}">
                <a16:creationId xmlns:a16="http://schemas.microsoft.com/office/drawing/2014/main" id="{7FC7F5CB-1B4F-1C41-90A3-F3F8749E99D2}"/>
              </a:ext>
            </a:extLst>
          </p:cNvPr>
          <p:cNvSpPr>
            <a:spLocks noGrp="1"/>
          </p:cNvSpPr>
          <p:nvPr>
            <p:ph type="dt" sz="half" idx="10"/>
          </p:nvPr>
        </p:nvSpPr>
        <p:spPr/>
        <p:txBody>
          <a:bodyPr/>
          <a:lstStyle/>
          <a:p>
            <a:fld id="{FF37E7BE-86C1-1844-9DB9-7CA6B92C1EBD}" type="datetime1">
              <a:rPr lang="ru-RU" smtClean="0"/>
              <a:t>13.11.2022</a:t>
            </a:fld>
            <a:endParaRPr lang="ru-UA"/>
          </a:p>
        </p:txBody>
      </p:sp>
      <p:sp>
        <p:nvSpPr>
          <p:cNvPr id="5" name="Номер слайда 4">
            <a:extLst>
              <a:ext uri="{FF2B5EF4-FFF2-40B4-BE49-F238E27FC236}">
                <a16:creationId xmlns:a16="http://schemas.microsoft.com/office/drawing/2014/main" id="{92BCCABB-0DBB-8B41-8763-88666AE5F98D}"/>
              </a:ext>
            </a:extLst>
          </p:cNvPr>
          <p:cNvSpPr>
            <a:spLocks noGrp="1"/>
          </p:cNvSpPr>
          <p:nvPr>
            <p:ph type="sldNum" sz="quarter" idx="12"/>
          </p:nvPr>
        </p:nvSpPr>
        <p:spPr/>
        <p:txBody>
          <a:bodyPr/>
          <a:lstStyle/>
          <a:p>
            <a:fld id="{F553EFBA-7824-AA44-BC0C-2574B54A2861}" type="slidenum">
              <a:rPr lang="ru-UA" smtClean="0"/>
              <a:t>66</a:t>
            </a:fld>
            <a:endParaRPr lang="ru-UA"/>
          </a:p>
        </p:txBody>
      </p:sp>
    </p:spTree>
    <p:extLst>
      <p:ext uri="{BB962C8B-B14F-4D97-AF65-F5344CB8AC3E}">
        <p14:creationId xmlns:p14="http://schemas.microsoft.com/office/powerpoint/2010/main" val="28589816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656B83C-74F7-6042-942F-043A0261EFD0}"/>
              </a:ext>
            </a:extLst>
          </p:cNvPr>
          <p:cNvSpPr>
            <a:spLocks noGrp="1"/>
          </p:cNvSpPr>
          <p:nvPr>
            <p:ph idx="1"/>
          </p:nvPr>
        </p:nvSpPr>
        <p:spPr>
          <a:xfrm>
            <a:off x="598957" y="475480"/>
            <a:ext cx="8596668" cy="1653765"/>
          </a:xfrm>
        </p:spPr>
        <p:txBody>
          <a:bodyPr>
            <a:normAutofit fontScale="85000" lnSpcReduction="10000"/>
          </a:bodyPr>
          <a:lstStyle/>
          <a:p>
            <a:r>
              <a:rPr lang="ru-RU" dirty="0"/>
              <a:t>Ольга </a:t>
            </a:r>
            <a:r>
              <a:rPr lang="ru-RU" dirty="0" err="1"/>
              <a:t>Стефанішина</a:t>
            </a:r>
            <a:r>
              <a:rPr lang="ru-RU" dirty="0"/>
              <a:t> </a:t>
            </a:r>
            <a:r>
              <a:rPr lang="ru-RU" dirty="0" err="1"/>
              <a:t>вважає</a:t>
            </a:r>
            <a:r>
              <a:rPr lang="ru-RU" dirty="0"/>
              <a:t>, </a:t>
            </a:r>
            <a:r>
              <a:rPr lang="ru-RU" dirty="0" err="1"/>
              <a:t>що</a:t>
            </a:r>
            <a:r>
              <a:rPr lang="ru-RU" dirty="0"/>
              <a:t> </a:t>
            </a:r>
            <a:r>
              <a:rPr lang="ru-RU" dirty="0" err="1"/>
              <a:t>вступ</a:t>
            </a:r>
            <a:r>
              <a:rPr lang="ru-RU" dirty="0"/>
              <a:t> до ЄС в </a:t>
            </a:r>
            <a:r>
              <a:rPr lang="ru-RU" dirty="0" err="1"/>
              <a:t>України</a:t>
            </a:r>
            <a:r>
              <a:rPr lang="ru-RU" dirty="0"/>
              <a:t> </a:t>
            </a:r>
            <a:r>
              <a:rPr lang="ru-RU" dirty="0" err="1"/>
              <a:t>займуть</a:t>
            </a:r>
            <a:r>
              <a:rPr lang="ru-RU" dirty="0"/>
              <a:t> роки, а не </a:t>
            </a:r>
            <a:r>
              <a:rPr lang="ru-RU" dirty="0" err="1"/>
              <a:t>десятиліття</a:t>
            </a:r>
            <a:r>
              <a:rPr lang="ru-RU" dirty="0"/>
              <a:t>.</a:t>
            </a:r>
          </a:p>
          <a:p>
            <a:r>
              <a:rPr lang="ru-RU" dirty="0"/>
              <a:t>"Ми </a:t>
            </a:r>
            <a:r>
              <a:rPr lang="ru-RU" dirty="0" err="1"/>
              <a:t>вже</a:t>
            </a:r>
            <a:r>
              <a:rPr lang="ru-RU" dirty="0"/>
              <a:t> </a:t>
            </a:r>
            <a:r>
              <a:rPr lang="ru-RU" dirty="0" err="1"/>
              <a:t>дуже</a:t>
            </a:r>
            <a:r>
              <a:rPr lang="ru-RU" dirty="0"/>
              <a:t> </a:t>
            </a:r>
            <a:r>
              <a:rPr lang="ru-RU" dirty="0" err="1"/>
              <a:t>інтегровані</a:t>
            </a:r>
            <a:r>
              <a:rPr lang="ru-RU" dirty="0"/>
              <a:t> в </a:t>
            </a:r>
            <a:r>
              <a:rPr lang="ru-RU" dirty="0" err="1"/>
              <a:t>Європейський</a:t>
            </a:r>
            <a:r>
              <a:rPr lang="ru-RU" dirty="0"/>
              <a:t> Союз. Ми </a:t>
            </a:r>
            <a:r>
              <a:rPr lang="ru-RU" dirty="0" err="1"/>
              <a:t>хочемо</a:t>
            </a:r>
            <a:r>
              <a:rPr lang="ru-RU" dirty="0"/>
              <a:t> бути сильною та </a:t>
            </a:r>
            <a:r>
              <a:rPr lang="ru-RU" dirty="0" err="1"/>
              <a:t>конкурентоспроможною</a:t>
            </a:r>
            <a:r>
              <a:rPr lang="ru-RU" dirty="0"/>
              <a:t> державою-членом, тому </a:t>
            </a:r>
            <a:r>
              <a:rPr lang="ru-RU" dirty="0" err="1"/>
              <a:t>це</a:t>
            </a:r>
            <a:r>
              <a:rPr lang="ru-RU" dirty="0"/>
              <a:t> </a:t>
            </a:r>
            <a:r>
              <a:rPr lang="ru-RU" dirty="0" err="1"/>
              <a:t>може</a:t>
            </a:r>
            <a:r>
              <a:rPr lang="ru-RU" dirty="0"/>
              <a:t> </a:t>
            </a:r>
            <a:r>
              <a:rPr lang="ru-RU" dirty="0" err="1"/>
              <a:t>зайняти</a:t>
            </a:r>
            <a:r>
              <a:rPr lang="ru-RU" dirty="0"/>
              <a:t> </a:t>
            </a:r>
            <a:r>
              <a:rPr lang="ru-RU" dirty="0" err="1"/>
              <a:t>від</a:t>
            </a:r>
            <a:r>
              <a:rPr lang="ru-RU" dirty="0"/>
              <a:t> </a:t>
            </a:r>
            <a:r>
              <a:rPr lang="ru-RU" dirty="0" err="1"/>
              <a:t>двох</a:t>
            </a:r>
            <a:r>
              <a:rPr lang="ru-RU" dirty="0"/>
              <a:t> до 10 </a:t>
            </a:r>
            <a:r>
              <a:rPr lang="ru-RU" dirty="0" err="1"/>
              <a:t>років</a:t>
            </a:r>
            <a:r>
              <a:rPr lang="ru-RU" dirty="0"/>
              <a:t>".</a:t>
            </a:r>
          </a:p>
          <a:p>
            <a:endParaRPr lang="ru-UA" dirty="0"/>
          </a:p>
        </p:txBody>
      </p:sp>
      <p:sp>
        <p:nvSpPr>
          <p:cNvPr id="2" name="Дата 1">
            <a:extLst>
              <a:ext uri="{FF2B5EF4-FFF2-40B4-BE49-F238E27FC236}">
                <a16:creationId xmlns:a16="http://schemas.microsoft.com/office/drawing/2014/main" id="{DCD2020A-20E2-0344-A77F-CE936B794F07}"/>
              </a:ext>
            </a:extLst>
          </p:cNvPr>
          <p:cNvSpPr>
            <a:spLocks noGrp="1"/>
          </p:cNvSpPr>
          <p:nvPr>
            <p:ph type="dt" sz="half" idx="10"/>
          </p:nvPr>
        </p:nvSpPr>
        <p:spPr/>
        <p:txBody>
          <a:bodyPr/>
          <a:lstStyle/>
          <a:p>
            <a:fld id="{F9300F00-B3A2-AB49-A525-62F969791EEC}" type="datetime1">
              <a:rPr lang="ru-RU" smtClean="0"/>
              <a:t>13.11.2022</a:t>
            </a:fld>
            <a:endParaRPr lang="ru-UA"/>
          </a:p>
        </p:txBody>
      </p:sp>
      <p:sp>
        <p:nvSpPr>
          <p:cNvPr id="4" name="Номер слайда 3">
            <a:extLst>
              <a:ext uri="{FF2B5EF4-FFF2-40B4-BE49-F238E27FC236}">
                <a16:creationId xmlns:a16="http://schemas.microsoft.com/office/drawing/2014/main" id="{59287639-2CBE-3A44-A849-4AB5989C09E6}"/>
              </a:ext>
            </a:extLst>
          </p:cNvPr>
          <p:cNvSpPr>
            <a:spLocks noGrp="1"/>
          </p:cNvSpPr>
          <p:nvPr>
            <p:ph type="sldNum" sz="quarter" idx="12"/>
          </p:nvPr>
        </p:nvSpPr>
        <p:spPr/>
        <p:txBody>
          <a:bodyPr/>
          <a:lstStyle/>
          <a:p>
            <a:fld id="{F553EFBA-7824-AA44-BC0C-2574B54A2861}" type="slidenum">
              <a:rPr lang="ru-UA" smtClean="0"/>
              <a:t>67</a:t>
            </a:fld>
            <a:endParaRPr lang="ru-UA"/>
          </a:p>
        </p:txBody>
      </p:sp>
      <p:pic>
        <p:nvPicPr>
          <p:cNvPr id="5" name="Рисунок 4">
            <a:extLst>
              <a:ext uri="{FF2B5EF4-FFF2-40B4-BE49-F238E27FC236}">
                <a16:creationId xmlns:a16="http://schemas.microsoft.com/office/drawing/2014/main" id="{21A8274F-E305-0541-AC27-F467915DD581}"/>
              </a:ext>
            </a:extLst>
          </p:cNvPr>
          <p:cNvPicPr>
            <a:picLocks noChangeAspect="1"/>
          </p:cNvPicPr>
          <p:nvPr/>
        </p:nvPicPr>
        <p:blipFill>
          <a:blip r:embed="rId2"/>
          <a:stretch>
            <a:fillRect/>
          </a:stretch>
        </p:blipFill>
        <p:spPr>
          <a:xfrm>
            <a:off x="4897291" y="1968136"/>
            <a:ext cx="4688269" cy="2643051"/>
          </a:xfrm>
          <a:prstGeom prst="rect">
            <a:avLst/>
          </a:prstGeom>
        </p:spPr>
      </p:pic>
      <p:pic>
        <p:nvPicPr>
          <p:cNvPr id="7" name="Рисунок 6">
            <a:extLst>
              <a:ext uri="{FF2B5EF4-FFF2-40B4-BE49-F238E27FC236}">
                <a16:creationId xmlns:a16="http://schemas.microsoft.com/office/drawing/2014/main" id="{C6962250-D33F-9145-8BEF-1DF57A24F4B8}"/>
              </a:ext>
            </a:extLst>
          </p:cNvPr>
          <p:cNvPicPr>
            <a:picLocks noChangeAspect="1"/>
          </p:cNvPicPr>
          <p:nvPr/>
        </p:nvPicPr>
        <p:blipFill>
          <a:blip r:embed="rId3"/>
          <a:stretch>
            <a:fillRect/>
          </a:stretch>
        </p:blipFill>
        <p:spPr>
          <a:xfrm>
            <a:off x="783771" y="3259856"/>
            <a:ext cx="4261939" cy="2830923"/>
          </a:xfrm>
          <a:prstGeom prst="rect">
            <a:avLst/>
          </a:prstGeom>
        </p:spPr>
      </p:pic>
    </p:spTree>
    <p:extLst>
      <p:ext uri="{BB962C8B-B14F-4D97-AF65-F5344CB8AC3E}">
        <p14:creationId xmlns:p14="http://schemas.microsoft.com/office/powerpoint/2010/main" val="25824801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6367E1F-C2E5-7615-08DC-ED812469C086}"/>
              </a:ext>
            </a:extLst>
          </p:cNvPr>
          <p:cNvSpPr>
            <a:spLocks noGrp="1"/>
          </p:cNvSpPr>
          <p:nvPr>
            <p:ph type="ctrTitle"/>
          </p:nvPr>
        </p:nvSpPr>
        <p:spPr>
          <a:xfrm>
            <a:off x="3958625" y="2333043"/>
            <a:ext cx="5906335" cy="1646302"/>
          </a:xfrm>
        </p:spPr>
        <p:txBody>
          <a:bodyPr>
            <a:normAutofit/>
          </a:bodyPr>
          <a:lstStyle/>
          <a:p>
            <a:r>
              <a:rPr lang="ru-UA" dirty="0"/>
              <a:t>Інструменти підтримки ЄС</a:t>
            </a:r>
          </a:p>
        </p:txBody>
      </p:sp>
      <p:sp>
        <p:nvSpPr>
          <p:cNvPr id="8" name="Номер слайда 7">
            <a:extLst>
              <a:ext uri="{FF2B5EF4-FFF2-40B4-BE49-F238E27FC236}">
                <a16:creationId xmlns:a16="http://schemas.microsoft.com/office/drawing/2014/main" id="{9C9AB12A-5DA5-E05C-F14C-02B7C8B49F10}"/>
              </a:ext>
            </a:extLst>
          </p:cNvPr>
          <p:cNvSpPr>
            <a:spLocks noGrp="1"/>
          </p:cNvSpPr>
          <p:nvPr>
            <p:ph type="sldNum" sz="quarter" idx="12"/>
          </p:nvPr>
        </p:nvSpPr>
        <p:spPr>
          <a:xfrm>
            <a:off x="8590663" y="6041362"/>
            <a:ext cx="1274297" cy="470649"/>
          </a:xfrm>
        </p:spPr>
        <p:txBody>
          <a:bodyPr/>
          <a:lstStyle/>
          <a:p>
            <a:fld id="{7E919570-D5DA-FE4A-AFCE-0801BB8F2B09}" type="slidenum">
              <a:rPr lang="ru-UA" sz="1800" b="1" smtClean="0">
                <a:solidFill>
                  <a:schemeClr val="tx1"/>
                </a:solidFill>
              </a:rPr>
              <a:t>68</a:t>
            </a:fld>
            <a:endParaRPr lang="ru-UA" sz="1800" b="1" dirty="0">
              <a:solidFill>
                <a:schemeClr val="tx1"/>
              </a:solidFill>
            </a:endParaRPr>
          </a:p>
        </p:txBody>
      </p:sp>
      <p:pic>
        <p:nvPicPr>
          <p:cNvPr id="5" name="Рисунок 4">
            <a:extLst>
              <a:ext uri="{FF2B5EF4-FFF2-40B4-BE49-F238E27FC236}">
                <a16:creationId xmlns:a16="http://schemas.microsoft.com/office/drawing/2014/main" id="{A15B39D8-BA53-877A-D4B2-D69BF90F0620}"/>
              </a:ext>
            </a:extLst>
          </p:cNvPr>
          <p:cNvPicPr>
            <a:picLocks noChangeAspect="1"/>
          </p:cNvPicPr>
          <p:nvPr/>
        </p:nvPicPr>
        <p:blipFill>
          <a:blip r:embed="rId2"/>
          <a:stretch>
            <a:fillRect/>
          </a:stretch>
        </p:blipFill>
        <p:spPr>
          <a:xfrm>
            <a:off x="1507067" y="541868"/>
            <a:ext cx="2451558" cy="1646302"/>
          </a:xfrm>
          <a:prstGeom prst="rect">
            <a:avLst/>
          </a:prstGeom>
        </p:spPr>
      </p:pic>
      <p:pic>
        <p:nvPicPr>
          <p:cNvPr id="7" name="Рисунок 6">
            <a:extLst>
              <a:ext uri="{FF2B5EF4-FFF2-40B4-BE49-F238E27FC236}">
                <a16:creationId xmlns:a16="http://schemas.microsoft.com/office/drawing/2014/main" id="{2A340F52-9C71-F055-46FE-71CF25167998}"/>
              </a:ext>
            </a:extLst>
          </p:cNvPr>
          <p:cNvPicPr>
            <a:picLocks noChangeAspect="1"/>
          </p:cNvPicPr>
          <p:nvPr/>
        </p:nvPicPr>
        <p:blipFill>
          <a:blip r:embed="rId3"/>
          <a:stretch>
            <a:fillRect/>
          </a:stretch>
        </p:blipFill>
        <p:spPr>
          <a:xfrm>
            <a:off x="4965081" y="548931"/>
            <a:ext cx="2796168" cy="1565854"/>
          </a:xfrm>
          <a:prstGeom prst="rect">
            <a:avLst/>
          </a:prstGeom>
        </p:spPr>
      </p:pic>
      <p:pic>
        <p:nvPicPr>
          <p:cNvPr id="9" name="Рисунок 8">
            <a:extLst>
              <a:ext uri="{FF2B5EF4-FFF2-40B4-BE49-F238E27FC236}">
                <a16:creationId xmlns:a16="http://schemas.microsoft.com/office/drawing/2014/main" id="{1D124ABA-F75C-D8D8-4D3F-5FA66E962D27}"/>
              </a:ext>
            </a:extLst>
          </p:cNvPr>
          <p:cNvPicPr>
            <a:picLocks noChangeAspect="1"/>
          </p:cNvPicPr>
          <p:nvPr/>
        </p:nvPicPr>
        <p:blipFill>
          <a:blip r:embed="rId4"/>
          <a:stretch>
            <a:fillRect/>
          </a:stretch>
        </p:blipFill>
        <p:spPr>
          <a:xfrm>
            <a:off x="468350" y="3528327"/>
            <a:ext cx="3238810" cy="3238810"/>
          </a:xfrm>
          <a:prstGeom prst="rect">
            <a:avLst/>
          </a:prstGeom>
        </p:spPr>
      </p:pic>
      <p:sp>
        <p:nvSpPr>
          <p:cNvPr id="4" name="TextBox 3">
            <a:extLst>
              <a:ext uri="{FF2B5EF4-FFF2-40B4-BE49-F238E27FC236}">
                <a16:creationId xmlns:a16="http://schemas.microsoft.com/office/drawing/2014/main" id="{BEF18882-6EEE-A930-5594-E853264A30ED}"/>
              </a:ext>
            </a:extLst>
          </p:cNvPr>
          <p:cNvSpPr txBox="1"/>
          <p:nvPr/>
        </p:nvSpPr>
        <p:spPr>
          <a:xfrm>
            <a:off x="9588843" y="345989"/>
            <a:ext cx="1329210" cy="369332"/>
          </a:xfrm>
          <a:prstGeom prst="rect">
            <a:avLst/>
          </a:prstGeom>
          <a:noFill/>
        </p:spPr>
        <p:txBody>
          <a:bodyPr wrap="none" rtlCol="0">
            <a:spAutoFit/>
          </a:bodyPr>
          <a:lstStyle/>
          <a:p>
            <a:fld id="{99476E30-0901-CB4E-937C-727BA4D307CD}" type="datetime1">
              <a:rPr lang="ru-RU" smtClean="0"/>
              <a:t>13.11.2022</a:t>
            </a:fld>
            <a:endParaRPr lang="ru-UA" dirty="0"/>
          </a:p>
        </p:txBody>
      </p:sp>
      <p:sp>
        <p:nvSpPr>
          <p:cNvPr id="3" name="Дата 2">
            <a:extLst>
              <a:ext uri="{FF2B5EF4-FFF2-40B4-BE49-F238E27FC236}">
                <a16:creationId xmlns:a16="http://schemas.microsoft.com/office/drawing/2014/main" id="{13C2C1C6-4A9B-0541-BC35-226CD9CEB453}"/>
              </a:ext>
            </a:extLst>
          </p:cNvPr>
          <p:cNvSpPr>
            <a:spLocks noGrp="1"/>
          </p:cNvSpPr>
          <p:nvPr>
            <p:ph type="dt" sz="half" idx="10"/>
          </p:nvPr>
        </p:nvSpPr>
        <p:spPr/>
        <p:txBody>
          <a:bodyPr/>
          <a:lstStyle/>
          <a:p>
            <a:fld id="{1616C0C6-D663-134E-B02C-6CE14E87A137}" type="datetime1">
              <a:rPr lang="ru-RU" smtClean="0"/>
              <a:t>13.11.2022</a:t>
            </a:fld>
            <a:endParaRPr lang="ru-UA"/>
          </a:p>
        </p:txBody>
      </p:sp>
    </p:spTree>
    <p:extLst>
      <p:ext uri="{BB962C8B-B14F-4D97-AF65-F5344CB8AC3E}">
        <p14:creationId xmlns:p14="http://schemas.microsoft.com/office/powerpoint/2010/main" val="17120630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672D4FC-9E3B-1946-9E97-1E7F00B5DF4E}"/>
              </a:ext>
            </a:extLst>
          </p:cNvPr>
          <p:cNvSpPr>
            <a:spLocks noGrp="1"/>
          </p:cNvSpPr>
          <p:nvPr>
            <p:ph type="title"/>
          </p:nvPr>
        </p:nvSpPr>
        <p:spPr/>
        <p:txBody>
          <a:bodyPr/>
          <a:lstStyle/>
          <a:p>
            <a:r>
              <a:rPr lang="ru-RU" b="1" dirty="0" err="1"/>
              <a:t>Механізм</a:t>
            </a:r>
            <a:r>
              <a:rPr lang="ru-RU" b="1" dirty="0"/>
              <a:t> </a:t>
            </a:r>
            <a:r>
              <a:rPr lang="ru-RU" b="1" dirty="0" err="1"/>
              <a:t>тимчасового</a:t>
            </a:r>
            <a:r>
              <a:rPr lang="ru-RU" b="1" dirty="0"/>
              <a:t> </a:t>
            </a:r>
            <a:r>
              <a:rPr lang="ru-RU" b="1" dirty="0" err="1"/>
              <a:t>захисту</a:t>
            </a:r>
            <a:br>
              <a:rPr lang="ru-RU" b="1" dirty="0"/>
            </a:br>
            <a:endParaRPr lang="ru-UA" dirty="0"/>
          </a:p>
        </p:txBody>
      </p:sp>
      <p:sp>
        <p:nvSpPr>
          <p:cNvPr id="12" name="Объект 11">
            <a:extLst>
              <a:ext uri="{FF2B5EF4-FFF2-40B4-BE49-F238E27FC236}">
                <a16:creationId xmlns:a16="http://schemas.microsoft.com/office/drawing/2014/main" id="{420531E8-8558-2244-A0DE-E4EC920FEF7C}"/>
              </a:ext>
            </a:extLst>
          </p:cNvPr>
          <p:cNvSpPr>
            <a:spLocks noGrp="1"/>
          </p:cNvSpPr>
          <p:nvPr>
            <p:ph sz="quarter" idx="13"/>
          </p:nvPr>
        </p:nvSpPr>
        <p:spPr>
          <a:xfrm>
            <a:off x="913774" y="1803400"/>
            <a:ext cx="7493626" cy="3987799"/>
          </a:xfrm>
        </p:spPr>
        <p:txBody>
          <a:bodyPr/>
          <a:lstStyle/>
          <a:p>
            <a:r>
              <a:rPr lang="ru-RU" dirty="0"/>
              <a:t>4 </a:t>
            </a:r>
            <a:r>
              <a:rPr lang="ru-RU" dirty="0" err="1"/>
              <a:t>березня</a:t>
            </a:r>
            <a:r>
              <a:rPr lang="ru-RU" dirty="0"/>
              <a:t> </a:t>
            </a:r>
            <a:r>
              <a:rPr lang="ru-RU" dirty="0" err="1"/>
              <a:t>країни</a:t>
            </a:r>
            <a:r>
              <a:rPr lang="ru-RU" dirty="0"/>
              <a:t> ЄС </a:t>
            </a:r>
            <a:r>
              <a:rPr lang="ru-RU" dirty="0" err="1"/>
              <a:t>погодились</a:t>
            </a:r>
            <a:r>
              <a:rPr lang="ru-RU" dirty="0"/>
              <a:t> ввести в </a:t>
            </a:r>
            <a:r>
              <a:rPr lang="ru-RU" dirty="0" err="1"/>
              <a:t>дію</a:t>
            </a:r>
            <a:r>
              <a:rPr lang="ru-RU" dirty="0"/>
              <a:t> Директиву </a:t>
            </a:r>
            <a:r>
              <a:rPr lang="ru-RU" dirty="0" err="1"/>
              <a:t>тимчасового</a:t>
            </a:r>
            <a:r>
              <a:rPr lang="ru-RU" dirty="0"/>
              <a:t> </a:t>
            </a:r>
            <a:r>
              <a:rPr lang="ru-RU" dirty="0" err="1"/>
              <a:t>захисту</a:t>
            </a:r>
            <a:r>
              <a:rPr lang="ru-RU" dirty="0"/>
              <a:t> для </a:t>
            </a:r>
            <a:r>
              <a:rPr lang="ru-RU" dirty="0" err="1"/>
              <a:t>надання</a:t>
            </a:r>
            <a:r>
              <a:rPr lang="ru-RU" dirty="0"/>
              <a:t> </a:t>
            </a:r>
            <a:r>
              <a:rPr lang="ru-RU" dirty="0" err="1"/>
              <a:t>швидкої</a:t>
            </a:r>
            <a:r>
              <a:rPr lang="ru-RU" dirty="0"/>
              <a:t> та </a:t>
            </a:r>
            <a:r>
              <a:rPr lang="ru-RU" dirty="0" err="1"/>
              <a:t>ефективної</a:t>
            </a:r>
            <a:r>
              <a:rPr lang="ru-RU" dirty="0"/>
              <a:t> </a:t>
            </a:r>
            <a:r>
              <a:rPr lang="ru-RU" dirty="0" err="1"/>
              <a:t>допомоги</a:t>
            </a:r>
            <a:r>
              <a:rPr lang="ru-RU" dirty="0"/>
              <a:t> людям, </a:t>
            </a:r>
            <a:r>
              <a:rPr lang="ru-RU" dirty="0" err="1"/>
              <a:t>які</a:t>
            </a:r>
            <a:r>
              <a:rPr lang="ru-RU" dirty="0"/>
              <a:t> </a:t>
            </a:r>
            <a:r>
              <a:rPr lang="ru-RU" dirty="0" err="1"/>
              <a:t>тікають</a:t>
            </a:r>
            <a:r>
              <a:rPr lang="ru-RU" dirty="0"/>
              <a:t> </a:t>
            </a:r>
            <a:r>
              <a:rPr lang="ru-RU" dirty="0" err="1"/>
              <a:t>від</a:t>
            </a:r>
            <a:r>
              <a:rPr lang="ru-RU" dirty="0"/>
              <a:t> </a:t>
            </a:r>
            <a:r>
              <a:rPr lang="ru-RU" dirty="0" err="1"/>
              <a:t>війни</a:t>
            </a:r>
            <a:r>
              <a:rPr lang="ru-RU" dirty="0"/>
              <a:t> в </a:t>
            </a:r>
            <a:r>
              <a:rPr lang="ru-RU" dirty="0" err="1"/>
              <a:t>Україні</a:t>
            </a:r>
            <a:r>
              <a:rPr lang="ru-RU" dirty="0"/>
              <a:t>. </a:t>
            </a:r>
            <a:r>
              <a:rPr lang="ru-RU" dirty="0" err="1"/>
              <a:t>Усім</a:t>
            </a:r>
            <a:r>
              <a:rPr lang="ru-RU" dirty="0"/>
              <a:t>, </a:t>
            </a:r>
            <a:r>
              <a:rPr lang="ru-RU" dirty="0" err="1"/>
              <a:t>хто</a:t>
            </a:r>
            <a:r>
              <a:rPr lang="ru-RU" dirty="0"/>
              <a:t> </a:t>
            </a:r>
            <a:r>
              <a:rPr lang="ru-RU" dirty="0" err="1"/>
              <a:t>тікає</a:t>
            </a:r>
            <a:r>
              <a:rPr lang="ru-RU" dirty="0"/>
              <a:t> </a:t>
            </a:r>
            <a:r>
              <a:rPr lang="ru-RU" dirty="0" err="1"/>
              <a:t>від</a:t>
            </a:r>
            <a:r>
              <a:rPr lang="ru-RU" dirty="0"/>
              <a:t> </a:t>
            </a:r>
            <a:r>
              <a:rPr lang="ru-RU" dirty="0" err="1"/>
              <a:t>конфлікту</a:t>
            </a:r>
            <a:r>
              <a:rPr lang="ru-RU" dirty="0"/>
              <a:t>, </a:t>
            </a:r>
            <a:r>
              <a:rPr lang="ru-RU" dirty="0" err="1"/>
              <a:t>надається</a:t>
            </a:r>
            <a:r>
              <a:rPr lang="ru-RU" dirty="0"/>
              <a:t> </a:t>
            </a:r>
            <a:r>
              <a:rPr lang="ru-RU" dirty="0" err="1"/>
              <a:t>дозвіл</a:t>
            </a:r>
            <a:r>
              <a:rPr lang="ru-RU" dirty="0"/>
              <a:t> на </a:t>
            </a:r>
            <a:r>
              <a:rPr lang="ru-RU" dirty="0" err="1"/>
              <a:t>в'їзд</a:t>
            </a:r>
            <a:r>
              <a:rPr lang="ru-RU" dirty="0"/>
              <a:t> до ЄС. </a:t>
            </a:r>
            <a:r>
              <a:rPr lang="ru-RU" dirty="0" err="1"/>
              <a:t>Відповідно</a:t>
            </a:r>
            <a:r>
              <a:rPr lang="ru-RU" dirty="0"/>
              <a:t> до </a:t>
            </a:r>
            <a:r>
              <a:rPr lang="ru-RU" dirty="0" err="1"/>
              <a:t>цієї</a:t>
            </a:r>
            <a:r>
              <a:rPr lang="ru-RU" dirty="0"/>
              <a:t> </a:t>
            </a:r>
            <a:r>
              <a:rPr lang="ru-RU" dirty="0" err="1"/>
              <a:t>Директиви</a:t>
            </a:r>
            <a:r>
              <a:rPr lang="ru-RU" dirty="0"/>
              <a:t>, </a:t>
            </a:r>
            <a:r>
              <a:rPr lang="ru-RU" dirty="0" err="1"/>
              <a:t>такі</a:t>
            </a:r>
            <a:r>
              <a:rPr lang="ru-RU" dirty="0"/>
              <a:t> особи </a:t>
            </a:r>
            <a:r>
              <a:rPr lang="ru-RU" dirty="0" err="1"/>
              <a:t>отримають</a:t>
            </a:r>
            <a:r>
              <a:rPr lang="ru-RU" dirty="0"/>
              <a:t> у ЄС </a:t>
            </a:r>
            <a:r>
              <a:rPr lang="ru-RU" dirty="0" err="1"/>
              <a:t>тимчасовий</a:t>
            </a:r>
            <a:r>
              <a:rPr lang="ru-RU" dirty="0"/>
              <a:t> </a:t>
            </a:r>
            <a:r>
              <a:rPr lang="ru-RU" dirty="0" err="1"/>
              <a:t>захист</a:t>
            </a:r>
            <a:r>
              <a:rPr lang="ru-RU" dirty="0"/>
              <a:t>, а </a:t>
            </a:r>
            <a:r>
              <a:rPr lang="ru-RU" dirty="0" err="1"/>
              <a:t>це</a:t>
            </a:r>
            <a:r>
              <a:rPr lang="ru-RU" dirty="0"/>
              <a:t> </a:t>
            </a:r>
            <a:r>
              <a:rPr lang="ru-RU" dirty="0" err="1"/>
              <a:t>означає</a:t>
            </a:r>
            <a:r>
              <a:rPr lang="ru-RU" dirty="0"/>
              <a:t>, </a:t>
            </a:r>
            <a:r>
              <a:rPr lang="ru-RU" dirty="0" err="1"/>
              <a:t>що</a:t>
            </a:r>
            <a:r>
              <a:rPr lang="ru-RU" dirty="0"/>
              <a:t> вони </a:t>
            </a:r>
            <a:r>
              <a:rPr lang="ru-RU" dirty="0" err="1"/>
              <a:t>зможуть</a:t>
            </a:r>
            <a:r>
              <a:rPr lang="ru-RU" dirty="0"/>
              <a:t> </a:t>
            </a:r>
            <a:r>
              <a:rPr lang="ru-RU" dirty="0" err="1"/>
              <a:t>перебувати</a:t>
            </a:r>
            <a:r>
              <a:rPr lang="ru-RU" dirty="0"/>
              <a:t> в ЄС </a:t>
            </a:r>
            <a:r>
              <a:rPr lang="ru-RU" dirty="0" err="1"/>
              <a:t>принаймні</a:t>
            </a:r>
            <a:r>
              <a:rPr lang="ru-RU" dirty="0"/>
              <a:t> </a:t>
            </a:r>
            <a:r>
              <a:rPr lang="ru-RU" dirty="0" err="1"/>
              <a:t>протягом</a:t>
            </a:r>
            <a:r>
              <a:rPr lang="ru-RU" dirty="0"/>
              <a:t> одного року та </a:t>
            </a:r>
            <a:r>
              <a:rPr lang="ru-RU" dirty="0" err="1"/>
              <a:t>отримають</a:t>
            </a:r>
            <a:r>
              <a:rPr lang="ru-RU" dirty="0"/>
              <a:t> </a:t>
            </a:r>
            <a:r>
              <a:rPr lang="ru-RU" dirty="0" err="1"/>
              <a:t>дозвіл</a:t>
            </a:r>
            <a:r>
              <a:rPr lang="ru-RU" dirty="0"/>
              <a:t> на </a:t>
            </a:r>
            <a:r>
              <a:rPr lang="ru-RU" dirty="0" err="1"/>
              <a:t>проживання</a:t>
            </a:r>
            <a:r>
              <a:rPr lang="ru-RU" dirty="0"/>
              <a:t>, доступ до </a:t>
            </a:r>
            <a:r>
              <a:rPr lang="ru-RU" dirty="0" err="1"/>
              <a:t>освіти</a:t>
            </a:r>
            <a:r>
              <a:rPr lang="ru-RU" dirty="0"/>
              <a:t> і ринку </a:t>
            </a:r>
            <a:r>
              <a:rPr lang="ru-RU" dirty="0" err="1"/>
              <a:t>праці</a:t>
            </a:r>
            <a:r>
              <a:rPr lang="ru-RU" dirty="0"/>
              <a:t>.</a:t>
            </a:r>
            <a:endParaRPr lang="ru-UA" dirty="0"/>
          </a:p>
        </p:txBody>
      </p:sp>
      <p:pic>
        <p:nvPicPr>
          <p:cNvPr id="14" name="Рисунок 13">
            <a:extLst>
              <a:ext uri="{FF2B5EF4-FFF2-40B4-BE49-F238E27FC236}">
                <a16:creationId xmlns:a16="http://schemas.microsoft.com/office/drawing/2014/main" id="{7FF85FE0-1C0B-DB44-B11E-FBC4D9836154}"/>
              </a:ext>
            </a:extLst>
          </p:cNvPr>
          <p:cNvPicPr>
            <a:picLocks noChangeAspect="1"/>
          </p:cNvPicPr>
          <p:nvPr/>
        </p:nvPicPr>
        <p:blipFill>
          <a:blip r:embed="rId2"/>
          <a:stretch>
            <a:fillRect/>
          </a:stretch>
        </p:blipFill>
        <p:spPr>
          <a:xfrm>
            <a:off x="8617929" y="4529561"/>
            <a:ext cx="2660297" cy="1596178"/>
          </a:xfrm>
          <a:prstGeom prst="rect">
            <a:avLst/>
          </a:prstGeom>
        </p:spPr>
      </p:pic>
      <p:pic>
        <p:nvPicPr>
          <p:cNvPr id="16" name="Рисунок 15">
            <a:extLst>
              <a:ext uri="{FF2B5EF4-FFF2-40B4-BE49-F238E27FC236}">
                <a16:creationId xmlns:a16="http://schemas.microsoft.com/office/drawing/2014/main" id="{10B1A6DB-4811-874C-ABFD-AF398C61675D}"/>
              </a:ext>
            </a:extLst>
          </p:cNvPr>
          <p:cNvPicPr>
            <a:picLocks noChangeAspect="1"/>
          </p:cNvPicPr>
          <p:nvPr/>
        </p:nvPicPr>
        <p:blipFill>
          <a:blip r:embed="rId3"/>
          <a:stretch>
            <a:fillRect/>
          </a:stretch>
        </p:blipFill>
        <p:spPr>
          <a:xfrm>
            <a:off x="8566150" y="1530350"/>
            <a:ext cx="3511550" cy="2640468"/>
          </a:xfrm>
          <a:prstGeom prst="rect">
            <a:avLst/>
          </a:prstGeom>
        </p:spPr>
      </p:pic>
      <p:sp>
        <p:nvSpPr>
          <p:cNvPr id="17" name="Дата 16">
            <a:extLst>
              <a:ext uri="{FF2B5EF4-FFF2-40B4-BE49-F238E27FC236}">
                <a16:creationId xmlns:a16="http://schemas.microsoft.com/office/drawing/2014/main" id="{14D49155-2D66-CE46-8A7E-63D88A29C16B}"/>
              </a:ext>
            </a:extLst>
          </p:cNvPr>
          <p:cNvSpPr>
            <a:spLocks noGrp="1"/>
          </p:cNvSpPr>
          <p:nvPr>
            <p:ph type="dt" sz="half" idx="10"/>
          </p:nvPr>
        </p:nvSpPr>
        <p:spPr/>
        <p:txBody>
          <a:bodyPr/>
          <a:lstStyle/>
          <a:p>
            <a:fld id="{0FB649F7-07C9-AF49-ABD4-8B68B0C49088}" type="datetime1">
              <a:rPr lang="ru-RU" smtClean="0"/>
              <a:t>13.11.2022</a:t>
            </a:fld>
            <a:endParaRPr lang="ru-UA"/>
          </a:p>
        </p:txBody>
      </p:sp>
      <p:sp>
        <p:nvSpPr>
          <p:cNvPr id="18" name="Номер слайда 17">
            <a:extLst>
              <a:ext uri="{FF2B5EF4-FFF2-40B4-BE49-F238E27FC236}">
                <a16:creationId xmlns:a16="http://schemas.microsoft.com/office/drawing/2014/main" id="{66DC013C-8AF7-A748-952A-6F644D5F3AF9}"/>
              </a:ext>
            </a:extLst>
          </p:cNvPr>
          <p:cNvSpPr>
            <a:spLocks noGrp="1"/>
          </p:cNvSpPr>
          <p:nvPr>
            <p:ph type="sldNum" sz="quarter" idx="12"/>
          </p:nvPr>
        </p:nvSpPr>
        <p:spPr/>
        <p:txBody>
          <a:bodyPr/>
          <a:lstStyle/>
          <a:p>
            <a:fld id="{D4CBF4CF-B119-4841-B505-2CAA97F19D28}" type="slidenum">
              <a:rPr lang="ru-UA" smtClean="0"/>
              <a:t>69</a:t>
            </a:fld>
            <a:endParaRPr lang="ru-UA"/>
          </a:p>
        </p:txBody>
      </p:sp>
    </p:spTree>
    <p:extLst>
      <p:ext uri="{BB962C8B-B14F-4D97-AF65-F5344CB8AC3E}">
        <p14:creationId xmlns:p14="http://schemas.microsoft.com/office/powerpoint/2010/main" val="3051003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id="{D030BD18-9FDA-4888-C9AA-E55F26349589}"/>
              </a:ext>
            </a:extLst>
          </p:cNvPr>
          <p:cNvSpPr>
            <a:spLocks noGrp="1"/>
          </p:cNvSpPr>
          <p:nvPr>
            <p:ph type="dt" sz="half" idx="10"/>
          </p:nvPr>
        </p:nvSpPr>
        <p:spPr/>
        <p:txBody>
          <a:bodyPr/>
          <a:lstStyle/>
          <a:p>
            <a:fld id="{2FD77DBE-FFB0-1D4C-A006-B9568470CA42}" type="datetime1">
              <a:rPr lang="ru-RU" smtClean="0"/>
              <a:t>13.11.2022</a:t>
            </a:fld>
            <a:endParaRPr lang="ru-UA"/>
          </a:p>
        </p:txBody>
      </p:sp>
      <p:sp>
        <p:nvSpPr>
          <p:cNvPr id="5" name="Номер слайда 4">
            <a:extLst>
              <a:ext uri="{FF2B5EF4-FFF2-40B4-BE49-F238E27FC236}">
                <a16:creationId xmlns:a16="http://schemas.microsoft.com/office/drawing/2014/main" id="{5DB1961D-C66B-6A96-CB2C-D26863B80D77}"/>
              </a:ext>
            </a:extLst>
          </p:cNvPr>
          <p:cNvSpPr>
            <a:spLocks noGrp="1"/>
          </p:cNvSpPr>
          <p:nvPr>
            <p:ph type="sldNum" sz="quarter" idx="12"/>
          </p:nvPr>
        </p:nvSpPr>
        <p:spPr/>
        <p:txBody>
          <a:bodyPr/>
          <a:lstStyle/>
          <a:p>
            <a:fld id="{D0E2E3A0-6B7B-CD4A-8999-E2D0F517CFAE}" type="slidenum">
              <a:rPr lang="ru-UA" smtClean="0"/>
              <a:t>7</a:t>
            </a:fld>
            <a:endParaRPr lang="ru-UA"/>
          </a:p>
        </p:txBody>
      </p:sp>
      <p:sp>
        <p:nvSpPr>
          <p:cNvPr id="6" name="Прямоугольник 5">
            <a:extLst>
              <a:ext uri="{FF2B5EF4-FFF2-40B4-BE49-F238E27FC236}">
                <a16:creationId xmlns:a16="http://schemas.microsoft.com/office/drawing/2014/main" id="{3D5499A2-6050-048D-AA63-4B117491200A}"/>
              </a:ext>
            </a:extLst>
          </p:cNvPr>
          <p:cNvSpPr/>
          <p:nvPr/>
        </p:nvSpPr>
        <p:spPr>
          <a:xfrm>
            <a:off x="4328160" y="220149"/>
            <a:ext cx="6766560" cy="5324535"/>
          </a:xfrm>
          <a:prstGeom prst="rect">
            <a:avLst/>
          </a:prstGeom>
        </p:spPr>
        <p:txBody>
          <a:bodyPr wrap="square">
            <a:spAutoFit/>
          </a:bodyPr>
          <a:lstStyle/>
          <a:p>
            <a:pPr algn="just"/>
            <a:r>
              <a:rPr lang="ru-RU" sz="2000" b="1" u="sng" dirty="0">
                <a:solidFill>
                  <a:srgbClr val="000000"/>
                </a:solidFill>
                <a:latin typeface="palatino linotype" panose="02040502050505030304" pitchFamily="18" charset="0"/>
              </a:rPr>
              <a:t>У </a:t>
            </a:r>
            <a:r>
              <a:rPr lang="ru-RU" sz="2000" b="1" u="sng" dirty="0" err="1">
                <a:solidFill>
                  <a:srgbClr val="000000"/>
                </a:solidFill>
                <a:latin typeface="palatino linotype" panose="02040502050505030304" pitchFamily="18" charset="0"/>
              </a:rPr>
              <a:t>різні</a:t>
            </a:r>
            <a:r>
              <a:rPr lang="ru-RU" sz="2000" b="1" u="sng" dirty="0">
                <a:solidFill>
                  <a:srgbClr val="000000"/>
                </a:solidFill>
                <a:latin typeface="palatino linotype" panose="02040502050505030304" pitchFamily="18" charset="0"/>
              </a:rPr>
              <a:t> роки </a:t>
            </a:r>
            <a:r>
              <a:rPr lang="ru-RU" sz="2000" b="1" u="sng" dirty="0" err="1">
                <a:solidFill>
                  <a:srgbClr val="000000"/>
                </a:solidFill>
                <a:latin typeface="palatino linotype" panose="02040502050505030304" pitchFamily="18" charset="0"/>
              </a:rPr>
              <a:t>об’єктами</a:t>
            </a:r>
            <a:r>
              <a:rPr lang="ru-RU" sz="2000" b="1" u="sng" dirty="0">
                <a:solidFill>
                  <a:srgbClr val="000000"/>
                </a:solidFill>
                <a:latin typeface="palatino linotype" panose="02040502050505030304" pitchFamily="18" charset="0"/>
              </a:rPr>
              <a:t> </a:t>
            </a:r>
            <a:r>
              <a:rPr lang="ru-RU" sz="2000" b="1" u="sng" dirty="0" err="1">
                <a:solidFill>
                  <a:srgbClr val="000000"/>
                </a:solidFill>
                <a:latin typeface="palatino linotype" panose="02040502050505030304" pitchFamily="18" charset="0"/>
              </a:rPr>
              <a:t>здійснення</a:t>
            </a:r>
            <a:r>
              <a:rPr lang="ru-RU" sz="2000" b="1" u="sng" dirty="0">
                <a:solidFill>
                  <a:srgbClr val="000000"/>
                </a:solidFill>
                <a:latin typeface="palatino linotype" panose="02040502050505030304" pitchFamily="18" charset="0"/>
              </a:rPr>
              <a:t> </a:t>
            </a:r>
            <a:r>
              <a:rPr lang="ru-RU" sz="2000" b="1" u="sng" dirty="0" err="1">
                <a:solidFill>
                  <a:srgbClr val="000000"/>
                </a:solidFill>
                <a:latin typeface="palatino linotype" panose="02040502050505030304" pitchFamily="18" charset="0"/>
              </a:rPr>
              <a:t>регіональної</a:t>
            </a:r>
            <a:r>
              <a:rPr lang="ru-RU" sz="2000" b="1" u="sng" dirty="0">
                <a:solidFill>
                  <a:srgbClr val="000000"/>
                </a:solidFill>
                <a:latin typeface="palatino linotype" panose="02040502050505030304" pitchFamily="18" charset="0"/>
              </a:rPr>
              <a:t> </a:t>
            </a:r>
            <a:r>
              <a:rPr lang="ru-RU" sz="2000" b="1" u="sng" dirty="0" err="1">
                <a:solidFill>
                  <a:srgbClr val="000000"/>
                </a:solidFill>
                <a:latin typeface="palatino linotype" panose="02040502050505030304" pitchFamily="18" charset="0"/>
              </a:rPr>
              <a:t>політики</a:t>
            </a:r>
            <a:r>
              <a:rPr lang="ru-RU" sz="2000" b="1" u="sng" dirty="0">
                <a:solidFill>
                  <a:srgbClr val="000000"/>
                </a:solidFill>
                <a:latin typeface="palatino linotype" panose="02040502050505030304" pitchFamily="18" charset="0"/>
              </a:rPr>
              <a:t> </a:t>
            </a:r>
            <a:r>
              <a:rPr lang="ru-RU" sz="2000" b="1" u="sng" dirty="0" err="1">
                <a:solidFill>
                  <a:srgbClr val="000000"/>
                </a:solidFill>
                <a:latin typeface="palatino linotype" panose="02040502050505030304" pitchFamily="18" charset="0"/>
              </a:rPr>
              <a:t>виступали</a:t>
            </a:r>
            <a:r>
              <a:rPr lang="ru-RU" sz="2000" b="1" u="sng" dirty="0">
                <a:solidFill>
                  <a:srgbClr val="000000"/>
                </a:solidFill>
                <a:latin typeface="palatino linotype" panose="02040502050505030304" pitchFamily="18" charset="0"/>
              </a:rPr>
              <a:t>:</a:t>
            </a:r>
          </a:p>
          <a:p>
            <a:pPr algn="just"/>
            <a:r>
              <a:rPr lang="ru-RU" sz="2000" dirty="0">
                <a:solidFill>
                  <a:srgbClr val="000000"/>
                </a:solidFill>
                <a:latin typeface="palatino linotype" panose="02040502050505030304" pitchFamily="18" charset="0"/>
              </a:rPr>
              <a:t> </a:t>
            </a:r>
          </a:p>
          <a:p>
            <a:pPr>
              <a:buFont typeface="Arial" panose="020B0604020202020204" pitchFamily="34" charset="0"/>
              <a:buChar char="•"/>
            </a:pPr>
            <a:r>
              <a:rPr lang="ru-RU" sz="2000" dirty="0" err="1">
                <a:solidFill>
                  <a:srgbClr val="000000"/>
                </a:solidFill>
                <a:latin typeface="palatino linotype" panose="02040502050505030304" pitchFamily="18" charset="0"/>
              </a:rPr>
              <a:t>старопромислові</a:t>
            </a:r>
            <a:r>
              <a:rPr lang="ru-RU" sz="2000" dirty="0">
                <a:solidFill>
                  <a:srgbClr val="000000"/>
                </a:solidFill>
                <a:latin typeface="palatino linotype" panose="02040502050505030304" pitchFamily="18" charset="0"/>
              </a:rPr>
              <a:t> </a:t>
            </a:r>
            <a:r>
              <a:rPr lang="ru-RU" sz="2000" dirty="0" err="1">
                <a:solidFill>
                  <a:srgbClr val="000000"/>
                </a:solidFill>
                <a:latin typeface="palatino linotype" panose="02040502050505030304" pitchFamily="18" charset="0"/>
              </a:rPr>
              <a:t>регіони</a:t>
            </a:r>
            <a:r>
              <a:rPr lang="ru-RU" sz="2000" dirty="0">
                <a:solidFill>
                  <a:srgbClr val="000000"/>
                </a:solidFill>
                <a:latin typeface="palatino linotype" panose="02040502050505030304" pitchFamily="18" charset="0"/>
              </a:rPr>
              <a:t>;</a:t>
            </a:r>
          </a:p>
          <a:p>
            <a:pPr>
              <a:buFont typeface="Arial" panose="020B0604020202020204" pitchFamily="34" charset="0"/>
              <a:buChar char="•"/>
            </a:pPr>
            <a:r>
              <a:rPr lang="ru-RU" sz="2000" dirty="0" err="1">
                <a:solidFill>
                  <a:srgbClr val="000000"/>
                </a:solidFill>
                <a:latin typeface="palatino linotype" panose="02040502050505030304" pitchFamily="18" charset="0"/>
              </a:rPr>
              <a:t>регіони</a:t>
            </a:r>
            <a:r>
              <a:rPr lang="ru-RU" sz="2000" dirty="0">
                <a:solidFill>
                  <a:srgbClr val="000000"/>
                </a:solidFill>
                <a:latin typeface="palatino linotype" panose="02040502050505030304" pitchFamily="18" charset="0"/>
              </a:rPr>
              <a:t> </a:t>
            </a:r>
            <a:r>
              <a:rPr lang="ru-RU" sz="2000" dirty="0" err="1">
                <a:solidFill>
                  <a:srgbClr val="000000"/>
                </a:solidFill>
                <a:latin typeface="palatino linotype" panose="02040502050505030304" pitchFamily="18" charset="0"/>
              </a:rPr>
              <a:t>країн</a:t>
            </a:r>
            <a:r>
              <a:rPr lang="ru-RU" sz="2000" dirty="0">
                <a:solidFill>
                  <a:srgbClr val="000000"/>
                </a:solidFill>
                <a:latin typeface="palatino linotype" panose="02040502050505030304" pitchFamily="18" charset="0"/>
              </a:rPr>
              <a:t>, </a:t>
            </a:r>
            <a:r>
              <a:rPr lang="ru-RU" sz="2000" dirty="0" err="1">
                <a:solidFill>
                  <a:srgbClr val="000000"/>
                </a:solidFill>
                <a:latin typeface="palatino linotype" panose="02040502050505030304" pitchFamily="18" charset="0"/>
              </a:rPr>
              <a:t>що</a:t>
            </a:r>
            <a:r>
              <a:rPr lang="ru-RU" sz="2000" dirty="0">
                <a:solidFill>
                  <a:srgbClr val="000000"/>
                </a:solidFill>
                <a:latin typeface="palatino linotype" panose="02040502050505030304" pitchFamily="18" charset="0"/>
              </a:rPr>
              <a:t> </a:t>
            </a:r>
            <a:r>
              <a:rPr lang="ru-RU" sz="2000" dirty="0" err="1">
                <a:solidFill>
                  <a:srgbClr val="000000"/>
                </a:solidFill>
                <a:latin typeface="palatino linotype" panose="02040502050505030304" pitchFamily="18" charset="0"/>
              </a:rPr>
              <a:t>мали</a:t>
            </a:r>
            <a:r>
              <a:rPr lang="ru-RU" sz="2000" dirty="0">
                <a:solidFill>
                  <a:srgbClr val="000000"/>
                </a:solidFill>
                <a:latin typeface="palatino linotype" panose="02040502050505030304" pitchFamily="18" charset="0"/>
              </a:rPr>
              <a:t> </a:t>
            </a:r>
            <a:r>
              <a:rPr lang="ru-RU" sz="2000" dirty="0" err="1">
                <a:solidFill>
                  <a:srgbClr val="000000"/>
                </a:solidFill>
                <a:latin typeface="palatino linotype" panose="02040502050505030304" pitchFamily="18" charset="0"/>
              </a:rPr>
              <a:t>відставання</a:t>
            </a:r>
            <a:r>
              <a:rPr lang="ru-RU" sz="2000" dirty="0">
                <a:solidFill>
                  <a:srgbClr val="000000"/>
                </a:solidFill>
                <a:latin typeface="palatino linotype" panose="02040502050505030304" pitchFamily="18" charset="0"/>
              </a:rPr>
              <a:t> </a:t>
            </a:r>
            <a:r>
              <a:rPr lang="ru-RU" sz="2000" dirty="0" err="1">
                <a:solidFill>
                  <a:srgbClr val="000000"/>
                </a:solidFill>
                <a:latin typeface="palatino linotype" panose="02040502050505030304" pitchFamily="18" charset="0"/>
              </a:rPr>
              <a:t>від</a:t>
            </a:r>
            <a:r>
              <a:rPr lang="ru-RU" sz="2000" dirty="0">
                <a:solidFill>
                  <a:srgbClr val="000000"/>
                </a:solidFill>
                <a:latin typeface="palatino linotype" panose="02040502050505030304" pitchFamily="18" charset="0"/>
              </a:rPr>
              <a:t> </a:t>
            </a:r>
            <a:r>
              <a:rPr lang="ru-RU" sz="2000" dirty="0" err="1">
                <a:solidFill>
                  <a:srgbClr val="000000"/>
                </a:solidFill>
                <a:latin typeface="palatino linotype" panose="02040502050505030304" pitchFamily="18" charset="0"/>
              </a:rPr>
              <a:t>середнього</a:t>
            </a:r>
            <a:r>
              <a:rPr lang="ru-RU" sz="2000" dirty="0">
                <a:solidFill>
                  <a:srgbClr val="000000"/>
                </a:solidFill>
                <a:latin typeface="palatino linotype" panose="02040502050505030304" pitchFamily="18" charset="0"/>
              </a:rPr>
              <a:t> по ЄС </a:t>
            </a:r>
            <a:r>
              <a:rPr lang="ru-RU" sz="2000" dirty="0" err="1">
                <a:solidFill>
                  <a:srgbClr val="000000"/>
                </a:solidFill>
                <a:latin typeface="palatino linotype" panose="02040502050505030304" pitchFamily="18" charset="0"/>
              </a:rPr>
              <a:t>показника</a:t>
            </a:r>
            <a:r>
              <a:rPr lang="ru-RU" sz="2000" dirty="0">
                <a:solidFill>
                  <a:srgbClr val="000000"/>
                </a:solidFill>
                <a:latin typeface="palatino linotype" panose="02040502050505030304" pitchFamily="18" charset="0"/>
              </a:rPr>
              <a:t> ВВП на душу </a:t>
            </a:r>
            <a:r>
              <a:rPr lang="ru-RU" sz="2000" dirty="0" err="1">
                <a:solidFill>
                  <a:srgbClr val="000000"/>
                </a:solidFill>
                <a:latin typeface="palatino linotype" panose="02040502050505030304" pitchFamily="18" charset="0"/>
              </a:rPr>
              <a:t>населення</a:t>
            </a:r>
            <a:r>
              <a:rPr lang="ru-RU" sz="2000" dirty="0">
                <a:solidFill>
                  <a:srgbClr val="000000"/>
                </a:solidFill>
                <a:latin typeface="palatino linotype" panose="02040502050505030304" pitchFamily="18" charset="0"/>
              </a:rPr>
              <a:t> (</a:t>
            </a:r>
            <a:r>
              <a:rPr lang="ru-RU" sz="2000" dirty="0" err="1">
                <a:solidFill>
                  <a:srgbClr val="000000"/>
                </a:solidFill>
                <a:latin typeface="palatino linotype" panose="02040502050505030304" pitchFamily="18" charset="0"/>
              </a:rPr>
              <a:t>менше</a:t>
            </a:r>
            <a:r>
              <a:rPr lang="ru-RU" sz="2000" dirty="0">
                <a:solidFill>
                  <a:srgbClr val="000000"/>
                </a:solidFill>
                <a:latin typeface="palatino linotype" panose="02040502050505030304" pitchFamily="18" charset="0"/>
              </a:rPr>
              <a:t> 75 %);</a:t>
            </a:r>
          </a:p>
          <a:p>
            <a:pPr>
              <a:buFont typeface="Arial" panose="020B0604020202020204" pitchFamily="34" charset="0"/>
              <a:buChar char="•"/>
            </a:pPr>
            <a:r>
              <a:rPr lang="ru-RU" sz="2000" dirty="0" err="1">
                <a:solidFill>
                  <a:srgbClr val="000000"/>
                </a:solidFill>
                <a:latin typeface="palatino linotype" panose="02040502050505030304" pitchFamily="18" charset="0"/>
              </a:rPr>
              <a:t>регіони</a:t>
            </a:r>
            <a:r>
              <a:rPr lang="ru-RU" sz="2000" dirty="0">
                <a:solidFill>
                  <a:srgbClr val="000000"/>
                </a:solidFill>
                <a:latin typeface="palatino linotype" panose="02040502050505030304" pitchFamily="18" charset="0"/>
              </a:rPr>
              <a:t> з </a:t>
            </a:r>
            <a:r>
              <a:rPr lang="ru-RU" sz="2000" dirty="0" err="1">
                <a:solidFill>
                  <a:srgbClr val="000000"/>
                </a:solidFill>
                <a:latin typeface="palatino linotype" panose="02040502050505030304" pitchFamily="18" charset="0"/>
              </a:rPr>
              <a:t>високим</a:t>
            </a:r>
            <a:r>
              <a:rPr lang="ru-RU" sz="2000" dirty="0">
                <a:solidFill>
                  <a:srgbClr val="000000"/>
                </a:solidFill>
                <a:latin typeface="palatino linotype" panose="02040502050505030304" pitchFamily="18" charset="0"/>
              </a:rPr>
              <a:t> </a:t>
            </a:r>
            <a:r>
              <a:rPr lang="ru-RU" sz="2000" dirty="0" err="1">
                <a:solidFill>
                  <a:srgbClr val="000000"/>
                </a:solidFill>
                <a:latin typeface="palatino linotype" panose="02040502050505030304" pitchFamily="18" charset="0"/>
              </a:rPr>
              <a:t>рівнем</a:t>
            </a:r>
            <a:r>
              <a:rPr lang="ru-RU" sz="2000" dirty="0">
                <a:solidFill>
                  <a:srgbClr val="000000"/>
                </a:solidFill>
                <a:latin typeface="palatino linotype" panose="02040502050505030304" pitchFamily="18" charset="0"/>
              </a:rPr>
              <a:t> </a:t>
            </a:r>
            <a:r>
              <a:rPr lang="ru-RU" sz="2000" dirty="0" err="1">
                <a:solidFill>
                  <a:srgbClr val="000000"/>
                </a:solidFill>
                <a:latin typeface="palatino linotype" panose="02040502050505030304" pitchFamily="18" charset="0"/>
              </a:rPr>
              <a:t>безробіття</a:t>
            </a:r>
            <a:r>
              <a:rPr lang="ru-RU" sz="2000" dirty="0">
                <a:solidFill>
                  <a:srgbClr val="000000"/>
                </a:solidFill>
                <a:latin typeface="palatino linotype" panose="02040502050505030304" pitchFamily="18" charset="0"/>
              </a:rPr>
              <a:t>;</a:t>
            </a:r>
          </a:p>
          <a:p>
            <a:pPr>
              <a:buFont typeface="Arial" panose="020B0604020202020204" pitchFamily="34" charset="0"/>
              <a:buChar char="•"/>
            </a:pPr>
            <a:r>
              <a:rPr lang="ru-RU" sz="2000" dirty="0" err="1">
                <a:solidFill>
                  <a:srgbClr val="000000"/>
                </a:solidFill>
                <a:latin typeface="palatino linotype" panose="02040502050505030304" pitchFamily="18" charset="0"/>
              </a:rPr>
              <a:t>регіони</a:t>
            </a:r>
            <a:r>
              <a:rPr lang="ru-RU" sz="2000" dirty="0">
                <a:solidFill>
                  <a:srgbClr val="000000"/>
                </a:solidFill>
                <a:latin typeface="palatino linotype" panose="02040502050505030304" pitchFamily="18" charset="0"/>
              </a:rPr>
              <a:t>, </a:t>
            </a:r>
            <a:r>
              <a:rPr lang="ru-RU" sz="2000" dirty="0" err="1">
                <a:solidFill>
                  <a:srgbClr val="000000"/>
                </a:solidFill>
                <a:latin typeface="palatino linotype" panose="02040502050505030304" pitchFamily="18" charset="0"/>
              </a:rPr>
              <a:t>що</a:t>
            </a:r>
            <a:r>
              <a:rPr lang="ru-RU" sz="2000" dirty="0">
                <a:solidFill>
                  <a:srgbClr val="000000"/>
                </a:solidFill>
                <a:latin typeface="palatino linotype" panose="02040502050505030304" pitchFamily="18" charset="0"/>
              </a:rPr>
              <a:t> </a:t>
            </a:r>
            <a:r>
              <a:rPr lang="ru-RU" sz="2000" dirty="0" err="1">
                <a:solidFill>
                  <a:srgbClr val="000000"/>
                </a:solidFill>
                <a:latin typeface="palatino linotype" panose="02040502050505030304" pitchFamily="18" charset="0"/>
              </a:rPr>
              <a:t>перебувають</a:t>
            </a:r>
            <a:r>
              <a:rPr lang="ru-RU" sz="2000" dirty="0">
                <a:solidFill>
                  <a:srgbClr val="000000"/>
                </a:solidFill>
                <a:latin typeface="palatino linotype" panose="02040502050505030304" pitchFamily="18" charset="0"/>
              </a:rPr>
              <a:t> на </a:t>
            </a:r>
            <a:r>
              <a:rPr lang="ru-RU" sz="2000" dirty="0" err="1">
                <a:solidFill>
                  <a:srgbClr val="000000"/>
                </a:solidFill>
                <a:latin typeface="palatino linotype" panose="02040502050505030304" pitchFamily="18" charset="0"/>
              </a:rPr>
              <a:t>стадії</a:t>
            </a:r>
            <a:r>
              <a:rPr lang="ru-RU" sz="2000" dirty="0">
                <a:solidFill>
                  <a:srgbClr val="000000"/>
                </a:solidFill>
                <a:latin typeface="palatino linotype" panose="02040502050505030304" pitchFamily="18" charset="0"/>
              </a:rPr>
              <a:t> </a:t>
            </a:r>
            <a:r>
              <a:rPr lang="ru-RU" sz="2000" dirty="0" err="1">
                <a:solidFill>
                  <a:srgbClr val="000000"/>
                </a:solidFill>
                <a:latin typeface="palatino linotype" panose="02040502050505030304" pitchFamily="18" charset="0"/>
              </a:rPr>
              <a:t>структурних</a:t>
            </a:r>
            <a:r>
              <a:rPr lang="ru-RU" sz="2000" dirty="0">
                <a:solidFill>
                  <a:srgbClr val="000000"/>
                </a:solidFill>
                <a:latin typeface="palatino linotype" panose="02040502050505030304" pitchFamily="18" charset="0"/>
              </a:rPr>
              <a:t> </a:t>
            </a:r>
            <a:r>
              <a:rPr lang="ru-RU" sz="2000" dirty="0" err="1">
                <a:solidFill>
                  <a:srgbClr val="000000"/>
                </a:solidFill>
                <a:latin typeface="palatino linotype" panose="02040502050505030304" pitchFamily="18" charset="0"/>
              </a:rPr>
              <a:t>змін</a:t>
            </a:r>
            <a:r>
              <a:rPr lang="ru-RU" sz="2000" dirty="0">
                <a:solidFill>
                  <a:srgbClr val="000000"/>
                </a:solidFill>
                <a:latin typeface="palatino linotype" panose="02040502050505030304" pitchFamily="18" charset="0"/>
              </a:rPr>
              <a:t>;</a:t>
            </a:r>
          </a:p>
          <a:p>
            <a:pPr>
              <a:buFont typeface="Arial" panose="020B0604020202020204" pitchFamily="34" charset="0"/>
              <a:buChar char="•"/>
            </a:pPr>
            <a:r>
              <a:rPr lang="ru-RU" sz="2000" dirty="0" err="1">
                <a:solidFill>
                  <a:srgbClr val="000000"/>
                </a:solidFill>
                <a:latin typeface="palatino linotype" panose="02040502050505030304" pitchFamily="18" charset="0"/>
              </a:rPr>
              <a:t>аграрні</a:t>
            </a:r>
            <a:r>
              <a:rPr lang="ru-RU" sz="2000" dirty="0">
                <a:solidFill>
                  <a:srgbClr val="000000"/>
                </a:solidFill>
                <a:latin typeface="palatino linotype" panose="02040502050505030304" pitchFamily="18" charset="0"/>
              </a:rPr>
              <a:t> </a:t>
            </a:r>
            <a:r>
              <a:rPr lang="ru-RU" sz="2000" dirty="0" err="1">
                <a:solidFill>
                  <a:srgbClr val="000000"/>
                </a:solidFill>
                <a:latin typeface="palatino linotype" panose="02040502050505030304" pitchFamily="18" charset="0"/>
              </a:rPr>
              <a:t>території</a:t>
            </a:r>
            <a:r>
              <a:rPr lang="ru-RU" sz="2000" dirty="0">
                <a:solidFill>
                  <a:srgbClr val="000000"/>
                </a:solidFill>
                <a:latin typeface="palatino linotype" panose="02040502050505030304" pitchFamily="18" charset="0"/>
              </a:rPr>
              <a:t>;</a:t>
            </a:r>
          </a:p>
          <a:p>
            <a:pPr>
              <a:buFont typeface="Arial" panose="020B0604020202020204" pitchFamily="34" charset="0"/>
              <a:buChar char="•"/>
            </a:pPr>
            <a:r>
              <a:rPr lang="ru-RU" sz="2000" dirty="0" err="1">
                <a:solidFill>
                  <a:srgbClr val="000000"/>
                </a:solidFill>
                <a:latin typeface="palatino linotype" panose="02040502050505030304" pitchFamily="18" charset="0"/>
              </a:rPr>
              <a:t>території</a:t>
            </a:r>
            <a:r>
              <a:rPr lang="ru-RU" sz="2000" dirty="0">
                <a:solidFill>
                  <a:srgbClr val="000000"/>
                </a:solidFill>
                <a:latin typeface="palatino linotype" panose="02040502050505030304" pitchFamily="18" charset="0"/>
              </a:rPr>
              <a:t> з </a:t>
            </a:r>
            <a:r>
              <a:rPr lang="ru-RU" sz="2000" dirty="0" err="1">
                <a:solidFill>
                  <a:srgbClr val="000000"/>
                </a:solidFill>
                <a:latin typeface="palatino linotype" panose="02040502050505030304" pitchFamily="18" charset="0"/>
              </a:rPr>
              <a:t>низьким</a:t>
            </a:r>
            <a:r>
              <a:rPr lang="ru-RU" sz="2000" dirty="0">
                <a:solidFill>
                  <a:srgbClr val="000000"/>
                </a:solidFill>
                <a:latin typeface="palatino linotype" panose="02040502050505030304" pitchFamily="18" charset="0"/>
              </a:rPr>
              <a:t> </a:t>
            </a:r>
            <a:r>
              <a:rPr lang="ru-RU" sz="2000" dirty="0" err="1">
                <a:solidFill>
                  <a:srgbClr val="000000"/>
                </a:solidFill>
                <a:latin typeface="palatino linotype" panose="02040502050505030304" pitchFamily="18" charset="0"/>
              </a:rPr>
              <a:t>рівнем</a:t>
            </a:r>
            <a:r>
              <a:rPr lang="ru-RU" sz="2000" dirty="0">
                <a:solidFill>
                  <a:srgbClr val="000000"/>
                </a:solidFill>
                <a:latin typeface="palatino linotype" panose="02040502050505030304" pitchFamily="18" charset="0"/>
              </a:rPr>
              <a:t> </a:t>
            </a:r>
            <a:r>
              <a:rPr lang="ru-RU" sz="2000" dirty="0" err="1">
                <a:solidFill>
                  <a:srgbClr val="000000"/>
                </a:solidFill>
                <a:latin typeface="palatino linotype" panose="02040502050505030304" pitchFamily="18" charset="0"/>
              </a:rPr>
              <a:t>розвитку</a:t>
            </a:r>
            <a:r>
              <a:rPr lang="ru-RU" sz="2000" dirty="0">
                <a:solidFill>
                  <a:srgbClr val="000000"/>
                </a:solidFill>
                <a:latin typeface="palatino linotype" panose="02040502050505030304" pitchFamily="18" charset="0"/>
              </a:rPr>
              <a:t> </a:t>
            </a:r>
            <a:r>
              <a:rPr lang="ru-RU" sz="2000" dirty="0" err="1">
                <a:solidFill>
                  <a:srgbClr val="000000"/>
                </a:solidFill>
                <a:latin typeface="palatino linotype" panose="02040502050505030304" pitchFamily="18" charset="0"/>
              </a:rPr>
              <a:t>інфраструктури</a:t>
            </a:r>
            <a:r>
              <a:rPr lang="ru-RU" sz="2000" dirty="0">
                <a:solidFill>
                  <a:srgbClr val="000000"/>
                </a:solidFill>
                <a:latin typeface="palatino linotype" panose="02040502050505030304" pitchFamily="18" charset="0"/>
              </a:rPr>
              <a:t>;</a:t>
            </a:r>
          </a:p>
          <a:p>
            <a:pPr>
              <a:buFont typeface="Arial" panose="020B0604020202020204" pitchFamily="34" charset="0"/>
              <a:buChar char="•"/>
            </a:pPr>
            <a:r>
              <a:rPr lang="ru-RU" sz="2000" dirty="0" err="1">
                <a:solidFill>
                  <a:srgbClr val="000000"/>
                </a:solidFill>
                <a:latin typeface="palatino linotype" panose="02040502050505030304" pitchFamily="18" charset="0"/>
              </a:rPr>
              <a:t>нові</a:t>
            </a:r>
            <a:r>
              <a:rPr lang="ru-RU" sz="2000" dirty="0">
                <a:solidFill>
                  <a:srgbClr val="000000"/>
                </a:solidFill>
                <a:latin typeface="palatino linotype" panose="02040502050505030304" pitchFamily="18" charset="0"/>
              </a:rPr>
              <a:t> </a:t>
            </a:r>
            <a:r>
              <a:rPr lang="ru-RU" sz="2000" dirty="0" err="1">
                <a:solidFill>
                  <a:srgbClr val="000000"/>
                </a:solidFill>
                <a:latin typeface="palatino linotype" panose="02040502050505030304" pitchFamily="18" charset="0"/>
              </a:rPr>
              <a:t>регіони</a:t>
            </a:r>
            <a:r>
              <a:rPr lang="ru-RU" sz="2000" dirty="0">
                <a:solidFill>
                  <a:srgbClr val="000000"/>
                </a:solidFill>
                <a:latin typeface="palatino linotype" panose="02040502050505030304" pitchFamily="18" charset="0"/>
              </a:rPr>
              <a:t>, </a:t>
            </a:r>
            <a:r>
              <a:rPr lang="ru-RU" sz="2000" dirty="0" err="1">
                <a:solidFill>
                  <a:srgbClr val="000000"/>
                </a:solidFill>
                <a:latin typeface="palatino linotype" panose="02040502050505030304" pitchFamily="18" charset="0"/>
              </a:rPr>
              <a:t>які</a:t>
            </a:r>
            <a:r>
              <a:rPr lang="ru-RU" sz="2000" dirty="0">
                <a:solidFill>
                  <a:srgbClr val="000000"/>
                </a:solidFill>
                <a:latin typeface="palatino linotype" panose="02040502050505030304" pitchFamily="18" charset="0"/>
              </a:rPr>
              <a:t> разом з державами </a:t>
            </a:r>
            <a:r>
              <a:rPr lang="ru-RU" sz="2000" dirty="0" err="1">
                <a:solidFill>
                  <a:srgbClr val="000000"/>
                </a:solidFill>
                <a:latin typeface="palatino linotype" panose="02040502050505030304" pitchFamily="18" charset="0"/>
              </a:rPr>
              <a:t>увійшли</a:t>
            </a:r>
            <a:r>
              <a:rPr lang="ru-RU" sz="2000" dirty="0">
                <a:solidFill>
                  <a:srgbClr val="000000"/>
                </a:solidFill>
                <a:latin typeface="palatino linotype" panose="02040502050505030304" pitchFamily="18" charset="0"/>
              </a:rPr>
              <a:t> до складу ЄС;</a:t>
            </a:r>
          </a:p>
          <a:p>
            <a:pPr>
              <a:buFont typeface="Arial" panose="020B0604020202020204" pitchFamily="34" charset="0"/>
              <a:buChar char="•"/>
            </a:pPr>
            <a:r>
              <a:rPr lang="ru-RU" sz="2000" dirty="0" err="1">
                <a:solidFill>
                  <a:srgbClr val="000000"/>
                </a:solidFill>
                <a:latin typeface="palatino linotype" panose="02040502050505030304" pitchFamily="18" charset="0"/>
              </a:rPr>
              <a:t>регіони</a:t>
            </a:r>
            <a:r>
              <a:rPr lang="ru-RU" sz="2000" dirty="0">
                <a:solidFill>
                  <a:srgbClr val="000000"/>
                </a:solidFill>
                <a:latin typeface="palatino linotype" panose="02040502050505030304" pitchFamily="18" charset="0"/>
              </a:rPr>
              <a:t> з </a:t>
            </a:r>
            <a:r>
              <a:rPr lang="ru-RU" sz="2000" dirty="0" err="1">
                <a:solidFill>
                  <a:srgbClr val="000000"/>
                </a:solidFill>
                <a:latin typeface="palatino linotype" panose="02040502050505030304" pitchFamily="18" charset="0"/>
              </a:rPr>
              <a:t>низькою</a:t>
            </a:r>
            <a:r>
              <a:rPr lang="ru-RU" sz="2000" dirty="0">
                <a:solidFill>
                  <a:srgbClr val="000000"/>
                </a:solidFill>
                <a:latin typeface="palatino linotype" panose="02040502050505030304" pitchFamily="18" charset="0"/>
              </a:rPr>
              <a:t> </a:t>
            </a:r>
            <a:r>
              <a:rPr lang="ru-RU" sz="2000" dirty="0" err="1">
                <a:solidFill>
                  <a:srgbClr val="000000"/>
                </a:solidFill>
                <a:latin typeface="palatino linotype" panose="02040502050505030304" pitchFamily="18" charset="0"/>
              </a:rPr>
              <a:t>густотою</a:t>
            </a:r>
            <a:r>
              <a:rPr lang="ru-RU" sz="2000" dirty="0">
                <a:solidFill>
                  <a:srgbClr val="000000"/>
                </a:solidFill>
                <a:latin typeface="palatino linotype" panose="02040502050505030304" pitchFamily="18" charset="0"/>
              </a:rPr>
              <a:t> </a:t>
            </a:r>
            <a:r>
              <a:rPr lang="ru-RU" sz="2000" dirty="0" err="1">
                <a:solidFill>
                  <a:srgbClr val="000000"/>
                </a:solidFill>
                <a:latin typeface="palatino linotype" panose="02040502050505030304" pitchFamily="18" charset="0"/>
              </a:rPr>
              <a:t>населення</a:t>
            </a:r>
            <a:r>
              <a:rPr lang="ru-RU" sz="2000" dirty="0">
                <a:solidFill>
                  <a:srgbClr val="000000"/>
                </a:solidFill>
                <a:latin typeface="palatino linotype" panose="02040502050505030304" pitchFamily="18" charset="0"/>
              </a:rPr>
              <a:t>;</a:t>
            </a:r>
          </a:p>
          <a:p>
            <a:pPr>
              <a:buFont typeface="Arial" panose="020B0604020202020204" pitchFamily="34" charset="0"/>
              <a:buChar char="•"/>
            </a:pPr>
            <a:r>
              <a:rPr lang="ru-RU" sz="2000" dirty="0" err="1">
                <a:solidFill>
                  <a:srgbClr val="000000"/>
                </a:solidFill>
                <a:latin typeface="palatino linotype" panose="02040502050505030304" pitchFamily="18" charset="0"/>
              </a:rPr>
              <a:t>прикордонні</a:t>
            </a:r>
            <a:r>
              <a:rPr lang="ru-RU" sz="2000" dirty="0">
                <a:solidFill>
                  <a:srgbClr val="000000"/>
                </a:solidFill>
                <a:latin typeface="palatino linotype" panose="02040502050505030304" pitchFamily="18" charset="0"/>
              </a:rPr>
              <a:t> та </a:t>
            </a:r>
            <a:r>
              <a:rPr lang="ru-RU" sz="2000" dirty="0" err="1">
                <a:solidFill>
                  <a:srgbClr val="000000"/>
                </a:solidFill>
                <a:latin typeface="palatino linotype" panose="02040502050505030304" pitchFamily="18" charset="0"/>
              </a:rPr>
              <a:t>приморські</a:t>
            </a:r>
            <a:r>
              <a:rPr lang="ru-RU" sz="2000" dirty="0">
                <a:solidFill>
                  <a:srgbClr val="000000"/>
                </a:solidFill>
                <a:latin typeface="palatino linotype" panose="02040502050505030304" pitchFamily="18" charset="0"/>
              </a:rPr>
              <a:t> </a:t>
            </a:r>
            <a:r>
              <a:rPr lang="ru-RU" sz="2000" dirty="0" err="1">
                <a:solidFill>
                  <a:srgbClr val="000000"/>
                </a:solidFill>
                <a:latin typeface="palatino linotype" panose="02040502050505030304" pitchFamily="18" charset="0"/>
              </a:rPr>
              <a:t>території</a:t>
            </a:r>
            <a:r>
              <a:rPr lang="ru-RU" sz="2000" dirty="0">
                <a:solidFill>
                  <a:srgbClr val="000000"/>
                </a:solidFill>
                <a:latin typeface="palatino linotype" panose="02040502050505030304" pitchFamily="18" charset="0"/>
              </a:rPr>
              <a:t>;</a:t>
            </a:r>
          </a:p>
          <a:p>
            <a:pPr>
              <a:buFont typeface="Arial" panose="020B0604020202020204" pitchFamily="34" charset="0"/>
              <a:buChar char="•"/>
            </a:pPr>
            <a:r>
              <a:rPr lang="ru-RU" sz="2000" dirty="0" err="1">
                <a:solidFill>
                  <a:srgbClr val="000000"/>
                </a:solidFill>
                <a:latin typeface="palatino linotype" panose="02040502050505030304" pitchFamily="18" charset="0"/>
              </a:rPr>
              <a:t>регіони</a:t>
            </a:r>
            <a:r>
              <a:rPr lang="ru-RU" sz="2000" dirty="0">
                <a:solidFill>
                  <a:srgbClr val="000000"/>
                </a:solidFill>
                <a:latin typeface="palatino linotype" panose="02040502050505030304" pitchFamily="18" charset="0"/>
              </a:rPr>
              <a:t>, </a:t>
            </a:r>
            <a:r>
              <a:rPr lang="ru-RU" sz="2000" dirty="0" err="1">
                <a:solidFill>
                  <a:srgbClr val="000000"/>
                </a:solidFill>
                <a:latin typeface="palatino linotype" panose="02040502050505030304" pitchFamily="18" charset="0"/>
              </a:rPr>
              <a:t>що</a:t>
            </a:r>
            <a:r>
              <a:rPr lang="ru-RU" sz="2000" dirty="0">
                <a:solidFill>
                  <a:srgbClr val="000000"/>
                </a:solidFill>
                <a:latin typeface="palatino linotype" panose="02040502050505030304" pitchFamily="18" charset="0"/>
              </a:rPr>
              <a:t> </a:t>
            </a:r>
            <a:r>
              <a:rPr lang="ru-RU" sz="2000" dirty="0" err="1">
                <a:solidFill>
                  <a:srgbClr val="000000"/>
                </a:solidFill>
                <a:latin typeface="palatino linotype" panose="02040502050505030304" pitchFamily="18" charset="0"/>
              </a:rPr>
              <a:t>зазнали</a:t>
            </a:r>
            <a:r>
              <a:rPr lang="ru-RU" sz="2000" dirty="0">
                <a:solidFill>
                  <a:srgbClr val="000000"/>
                </a:solidFill>
                <a:latin typeface="palatino linotype" panose="02040502050505030304" pitchFamily="18" charset="0"/>
              </a:rPr>
              <a:t> </a:t>
            </a:r>
            <a:r>
              <a:rPr lang="ru-RU" sz="2000" dirty="0" err="1">
                <a:solidFill>
                  <a:srgbClr val="000000"/>
                </a:solidFill>
                <a:latin typeface="palatino linotype" panose="02040502050505030304" pitchFamily="18" charset="0"/>
              </a:rPr>
              <a:t>стихійного</a:t>
            </a:r>
            <a:r>
              <a:rPr lang="ru-RU" sz="2000" dirty="0">
                <a:solidFill>
                  <a:srgbClr val="000000"/>
                </a:solidFill>
                <a:latin typeface="palatino linotype" panose="02040502050505030304" pitchFamily="18" charset="0"/>
              </a:rPr>
              <a:t> лиха.</a:t>
            </a:r>
          </a:p>
          <a:p>
            <a:br>
              <a:rPr lang="ru-RU" dirty="0"/>
            </a:br>
            <a:endParaRPr lang="ru-UA" dirty="0"/>
          </a:p>
        </p:txBody>
      </p:sp>
      <p:pic>
        <p:nvPicPr>
          <p:cNvPr id="8" name="Рисунок 7">
            <a:extLst>
              <a:ext uri="{FF2B5EF4-FFF2-40B4-BE49-F238E27FC236}">
                <a16:creationId xmlns:a16="http://schemas.microsoft.com/office/drawing/2014/main" id="{CA029B58-4D6E-2F55-23DC-D5C6CFA198EA}"/>
              </a:ext>
            </a:extLst>
          </p:cNvPr>
          <p:cNvPicPr>
            <a:picLocks noChangeAspect="1"/>
          </p:cNvPicPr>
          <p:nvPr/>
        </p:nvPicPr>
        <p:blipFill>
          <a:blip r:embed="rId2"/>
          <a:stretch>
            <a:fillRect/>
          </a:stretch>
        </p:blipFill>
        <p:spPr>
          <a:xfrm>
            <a:off x="1097280" y="220149"/>
            <a:ext cx="2876550" cy="2876550"/>
          </a:xfrm>
          <a:prstGeom prst="rect">
            <a:avLst/>
          </a:prstGeom>
        </p:spPr>
      </p:pic>
      <p:pic>
        <p:nvPicPr>
          <p:cNvPr id="10" name="Рисунок 9">
            <a:extLst>
              <a:ext uri="{FF2B5EF4-FFF2-40B4-BE49-F238E27FC236}">
                <a16:creationId xmlns:a16="http://schemas.microsoft.com/office/drawing/2014/main" id="{76FEA68D-AB03-CCBB-DF66-859632CE3F84}"/>
              </a:ext>
            </a:extLst>
          </p:cNvPr>
          <p:cNvPicPr>
            <a:picLocks noChangeAspect="1"/>
          </p:cNvPicPr>
          <p:nvPr/>
        </p:nvPicPr>
        <p:blipFill>
          <a:blip r:embed="rId3"/>
          <a:stretch>
            <a:fillRect/>
          </a:stretch>
        </p:blipFill>
        <p:spPr>
          <a:xfrm>
            <a:off x="1055370" y="3811134"/>
            <a:ext cx="3095625" cy="1733550"/>
          </a:xfrm>
          <a:prstGeom prst="rect">
            <a:avLst/>
          </a:prstGeom>
        </p:spPr>
      </p:pic>
    </p:spTree>
    <p:extLst>
      <p:ext uri="{BB962C8B-B14F-4D97-AF65-F5344CB8AC3E}">
        <p14:creationId xmlns:p14="http://schemas.microsoft.com/office/powerpoint/2010/main" val="27870858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842A02B-663E-2B41-A8E8-78B2E1ECA5D2}"/>
              </a:ext>
            </a:extLst>
          </p:cNvPr>
          <p:cNvSpPr>
            <a:spLocks noGrp="1"/>
          </p:cNvSpPr>
          <p:nvPr>
            <p:ph type="title"/>
          </p:nvPr>
        </p:nvSpPr>
        <p:spPr/>
        <p:txBody>
          <a:bodyPr/>
          <a:lstStyle/>
          <a:p>
            <a:r>
              <a:rPr lang="ru-RU" dirty="0" err="1">
                <a:solidFill>
                  <a:srgbClr val="404040"/>
                </a:solidFill>
                <a:latin typeface="Arial" panose="020B0604020202020204" pitchFamily="34" charset="0"/>
              </a:rPr>
              <a:t>тимчасовий</a:t>
            </a:r>
            <a:r>
              <a:rPr lang="ru-RU" dirty="0">
                <a:solidFill>
                  <a:srgbClr val="404040"/>
                </a:solidFill>
                <a:latin typeface="Arial" panose="020B0604020202020204" pitchFamily="34" charset="0"/>
              </a:rPr>
              <a:t> </a:t>
            </a:r>
            <a:r>
              <a:rPr lang="ru-RU" dirty="0" err="1">
                <a:solidFill>
                  <a:srgbClr val="404040"/>
                </a:solidFill>
                <a:latin typeface="Arial" panose="020B0604020202020204" pitchFamily="34" charset="0"/>
              </a:rPr>
              <a:t>захист</a:t>
            </a:r>
            <a:r>
              <a:rPr lang="ru-RU" dirty="0">
                <a:solidFill>
                  <a:srgbClr val="404040"/>
                </a:solidFill>
                <a:latin typeface="Arial" panose="020B0604020202020204" pitchFamily="34" charset="0"/>
              </a:rPr>
              <a:t> </a:t>
            </a:r>
            <a:r>
              <a:rPr lang="ru-RU" dirty="0" err="1">
                <a:solidFill>
                  <a:srgbClr val="404040"/>
                </a:solidFill>
                <a:latin typeface="Arial" panose="020B0604020202020204" pitchFamily="34" charset="0"/>
              </a:rPr>
              <a:t>означає</a:t>
            </a:r>
            <a:r>
              <a:rPr lang="ru-RU" dirty="0">
                <a:solidFill>
                  <a:srgbClr val="404040"/>
                </a:solidFill>
                <a:latin typeface="Arial" panose="020B0604020202020204" pitchFamily="34" charset="0"/>
              </a:rPr>
              <a:t>:</a:t>
            </a:r>
            <a:br>
              <a:rPr lang="ru-RU" dirty="0">
                <a:solidFill>
                  <a:srgbClr val="404040"/>
                </a:solidFill>
                <a:latin typeface="Arial" panose="020B0604020202020204" pitchFamily="34" charset="0"/>
              </a:rPr>
            </a:br>
            <a:endParaRPr lang="ru-UA" dirty="0"/>
          </a:p>
        </p:txBody>
      </p:sp>
      <p:sp>
        <p:nvSpPr>
          <p:cNvPr id="4" name="Прямоугольник 3">
            <a:extLst>
              <a:ext uri="{FF2B5EF4-FFF2-40B4-BE49-F238E27FC236}">
                <a16:creationId xmlns:a16="http://schemas.microsoft.com/office/drawing/2014/main" id="{5C224FE9-3E5D-0545-B367-86ACA969A5F2}"/>
              </a:ext>
            </a:extLst>
          </p:cNvPr>
          <p:cNvSpPr/>
          <p:nvPr/>
        </p:nvSpPr>
        <p:spPr>
          <a:xfrm>
            <a:off x="913774" y="1997839"/>
            <a:ext cx="7379326" cy="3416320"/>
          </a:xfrm>
          <a:prstGeom prst="rect">
            <a:avLst/>
          </a:prstGeom>
        </p:spPr>
        <p:txBody>
          <a:bodyPr wrap="square">
            <a:spAutoFit/>
          </a:bodyPr>
          <a:lstStyle/>
          <a:p>
            <a:pPr>
              <a:buFont typeface="Arial" panose="020B0604020202020204" pitchFamily="34" charset="0"/>
              <a:buChar char="•"/>
            </a:pPr>
            <a:r>
              <a:rPr lang="ru-RU" sz="2400" dirty="0">
                <a:solidFill>
                  <a:srgbClr val="404040"/>
                </a:solidFill>
                <a:latin typeface="Arial" panose="020B0604020202020204" pitchFamily="34" charset="0"/>
              </a:rPr>
              <a:t>право на </a:t>
            </a:r>
            <a:r>
              <a:rPr lang="ru-RU" sz="2400" dirty="0" err="1">
                <a:solidFill>
                  <a:srgbClr val="404040"/>
                </a:solidFill>
                <a:latin typeface="Arial" panose="020B0604020202020204" pitchFamily="34" charset="0"/>
              </a:rPr>
              <a:t>проживання</a:t>
            </a:r>
            <a:r>
              <a:rPr lang="ru-RU" sz="2400" dirty="0">
                <a:solidFill>
                  <a:srgbClr val="404040"/>
                </a:solidFill>
                <a:latin typeface="Arial" panose="020B0604020202020204" pitchFamily="34" charset="0"/>
              </a:rPr>
              <a:t>;</a:t>
            </a:r>
          </a:p>
          <a:p>
            <a:pPr>
              <a:buFont typeface="Arial" panose="020B0604020202020204" pitchFamily="34" charset="0"/>
              <a:buChar char="•"/>
            </a:pPr>
            <a:r>
              <a:rPr lang="ru-RU" sz="2400" dirty="0">
                <a:solidFill>
                  <a:srgbClr val="404040"/>
                </a:solidFill>
                <a:latin typeface="Arial" panose="020B0604020202020204" pitchFamily="34" charset="0"/>
              </a:rPr>
              <a:t>доступ до ринку </a:t>
            </a:r>
            <a:r>
              <a:rPr lang="ru-RU" sz="2400" dirty="0" err="1">
                <a:solidFill>
                  <a:srgbClr val="404040"/>
                </a:solidFill>
                <a:latin typeface="Arial" panose="020B0604020202020204" pitchFamily="34" charset="0"/>
              </a:rPr>
              <a:t>праці</a:t>
            </a:r>
            <a:r>
              <a:rPr lang="ru-RU" sz="2400" dirty="0">
                <a:solidFill>
                  <a:srgbClr val="404040"/>
                </a:solidFill>
                <a:latin typeface="Arial" panose="020B0604020202020204" pitchFamily="34" charset="0"/>
              </a:rPr>
              <a:t> на </a:t>
            </a:r>
            <a:r>
              <a:rPr lang="ru-RU" sz="2400" dirty="0" err="1">
                <a:solidFill>
                  <a:srgbClr val="404040"/>
                </a:solidFill>
                <a:latin typeface="Arial" panose="020B0604020202020204" pitchFamily="34" charset="0"/>
              </a:rPr>
              <a:t>умовах</a:t>
            </a:r>
            <a:r>
              <a:rPr lang="ru-RU" sz="2400" dirty="0">
                <a:solidFill>
                  <a:srgbClr val="404040"/>
                </a:solidFill>
                <a:latin typeface="Arial" panose="020B0604020202020204" pitchFamily="34" charset="0"/>
              </a:rPr>
              <a:t> </a:t>
            </a:r>
            <a:r>
              <a:rPr lang="ru-RU" sz="2400" dirty="0" err="1">
                <a:solidFill>
                  <a:srgbClr val="404040"/>
                </a:solidFill>
                <a:latin typeface="Arial" panose="020B0604020202020204" pitchFamily="34" charset="0"/>
              </a:rPr>
              <a:t>політики</a:t>
            </a:r>
            <a:r>
              <a:rPr lang="ru-RU" sz="2400" dirty="0">
                <a:solidFill>
                  <a:srgbClr val="404040"/>
                </a:solidFill>
                <a:latin typeface="Arial" panose="020B0604020202020204" pitchFamily="34" charset="0"/>
              </a:rPr>
              <a:t> ринку </a:t>
            </a:r>
            <a:r>
              <a:rPr lang="ru-RU" sz="2400" dirty="0" err="1">
                <a:solidFill>
                  <a:srgbClr val="404040"/>
                </a:solidFill>
                <a:latin typeface="Arial" panose="020B0604020202020204" pitchFamily="34" charset="0"/>
              </a:rPr>
              <a:t>праці</a:t>
            </a:r>
            <a:r>
              <a:rPr lang="ru-RU" sz="2400" dirty="0">
                <a:solidFill>
                  <a:srgbClr val="404040"/>
                </a:solidFill>
                <a:latin typeface="Arial" panose="020B0604020202020204" pitchFamily="34" charset="0"/>
              </a:rPr>
              <a:t> держав-</a:t>
            </a:r>
            <a:r>
              <a:rPr lang="ru-RU" sz="2400" dirty="0" err="1">
                <a:solidFill>
                  <a:srgbClr val="404040"/>
                </a:solidFill>
                <a:latin typeface="Arial" panose="020B0604020202020204" pitchFamily="34" charset="0"/>
              </a:rPr>
              <a:t>членів</a:t>
            </a:r>
            <a:r>
              <a:rPr lang="ru-RU" sz="2400" dirty="0">
                <a:solidFill>
                  <a:srgbClr val="404040"/>
                </a:solidFill>
                <a:latin typeface="Arial" panose="020B0604020202020204" pitchFamily="34" charset="0"/>
              </a:rPr>
              <a:t> ЄС;</a:t>
            </a:r>
          </a:p>
          <a:p>
            <a:pPr>
              <a:buFont typeface="Arial" panose="020B0604020202020204" pitchFamily="34" charset="0"/>
              <a:buChar char="•"/>
            </a:pPr>
            <a:r>
              <a:rPr lang="ru-RU" sz="2400" dirty="0">
                <a:solidFill>
                  <a:srgbClr val="404040"/>
                </a:solidFill>
                <a:latin typeface="Arial" panose="020B0604020202020204" pitchFamily="34" charset="0"/>
              </a:rPr>
              <a:t>доступ до </a:t>
            </a:r>
            <a:r>
              <a:rPr lang="ru-RU" sz="2400" dirty="0" err="1">
                <a:solidFill>
                  <a:srgbClr val="404040"/>
                </a:solidFill>
                <a:latin typeface="Arial" panose="020B0604020202020204" pitchFamily="34" charset="0"/>
              </a:rPr>
              <a:t>забезпечення</a:t>
            </a:r>
            <a:r>
              <a:rPr lang="ru-RU" sz="2400" dirty="0">
                <a:solidFill>
                  <a:srgbClr val="404040"/>
                </a:solidFill>
                <a:latin typeface="Arial" panose="020B0604020202020204" pitchFamily="34" charset="0"/>
              </a:rPr>
              <a:t> </a:t>
            </a:r>
            <a:r>
              <a:rPr lang="ru-RU" sz="2400" dirty="0" err="1">
                <a:solidFill>
                  <a:srgbClr val="404040"/>
                </a:solidFill>
                <a:latin typeface="Arial" panose="020B0604020202020204" pitchFamily="34" charset="0"/>
              </a:rPr>
              <a:t>житлом</a:t>
            </a:r>
            <a:r>
              <a:rPr lang="ru-RU" sz="2400" dirty="0">
                <a:solidFill>
                  <a:srgbClr val="404040"/>
                </a:solidFill>
                <a:latin typeface="Arial" panose="020B0604020202020204" pitchFamily="34" charset="0"/>
              </a:rPr>
              <a:t>;</a:t>
            </a:r>
          </a:p>
          <a:p>
            <a:pPr>
              <a:buFont typeface="Arial" panose="020B0604020202020204" pitchFamily="34" charset="0"/>
              <a:buChar char="•"/>
            </a:pPr>
            <a:r>
              <a:rPr lang="ru-RU" sz="2400" dirty="0" err="1">
                <a:solidFill>
                  <a:srgbClr val="404040"/>
                </a:solidFill>
                <a:latin typeface="Arial" panose="020B0604020202020204" pitchFamily="34" charset="0"/>
              </a:rPr>
              <a:t>соціальна</a:t>
            </a:r>
            <a:r>
              <a:rPr lang="ru-RU" sz="2400" dirty="0">
                <a:solidFill>
                  <a:srgbClr val="404040"/>
                </a:solidFill>
                <a:latin typeface="Arial" panose="020B0604020202020204" pitchFamily="34" charset="0"/>
              </a:rPr>
              <a:t> </a:t>
            </a:r>
            <a:r>
              <a:rPr lang="ru-RU" sz="2400" dirty="0" err="1">
                <a:solidFill>
                  <a:srgbClr val="404040"/>
                </a:solidFill>
                <a:latin typeface="Arial" panose="020B0604020202020204" pitchFamily="34" charset="0"/>
              </a:rPr>
              <a:t>допомога</a:t>
            </a:r>
            <a:r>
              <a:rPr lang="ru-RU" sz="2400" dirty="0">
                <a:solidFill>
                  <a:srgbClr val="404040"/>
                </a:solidFill>
                <a:latin typeface="Arial" panose="020B0604020202020204" pitchFamily="34" charset="0"/>
              </a:rPr>
              <a:t>;</a:t>
            </a:r>
          </a:p>
          <a:p>
            <a:pPr>
              <a:buFont typeface="Arial" panose="020B0604020202020204" pitchFamily="34" charset="0"/>
              <a:buChar char="•"/>
            </a:pPr>
            <a:r>
              <a:rPr lang="ru-RU" sz="2400" dirty="0" err="1">
                <a:solidFill>
                  <a:srgbClr val="404040"/>
                </a:solidFill>
                <a:latin typeface="Arial" panose="020B0604020202020204" pitchFamily="34" charset="0"/>
              </a:rPr>
              <a:t>медична</a:t>
            </a:r>
            <a:r>
              <a:rPr lang="ru-RU" sz="2400" dirty="0">
                <a:solidFill>
                  <a:srgbClr val="404040"/>
                </a:solidFill>
                <a:latin typeface="Arial" panose="020B0604020202020204" pitchFamily="34" charset="0"/>
              </a:rPr>
              <a:t> </a:t>
            </a:r>
            <a:r>
              <a:rPr lang="ru-RU" sz="2400" dirty="0" err="1">
                <a:solidFill>
                  <a:srgbClr val="404040"/>
                </a:solidFill>
                <a:latin typeface="Arial" panose="020B0604020202020204" pitchFamily="34" charset="0"/>
              </a:rPr>
              <a:t>або</a:t>
            </a:r>
            <a:r>
              <a:rPr lang="ru-RU" sz="2400" dirty="0">
                <a:solidFill>
                  <a:srgbClr val="404040"/>
                </a:solidFill>
                <a:latin typeface="Arial" panose="020B0604020202020204" pitchFamily="34" charset="0"/>
              </a:rPr>
              <a:t> </a:t>
            </a:r>
            <a:r>
              <a:rPr lang="ru-RU" sz="2400" dirty="0" err="1">
                <a:solidFill>
                  <a:srgbClr val="404040"/>
                </a:solidFill>
                <a:latin typeface="Arial" panose="020B0604020202020204" pitchFamily="34" charset="0"/>
              </a:rPr>
              <a:t>інша</a:t>
            </a:r>
            <a:r>
              <a:rPr lang="ru-RU" sz="2400" dirty="0">
                <a:solidFill>
                  <a:srgbClr val="404040"/>
                </a:solidFill>
                <a:latin typeface="Arial" panose="020B0604020202020204" pitchFamily="34" charset="0"/>
              </a:rPr>
              <a:t> </a:t>
            </a:r>
            <a:r>
              <a:rPr lang="ru-RU" sz="2400" dirty="0" err="1">
                <a:solidFill>
                  <a:srgbClr val="404040"/>
                </a:solidFill>
                <a:latin typeface="Arial" panose="020B0604020202020204" pitchFamily="34" charset="0"/>
              </a:rPr>
              <a:t>допомога</a:t>
            </a:r>
            <a:r>
              <a:rPr lang="ru-RU" sz="2400" dirty="0">
                <a:solidFill>
                  <a:srgbClr val="404040"/>
                </a:solidFill>
                <a:latin typeface="Arial" panose="020B0604020202020204" pitchFamily="34" charset="0"/>
              </a:rPr>
              <a:t>;</a:t>
            </a:r>
          </a:p>
          <a:p>
            <a:pPr>
              <a:buFont typeface="Arial" panose="020B0604020202020204" pitchFamily="34" charset="0"/>
              <a:buChar char="•"/>
            </a:pPr>
            <a:r>
              <a:rPr lang="ru-RU" sz="2400" dirty="0" err="1">
                <a:solidFill>
                  <a:srgbClr val="404040"/>
                </a:solidFill>
                <a:latin typeface="Arial" panose="020B0604020202020204" pitchFamily="34" charset="0"/>
              </a:rPr>
              <a:t>діти</a:t>
            </a:r>
            <a:r>
              <a:rPr lang="ru-RU" sz="2400" dirty="0">
                <a:solidFill>
                  <a:srgbClr val="404040"/>
                </a:solidFill>
                <a:latin typeface="Arial" panose="020B0604020202020204" pitchFamily="34" charset="0"/>
              </a:rPr>
              <a:t> та </a:t>
            </a:r>
            <a:r>
              <a:rPr lang="ru-RU" sz="2400" dirty="0" err="1">
                <a:solidFill>
                  <a:srgbClr val="404040"/>
                </a:solidFill>
                <a:latin typeface="Arial" panose="020B0604020202020204" pitchFamily="34" charset="0"/>
              </a:rPr>
              <a:t>підлітки</a:t>
            </a:r>
            <a:r>
              <a:rPr lang="ru-RU" sz="2400" dirty="0">
                <a:solidFill>
                  <a:srgbClr val="404040"/>
                </a:solidFill>
                <a:latin typeface="Arial" panose="020B0604020202020204" pitchFamily="34" charset="0"/>
              </a:rPr>
              <a:t>, </a:t>
            </a:r>
            <a:r>
              <a:rPr lang="ru-RU" sz="2400" dirty="0" err="1">
                <a:solidFill>
                  <a:srgbClr val="404040"/>
                </a:solidFill>
                <a:latin typeface="Arial" panose="020B0604020202020204" pitchFamily="34" charset="0"/>
              </a:rPr>
              <a:t>яких</a:t>
            </a:r>
            <a:r>
              <a:rPr lang="ru-RU" sz="2400" dirty="0">
                <a:solidFill>
                  <a:srgbClr val="404040"/>
                </a:solidFill>
                <a:latin typeface="Arial" panose="020B0604020202020204" pitchFamily="34" charset="0"/>
              </a:rPr>
              <a:t> не </a:t>
            </a:r>
            <a:r>
              <a:rPr lang="ru-RU" sz="2400" dirty="0" err="1">
                <a:solidFill>
                  <a:srgbClr val="404040"/>
                </a:solidFill>
                <a:latin typeface="Arial" panose="020B0604020202020204" pitchFamily="34" charset="0"/>
              </a:rPr>
              <a:t>супроводжують</a:t>
            </a:r>
            <a:r>
              <a:rPr lang="ru-RU" sz="2400" dirty="0">
                <a:solidFill>
                  <a:srgbClr val="404040"/>
                </a:solidFill>
                <a:latin typeface="Arial" panose="020B0604020202020204" pitchFamily="34" charset="0"/>
              </a:rPr>
              <a:t> батьки, </a:t>
            </a:r>
            <a:r>
              <a:rPr lang="ru-RU" sz="2400" dirty="0" err="1">
                <a:solidFill>
                  <a:srgbClr val="404040"/>
                </a:solidFill>
                <a:latin typeface="Arial" panose="020B0604020202020204" pitchFamily="34" charset="0"/>
              </a:rPr>
              <a:t>мають</a:t>
            </a:r>
            <a:r>
              <a:rPr lang="ru-RU" sz="2400" dirty="0">
                <a:solidFill>
                  <a:srgbClr val="404040"/>
                </a:solidFill>
                <a:latin typeface="Arial" panose="020B0604020202020204" pitchFamily="34" charset="0"/>
              </a:rPr>
              <a:t> право на </a:t>
            </a:r>
            <a:r>
              <a:rPr lang="ru-RU" sz="2400" dirty="0" err="1">
                <a:solidFill>
                  <a:srgbClr val="404040"/>
                </a:solidFill>
                <a:latin typeface="Arial" panose="020B0604020202020204" pitchFamily="34" charset="0"/>
              </a:rPr>
              <a:t>призначення</a:t>
            </a:r>
            <a:r>
              <a:rPr lang="ru-RU" sz="2400" dirty="0">
                <a:solidFill>
                  <a:srgbClr val="404040"/>
                </a:solidFill>
                <a:latin typeface="Arial" panose="020B0604020202020204" pitchFamily="34" charset="0"/>
              </a:rPr>
              <a:t> </a:t>
            </a:r>
            <a:r>
              <a:rPr lang="ru-RU" sz="2400" dirty="0" err="1">
                <a:solidFill>
                  <a:srgbClr val="404040"/>
                </a:solidFill>
                <a:latin typeface="Arial" panose="020B0604020202020204" pitchFamily="34" charset="0"/>
              </a:rPr>
              <a:t>законних</a:t>
            </a:r>
            <a:r>
              <a:rPr lang="ru-RU" sz="2400" dirty="0">
                <a:solidFill>
                  <a:srgbClr val="404040"/>
                </a:solidFill>
                <a:latin typeface="Arial" panose="020B0604020202020204" pitchFamily="34" charset="0"/>
              </a:rPr>
              <a:t> </a:t>
            </a:r>
            <a:r>
              <a:rPr lang="ru-RU" sz="2400" dirty="0" err="1">
                <a:solidFill>
                  <a:srgbClr val="404040"/>
                </a:solidFill>
                <a:latin typeface="Arial" panose="020B0604020202020204" pitchFamily="34" charset="0"/>
              </a:rPr>
              <a:t>опікунів</a:t>
            </a:r>
            <a:r>
              <a:rPr lang="ru-RU" sz="2400" dirty="0">
                <a:solidFill>
                  <a:srgbClr val="404040"/>
                </a:solidFill>
                <a:latin typeface="Arial" panose="020B0604020202020204" pitchFamily="34" charset="0"/>
              </a:rPr>
              <a:t> і на доступ до </a:t>
            </a:r>
            <a:r>
              <a:rPr lang="ru-RU" sz="2400" dirty="0" err="1">
                <a:solidFill>
                  <a:srgbClr val="404040"/>
                </a:solidFill>
                <a:latin typeface="Arial" panose="020B0604020202020204" pitchFamily="34" charset="0"/>
              </a:rPr>
              <a:t>освіти</a:t>
            </a:r>
            <a:r>
              <a:rPr lang="ru-RU" sz="2400" dirty="0">
                <a:solidFill>
                  <a:srgbClr val="404040"/>
                </a:solidFill>
                <a:latin typeface="Arial" panose="020B0604020202020204" pitchFamily="34" charset="0"/>
              </a:rPr>
              <a:t>.</a:t>
            </a:r>
            <a:endParaRPr lang="ru-RU" sz="2400" b="0" i="0" dirty="0">
              <a:solidFill>
                <a:srgbClr val="404040"/>
              </a:solidFill>
              <a:effectLst/>
              <a:latin typeface="Arial" panose="020B0604020202020204" pitchFamily="34" charset="0"/>
            </a:endParaRPr>
          </a:p>
        </p:txBody>
      </p:sp>
      <p:pic>
        <p:nvPicPr>
          <p:cNvPr id="6" name="Рисунок 5">
            <a:extLst>
              <a:ext uri="{FF2B5EF4-FFF2-40B4-BE49-F238E27FC236}">
                <a16:creationId xmlns:a16="http://schemas.microsoft.com/office/drawing/2014/main" id="{829EB836-B359-DB4F-A524-C6EF0595AEFF}"/>
              </a:ext>
            </a:extLst>
          </p:cNvPr>
          <p:cNvPicPr>
            <a:picLocks noChangeAspect="1"/>
          </p:cNvPicPr>
          <p:nvPr/>
        </p:nvPicPr>
        <p:blipFill>
          <a:blip r:embed="rId2"/>
          <a:stretch>
            <a:fillRect/>
          </a:stretch>
        </p:blipFill>
        <p:spPr>
          <a:xfrm>
            <a:off x="8293100" y="2427771"/>
            <a:ext cx="3511550" cy="2332489"/>
          </a:xfrm>
          <a:prstGeom prst="rect">
            <a:avLst/>
          </a:prstGeom>
        </p:spPr>
      </p:pic>
      <p:sp>
        <p:nvSpPr>
          <p:cNvPr id="7" name="Дата 6">
            <a:extLst>
              <a:ext uri="{FF2B5EF4-FFF2-40B4-BE49-F238E27FC236}">
                <a16:creationId xmlns:a16="http://schemas.microsoft.com/office/drawing/2014/main" id="{05719981-831D-E74C-8422-E2D8E9CECC3E}"/>
              </a:ext>
            </a:extLst>
          </p:cNvPr>
          <p:cNvSpPr>
            <a:spLocks noGrp="1"/>
          </p:cNvSpPr>
          <p:nvPr>
            <p:ph type="dt" sz="half" idx="10"/>
          </p:nvPr>
        </p:nvSpPr>
        <p:spPr/>
        <p:txBody>
          <a:bodyPr/>
          <a:lstStyle/>
          <a:p>
            <a:fld id="{9ABAE6E5-C043-9F48-A3AE-A5DCAB612B12}" type="datetime1">
              <a:rPr lang="ru-RU" smtClean="0"/>
              <a:t>13.11.2022</a:t>
            </a:fld>
            <a:endParaRPr lang="ru-UA"/>
          </a:p>
        </p:txBody>
      </p:sp>
      <p:sp>
        <p:nvSpPr>
          <p:cNvPr id="8" name="Номер слайда 7">
            <a:extLst>
              <a:ext uri="{FF2B5EF4-FFF2-40B4-BE49-F238E27FC236}">
                <a16:creationId xmlns:a16="http://schemas.microsoft.com/office/drawing/2014/main" id="{6B7E416D-11DF-FF4C-A14C-717DEFD25089}"/>
              </a:ext>
            </a:extLst>
          </p:cNvPr>
          <p:cNvSpPr>
            <a:spLocks noGrp="1"/>
          </p:cNvSpPr>
          <p:nvPr>
            <p:ph type="sldNum" sz="quarter" idx="12"/>
          </p:nvPr>
        </p:nvSpPr>
        <p:spPr/>
        <p:txBody>
          <a:bodyPr/>
          <a:lstStyle/>
          <a:p>
            <a:fld id="{D4CBF4CF-B119-4841-B505-2CAA97F19D28}" type="slidenum">
              <a:rPr lang="ru-UA" smtClean="0"/>
              <a:t>70</a:t>
            </a:fld>
            <a:endParaRPr lang="ru-UA"/>
          </a:p>
        </p:txBody>
      </p:sp>
    </p:spTree>
    <p:extLst>
      <p:ext uri="{BB962C8B-B14F-4D97-AF65-F5344CB8AC3E}">
        <p14:creationId xmlns:p14="http://schemas.microsoft.com/office/powerpoint/2010/main" val="14006768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54ED06A-01C6-F64B-B17E-8F1BDB8A49FB}"/>
              </a:ext>
            </a:extLst>
          </p:cNvPr>
          <p:cNvSpPr>
            <a:spLocks noGrp="1"/>
          </p:cNvSpPr>
          <p:nvPr>
            <p:ph type="title"/>
          </p:nvPr>
        </p:nvSpPr>
        <p:spPr>
          <a:xfrm>
            <a:off x="913775" y="618517"/>
            <a:ext cx="6896725" cy="1596177"/>
          </a:xfrm>
        </p:spPr>
        <p:txBody>
          <a:bodyPr/>
          <a:lstStyle/>
          <a:p>
            <a:r>
              <a:rPr lang="ru-RU" b="1" dirty="0" err="1"/>
              <a:t>Інші</a:t>
            </a:r>
            <a:r>
              <a:rPr lang="ru-RU" b="1" dirty="0"/>
              <a:t> </a:t>
            </a:r>
            <a:r>
              <a:rPr lang="ru-RU" b="1" dirty="0" err="1"/>
              <a:t>види</a:t>
            </a:r>
            <a:r>
              <a:rPr lang="ru-RU" b="1" dirty="0"/>
              <a:t> </a:t>
            </a:r>
            <a:r>
              <a:rPr lang="ru-RU" b="1" dirty="0" err="1"/>
              <a:t>підтримки</a:t>
            </a:r>
            <a:br>
              <a:rPr lang="ru-RU" b="1" dirty="0"/>
            </a:br>
            <a:endParaRPr lang="ru-UA" dirty="0"/>
          </a:p>
        </p:txBody>
      </p:sp>
      <p:sp>
        <p:nvSpPr>
          <p:cNvPr id="3" name="Объект 2">
            <a:extLst>
              <a:ext uri="{FF2B5EF4-FFF2-40B4-BE49-F238E27FC236}">
                <a16:creationId xmlns:a16="http://schemas.microsoft.com/office/drawing/2014/main" id="{414F44D9-965B-2941-B2A0-594B79315F75}"/>
              </a:ext>
            </a:extLst>
          </p:cNvPr>
          <p:cNvSpPr>
            <a:spLocks noGrp="1"/>
          </p:cNvSpPr>
          <p:nvPr>
            <p:ph sz="quarter" idx="13"/>
          </p:nvPr>
        </p:nvSpPr>
        <p:spPr>
          <a:xfrm>
            <a:off x="482600" y="1663700"/>
            <a:ext cx="9055100" cy="4127499"/>
          </a:xfrm>
        </p:spPr>
        <p:txBody>
          <a:bodyPr>
            <a:normAutofit fontScale="85000" lnSpcReduction="10000"/>
          </a:bodyPr>
          <a:lstStyle/>
          <a:p>
            <a:r>
              <a:rPr lang="ru-RU" dirty="0"/>
              <a:t>В </a:t>
            </a:r>
            <a:r>
              <a:rPr lang="ru-RU" dirty="0" err="1"/>
              <a:t>енергетичній</a:t>
            </a:r>
            <a:r>
              <a:rPr lang="ru-RU" dirty="0"/>
              <a:t> </a:t>
            </a:r>
            <a:r>
              <a:rPr lang="ru-RU" dirty="0" err="1"/>
              <a:t>галузі</a:t>
            </a:r>
            <a:r>
              <a:rPr lang="ru-RU" dirty="0"/>
              <a:t>, </a:t>
            </a:r>
            <a:r>
              <a:rPr lang="ru-RU" u="sng" dirty="0">
                <a:hlinkClick r:id="rId2"/>
              </a:rPr>
              <a:t>електромережа України була синхронізована з ЄС</a:t>
            </a:r>
            <a:r>
              <a:rPr lang="ru-RU" dirty="0"/>
              <a:t>. ЄС </a:t>
            </a:r>
            <a:r>
              <a:rPr lang="ru-RU" dirty="0" err="1"/>
              <a:t>продовжуватиме</a:t>
            </a:r>
            <a:r>
              <a:rPr lang="ru-RU" dirty="0"/>
              <a:t> </a:t>
            </a:r>
            <a:r>
              <a:rPr lang="ru-RU" dirty="0" err="1"/>
              <a:t>підтримувати</a:t>
            </a:r>
            <a:r>
              <a:rPr lang="ru-RU" dirty="0"/>
              <a:t> </a:t>
            </a:r>
            <a:r>
              <a:rPr lang="ru-RU" dirty="0" err="1"/>
              <a:t>Україну</a:t>
            </a:r>
            <a:r>
              <a:rPr lang="ru-RU" dirty="0"/>
              <a:t> в </a:t>
            </a:r>
            <a:r>
              <a:rPr lang="ru-RU" dirty="0" err="1"/>
              <a:t>енергетичній</a:t>
            </a:r>
            <a:r>
              <a:rPr lang="ru-RU" dirty="0"/>
              <a:t> </a:t>
            </a:r>
            <a:r>
              <a:rPr lang="ru-RU" dirty="0" err="1"/>
              <a:t>галузі</a:t>
            </a:r>
            <a:r>
              <a:rPr lang="ru-RU" dirty="0"/>
              <a:t>, </a:t>
            </a:r>
            <a:r>
              <a:rPr lang="ru-RU" dirty="0" err="1"/>
              <a:t>забезпечуючи</a:t>
            </a:r>
            <a:r>
              <a:rPr lang="ru-RU" dirty="0"/>
              <a:t> </a:t>
            </a:r>
            <a:r>
              <a:rPr lang="ru-RU" dirty="0" err="1"/>
              <a:t>реверсні</a:t>
            </a:r>
            <a:r>
              <a:rPr lang="ru-RU" dirty="0"/>
              <a:t> потоки газу в </a:t>
            </a:r>
            <a:r>
              <a:rPr lang="ru-RU" dirty="0" err="1"/>
              <a:t>країну</a:t>
            </a:r>
            <a:r>
              <a:rPr lang="ru-RU" dirty="0"/>
              <a:t>. </a:t>
            </a:r>
            <a:r>
              <a:rPr lang="ru-RU" dirty="0" err="1"/>
              <a:t>Україна</a:t>
            </a:r>
            <a:r>
              <a:rPr lang="ru-RU" dirty="0"/>
              <a:t> </a:t>
            </a:r>
            <a:r>
              <a:rPr lang="ru-RU" dirty="0" err="1"/>
              <a:t>також</a:t>
            </a:r>
            <a:r>
              <a:rPr lang="ru-RU" dirty="0"/>
              <a:t> </a:t>
            </a:r>
            <a:r>
              <a:rPr lang="ru-RU" dirty="0" err="1"/>
              <a:t>зможе</a:t>
            </a:r>
            <a:r>
              <a:rPr lang="ru-RU" dirty="0"/>
              <a:t> </a:t>
            </a:r>
            <a:r>
              <a:rPr lang="ru-RU" dirty="0" err="1"/>
              <a:t>скористатися</a:t>
            </a:r>
            <a:r>
              <a:rPr lang="ru-RU" dirty="0"/>
              <a:t> </a:t>
            </a:r>
            <a:r>
              <a:rPr lang="ru-RU" dirty="0" err="1"/>
              <a:t>спільною</a:t>
            </a:r>
            <a:r>
              <a:rPr lang="ru-RU" dirty="0"/>
              <a:t> </a:t>
            </a:r>
            <a:r>
              <a:rPr lang="ru-RU" dirty="0" err="1"/>
              <a:t>закупівлею</a:t>
            </a:r>
            <a:r>
              <a:rPr lang="ru-RU" dirty="0"/>
              <a:t> ЄС газу, </a:t>
            </a:r>
            <a:r>
              <a:rPr lang="ru-RU" dirty="0" err="1"/>
              <a:t>зрідженого</a:t>
            </a:r>
            <a:r>
              <a:rPr lang="ru-RU" dirty="0"/>
              <a:t> природного газу і </a:t>
            </a:r>
            <a:r>
              <a:rPr lang="ru-RU" dirty="0" err="1"/>
              <a:t>водню</a:t>
            </a:r>
            <a:r>
              <a:rPr lang="ru-RU" dirty="0"/>
              <a:t>.</a:t>
            </a:r>
          </a:p>
          <a:p>
            <a:r>
              <a:rPr lang="ru-RU" dirty="0" err="1"/>
              <a:t>Комісія</a:t>
            </a:r>
            <a:r>
              <a:rPr lang="ru-RU" dirty="0"/>
              <a:t> </a:t>
            </a:r>
            <a:r>
              <a:rPr lang="ru-RU" dirty="0" err="1"/>
              <a:t>запропонувала</a:t>
            </a:r>
            <a:r>
              <a:rPr lang="ru-RU" dirty="0"/>
              <a:t> </a:t>
            </a:r>
            <a:r>
              <a:rPr lang="ru-RU" u="sng" dirty="0">
                <a:hlinkClick r:id="rId3"/>
              </a:rPr>
              <a:t>призупинити на один рік імпортні мита</a:t>
            </a:r>
            <a:r>
              <a:rPr lang="ru-RU" dirty="0"/>
              <a:t> на увесь </a:t>
            </a:r>
            <a:r>
              <a:rPr lang="ru-RU" dirty="0" err="1"/>
              <a:t>український</a:t>
            </a:r>
            <a:r>
              <a:rPr lang="ru-RU" dirty="0"/>
              <a:t> </a:t>
            </a:r>
            <a:r>
              <a:rPr lang="ru-RU" dirty="0" err="1"/>
              <a:t>експорт</a:t>
            </a:r>
            <a:r>
              <a:rPr lang="ru-RU" dirty="0"/>
              <a:t> до ЄС. Дана </a:t>
            </a:r>
            <a:r>
              <a:rPr lang="ru-RU" dirty="0" err="1"/>
              <a:t>пропозиція</a:t>
            </a:r>
            <a:r>
              <a:rPr lang="ru-RU" dirty="0"/>
              <a:t> </a:t>
            </a:r>
            <a:r>
              <a:rPr lang="ru-RU" dirty="0" err="1"/>
              <a:t>також</a:t>
            </a:r>
            <a:r>
              <a:rPr lang="ru-RU" dirty="0"/>
              <a:t> </a:t>
            </a:r>
            <a:r>
              <a:rPr lang="ru-RU" dirty="0" err="1"/>
              <a:t>передбачає</a:t>
            </a:r>
            <a:r>
              <a:rPr lang="ru-RU" dirty="0"/>
              <a:t> </a:t>
            </a:r>
            <a:r>
              <a:rPr lang="ru-RU" dirty="0" err="1"/>
              <a:t>призупинення</a:t>
            </a:r>
            <a:r>
              <a:rPr lang="ru-RU" dirty="0"/>
              <a:t> на один </a:t>
            </a:r>
            <a:r>
              <a:rPr lang="ru-RU" dirty="0" err="1"/>
              <a:t>рік</a:t>
            </a:r>
            <a:r>
              <a:rPr lang="ru-RU" dirty="0"/>
              <a:t> </a:t>
            </a:r>
            <a:r>
              <a:rPr lang="ru-RU" dirty="0" err="1"/>
              <a:t>усіх</a:t>
            </a:r>
            <a:r>
              <a:rPr lang="ru-RU" dirty="0"/>
              <a:t> </a:t>
            </a:r>
            <a:r>
              <a:rPr lang="ru-RU" dirty="0" err="1"/>
              <a:t>антидемпінгових</a:t>
            </a:r>
            <a:r>
              <a:rPr lang="ru-RU" dirty="0"/>
              <a:t> та </a:t>
            </a:r>
            <a:r>
              <a:rPr lang="ru-RU" dirty="0" err="1"/>
              <a:t>захисних</a:t>
            </a:r>
            <a:r>
              <a:rPr lang="ru-RU" dirty="0"/>
              <a:t> </a:t>
            </a:r>
            <a:r>
              <a:rPr lang="ru-RU" dirty="0" err="1"/>
              <a:t>заходів</a:t>
            </a:r>
            <a:r>
              <a:rPr lang="ru-RU" dirty="0"/>
              <a:t> ЄС </a:t>
            </a:r>
            <a:r>
              <a:rPr lang="ru-RU" dirty="0" err="1"/>
              <a:t>щодо</a:t>
            </a:r>
            <a:r>
              <a:rPr lang="ru-RU" dirty="0"/>
              <a:t> </a:t>
            </a:r>
            <a:r>
              <a:rPr lang="ru-RU" dirty="0" err="1"/>
              <a:t>українського</a:t>
            </a:r>
            <a:r>
              <a:rPr lang="ru-RU" dirty="0"/>
              <a:t> </a:t>
            </a:r>
            <a:r>
              <a:rPr lang="ru-RU" dirty="0" err="1"/>
              <a:t>експорту</a:t>
            </a:r>
            <a:r>
              <a:rPr lang="ru-RU" dirty="0"/>
              <a:t> </a:t>
            </a:r>
            <a:r>
              <a:rPr lang="ru-RU" dirty="0" err="1"/>
              <a:t>сталі</a:t>
            </a:r>
            <a:r>
              <a:rPr lang="ru-RU" dirty="0"/>
              <a:t>. </a:t>
            </a:r>
            <a:r>
              <a:rPr lang="ru-RU" dirty="0" err="1"/>
              <a:t>Цей</a:t>
            </a:r>
            <a:r>
              <a:rPr lang="ru-RU" dirty="0"/>
              <a:t> </a:t>
            </a:r>
            <a:r>
              <a:rPr lang="ru-RU" dirty="0" err="1"/>
              <a:t>далекосяжний</a:t>
            </a:r>
            <a:r>
              <a:rPr lang="ru-RU" dirty="0"/>
              <a:t> </a:t>
            </a:r>
            <a:r>
              <a:rPr lang="ru-RU" dirty="0" err="1"/>
              <a:t>крок</a:t>
            </a:r>
            <a:r>
              <a:rPr lang="ru-RU" dirty="0"/>
              <a:t> </a:t>
            </a:r>
            <a:r>
              <a:rPr lang="ru-RU" dirty="0" err="1"/>
              <a:t>покликаний</a:t>
            </a:r>
            <a:r>
              <a:rPr lang="ru-RU" dirty="0"/>
              <a:t> </a:t>
            </a:r>
            <a:r>
              <a:rPr lang="ru-RU" dirty="0" err="1"/>
              <a:t>сприяти</a:t>
            </a:r>
            <a:r>
              <a:rPr lang="ru-RU" dirty="0"/>
              <a:t> </a:t>
            </a:r>
            <a:r>
              <a:rPr lang="ru-RU" dirty="0" err="1"/>
              <a:t>збільшенню</a:t>
            </a:r>
            <a:r>
              <a:rPr lang="ru-RU" dirty="0"/>
              <a:t> </a:t>
            </a:r>
            <a:r>
              <a:rPr lang="ru-RU" dirty="0" err="1"/>
              <a:t>експорту</a:t>
            </a:r>
            <a:r>
              <a:rPr lang="ru-RU" dirty="0"/>
              <a:t> </a:t>
            </a:r>
            <a:r>
              <a:rPr lang="ru-RU" dirty="0" err="1"/>
              <a:t>України</a:t>
            </a:r>
            <a:r>
              <a:rPr lang="ru-RU" dirty="0"/>
              <a:t> до ЄС і </a:t>
            </a:r>
            <a:r>
              <a:rPr lang="ru-RU" dirty="0" err="1"/>
              <a:t>полегшенню</a:t>
            </a:r>
            <a:r>
              <a:rPr lang="ru-RU" dirty="0"/>
              <a:t> складного становища </a:t>
            </a:r>
            <a:r>
              <a:rPr lang="ru-RU" dirty="0" err="1"/>
              <a:t>українських</a:t>
            </a:r>
            <a:r>
              <a:rPr lang="ru-RU" dirty="0"/>
              <a:t> </a:t>
            </a:r>
            <a:r>
              <a:rPr lang="ru-RU" dirty="0" err="1"/>
              <a:t>виробників</a:t>
            </a:r>
            <a:r>
              <a:rPr lang="ru-RU" dirty="0"/>
              <a:t> та </a:t>
            </a:r>
            <a:r>
              <a:rPr lang="ru-RU" dirty="0" err="1"/>
              <a:t>експортерів</a:t>
            </a:r>
            <a:r>
              <a:rPr lang="ru-RU" dirty="0"/>
              <a:t>.</a:t>
            </a:r>
          </a:p>
          <a:p>
            <a:r>
              <a:rPr lang="ru-RU" dirty="0" err="1"/>
              <a:t>Комісія</a:t>
            </a:r>
            <a:r>
              <a:rPr lang="ru-RU" dirty="0"/>
              <a:t> закликала </a:t>
            </a:r>
            <a:r>
              <a:rPr lang="ru-RU" dirty="0" err="1"/>
              <a:t>європейських</a:t>
            </a:r>
            <a:r>
              <a:rPr lang="ru-RU" dirty="0"/>
              <a:t> </a:t>
            </a:r>
            <a:r>
              <a:rPr lang="ru-RU" dirty="0" err="1"/>
              <a:t>операторів</a:t>
            </a:r>
            <a:r>
              <a:rPr lang="ru-RU" dirty="0"/>
              <a:t> </a:t>
            </a:r>
            <a:r>
              <a:rPr lang="ru-RU" dirty="0" err="1"/>
              <a:t>зв’язку</a:t>
            </a:r>
            <a:r>
              <a:rPr lang="ru-RU" dirty="0"/>
              <a:t> </a:t>
            </a:r>
            <a:r>
              <a:rPr lang="ru-RU" dirty="0" err="1"/>
              <a:t>продовжити</a:t>
            </a:r>
            <a:r>
              <a:rPr lang="ru-RU" dirty="0"/>
              <a:t> </a:t>
            </a:r>
            <a:r>
              <a:rPr lang="ru-RU" dirty="0" err="1"/>
              <a:t>дію</a:t>
            </a:r>
            <a:r>
              <a:rPr lang="ru-RU" dirty="0"/>
              <a:t> угоди про </a:t>
            </a:r>
            <a:r>
              <a:rPr lang="ru-RU" dirty="0" err="1"/>
              <a:t>відміну</a:t>
            </a:r>
            <a:r>
              <a:rPr lang="ru-RU" dirty="0"/>
              <a:t> оплати </a:t>
            </a:r>
            <a:r>
              <a:rPr lang="ru-RU" dirty="0" err="1"/>
              <a:t>або</a:t>
            </a:r>
            <a:r>
              <a:rPr lang="ru-RU" dirty="0"/>
              <a:t> </a:t>
            </a:r>
            <a:r>
              <a:rPr lang="ru-RU" dirty="0" err="1"/>
              <a:t>значне</a:t>
            </a:r>
            <a:r>
              <a:rPr lang="ru-RU" dirty="0"/>
              <a:t> </a:t>
            </a:r>
            <a:r>
              <a:rPr lang="ru-RU" dirty="0" err="1"/>
              <a:t>зниження</a:t>
            </a:r>
            <a:r>
              <a:rPr lang="ru-RU" dirty="0"/>
              <a:t> </a:t>
            </a:r>
            <a:r>
              <a:rPr lang="ru-RU" u="sng" dirty="0">
                <a:hlinkClick r:id="rId4"/>
              </a:rPr>
              <a:t>вартості послуг роумінгу для українців у ЄС</a:t>
            </a:r>
            <a:r>
              <a:rPr lang="ru-RU" dirty="0"/>
              <a:t>, яка </a:t>
            </a:r>
            <a:r>
              <a:rPr lang="ru-RU" dirty="0" err="1"/>
              <a:t>діє</a:t>
            </a:r>
            <a:r>
              <a:rPr lang="ru-RU" dirty="0"/>
              <a:t> </a:t>
            </a:r>
            <a:r>
              <a:rPr lang="ru-RU" dirty="0" err="1"/>
              <a:t>протягом</a:t>
            </a:r>
            <a:r>
              <a:rPr lang="ru-RU" dirty="0"/>
              <a:t> </a:t>
            </a:r>
            <a:r>
              <a:rPr lang="ru-RU" dirty="0" err="1"/>
              <a:t>останніх</a:t>
            </a:r>
            <a:r>
              <a:rPr lang="ru-RU" dirty="0"/>
              <a:t> 3 </a:t>
            </a:r>
            <a:r>
              <a:rPr lang="ru-RU" dirty="0" err="1"/>
              <a:t>місяців</a:t>
            </a:r>
            <a:r>
              <a:rPr lang="ru-RU" dirty="0"/>
              <a:t>.</a:t>
            </a:r>
          </a:p>
          <a:p>
            <a:endParaRPr lang="ru-UA" dirty="0"/>
          </a:p>
        </p:txBody>
      </p:sp>
      <p:pic>
        <p:nvPicPr>
          <p:cNvPr id="5" name="Рисунок 4">
            <a:extLst>
              <a:ext uri="{FF2B5EF4-FFF2-40B4-BE49-F238E27FC236}">
                <a16:creationId xmlns:a16="http://schemas.microsoft.com/office/drawing/2014/main" id="{A1DAE65F-1813-3249-9356-146841ADB976}"/>
              </a:ext>
            </a:extLst>
          </p:cNvPr>
          <p:cNvPicPr>
            <a:picLocks noChangeAspect="1"/>
          </p:cNvPicPr>
          <p:nvPr/>
        </p:nvPicPr>
        <p:blipFill>
          <a:blip r:embed="rId5"/>
          <a:stretch>
            <a:fillRect/>
          </a:stretch>
        </p:blipFill>
        <p:spPr>
          <a:xfrm>
            <a:off x="9014692" y="448523"/>
            <a:ext cx="3100483" cy="2007507"/>
          </a:xfrm>
          <a:prstGeom prst="rect">
            <a:avLst/>
          </a:prstGeom>
        </p:spPr>
      </p:pic>
      <p:pic>
        <p:nvPicPr>
          <p:cNvPr id="7" name="Рисунок 6">
            <a:extLst>
              <a:ext uri="{FF2B5EF4-FFF2-40B4-BE49-F238E27FC236}">
                <a16:creationId xmlns:a16="http://schemas.microsoft.com/office/drawing/2014/main" id="{9CAF12C2-588D-0D4C-AC18-B91617E84DBB}"/>
              </a:ext>
            </a:extLst>
          </p:cNvPr>
          <p:cNvPicPr>
            <a:picLocks noChangeAspect="1"/>
          </p:cNvPicPr>
          <p:nvPr/>
        </p:nvPicPr>
        <p:blipFill>
          <a:blip r:embed="rId6"/>
          <a:stretch>
            <a:fillRect/>
          </a:stretch>
        </p:blipFill>
        <p:spPr>
          <a:xfrm>
            <a:off x="9435909" y="3101246"/>
            <a:ext cx="2509542" cy="1839054"/>
          </a:xfrm>
          <a:prstGeom prst="rect">
            <a:avLst/>
          </a:prstGeom>
        </p:spPr>
      </p:pic>
      <p:sp>
        <p:nvSpPr>
          <p:cNvPr id="8" name="Дата 7">
            <a:extLst>
              <a:ext uri="{FF2B5EF4-FFF2-40B4-BE49-F238E27FC236}">
                <a16:creationId xmlns:a16="http://schemas.microsoft.com/office/drawing/2014/main" id="{050B77F1-1A3D-4E47-B8A5-38B4A8BAA028}"/>
              </a:ext>
            </a:extLst>
          </p:cNvPr>
          <p:cNvSpPr>
            <a:spLocks noGrp="1"/>
          </p:cNvSpPr>
          <p:nvPr>
            <p:ph type="dt" sz="half" idx="10"/>
          </p:nvPr>
        </p:nvSpPr>
        <p:spPr/>
        <p:txBody>
          <a:bodyPr/>
          <a:lstStyle/>
          <a:p>
            <a:fld id="{78A16E76-1EA5-1F4B-B7E8-8DE7AB9E4C96}" type="datetime1">
              <a:rPr lang="ru-RU" smtClean="0"/>
              <a:t>13.11.2022</a:t>
            </a:fld>
            <a:endParaRPr lang="ru-UA"/>
          </a:p>
        </p:txBody>
      </p:sp>
      <p:sp>
        <p:nvSpPr>
          <p:cNvPr id="9" name="Номер слайда 8">
            <a:extLst>
              <a:ext uri="{FF2B5EF4-FFF2-40B4-BE49-F238E27FC236}">
                <a16:creationId xmlns:a16="http://schemas.microsoft.com/office/drawing/2014/main" id="{776DB901-2F56-6842-A682-07AB0FC7CD31}"/>
              </a:ext>
            </a:extLst>
          </p:cNvPr>
          <p:cNvSpPr>
            <a:spLocks noGrp="1"/>
          </p:cNvSpPr>
          <p:nvPr>
            <p:ph type="sldNum" sz="quarter" idx="12"/>
          </p:nvPr>
        </p:nvSpPr>
        <p:spPr/>
        <p:txBody>
          <a:bodyPr/>
          <a:lstStyle/>
          <a:p>
            <a:fld id="{D4CBF4CF-B119-4841-B505-2CAA97F19D28}" type="slidenum">
              <a:rPr lang="ru-UA" smtClean="0"/>
              <a:t>71</a:t>
            </a:fld>
            <a:endParaRPr lang="ru-UA"/>
          </a:p>
        </p:txBody>
      </p:sp>
    </p:spTree>
    <p:extLst>
      <p:ext uri="{BB962C8B-B14F-4D97-AF65-F5344CB8AC3E}">
        <p14:creationId xmlns:p14="http://schemas.microsoft.com/office/powerpoint/2010/main" val="16357002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5C7A96-999C-6441-B1E6-DE57EE1653F7}"/>
              </a:ext>
            </a:extLst>
          </p:cNvPr>
          <p:cNvSpPr>
            <a:spLocks noGrp="1"/>
          </p:cNvSpPr>
          <p:nvPr>
            <p:ph type="title"/>
          </p:nvPr>
        </p:nvSpPr>
        <p:spPr>
          <a:xfrm>
            <a:off x="913775" y="618517"/>
            <a:ext cx="10364451" cy="651483"/>
          </a:xfrm>
        </p:spPr>
        <p:txBody>
          <a:bodyPr>
            <a:normAutofit fontScale="90000"/>
          </a:bodyPr>
          <a:lstStyle/>
          <a:p>
            <a:br>
              <a:rPr lang="ru-RU" b="1" dirty="0"/>
            </a:br>
            <a:r>
              <a:rPr lang="ru-RU" b="1" dirty="0" err="1"/>
              <a:t>Підтримка</a:t>
            </a:r>
            <a:r>
              <a:rPr lang="ru-RU" b="1" dirty="0"/>
              <a:t> </a:t>
            </a:r>
            <a:r>
              <a:rPr lang="ru-RU" b="1" dirty="0" err="1"/>
              <a:t>майбутньої</a:t>
            </a:r>
            <a:r>
              <a:rPr lang="ru-RU" b="1" dirty="0"/>
              <a:t> </a:t>
            </a:r>
            <a:r>
              <a:rPr lang="ru-RU" b="1" dirty="0" err="1"/>
              <a:t>відбудови</a:t>
            </a:r>
            <a:br>
              <a:rPr lang="ru-RU" b="1" dirty="0"/>
            </a:br>
            <a:endParaRPr lang="ru-UA" dirty="0"/>
          </a:p>
        </p:txBody>
      </p:sp>
      <p:sp>
        <p:nvSpPr>
          <p:cNvPr id="3" name="Объект 2">
            <a:extLst>
              <a:ext uri="{FF2B5EF4-FFF2-40B4-BE49-F238E27FC236}">
                <a16:creationId xmlns:a16="http://schemas.microsoft.com/office/drawing/2014/main" id="{D1100FCB-9EDE-3A4C-828F-963107B96514}"/>
              </a:ext>
            </a:extLst>
          </p:cNvPr>
          <p:cNvSpPr>
            <a:spLocks noGrp="1"/>
          </p:cNvSpPr>
          <p:nvPr>
            <p:ph sz="quarter" idx="13"/>
          </p:nvPr>
        </p:nvSpPr>
        <p:spPr>
          <a:xfrm>
            <a:off x="913774" y="1270000"/>
            <a:ext cx="7607926" cy="4969483"/>
          </a:xfrm>
        </p:spPr>
        <p:txBody>
          <a:bodyPr>
            <a:normAutofit fontScale="85000" lnSpcReduction="10000"/>
          </a:bodyPr>
          <a:lstStyle/>
          <a:p>
            <a:pPr algn="just"/>
            <a:r>
              <a:rPr lang="ru-RU" dirty="0" err="1"/>
              <a:t>Щоб</a:t>
            </a:r>
            <a:r>
              <a:rPr lang="ru-RU" dirty="0"/>
              <a:t> </a:t>
            </a:r>
            <a:r>
              <a:rPr lang="ru-RU" dirty="0" err="1"/>
              <a:t>відновити</a:t>
            </a:r>
            <a:r>
              <a:rPr lang="ru-RU" dirty="0"/>
              <a:t> </a:t>
            </a:r>
            <a:r>
              <a:rPr lang="ru-RU" dirty="0" err="1"/>
              <a:t>Україну</a:t>
            </a:r>
            <a:r>
              <a:rPr lang="ru-RU" dirty="0"/>
              <a:t> </a:t>
            </a:r>
            <a:r>
              <a:rPr lang="ru-RU" dirty="0" err="1"/>
              <a:t>після</a:t>
            </a:r>
            <a:r>
              <a:rPr lang="ru-RU" dirty="0"/>
              <a:t> </a:t>
            </a:r>
            <a:r>
              <a:rPr lang="ru-RU" dirty="0" err="1"/>
              <a:t>війни</a:t>
            </a:r>
            <a:r>
              <a:rPr lang="ru-RU" dirty="0"/>
              <a:t>, </a:t>
            </a:r>
            <a:r>
              <a:rPr lang="ru-RU" dirty="0" err="1"/>
              <a:t>будуть</a:t>
            </a:r>
            <a:r>
              <a:rPr lang="ru-RU" dirty="0"/>
              <a:t> </a:t>
            </a:r>
            <a:r>
              <a:rPr lang="ru-RU" dirty="0" err="1"/>
              <a:t>потрібні</a:t>
            </a:r>
            <a:r>
              <a:rPr lang="ru-RU" dirty="0"/>
              <a:t> </a:t>
            </a:r>
            <a:r>
              <a:rPr lang="ru-RU" dirty="0" err="1"/>
              <a:t>великі</a:t>
            </a:r>
            <a:r>
              <a:rPr lang="ru-RU" dirty="0"/>
              <a:t> </a:t>
            </a:r>
            <a:r>
              <a:rPr lang="ru-RU" dirty="0" err="1"/>
              <a:t>глобальні</a:t>
            </a:r>
            <a:r>
              <a:rPr lang="ru-RU" dirty="0"/>
              <a:t> </a:t>
            </a:r>
            <a:r>
              <a:rPr lang="ru-RU" dirty="0" err="1"/>
              <a:t>фінансові</a:t>
            </a:r>
            <a:r>
              <a:rPr lang="ru-RU" dirty="0"/>
              <a:t> </a:t>
            </a:r>
            <a:r>
              <a:rPr lang="ru-RU" dirty="0" err="1"/>
              <a:t>зусилля</a:t>
            </a:r>
            <a:r>
              <a:rPr lang="ru-RU" dirty="0"/>
              <a:t>. </a:t>
            </a:r>
            <a:r>
              <a:rPr lang="ru-RU" dirty="0" err="1"/>
              <a:t>Зусилля</a:t>
            </a:r>
            <a:r>
              <a:rPr lang="ru-RU" dirty="0"/>
              <a:t> з </a:t>
            </a:r>
            <a:r>
              <a:rPr lang="ru-RU" dirty="0" err="1"/>
              <a:t>відбудови</a:t>
            </a:r>
            <a:r>
              <a:rPr lang="ru-RU" dirty="0"/>
              <a:t> </a:t>
            </a:r>
            <a:r>
              <a:rPr lang="ru-RU" dirty="0" err="1"/>
              <a:t>повинні</a:t>
            </a:r>
            <a:r>
              <a:rPr lang="ru-RU" dirty="0"/>
              <a:t> бути </a:t>
            </a:r>
            <a:r>
              <a:rPr lang="ru-RU" dirty="0" err="1"/>
              <a:t>очолені</a:t>
            </a:r>
            <a:r>
              <a:rPr lang="ru-RU" dirty="0"/>
              <a:t> </a:t>
            </a:r>
            <a:r>
              <a:rPr lang="ru-RU" dirty="0" err="1"/>
              <a:t>українською</a:t>
            </a:r>
            <a:r>
              <a:rPr lang="ru-RU" dirty="0"/>
              <a:t> </a:t>
            </a:r>
            <a:r>
              <a:rPr lang="ru-RU" dirty="0" err="1"/>
              <a:t>владою</a:t>
            </a:r>
            <a:r>
              <a:rPr lang="ru-RU" dirty="0"/>
              <a:t> у </a:t>
            </a:r>
            <a:r>
              <a:rPr lang="ru-RU" dirty="0" err="1"/>
              <a:t>тісному</a:t>
            </a:r>
            <a:r>
              <a:rPr lang="ru-RU" dirty="0"/>
              <a:t> </a:t>
            </a:r>
            <a:r>
              <a:rPr lang="ru-RU" dirty="0" err="1"/>
              <a:t>партнерстві</a:t>
            </a:r>
            <a:r>
              <a:rPr lang="ru-RU" dirty="0"/>
              <a:t> з ЄС і </a:t>
            </a:r>
            <a:r>
              <a:rPr lang="ru-RU" dirty="0" err="1"/>
              <a:t>ключовими</a:t>
            </a:r>
            <a:r>
              <a:rPr lang="ru-RU" dirty="0"/>
              <a:t> партнерами, як-от «Велика </a:t>
            </a:r>
            <a:r>
              <a:rPr lang="ru-RU" dirty="0" err="1"/>
              <a:t>сімка</a:t>
            </a:r>
            <a:r>
              <a:rPr lang="ru-RU" dirty="0"/>
              <a:t>» і «Велика </a:t>
            </a:r>
            <a:r>
              <a:rPr lang="ru-RU" dirty="0" err="1"/>
              <a:t>двадцятка</a:t>
            </a:r>
            <a:r>
              <a:rPr lang="ru-RU" dirty="0"/>
              <a:t>», а </a:t>
            </a:r>
            <a:r>
              <a:rPr lang="ru-RU" dirty="0" err="1"/>
              <a:t>також</a:t>
            </a:r>
            <a:r>
              <a:rPr lang="ru-RU" dirty="0"/>
              <a:t> з </a:t>
            </a:r>
            <a:r>
              <a:rPr lang="ru-RU" dirty="0" err="1"/>
              <a:t>міжнародними</a:t>
            </a:r>
            <a:r>
              <a:rPr lang="ru-RU" dirty="0"/>
              <a:t> </a:t>
            </a:r>
            <a:r>
              <a:rPr lang="ru-RU" dirty="0" err="1"/>
              <a:t>фінансовими</a:t>
            </a:r>
            <a:r>
              <a:rPr lang="ru-RU" dirty="0"/>
              <a:t> </a:t>
            </a:r>
            <a:r>
              <a:rPr lang="ru-RU" dirty="0" err="1"/>
              <a:t>установами</a:t>
            </a:r>
            <a:r>
              <a:rPr lang="ru-RU" dirty="0"/>
              <a:t> та </a:t>
            </a:r>
            <a:r>
              <a:rPr lang="ru-RU" dirty="0" err="1"/>
              <a:t>міжнародними</a:t>
            </a:r>
            <a:r>
              <a:rPr lang="ru-RU" dirty="0"/>
              <a:t> </a:t>
            </a:r>
            <a:r>
              <a:rPr lang="ru-RU" dirty="0" err="1"/>
              <a:t>організаціями</a:t>
            </a:r>
            <a:r>
              <a:rPr lang="ru-RU" dirty="0"/>
              <a:t>. </a:t>
            </a:r>
          </a:p>
          <a:p>
            <a:pPr algn="just"/>
            <a:r>
              <a:rPr lang="ru-RU" dirty="0" err="1"/>
              <a:t>Також</a:t>
            </a:r>
            <a:r>
              <a:rPr lang="ru-RU" dirty="0"/>
              <a:t> </a:t>
            </a:r>
            <a:r>
              <a:rPr lang="ru-RU" dirty="0" err="1"/>
              <a:t>було</a:t>
            </a:r>
            <a:r>
              <a:rPr lang="ru-RU" dirty="0"/>
              <a:t> </a:t>
            </a:r>
            <a:r>
              <a:rPr lang="ru-RU" dirty="0" err="1"/>
              <a:t>анонсовано</a:t>
            </a:r>
            <a:r>
              <a:rPr lang="ru-RU" dirty="0"/>
              <a:t> </a:t>
            </a:r>
            <a:r>
              <a:rPr lang="ru-RU" dirty="0" err="1"/>
              <a:t>створення</a:t>
            </a:r>
            <a:r>
              <a:rPr lang="ru-RU" dirty="0"/>
              <a:t> </a:t>
            </a:r>
            <a:r>
              <a:rPr lang="ru-RU" b="1" dirty="0" err="1"/>
              <a:t>міжнародної</a:t>
            </a:r>
            <a:r>
              <a:rPr lang="ru-RU" b="1" dirty="0"/>
              <a:t> </a:t>
            </a:r>
            <a:r>
              <a:rPr lang="ru-RU" b="1" dirty="0" err="1"/>
              <a:t>координаційної</a:t>
            </a:r>
            <a:r>
              <a:rPr lang="ru-RU" b="1" dirty="0"/>
              <a:t> </a:t>
            </a:r>
            <a:r>
              <a:rPr lang="ru-RU" b="1" dirty="0" err="1"/>
              <a:t>платформи</a:t>
            </a:r>
            <a:r>
              <a:rPr lang="ru-RU" b="1" dirty="0"/>
              <a:t> «Платформа </a:t>
            </a:r>
            <a:r>
              <a:rPr lang="ru-RU" b="1" dirty="0" err="1"/>
              <a:t>відновлення</a:t>
            </a:r>
            <a:r>
              <a:rPr lang="ru-RU" b="1" dirty="0"/>
              <a:t> </a:t>
            </a:r>
            <a:r>
              <a:rPr lang="ru-RU" b="1" dirty="0" err="1"/>
              <a:t>України</a:t>
            </a:r>
            <a:r>
              <a:rPr lang="ru-RU" b="1" dirty="0"/>
              <a:t>», </a:t>
            </a:r>
            <a:r>
              <a:rPr lang="ru-RU" dirty="0"/>
              <a:t>яку </a:t>
            </a:r>
            <a:r>
              <a:rPr lang="ru-RU" dirty="0" err="1"/>
              <a:t>очолить</a:t>
            </a:r>
            <a:r>
              <a:rPr lang="ru-RU" dirty="0"/>
              <a:t> </a:t>
            </a:r>
            <a:r>
              <a:rPr lang="ru-RU" dirty="0" err="1"/>
              <a:t>український</a:t>
            </a:r>
            <a:r>
              <a:rPr lang="ru-RU" dirty="0"/>
              <a:t> уряд. </a:t>
            </a:r>
            <a:r>
              <a:rPr lang="ru-RU" dirty="0" err="1"/>
              <a:t>Ця</a:t>
            </a:r>
            <a:r>
              <a:rPr lang="ru-RU" dirty="0"/>
              <a:t> Платформа </a:t>
            </a:r>
            <a:r>
              <a:rPr lang="ru-RU" dirty="0" err="1"/>
              <a:t>відповідатиме</a:t>
            </a:r>
            <a:r>
              <a:rPr lang="ru-RU" dirty="0"/>
              <a:t> за </a:t>
            </a:r>
            <a:r>
              <a:rPr lang="ru-RU" dirty="0" err="1"/>
              <a:t>підтримку</a:t>
            </a:r>
            <a:r>
              <a:rPr lang="ru-RU" dirty="0"/>
              <a:t> плану </a:t>
            </a:r>
            <a:r>
              <a:rPr lang="ru-RU" dirty="0" err="1"/>
              <a:t>відбудови</a:t>
            </a:r>
            <a:r>
              <a:rPr lang="ru-RU" dirty="0"/>
              <a:t>, </a:t>
            </a:r>
            <a:r>
              <a:rPr lang="ru-RU" dirty="0" err="1"/>
              <a:t>укладеного</a:t>
            </a:r>
            <a:r>
              <a:rPr lang="ru-RU" dirty="0"/>
              <a:t> і </a:t>
            </a:r>
            <a:r>
              <a:rPr lang="ru-RU" dirty="0" err="1"/>
              <a:t>втіленого</a:t>
            </a:r>
            <a:r>
              <a:rPr lang="ru-RU" dirty="0"/>
              <a:t> </a:t>
            </a:r>
            <a:r>
              <a:rPr lang="ru-RU" dirty="0" err="1"/>
              <a:t>Україною</a:t>
            </a:r>
            <a:r>
              <a:rPr lang="ru-RU" dirty="0"/>
              <a:t>, за </a:t>
            </a:r>
            <a:r>
              <a:rPr lang="ru-RU" dirty="0" err="1"/>
              <a:t>підтримки</a:t>
            </a:r>
            <a:r>
              <a:rPr lang="ru-RU" dirty="0"/>
              <a:t> </a:t>
            </a:r>
            <a:r>
              <a:rPr lang="ru-RU" dirty="0" err="1"/>
              <a:t>адміністративного</a:t>
            </a:r>
            <a:r>
              <a:rPr lang="ru-RU" dirty="0"/>
              <a:t> </a:t>
            </a:r>
            <a:r>
              <a:rPr lang="ru-RU" dirty="0" err="1"/>
              <a:t>потенціалу</a:t>
            </a:r>
            <a:r>
              <a:rPr lang="ru-RU" dirty="0"/>
              <a:t> і </a:t>
            </a:r>
            <a:r>
              <a:rPr lang="ru-RU" dirty="0" err="1"/>
              <a:t>технічної</a:t>
            </a:r>
            <a:r>
              <a:rPr lang="ru-RU" dirty="0"/>
              <a:t> </a:t>
            </a:r>
            <a:r>
              <a:rPr lang="ru-RU" dirty="0" err="1"/>
              <a:t>допомоги</a:t>
            </a:r>
            <a:r>
              <a:rPr lang="ru-RU" dirty="0"/>
              <a:t> з боку ЄС. Вона </a:t>
            </a:r>
            <a:r>
              <a:rPr lang="ru-RU" dirty="0" err="1"/>
              <a:t>об'єднає</a:t>
            </a:r>
            <a:r>
              <a:rPr lang="ru-RU" dirty="0"/>
              <a:t> </a:t>
            </a:r>
            <a:r>
              <a:rPr lang="ru-RU" dirty="0" err="1"/>
              <a:t>партнерів</a:t>
            </a:r>
            <a:r>
              <a:rPr lang="ru-RU" dirty="0"/>
              <a:t> і </a:t>
            </a:r>
            <a:r>
              <a:rPr lang="ru-RU" dirty="0" err="1"/>
              <a:t>організації</a:t>
            </a:r>
            <a:r>
              <a:rPr lang="ru-RU" dirty="0"/>
              <a:t>, </a:t>
            </a:r>
            <a:r>
              <a:rPr lang="ru-RU" dirty="0" err="1"/>
              <a:t>які</a:t>
            </a:r>
            <a:r>
              <a:rPr lang="ru-RU" dirty="0"/>
              <a:t> </a:t>
            </a:r>
            <a:r>
              <a:rPr lang="ru-RU" dirty="0" err="1"/>
              <a:t>надають</a:t>
            </a:r>
            <a:r>
              <a:rPr lang="ru-RU" dirty="0"/>
              <a:t> </a:t>
            </a:r>
            <a:r>
              <a:rPr lang="ru-RU" dirty="0" err="1"/>
              <a:t>допомогу</a:t>
            </a:r>
            <a:r>
              <a:rPr lang="ru-RU" dirty="0"/>
              <a:t>, </a:t>
            </a:r>
            <a:r>
              <a:rPr lang="ru-RU" dirty="0" err="1"/>
              <a:t>включно</a:t>
            </a:r>
            <a:r>
              <a:rPr lang="ru-RU" dirty="0"/>
              <a:t> з державами-членами ЄС, </a:t>
            </a:r>
            <a:r>
              <a:rPr lang="ru-RU" dirty="0" err="1"/>
              <a:t>інших</a:t>
            </a:r>
            <a:r>
              <a:rPr lang="ru-RU" dirty="0"/>
              <a:t> </a:t>
            </a:r>
            <a:r>
              <a:rPr lang="ru-RU" dirty="0" err="1"/>
              <a:t>двосторонніх</a:t>
            </a:r>
            <a:r>
              <a:rPr lang="ru-RU" dirty="0"/>
              <a:t> і </a:t>
            </a:r>
            <a:r>
              <a:rPr lang="ru-RU" dirty="0" err="1"/>
              <a:t>багатосторонніх</a:t>
            </a:r>
            <a:r>
              <a:rPr lang="ru-RU" dirty="0"/>
              <a:t> </a:t>
            </a:r>
            <a:r>
              <a:rPr lang="ru-RU" dirty="0" err="1"/>
              <a:t>партнерів</a:t>
            </a:r>
            <a:r>
              <a:rPr lang="ru-RU" dirty="0"/>
              <a:t> та </a:t>
            </a:r>
            <a:r>
              <a:rPr lang="ru-RU" dirty="0" err="1"/>
              <a:t>міжнародні</a:t>
            </a:r>
            <a:r>
              <a:rPr lang="ru-RU" dirty="0"/>
              <a:t> </a:t>
            </a:r>
            <a:r>
              <a:rPr lang="ru-RU" dirty="0" err="1"/>
              <a:t>фінансові</a:t>
            </a:r>
            <a:r>
              <a:rPr lang="ru-RU" dirty="0"/>
              <a:t> </a:t>
            </a:r>
            <a:r>
              <a:rPr lang="ru-RU" dirty="0" err="1"/>
              <a:t>інститути</a:t>
            </a:r>
            <a:r>
              <a:rPr lang="ru-RU" dirty="0"/>
              <a:t>. </a:t>
            </a:r>
            <a:r>
              <a:rPr lang="ru-RU" dirty="0" err="1"/>
              <a:t>Український</a:t>
            </a:r>
            <a:r>
              <a:rPr lang="ru-RU" dirty="0"/>
              <a:t> парламент і </a:t>
            </a:r>
            <a:r>
              <a:rPr lang="ru-RU" dirty="0" err="1"/>
              <a:t>Європейський</a:t>
            </a:r>
            <a:r>
              <a:rPr lang="ru-RU" dirty="0"/>
              <a:t> парламент </a:t>
            </a:r>
            <a:r>
              <a:rPr lang="ru-RU" dirty="0" err="1"/>
              <a:t>братимуть</a:t>
            </a:r>
            <a:r>
              <a:rPr lang="ru-RU" dirty="0"/>
              <a:t> участь у </a:t>
            </a:r>
            <a:r>
              <a:rPr lang="ru-RU" dirty="0" err="1"/>
              <a:t>якості</a:t>
            </a:r>
            <a:r>
              <a:rPr lang="ru-RU" dirty="0"/>
              <a:t> </a:t>
            </a:r>
            <a:r>
              <a:rPr lang="ru-RU" dirty="0" err="1"/>
              <a:t>спостерігачів</a:t>
            </a:r>
            <a:r>
              <a:rPr lang="ru-RU" dirty="0"/>
              <a:t>.</a:t>
            </a:r>
            <a:endParaRPr lang="ru-UA" dirty="0"/>
          </a:p>
        </p:txBody>
      </p:sp>
      <p:pic>
        <p:nvPicPr>
          <p:cNvPr id="5" name="Рисунок 4">
            <a:extLst>
              <a:ext uri="{FF2B5EF4-FFF2-40B4-BE49-F238E27FC236}">
                <a16:creationId xmlns:a16="http://schemas.microsoft.com/office/drawing/2014/main" id="{CA180000-A4FA-B14C-A518-FDE3FE3A001F}"/>
              </a:ext>
            </a:extLst>
          </p:cNvPr>
          <p:cNvPicPr>
            <a:picLocks noChangeAspect="1"/>
          </p:cNvPicPr>
          <p:nvPr/>
        </p:nvPicPr>
        <p:blipFill>
          <a:blip r:embed="rId2"/>
          <a:stretch>
            <a:fillRect/>
          </a:stretch>
        </p:blipFill>
        <p:spPr>
          <a:xfrm>
            <a:off x="8870950" y="1428750"/>
            <a:ext cx="2927350" cy="2201186"/>
          </a:xfrm>
          <a:prstGeom prst="rect">
            <a:avLst/>
          </a:prstGeom>
        </p:spPr>
      </p:pic>
      <p:sp>
        <p:nvSpPr>
          <p:cNvPr id="6" name="Дата 5">
            <a:extLst>
              <a:ext uri="{FF2B5EF4-FFF2-40B4-BE49-F238E27FC236}">
                <a16:creationId xmlns:a16="http://schemas.microsoft.com/office/drawing/2014/main" id="{5A7077E5-37A9-964D-81C0-0B9890D8E229}"/>
              </a:ext>
            </a:extLst>
          </p:cNvPr>
          <p:cNvSpPr>
            <a:spLocks noGrp="1"/>
          </p:cNvSpPr>
          <p:nvPr>
            <p:ph type="dt" sz="half" idx="10"/>
          </p:nvPr>
        </p:nvSpPr>
        <p:spPr/>
        <p:txBody>
          <a:bodyPr/>
          <a:lstStyle/>
          <a:p>
            <a:fld id="{3A6E4355-FFFB-A84C-892C-E36164E730AC}" type="datetime1">
              <a:rPr lang="ru-RU" smtClean="0"/>
              <a:t>13.11.2022</a:t>
            </a:fld>
            <a:endParaRPr lang="ru-UA"/>
          </a:p>
        </p:txBody>
      </p:sp>
      <p:sp>
        <p:nvSpPr>
          <p:cNvPr id="7" name="Номер слайда 6">
            <a:extLst>
              <a:ext uri="{FF2B5EF4-FFF2-40B4-BE49-F238E27FC236}">
                <a16:creationId xmlns:a16="http://schemas.microsoft.com/office/drawing/2014/main" id="{EC6D5C5B-0BE6-3D4A-BC95-C85CF7991BF8}"/>
              </a:ext>
            </a:extLst>
          </p:cNvPr>
          <p:cNvSpPr>
            <a:spLocks noGrp="1"/>
          </p:cNvSpPr>
          <p:nvPr>
            <p:ph type="sldNum" sz="quarter" idx="12"/>
          </p:nvPr>
        </p:nvSpPr>
        <p:spPr/>
        <p:txBody>
          <a:bodyPr/>
          <a:lstStyle/>
          <a:p>
            <a:fld id="{D4CBF4CF-B119-4841-B505-2CAA97F19D28}" type="slidenum">
              <a:rPr lang="ru-UA" smtClean="0"/>
              <a:t>72</a:t>
            </a:fld>
            <a:endParaRPr lang="ru-UA"/>
          </a:p>
        </p:txBody>
      </p:sp>
    </p:spTree>
    <p:extLst>
      <p:ext uri="{BB962C8B-B14F-4D97-AF65-F5344CB8AC3E}">
        <p14:creationId xmlns:p14="http://schemas.microsoft.com/office/powerpoint/2010/main" val="41915854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DAF080E-B44D-1F4C-ADD6-2689EC0C5086}"/>
              </a:ext>
            </a:extLst>
          </p:cNvPr>
          <p:cNvSpPr>
            <a:spLocks noGrp="1"/>
          </p:cNvSpPr>
          <p:nvPr>
            <p:ph sz="quarter" idx="13"/>
          </p:nvPr>
        </p:nvSpPr>
        <p:spPr>
          <a:xfrm>
            <a:off x="913774" y="3111500"/>
            <a:ext cx="10363826" cy="2679699"/>
          </a:xfrm>
        </p:spPr>
        <p:txBody>
          <a:bodyPr/>
          <a:lstStyle/>
          <a:p>
            <a:r>
              <a:rPr lang="ru-RU" dirty="0"/>
              <a:t>Для </a:t>
            </a:r>
            <a:r>
              <a:rPr lang="ru-RU" dirty="0" err="1"/>
              <a:t>підтримки</a:t>
            </a:r>
            <a:r>
              <a:rPr lang="ru-RU" dirty="0"/>
              <a:t> плану </a:t>
            </a:r>
            <a:r>
              <a:rPr lang="ru-RU" dirty="0" err="1"/>
              <a:t>реконструкції</a:t>
            </a:r>
            <a:r>
              <a:rPr lang="ru-RU" dirty="0"/>
              <a:t> </a:t>
            </a:r>
            <a:r>
              <a:rPr lang="ru-RU" dirty="0" err="1"/>
              <a:t>Комісія</a:t>
            </a:r>
            <a:r>
              <a:rPr lang="ru-RU" dirty="0"/>
              <a:t> </a:t>
            </a:r>
            <a:r>
              <a:rPr lang="ru-RU" dirty="0" err="1"/>
              <a:t>запропонувала</a:t>
            </a:r>
            <a:r>
              <a:rPr lang="ru-RU" dirty="0"/>
              <a:t> </a:t>
            </a:r>
            <a:r>
              <a:rPr lang="ru-RU" dirty="0" err="1"/>
              <a:t>створити</a:t>
            </a:r>
            <a:r>
              <a:rPr lang="ru-RU" dirty="0"/>
              <a:t> </a:t>
            </a:r>
            <a:r>
              <a:rPr lang="ru-RU" u="sng" dirty="0">
                <a:hlinkClick r:id="rId2"/>
              </a:rPr>
              <a:t>Фонд ‘</a:t>
            </a:r>
            <a:r>
              <a:rPr lang="en" u="sng" dirty="0">
                <a:hlinkClick r:id="rId2"/>
              </a:rPr>
              <a:t>RebuildUkraine’</a:t>
            </a:r>
            <a:r>
              <a:rPr lang="en" dirty="0"/>
              <a:t> </a:t>
            </a:r>
            <a:r>
              <a:rPr lang="ru-RU" dirty="0"/>
              <a:t>як </a:t>
            </a:r>
            <a:r>
              <a:rPr lang="ru-RU" dirty="0" err="1"/>
              <a:t>основний</a:t>
            </a:r>
            <a:r>
              <a:rPr lang="ru-RU" dirty="0"/>
              <a:t> </a:t>
            </a:r>
            <a:r>
              <a:rPr lang="ru-RU" dirty="0" err="1"/>
              <a:t>правовий</a:t>
            </a:r>
            <a:r>
              <a:rPr lang="ru-RU" dirty="0"/>
              <a:t> </a:t>
            </a:r>
            <a:r>
              <a:rPr lang="ru-RU" dirty="0" err="1"/>
              <a:t>інструмент</a:t>
            </a:r>
            <a:r>
              <a:rPr lang="ru-RU" dirty="0"/>
              <a:t> </a:t>
            </a:r>
            <a:r>
              <a:rPr lang="ru-RU" dirty="0" err="1"/>
              <a:t>підтримки</a:t>
            </a:r>
            <a:r>
              <a:rPr lang="ru-RU" dirty="0"/>
              <a:t> з боку ЄС, шляхом </a:t>
            </a:r>
            <a:r>
              <a:rPr lang="ru-RU" dirty="0" err="1"/>
              <a:t>поєднання</a:t>
            </a:r>
            <a:r>
              <a:rPr lang="ru-RU" dirty="0"/>
              <a:t> </a:t>
            </a:r>
            <a:r>
              <a:rPr lang="ru-RU" dirty="0" err="1"/>
              <a:t>грантів</a:t>
            </a:r>
            <a:r>
              <a:rPr lang="ru-RU" dirty="0"/>
              <a:t> і </a:t>
            </a:r>
            <a:r>
              <a:rPr lang="ru-RU" dirty="0" err="1"/>
              <a:t>кредитів</a:t>
            </a:r>
            <a:r>
              <a:rPr lang="ru-RU" dirty="0"/>
              <a:t>. </a:t>
            </a:r>
            <a:r>
              <a:rPr lang="ru-RU" dirty="0" err="1"/>
              <a:t>Він</a:t>
            </a:r>
            <a:r>
              <a:rPr lang="ru-RU" dirty="0"/>
              <a:t> буде </a:t>
            </a:r>
            <a:r>
              <a:rPr lang="ru-RU" dirty="0" err="1"/>
              <a:t>вбудований</a:t>
            </a:r>
            <a:r>
              <a:rPr lang="ru-RU" dirty="0"/>
              <a:t> в бюджет ЄС, </a:t>
            </a:r>
            <a:r>
              <a:rPr lang="ru-RU" dirty="0" err="1"/>
              <a:t>тим</a:t>
            </a:r>
            <a:r>
              <a:rPr lang="ru-RU" dirty="0"/>
              <a:t> самим </a:t>
            </a:r>
            <a:r>
              <a:rPr lang="ru-RU" dirty="0" err="1"/>
              <a:t>забезпечуючи</a:t>
            </a:r>
            <a:r>
              <a:rPr lang="ru-RU" dirty="0"/>
              <a:t> </a:t>
            </a:r>
            <a:r>
              <a:rPr lang="ru-RU" dirty="0" err="1"/>
              <a:t>прозорість</a:t>
            </a:r>
            <a:r>
              <a:rPr lang="ru-RU" dirty="0"/>
              <a:t>, </a:t>
            </a:r>
            <a:r>
              <a:rPr lang="ru-RU" dirty="0" err="1"/>
              <a:t>підзвітність</a:t>
            </a:r>
            <a:r>
              <a:rPr lang="ru-RU" dirty="0"/>
              <a:t> і </a:t>
            </a:r>
            <a:r>
              <a:rPr lang="ru-RU" dirty="0" err="1"/>
              <a:t>належне</a:t>
            </a:r>
            <a:r>
              <a:rPr lang="ru-RU" dirty="0"/>
              <a:t> </a:t>
            </a:r>
            <a:r>
              <a:rPr lang="ru-RU" dirty="0" err="1"/>
              <a:t>фінансове</a:t>
            </a:r>
            <a:r>
              <a:rPr lang="ru-RU" dirty="0"/>
              <a:t> </a:t>
            </a:r>
            <a:r>
              <a:rPr lang="ru-RU" dirty="0" err="1"/>
              <a:t>управління</a:t>
            </a:r>
            <a:r>
              <a:rPr lang="ru-RU" dirty="0"/>
              <a:t> </a:t>
            </a:r>
            <a:r>
              <a:rPr lang="ru-RU" dirty="0" err="1"/>
              <a:t>цією</a:t>
            </a:r>
            <a:r>
              <a:rPr lang="ru-RU" dirty="0"/>
              <a:t> </a:t>
            </a:r>
            <a:r>
              <a:rPr lang="ru-RU" dirty="0" err="1"/>
              <a:t>ініціативою</a:t>
            </a:r>
            <a:r>
              <a:rPr lang="ru-RU" dirty="0"/>
              <a:t>, з </a:t>
            </a:r>
            <a:r>
              <a:rPr lang="ru-RU" dirty="0" err="1"/>
              <a:t>чітким</a:t>
            </a:r>
            <a:r>
              <a:rPr lang="ru-RU" dirty="0"/>
              <a:t> </a:t>
            </a:r>
            <a:r>
              <a:rPr lang="ru-RU" dirty="0" err="1"/>
              <a:t>зв'язком</a:t>
            </a:r>
            <a:r>
              <a:rPr lang="ru-RU" dirty="0"/>
              <a:t> з </a:t>
            </a:r>
            <a:r>
              <a:rPr lang="ru-RU" dirty="0" err="1"/>
              <a:t>інвестиціями</a:t>
            </a:r>
            <a:r>
              <a:rPr lang="ru-RU" dirty="0"/>
              <a:t> та реформами.</a:t>
            </a:r>
            <a:endParaRPr lang="ru-UA" dirty="0"/>
          </a:p>
        </p:txBody>
      </p:sp>
      <p:pic>
        <p:nvPicPr>
          <p:cNvPr id="5" name="Рисунок 4">
            <a:extLst>
              <a:ext uri="{FF2B5EF4-FFF2-40B4-BE49-F238E27FC236}">
                <a16:creationId xmlns:a16="http://schemas.microsoft.com/office/drawing/2014/main" id="{82939008-33A9-0648-8EC3-A8DD77B752CC}"/>
              </a:ext>
            </a:extLst>
          </p:cNvPr>
          <p:cNvPicPr>
            <a:picLocks noChangeAspect="1"/>
          </p:cNvPicPr>
          <p:nvPr/>
        </p:nvPicPr>
        <p:blipFill>
          <a:blip r:embed="rId3"/>
          <a:stretch>
            <a:fillRect/>
          </a:stretch>
        </p:blipFill>
        <p:spPr>
          <a:xfrm>
            <a:off x="3302000" y="508000"/>
            <a:ext cx="4044950" cy="2280374"/>
          </a:xfrm>
          <a:prstGeom prst="rect">
            <a:avLst/>
          </a:prstGeom>
        </p:spPr>
      </p:pic>
      <p:sp>
        <p:nvSpPr>
          <p:cNvPr id="6" name="Дата 5">
            <a:extLst>
              <a:ext uri="{FF2B5EF4-FFF2-40B4-BE49-F238E27FC236}">
                <a16:creationId xmlns:a16="http://schemas.microsoft.com/office/drawing/2014/main" id="{4E87FDA1-DCF2-9C4B-92C0-9A5177B6446E}"/>
              </a:ext>
            </a:extLst>
          </p:cNvPr>
          <p:cNvSpPr>
            <a:spLocks noGrp="1"/>
          </p:cNvSpPr>
          <p:nvPr>
            <p:ph type="dt" sz="half" idx="10"/>
          </p:nvPr>
        </p:nvSpPr>
        <p:spPr/>
        <p:txBody>
          <a:bodyPr/>
          <a:lstStyle/>
          <a:p>
            <a:fld id="{1C641EB6-5581-F14B-A51A-57A9C481F447}" type="datetime1">
              <a:rPr lang="ru-RU" smtClean="0"/>
              <a:t>13.11.2022</a:t>
            </a:fld>
            <a:endParaRPr lang="ru-UA"/>
          </a:p>
        </p:txBody>
      </p:sp>
      <p:sp>
        <p:nvSpPr>
          <p:cNvPr id="7" name="Номер слайда 6">
            <a:extLst>
              <a:ext uri="{FF2B5EF4-FFF2-40B4-BE49-F238E27FC236}">
                <a16:creationId xmlns:a16="http://schemas.microsoft.com/office/drawing/2014/main" id="{01AE0110-C6B1-2643-9123-EEBAC0B4F77F}"/>
              </a:ext>
            </a:extLst>
          </p:cNvPr>
          <p:cNvSpPr>
            <a:spLocks noGrp="1"/>
          </p:cNvSpPr>
          <p:nvPr>
            <p:ph type="sldNum" sz="quarter" idx="12"/>
          </p:nvPr>
        </p:nvSpPr>
        <p:spPr/>
        <p:txBody>
          <a:bodyPr/>
          <a:lstStyle/>
          <a:p>
            <a:fld id="{D4CBF4CF-B119-4841-B505-2CAA97F19D28}" type="slidenum">
              <a:rPr lang="ru-UA" smtClean="0"/>
              <a:t>73</a:t>
            </a:fld>
            <a:endParaRPr lang="ru-UA"/>
          </a:p>
        </p:txBody>
      </p:sp>
    </p:spTree>
    <p:extLst>
      <p:ext uri="{BB962C8B-B14F-4D97-AF65-F5344CB8AC3E}">
        <p14:creationId xmlns:p14="http://schemas.microsoft.com/office/powerpoint/2010/main" val="23138660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BA1E806-9356-6C26-2D9C-4DDE101ED244}"/>
              </a:ext>
            </a:extLst>
          </p:cNvPr>
          <p:cNvSpPr>
            <a:spLocks noGrp="1"/>
          </p:cNvSpPr>
          <p:nvPr>
            <p:ph type="title"/>
          </p:nvPr>
        </p:nvSpPr>
        <p:spPr>
          <a:xfrm>
            <a:off x="743197" y="176746"/>
            <a:ext cx="10515600" cy="531996"/>
          </a:xfrm>
        </p:spPr>
        <p:txBody>
          <a:bodyPr>
            <a:normAutofit fontScale="90000"/>
          </a:bodyPr>
          <a:lstStyle/>
          <a:p>
            <a:pPr algn="ctr"/>
            <a:br>
              <a:rPr lang="ru-RU" sz="2700" b="1" dirty="0"/>
            </a:br>
            <a:r>
              <a:rPr lang="ru-RU" sz="2700" b="1" dirty="0"/>
              <a:t>ТИПОВІ ІНСТРУМЕНТИ МІСЦЕВОГО ЕКОНОМІЧНОГО РОЗВИТКУ </a:t>
            </a:r>
            <a:endParaRPr lang="ru-UA" dirty="0"/>
          </a:p>
        </p:txBody>
      </p:sp>
      <p:sp>
        <p:nvSpPr>
          <p:cNvPr id="3" name="Дата 2">
            <a:extLst>
              <a:ext uri="{FF2B5EF4-FFF2-40B4-BE49-F238E27FC236}">
                <a16:creationId xmlns:a16="http://schemas.microsoft.com/office/drawing/2014/main" id="{43FB3E7B-495C-9E64-747E-3F831277B056}"/>
              </a:ext>
            </a:extLst>
          </p:cNvPr>
          <p:cNvSpPr>
            <a:spLocks noGrp="1"/>
          </p:cNvSpPr>
          <p:nvPr>
            <p:ph type="dt" sz="half" idx="10"/>
          </p:nvPr>
        </p:nvSpPr>
        <p:spPr/>
        <p:txBody>
          <a:bodyPr/>
          <a:lstStyle/>
          <a:p>
            <a:fld id="{66327337-452A-5E44-BD8B-1EFD1A5FA68C}" type="datetime1">
              <a:rPr lang="ru-RU" smtClean="0"/>
              <a:t>13.11.2022</a:t>
            </a:fld>
            <a:endParaRPr lang="ru-UA"/>
          </a:p>
        </p:txBody>
      </p:sp>
      <p:sp>
        <p:nvSpPr>
          <p:cNvPr id="4" name="Номер слайда 3">
            <a:extLst>
              <a:ext uri="{FF2B5EF4-FFF2-40B4-BE49-F238E27FC236}">
                <a16:creationId xmlns:a16="http://schemas.microsoft.com/office/drawing/2014/main" id="{BBC69A9F-58AE-3474-20F9-2476855C8A70}"/>
              </a:ext>
            </a:extLst>
          </p:cNvPr>
          <p:cNvSpPr>
            <a:spLocks noGrp="1"/>
          </p:cNvSpPr>
          <p:nvPr>
            <p:ph type="sldNum" sz="quarter" idx="12"/>
          </p:nvPr>
        </p:nvSpPr>
        <p:spPr/>
        <p:txBody>
          <a:bodyPr/>
          <a:lstStyle/>
          <a:p>
            <a:fld id="{7E919570-D5DA-FE4A-AFCE-0801BB8F2B09}" type="slidenum">
              <a:rPr lang="ru-UA" smtClean="0"/>
              <a:t>74</a:t>
            </a:fld>
            <a:endParaRPr lang="ru-UA"/>
          </a:p>
        </p:txBody>
      </p:sp>
      <p:sp>
        <p:nvSpPr>
          <p:cNvPr id="8" name="Прямоугольник 7">
            <a:extLst>
              <a:ext uri="{FF2B5EF4-FFF2-40B4-BE49-F238E27FC236}">
                <a16:creationId xmlns:a16="http://schemas.microsoft.com/office/drawing/2014/main" id="{2234AC08-54A7-F1B7-8A93-E74DCF9D6661}"/>
              </a:ext>
            </a:extLst>
          </p:cNvPr>
          <p:cNvSpPr/>
          <p:nvPr/>
        </p:nvSpPr>
        <p:spPr>
          <a:xfrm>
            <a:off x="321126" y="1152776"/>
            <a:ext cx="10937671" cy="5262979"/>
          </a:xfrm>
          <a:prstGeom prst="rect">
            <a:avLst/>
          </a:prstGeom>
        </p:spPr>
        <p:txBody>
          <a:bodyPr wrap="square" numCol="2">
            <a:spAutoFit/>
          </a:bodyPr>
          <a:lstStyle/>
          <a:p>
            <a:r>
              <a:rPr lang="ru-RU" sz="2400" b="1" dirty="0" err="1"/>
              <a:t>Простори</a:t>
            </a:r>
            <a:r>
              <a:rPr lang="ru-RU" sz="2400" b="1" dirty="0"/>
              <a:t> для </a:t>
            </a:r>
            <a:r>
              <a:rPr lang="ru-RU" sz="2400" b="1" dirty="0" err="1"/>
              <a:t>торгівлі</a:t>
            </a:r>
            <a:r>
              <a:rPr lang="ru-RU" sz="2400" b="1" dirty="0"/>
              <a:t>: </a:t>
            </a:r>
            <a:endParaRPr lang="ru-RU" sz="2400" dirty="0"/>
          </a:p>
          <a:p>
            <a:r>
              <a:rPr lang="ru-RU" sz="2400" dirty="0" err="1"/>
              <a:t>Публічні</a:t>
            </a:r>
            <a:r>
              <a:rPr lang="ru-RU" sz="2400" dirty="0"/>
              <a:t> </a:t>
            </a:r>
            <a:r>
              <a:rPr lang="ru-RU" sz="2400" dirty="0" err="1"/>
              <a:t>простори</a:t>
            </a:r>
            <a:r>
              <a:rPr lang="ru-RU" sz="2400" dirty="0"/>
              <a:t> з </a:t>
            </a:r>
            <a:r>
              <a:rPr lang="ru-RU" sz="2400" dirty="0" err="1"/>
              <a:t>елементами</a:t>
            </a:r>
            <a:r>
              <a:rPr lang="ru-RU" sz="2400" dirty="0"/>
              <a:t> </a:t>
            </a:r>
          </a:p>
          <a:p>
            <a:r>
              <a:rPr lang="ru-RU" sz="2400" dirty="0" err="1"/>
              <a:t>торгівлі</a:t>
            </a:r>
            <a:r>
              <a:rPr lang="ru-RU" sz="2400" dirty="0"/>
              <a:t> </a:t>
            </a:r>
          </a:p>
          <a:p>
            <a:r>
              <a:rPr lang="ru-RU" sz="2400" dirty="0" err="1"/>
              <a:t>Простори</a:t>
            </a:r>
            <a:r>
              <a:rPr lang="ru-RU" sz="2400" dirty="0"/>
              <a:t> для </a:t>
            </a:r>
            <a:r>
              <a:rPr lang="ru-RU" sz="2400" dirty="0" err="1"/>
              <a:t>святкових</a:t>
            </a:r>
            <a:r>
              <a:rPr lang="ru-RU" sz="2400" dirty="0"/>
              <a:t> </a:t>
            </a:r>
            <a:r>
              <a:rPr lang="ru-RU" sz="2400" dirty="0" err="1"/>
              <a:t>ярмарків</a:t>
            </a:r>
            <a:r>
              <a:rPr lang="ru-RU" sz="2400" dirty="0"/>
              <a:t> </a:t>
            </a:r>
          </a:p>
          <a:p>
            <a:r>
              <a:rPr lang="ru-RU" sz="2400" dirty="0" err="1"/>
              <a:t>Фермерські</a:t>
            </a:r>
            <a:r>
              <a:rPr lang="ru-RU" sz="2400" dirty="0"/>
              <a:t> ринки </a:t>
            </a:r>
          </a:p>
          <a:p>
            <a:br>
              <a:rPr lang="ru-RU" sz="2400" dirty="0"/>
            </a:br>
            <a:endParaRPr lang="ru-RU" sz="2400" dirty="0"/>
          </a:p>
          <a:p>
            <a:r>
              <a:rPr lang="ru-RU" sz="2400" b="1" dirty="0" err="1"/>
              <a:t>Гранти</a:t>
            </a:r>
            <a:r>
              <a:rPr lang="ru-RU" sz="2400" b="1" dirty="0"/>
              <a:t> для </a:t>
            </a:r>
            <a:r>
              <a:rPr lang="ru-RU" sz="2400" b="1" dirty="0" err="1"/>
              <a:t>бізнесу</a:t>
            </a:r>
            <a:r>
              <a:rPr lang="ru-RU" sz="2400" b="1" dirty="0"/>
              <a:t>: </a:t>
            </a:r>
            <a:endParaRPr lang="ru-RU" sz="2400" dirty="0"/>
          </a:p>
          <a:p>
            <a:r>
              <a:rPr lang="ru-RU" sz="2400" dirty="0" err="1"/>
              <a:t>Гранти</a:t>
            </a:r>
            <a:r>
              <a:rPr lang="ru-RU" sz="2400" dirty="0"/>
              <a:t> для </a:t>
            </a:r>
            <a:r>
              <a:rPr lang="ru-RU" sz="2400" dirty="0" err="1"/>
              <a:t>підприємців-початківців</a:t>
            </a:r>
            <a:r>
              <a:rPr lang="ru-RU" sz="2400" dirty="0"/>
              <a:t> </a:t>
            </a:r>
          </a:p>
          <a:p>
            <a:r>
              <a:rPr lang="ru-RU" sz="2400" dirty="0" err="1"/>
              <a:t>Ваучерна</a:t>
            </a:r>
            <a:r>
              <a:rPr lang="ru-RU" sz="2400" dirty="0"/>
              <a:t> </a:t>
            </a:r>
            <a:r>
              <a:rPr lang="ru-RU" sz="2400" dirty="0" err="1"/>
              <a:t>підтримка</a:t>
            </a:r>
            <a:r>
              <a:rPr lang="ru-RU" sz="2400" dirty="0"/>
              <a:t> </a:t>
            </a:r>
          </a:p>
          <a:p>
            <a:br>
              <a:rPr lang="ru-RU" sz="2400" dirty="0"/>
            </a:br>
            <a:endParaRPr lang="ru-RU" sz="2400" dirty="0"/>
          </a:p>
          <a:p>
            <a:endParaRPr lang="ru-RU" sz="2400" b="1" dirty="0"/>
          </a:p>
          <a:p>
            <a:endParaRPr lang="ru-RU" sz="2400" b="1" dirty="0"/>
          </a:p>
          <a:p>
            <a:r>
              <a:rPr lang="ru-RU" sz="2400" b="1" dirty="0" err="1"/>
              <a:t>Фонди</a:t>
            </a:r>
            <a:r>
              <a:rPr lang="ru-RU" sz="2400" b="1" dirty="0"/>
              <a:t> </a:t>
            </a:r>
            <a:r>
              <a:rPr lang="ru-RU" sz="2400" b="1" dirty="0" err="1"/>
              <a:t>фінансування</a:t>
            </a:r>
            <a:r>
              <a:rPr lang="ru-RU" sz="2400" b="1" dirty="0"/>
              <a:t>: </a:t>
            </a:r>
            <a:endParaRPr lang="ru-RU" sz="2400" dirty="0"/>
          </a:p>
          <a:p>
            <a:r>
              <a:rPr lang="ru-RU" sz="2400" dirty="0" err="1"/>
              <a:t>Відшкодування</a:t>
            </a:r>
            <a:r>
              <a:rPr lang="ru-RU" sz="2400" dirty="0"/>
              <a:t> </a:t>
            </a:r>
            <a:r>
              <a:rPr lang="ru-RU" sz="2400" dirty="0" err="1"/>
              <a:t>відсотків</a:t>
            </a:r>
            <a:r>
              <a:rPr lang="ru-RU" sz="2400" dirty="0"/>
              <a:t> за кредитами </a:t>
            </a:r>
          </a:p>
          <a:p>
            <a:r>
              <a:rPr lang="ru-RU" sz="2400" dirty="0" err="1"/>
              <a:t>Фонди</a:t>
            </a:r>
            <a:r>
              <a:rPr lang="ru-RU" sz="2400" dirty="0"/>
              <a:t> </a:t>
            </a:r>
            <a:r>
              <a:rPr lang="ru-RU" sz="2400" dirty="0" err="1"/>
              <a:t>мікрокредитування</a:t>
            </a:r>
            <a:r>
              <a:rPr lang="ru-RU" sz="2400" dirty="0"/>
              <a:t> </a:t>
            </a:r>
          </a:p>
          <a:p>
            <a:br>
              <a:rPr lang="ru-RU" sz="2400" dirty="0"/>
            </a:br>
            <a:endParaRPr lang="ru-RU" sz="2400" dirty="0"/>
          </a:p>
          <a:p>
            <a:r>
              <a:rPr lang="ru-RU" sz="2400" b="1" dirty="0"/>
              <a:t>Дуальна </a:t>
            </a:r>
            <a:r>
              <a:rPr lang="ru-RU" sz="2400" b="1" dirty="0" err="1"/>
              <a:t>освіта</a:t>
            </a:r>
            <a:r>
              <a:rPr lang="ru-RU" sz="2400" b="1" dirty="0"/>
              <a:t>: </a:t>
            </a:r>
            <a:endParaRPr lang="ru-RU" sz="2400" dirty="0"/>
          </a:p>
          <a:p>
            <a:r>
              <a:rPr lang="ru-RU" sz="2400" dirty="0" err="1"/>
              <a:t>Навчально-методичні</a:t>
            </a:r>
            <a:r>
              <a:rPr lang="ru-RU" sz="2400" dirty="0"/>
              <a:t> центри </a:t>
            </a:r>
            <a:r>
              <a:rPr lang="ru-RU" sz="2400" dirty="0" err="1"/>
              <a:t>дуальної</a:t>
            </a:r>
            <a:r>
              <a:rPr lang="ru-RU" sz="2400" dirty="0"/>
              <a:t> </a:t>
            </a:r>
            <a:r>
              <a:rPr lang="ru-RU" sz="2400" dirty="0" err="1"/>
              <a:t>освіти</a:t>
            </a:r>
            <a:r>
              <a:rPr lang="ru-RU" sz="2400" dirty="0"/>
              <a:t> </a:t>
            </a:r>
          </a:p>
          <a:p>
            <a:r>
              <a:rPr lang="ru-RU" sz="2400" dirty="0" err="1"/>
              <a:t>Програми</a:t>
            </a:r>
            <a:r>
              <a:rPr lang="ru-RU" sz="2400" dirty="0"/>
              <a:t> </a:t>
            </a:r>
            <a:r>
              <a:rPr lang="ru-RU" sz="2400" dirty="0" err="1"/>
              <a:t>профорієнтації</a:t>
            </a:r>
            <a:r>
              <a:rPr lang="ru-RU" sz="2400" dirty="0"/>
              <a:t> та </a:t>
            </a:r>
            <a:r>
              <a:rPr lang="ru-RU" sz="2400" dirty="0" err="1"/>
              <a:t>стажувань</a:t>
            </a:r>
            <a:r>
              <a:rPr lang="ru-RU" sz="2400" dirty="0"/>
              <a:t> </a:t>
            </a:r>
          </a:p>
          <a:p>
            <a:r>
              <a:rPr lang="ru-RU" sz="2400" dirty="0" err="1"/>
              <a:t>Програми</a:t>
            </a:r>
            <a:r>
              <a:rPr lang="ru-RU" sz="2400" dirty="0"/>
              <a:t> </a:t>
            </a:r>
            <a:r>
              <a:rPr lang="ru-RU" sz="2400" dirty="0" err="1"/>
              <a:t>неформальної</a:t>
            </a:r>
            <a:r>
              <a:rPr lang="ru-RU" sz="2400" dirty="0"/>
              <a:t> </a:t>
            </a:r>
            <a:r>
              <a:rPr lang="ru-RU" sz="2400" dirty="0" err="1"/>
              <a:t>освіти</a:t>
            </a:r>
            <a:r>
              <a:rPr lang="ru-RU" sz="2400" dirty="0"/>
              <a:t> </a:t>
            </a:r>
          </a:p>
        </p:txBody>
      </p:sp>
    </p:spTree>
    <p:extLst>
      <p:ext uri="{BB962C8B-B14F-4D97-AF65-F5344CB8AC3E}">
        <p14:creationId xmlns:p14="http://schemas.microsoft.com/office/powerpoint/2010/main" val="35938814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CBA01DE5-372E-3E97-025C-ABA2BF786937}"/>
              </a:ext>
            </a:extLst>
          </p:cNvPr>
          <p:cNvSpPr/>
          <p:nvPr/>
        </p:nvSpPr>
        <p:spPr>
          <a:xfrm>
            <a:off x="510639" y="1460273"/>
            <a:ext cx="11519065" cy="5016758"/>
          </a:xfrm>
          <a:prstGeom prst="rect">
            <a:avLst/>
          </a:prstGeom>
        </p:spPr>
        <p:txBody>
          <a:bodyPr wrap="square" numCol="2">
            <a:spAutoFit/>
          </a:bodyPr>
          <a:lstStyle/>
          <a:p>
            <a:r>
              <a:rPr lang="ru-RU" sz="2000" b="1" dirty="0" err="1"/>
              <a:t>Навчально-демонстраційні</a:t>
            </a:r>
            <a:r>
              <a:rPr lang="ru-RU" sz="2000" b="1" dirty="0"/>
              <a:t> заходи: </a:t>
            </a:r>
            <a:endParaRPr lang="ru-RU" sz="2000" dirty="0"/>
          </a:p>
          <a:p>
            <a:r>
              <a:rPr lang="ru-RU" sz="2000" dirty="0" err="1"/>
              <a:t>Тематичні</a:t>
            </a:r>
            <a:r>
              <a:rPr lang="ru-RU" sz="2000" dirty="0"/>
              <a:t> центри </a:t>
            </a:r>
          </a:p>
          <a:p>
            <a:r>
              <a:rPr lang="ru-RU" sz="2000" dirty="0" err="1"/>
              <a:t>Навчальні</a:t>
            </a:r>
            <a:r>
              <a:rPr lang="ru-RU" sz="2000" dirty="0"/>
              <a:t> </a:t>
            </a:r>
            <a:r>
              <a:rPr lang="ru-RU" sz="2000" dirty="0" err="1"/>
              <a:t>візити</a:t>
            </a:r>
            <a:r>
              <a:rPr lang="ru-RU" sz="2000" dirty="0"/>
              <a:t> </a:t>
            </a:r>
          </a:p>
          <a:p>
            <a:br>
              <a:rPr lang="ru-RU" sz="2000" dirty="0"/>
            </a:br>
            <a:endParaRPr lang="ru-RU" sz="2000" dirty="0"/>
          </a:p>
          <a:p>
            <a:r>
              <a:rPr lang="ru-RU" sz="2000" b="1" dirty="0" err="1"/>
              <a:t>Простори</a:t>
            </a:r>
            <a:r>
              <a:rPr lang="ru-RU" sz="2000" b="1" dirty="0"/>
              <a:t> </a:t>
            </a:r>
            <a:r>
              <a:rPr lang="ru-RU" sz="2000" b="1" dirty="0" err="1"/>
              <a:t>спільного</a:t>
            </a:r>
            <a:r>
              <a:rPr lang="ru-RU" sz="2000" b="1" dirty="0"/>
              <a:t> </a:t>
            </a:r>
            <a:r>
              <a:rPr lang="ru-RU" sz="2000" b="1" dirty="0" err="1"/>
              <a:t>користування</a:t>
            </a:r>
            <a:r>
              <a:rPr lang="ru-RU" sz="2000" b="1" dirty="0"/>
              <a:t>: </a:t>
            </a:r>
            <a:endParaRPr lang="ru-RU" sz="2000" dirty="0"/>
          </a:p>
          <a:p>
            <a:r>
              <a:rPr lang="ru-RU" sz="2000" dirty="0" err="1"/>
              <a:t>Коворкінги</a:t>
            </a:r>
            <a:r>
              <a:rPr lang="ru-RU" sz="2000" dirty="0"/>
              <a:t> </a:t>
            </a:r>
          </a:p>
          <a:p>
            <a:r>
              <a:rPr lang="ru-RU" sz="2000" dirty="0" err="1"/>
              <a:t>Спільні</a:t>
            </a:r>
            <a:r>
              <a:rPr lang="ru-RU" sz="2000" dirty="0"/>
              <a:t> </a:t>
            </a:r>
            <a:r>
              <a:rPr lang="ru-RU" sz="2000" dirty="0" err="1"/>
              <a:t>кухні</a:t>
            </a:r>
            <a:r>
              <a:rPr lang="ru-RU" sz="2000" dirty="0"/>
              <a:t>/</a:t>
            </a:r>
            <a:r>
              <a:rPr lang="ru-RU" sz="2000" dirty="0" err="1"/>
              <a:t>майстерні</a:t>
            </a:r>
            <a:r>
              <a:rPr lang="ru-RU" sz="2000" dirty="0"/>
              <a:t> </a:t>
            </a:r>
          </a:p>
          <a:p>
            <a:r>
              <a:rPr lang="ru-RU" sz="2000" dirty="0" err="1"/>
              <a:t>Бізнес-інкубатори</a:t>
            </a:r>
            <a:r>
              <a:rPr lang="ru-RU" sz="2000" dirty="0"/>
              <a:t> </a:t>
            </a:r>
          </a:p>
          <a:p>
            <a:br>
              <a:rPr lang="ru-RU" sz="2000" dirty="0"/>
            </a:br>
            <a:endParaRPr lang="ru-RU" sz="2000" dirty="0"/>
          </a:p>
          <a:p>
            <a:r>
              <a:rPr lang="ru-RU" sz="2000" b="1" dirty="0" err="1"/>
              <a:t>Місцеві</a:t>
            </a:r>
            <a:r>
              <a:rPr lang="ru-RU" sz="2000" b="1" dirty="0"/>
              <a:t> установи </a:t>
            </a:r>
            <a:r>
              <a:rPr lang="ru-RU" sz="2000" b="1" dirty="0" err="1"/>
              <a:t>підтримки</a:t>
            </a:r>
            <a:r>
              <a:rPr lang="ru-RU" sz="2000" b="1" dirty="0"/>
              <a:t> </a:t>
            </a:r>
            <a:r>
              <a:rPr lang="ru-RU" sz="2000" b="1" dirty="0" err="1"/>
              <a:t>бізнесу</a:t>
            </a:r>
            <a:r>
              <a:rPr lang="ru-RU" sz="2000" b="1" dirty="0"/>
              <a:t>: </a:t>
            </a:r>
            <a:endParaRPr lang="ru-RU" sz="2000" dirty="0"/>
          </a:p>
          <a:p>
            <a:r>
              <a:rPr lang="ru-RU" sz="2000" dirty="0"/>
              <a:t>АМЕР (</a:t>
            </a:r>
            <a:r>
              <a:rPr lang="ru-RU" sz="2000" dirty="0" err="1"/>
              <a:t>Агенції</a:t>
            </a:r>
            <a:r>
              <a:rPr lang="ru-RU" sz="2000" dirty="0"/>
              <a:t> </a:t>
            </a:r>
            <a:r>
              <a:rPr lang="ru-RU" sz="2000" dirty="0" err="1"/>
              <a:t>місцевого</a:t>
            </a:r>
            <a:r>
              <a:rPr lang="ru-RU" sz="2000" dirty="0"/>
              <a:t> </a:t>
            </a:r>
            <a:r>
              <a:rPr lang="ru-RU" sz="2000" dirty="0" err="1"/>
              <a:t>економічного</a:t>
            </a:r>
            <a:r>
              <a:rPr lang="ru-RU" sz="2000" dirty="0"/>
              <a:t> </a:t>
            </a:r>
            <a:r>
              <a:rPr lang="ru-RU" sz="2000" dirty="0" err="1"/>
              <a:t>розвитку</a:t>
            </a:r>
            <a:r>
              <a:rPr lang="ru-RU" sz="2000" dirty="0"/>
              <a:t>) </a:t>
            </a:r>
          </a:p>
          <a:p>
            <a:r>
              <a:rPr lang="ru-RU" sz="2000" dirty="0"/>
              <a:t>ЦПБ (Центри </a:t>
            </a:r>
            <a:r>
              <a:rPr lang="ru-RU" sz="2000" dirty="0" err="1"/>
              <a:t>підтримки</a:t>
            </a:r>
            <a:r>
              <a:rPr lang="ru-RU" sz="2000" dirty="0"/>
              <a:t> </a:t>
            </a:r>
            <a:r>
              <a:rPr lang="ru-RU" sz="2000" dirty="0" err="1"/>
              <a:t>бізнесу</a:t>
            </a:r>
            <a:r>
              <a:rPr lang="ru-RU" sz="2000" dirty="0"/>
              <a:t>) </a:t>
            </a:r>
          </a:p>
          <a:p>
            <a:r>
              <a:rPr lang="ru-RU" sz="2000" dirty="0" err="1"/>
              <a:t>Бізнес</a:t>
            </a:r>
            <a:r>
              <a:rPr lang="ru-RU" sz="2000" dirty="0"/>
              <a:t>-клуби, клуби </a:t>
            </a:r>
            <a:r>
              <a:rPr lang="ru-RU" sz="2000" dirty="0" err="1"/>
              <a:t>підприємців</a:t>
            </a:r>
            <a:r>
              <a:rPr lang="ru-RU" sz="2000" dirty="0"/>
              <a:t> </a:t>
            </a:r>
          </a:p>
          <a:p>
            <a:br>
              <a:rPr lang="ru-RU" sz="2000" dirty="0"/>
            </a:br>
            <a:endParaRPr lang="ru-RU" sz="2000" dirty="0"/>
          </a:p>
          <a:p>
            <a:endParaRPr lang="ru-RU" sz="2000" b="1" dirty="0"/>
          </a:p>
          <a:p>
            <a:r>
              <a:rPr lang="ru-RU" sz="2000" b="1" dirty="0" err="1"/>
              <a:t>Кооперативи</a:t>
            </a:r>
            <a:r>
              <a:rPr lang="ru-RU" sz="2000" b="1" dirty="0"/>
              <a:t> </a:t>
            </a:r>
            <a:endParaRPr lang="ru-RU" sz="2000" dirty="0"/>
          </a:p>
          <a:p>
            <a:r>
              <a:rPr lang="ru-RU" sz="2000" b="1" dirty="0" err="1"/>
              <a:t>Соціальне</a:t>
            </a:r>
            <a:r>
              <a:rPr lang="ru-RU" sz="2000" b="1" dirty="0"/>
              <a:t> </a:t>
            </a:r>
            <a:r>
              <a:rPr lang="ru-RU" sz="2000" b="1" dirty="0" err="1"/>
              <a:t>підприємництво</a:t>
            </a:r>
            <a:r>
              <a:rPr lang="ru-RU" sz="2000" b="1" dirty="0"/>
              <a:t> </a:t>
            </a:r>
            <a:endParaRPr lang="ru-RU" sz="2000" dirty="0"/>
          </a:p>
          <a:p>
            <a:r>
              <a:rPr lang="ru-RU" sz="2000" b="1" dirty="0" err="1"/>
              <a:t>Туристичні</a:t>
            </a:r>
            <a:r>
              <a:rPr lang="ru-RU" sz="2000" b="1" dirty="0"/>
              <a:t> </a:t>
            </a:r>
            <a:r>
              <a:rPr lang="ru-RU" sz="2000" b="1" dirty="0" err="1"/>
              <a:t>продукти</a:t>
            </a:r>
            <a:r>
              <a:rPr lang="ru-RU" sz="2000" b="1" dirty="0"/>
              <a:t>: </a:t>
            </a:r>
            <a:endParaRPr lang="ru-RU" sz="2000" dirty="0"/>
          </a:p>
          <a:p>
            <a:r>
              <a:rPr lang="ru-RU" sz="2000" dirty="0" err="1"/>
              <a:t>Туристично-інформаційні</a:t>
            </a:r>
            <a:r>
              <a:rPr lang="ru-RU" sz="2000" dirty="0"/>
              <a:t> центри </a:t>
            </a:r>
          </a:p>
          <a:p>
            <a:r>
              <a:rPr lang="ru-RU" sz="2000" dirty="0" err="1"/>
              <a:t>Фестивалі</a:t>
            </a:r>
            <a:r>
              <a:rPr lang="ru-RU" sz="2000" dirty="0"/>
              <a:t> </a:t>
            </a:r>
          </a:p>
          <a:p>
            <a:r>
              <a:rPr lang="ru-RU" sz="2000" dirty="0" err="1"/>
              <a:t>Мапи</a:t>
            </a:r>
            <a:r>
              <a:rPr lang="ru-RU" sz="2000" dirty="0"/>
              <a:t> громад (</a:t>
            </a:r>
            <a:r>
              <a:rPr lang="ru-RU" sz="2000" dirty="0" err="1"/>
              <a:t>інші</a:t>
            </a:r>
            <a:r>
              <a:rPr lang="ru-RU" sz="2000" dirty="0"/>
              <a:t> </a:t>
            </a:r>
            <a:r>
              <a:rPr lang="ru-RU" sz="2000" dirty="0" err="1"/>
              <a:t>промоматеріали</a:t>
            </a:r>
            <a:r>
              <a:rPr lang="ru-RU" sz="2000" dirty="0"/>
              <a:t>) з рекламою </a:t>
            </a:r>
            <a:r>
              <a:rPr lang="ru-RU" sz="2000" dirty="0" err="1"/>
              <a:t>місцевого</a:t>
            </a:r>
            <a:r>
              <a:rPr lang="ru-RU" sz="2000" dirty="0"/>
              <a:t> </a:t>
            </a:r>
            <a:r>
              <a:rPr lang="ru-RU" sz="2000" dirty="0" err="1"/>
              <a:t>бізнесу</a:t>
            </a:r>
            <a:r>
              <a:rPr lang="ru-RU" sz="2000" dirty="0"/>
              <a:t> </a:t>
            </a:r>
          </a:p>
          <a:p>
            <a:r>
              <a:rPr lang="ru-RU" sz="2000" dirty="0" err="1"/>
              <a:t>Маркування</a:t>
            </a:r>
            <a:r>
              <a:rPr lang="ru-RU" sz="2000" dirty="0"/>
              <a:t> та </a:t>
            </a:r>
            <a:r>
              <a:rPr lang="ru-RU" sz="2000" dirty="0" err="1"/>
              <a:t>знакування</a:t>
            </a:r>
            <a:r>
              <a:rPr lang="ru-RU" sz="2000" dirty="0"/>
              <a:t> </a:t>
            </a:r>
            <a:r>
              <a:rPr lang="ru-RU" sz="2000" dirty="0" err="1"/>
              <a:t>туристичних</a:t>
            </a:r>
            <a:r>
              <a:rPr lang="ru-RU" sz="2000" dirty="0"/>
              <a:t> </a:t>
            </a:r>
            <a:r>
              <a:rPr lang="ru-RU" sz="2000" dirty="0" err="1"/>
              <a:t>маршрутів</a:t>
            </a:r>
            <a:r>
              <a:rPr lang="ru-RU" sz="2000" dirty="0"/>
              <a:t> і </a:t>
            </a:r>
            <a:r>
              <a:rPr lang="ru-RU" sz="2000" dirty="0" err="1"/>
              <a:t>території</a:t>
            </a:r>
            <a:r>
              <a:rPr lang="ru-RU" sz="2000" dirty="0"/>
              <a:t> </a:t>
            </a:r>
            <a:r>
              <a:rPr lang="ru-RU" sz="2000" dirty="0" err="1"/>
              <a:t>громади</a:t>
            </a:r>
            <a:r>
              <a:rPr lang="ru-RU" sz="2000" dirty="0"/>
              <a:t> </a:t>
            </a:r>
          </a:p>
          <a:p>
            <a:r>
              <a:rPr lang="ru-RU" sz="2000" dirty="0" err="1"/>
              <a:t>Покращення</a:t>
            </a:r>
            <a:r>
              <a:rPr lang="ru-RU" sz="2000" dirty="0"/>
              <a:t> </a:t>
            </a:r>
            <a:r>
              <a:rPr lang="ru-RU" sz="2000" dirty="0" err="1"/>
              <a:t>туристичної</a:t>
            </a:r>
            <a:r>
              <a:rPr lang="ru-RU" sz="2000" dirty="0"/>
              <a:t> </a:t>
            </a:r>
            <a:r>
              <a:rPr lang="ru-RU" sz="2000" dirty="0" err="1"/>
              <a:t>інфраструктури</a:t>
            </a:r>
            <a:r>
              <a:rPr lang="ru-RU" sz="2000" dirty="0"/>
              <a:t> (дороги, парковки, </a:t>
            </a:r>
            <a:r>
              <a:rPr lang="ru-RU" sz="2000" dirty="0" err="1"/>
              <a:t>кемпінги</a:t>
            </a:r>
            <a:r>
              <a:rPr lang="ru-RU" sz="2000" dirty="0"/>
              <a:t> </a:t>
            </a:r>
            <a:r>
              <a:rPr lang="ru-RU" sz="2000" dirty="0" err="1"/>
              <a:t>тощо</a:t>
            </a:r>
            <a:r>
              <a:rPr lang="ru-RU" sz="2000" dirty="0"/>
              <a:t>) </a:t>
            </a:r>
          </a:p>
          <a:p>
            <a:br>
              <a:rPr lang="ru-RU" sz="1600" dirty="0"/>
            </a:br>
            <a:endParaRPr lang="ru-RU" sz="1600" dirty="0"/>
          </a:p>
        </p:txBody>
      </p:sp>
      <p:pic>
        <p:nvPicPr>
          <p:cNvPr id="8" name="Рисунок 7">
            <a:extLst>
              <a:ext uri="{FF2B5EF4-FFF2-40B4-BE49-F238E27FC236}">
                <a16:creationId xmlns:a16="http://schemas.microsoft.com/office/drawing/2014/main" id="{99BACD88-BABF-7112-2D22-02575EFE3606}"/>
              </a:ext>
            </a:extLst>
          </p:cNvPr>
          <p:cNvPicPr>
            <a:picLocks noChangeAspect="1"/>
          </p:cNvPicPr>
          <p:nvPr/>
        </p:nvPicPr>
        <p:blipFill>
          <a:blip r:embed="rId2"/>
          <a:stretch>
            <a:fillRect/>
          </a:stretch>
        </p:blipFill>
        <p:spPr>
          <a:xfrm>
            <a:off x="1122866" y="380969"/>
            <a:ext cx="2006600" cy="1003300"/>
          </a:xfrm>
          <a:prstGeom prst="rect">
            <a:avLst/>
          </a:prstGeom>
        </p:spPr>
      </p:pic>
      <p:pic>
        <p:nvPicPr>
          <p:cNvPr id="10" name="Рисунок 9">
            <a:extLst>
              <a:ext uri="{FF2B5EF4-FFF2-40B4-BE49-F238E27FC236}">
                <a16:creationId xmlns:a16="http://schemas.microsoft.com/office/drawing/2014/main" id="{A24C3217-D005-36F8-BA6D-D41EB104BAC8}"/>
              </a:ext>
            </a:extLst>
          </p:cNvPr>
          <p:cNvPicPr>
            <a:picLocks noChangeAspect="1"/>
          </p:cNvPicPr>
          <p:nvPr/>
        </p:nvPicPr>
        <p:blipFill>
          <a:blip r:embed="rId3"/>
          <a:stretch>
            <a:fillRect/>
          </a:stretch>
        </p:blipFill>
        <p:spPr>
          <a:xfrm>
            <a:off x="4841023" y="380969"/>
            <a:ext cx="2019300" cy="1003300"/>
          </a:xfrm>
          <a:prstGeom prst="rect">
            <a:avLst/>
          </a:prstGeom>
        </p:spPr>
      </p:pic>
      <p:sp>
        <p:nvSpPr>
          <p:cNvPr id="2" name="Дата 1">
            <a:extLst>
              <a:ext uri="{FF2B5EF4-FFF2-40B4-BE49-F238E27FC236}">
                <a16:creationId xmlns:a16="http://schemas.microsoft.com/office/drawing/2014/main" id="{FE428F38-1C3D-2F78-24D9-A6BAD89DBA62}"/>
              </a:ext>
            </a:extLst>
          </p:cNvPr>
          <p:cNvSpPr>
            <a:spLocks noGrp="1"/>
          </p:cNvSpPr>
          <p:nvPr>
            <p:ph type="dt" sz="half" idx="10"/>
          </p:nvPr>
        </p:nvSpPr>
        <p:spPr/>
        <p:txBody>
          <a:bodyPr/>
          <a:lstStyle/>
          <a:p>
            <a:fld id="{3A3C9AEE-E78E-A14F-92A7-F5D8B40CF3CD}" type="datetime1">
              <a:rPr lang="ru-RU" smtClean="0"/>
              <a:t>13.11.2022</a:t>
            </a:fld>
            <a:endParaRPr lang="ru-UA"/>
          </a:p>
        </p:txBody>
      </p:sp>
      <p:sp>
        <p:nvSpPr>
          <p:cNvPr id="3" name="Номер слайда 2">
            <a:extLst>
              <a:ext uri="{FF2B5EF4-FFF2-40B4-BE49-F238E27FC236}">
                <a16:creationId xmlns:a16="http://schemas.microsoft.com/office/drawing/2014/main" id="{0717BEFD-633F-85AC-5E6E-D9FEAFE6F635}"/>
              </a:ext>
            </a:extLst>
          </p:cNvPr>
          <p:cNvSpPr>
            <a:spLocks noGrp="1"/>
          </p:cNvSpPr>
          <p:nvPr>
            <p:ph type="sldNum" sz="quarter" idx="12"/>
          </p:nvPr>
        </p:nvSpPr>
        <p:spPr/>
        <p:txBody>
          <a:bodyPr/>
          <a:lstStyle/>
          <a:p>
            <a:fld id="{7E919570-D5DA-FE4A-AFCE-0801BB8F2B09}" type="slidenum">
              <a:rPr lang="ru-UA" smtClean="0"/>
              <a:t>75</a:t>
            </a:fld>
            <a:endParaRPr lang="ru-UA"/>
          </a:p>
        </p:txBody>
      </p:sp>
    </p:spTree>
    <p:extLst>
      <p:ext uri="{BB962C8B-B14F-4D97-AF65-F5344CB8AC3E}">
        <p14:creationId xmlns:p14="http://schemas.microsoft.com/office/powerpoint/2010/main" val="38736531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C2007C96-7363-2361-92B8-27A463AAF466}"/>
              </a:ext>
            </a:extLst>
          </p:cNvPr>
          <p:cNvSpPr/>
          <p:nvPr/>
        </p:nvSpPr>
        <p:spPr>
          <a:xfrm>
            <a:off x="546264" y="178131"/>
            <a:ext cx="8976877" cy="6327869"/>
          </a:xfrm>
          <a:prstGeom prst="rect">
            <a:avLst/>
          </a:prstGeom>
        </p:spPr>
        <p:txBody>
          <a:bodyPr wrap="square" numCol="2">
            <a:spAutoFit/>
          </a:bodyPr>
          <a:lstStyle/>
          <a:p>
            <a:r>
              <a:rPr lang="ru-RU" b="1" dirty="0"/>
              <a:t>Доступ до </a:t>
            </a:r>
            <a:r>
              <a:rPr lang="ru-RU" b="1" dirty="0" err="1"/>
              <a:t>земельних</a:t>
            </a:r>
            <a:r>
              <a:rPr lang="ru-RU" b="1" dirty="0"/>
              <a:t> </a:t>
            </a:r>
            <a:r>
              <a:rPr lang="ru-RU" b="1" dirty="0" err="1"/>
              <a:t>активів</a:t>
            </a:r>
            <a:r>
              <a:rPr lang="ru-RU" b="1" dirty="0"/>
              <a:t>: </a:t>
            </a:r>
            <a:endParaRPr lang="ru-RU" dirty="0"/>
          </a:p>
          <a:p>
            <a:r>
              <a:rPr lang="ru-RU" dirty="0" err="1"/>
              <a:t>Реєстр</a:t>
            </a:r>
            <a:r>
              <a:rPr lang="ru-RU" dirty="0"/>
              <a:t> </a:t>
            </a:r>
            <a:r>
              <a:rPr lang="ru-RU" dirty="0" err="1"/>
              <a:t>земельних</a:t>
            </a:r>
            <a:r>
              <a:rPr lang="ru-RU" dirty="0"/>
              <a:t> </a:t>
            </a:r>
            <a:r>
              <a:rPr lang="ru-RU" dirty="0" err="1"/>
              <a:t>ділянок</a:t>
            </a:r>
            <a:r>
              <a:rPr lang="ru-RU" dirty="0"/>
              <a:t> </a:t>
            </a:r>
          </a:p>
          <a:p>
            <a:r>
              <a:rPr lang="ru-RU" dirty="0" err="1"/>
              <a:t>Розробка</a:t>
            </a:r>
            <a:r>
              <a:rPr lang="ru-RU" dirty="0"/>
              <a:t> </a:t>
            </a:r>
            <a:r>
              <a:rPr lang="ru-RU" dirty="0" err="1"/>
              <a:t>містобудівної</a:t>
            </a:r>
            <a:r>
              <a:rPr lang="ru-RU" dirty="0"/>
              <a:t> </a:t>
            </a:r>
            <a:r>
              <a:rPr lang="ru-RU" dirty="0" err="1"/>
              <a:t>документації</a:t>
            </a:r>
            <a:r>
              <a:rPr lang="ru-RU" dirty="0"/>
              <a:t> </a:t>
            </a:r>
          </a:p>
          <a:p>
            <a:r>
              <a:rPr lang="ru-RU" dirty="0"/>
              <a:t>для </a:t>
            </a:r>
            <a:r>
              <a:rPr lang="ru-RU" dirty="0" err="1"/>
              <a:t>ділянок</a:t>
            </a:r>
            <a:r>
              <a:rPr lang="ru-RU" dirty="0"/>
              <a:t> </a:t>
            </a:r>
          </a:p>
          <a:p>
            <a:r>
              <a:rPr lang="ru-RU" dirty="0" err="1"/>
              <a:t>Підведення</a:t>
            </a:r>
            <a:r>
              <a:rPr lang="ru-RU" dirty="0"/>
              <a:t> </a:t>
            </a:r>
            <a:r>
              <a:rPr lang="ru-RU" dirty="0" err="1"/>
              <a:t>інженерної</a:t>
            </a:r>
            <a:r>
              <a:rPr lang="ru-RU" dirty="0"/>
              <a:t> </a:t>
            </a:r>
            <a:r>
              <a:rPr lang="ru-RU" dirty="0" err="1"/>
              <a:t>інфраструктури</a:t>
            </a:r>
            <a:r>
              <a:rPr lang="ru-RU" dirty="0"/>
              <a:t> до </a:t>
            </a:r>
            <a:r>
              <a:rPr lang="ru-RU" dirty="0" err="1"/>
              <a:t>земельних</a:t>
            </a:r>
            <a:r>
              <a:rPr lang="ru-RU" dirty="0"/>
              <a:t> </a:t>
            </a:r>
            <a:r>
              <a:rPr lang="ru-RU" dirty="0" err="1"/>
              <a:t>ділянок</a:t>
            </a:r>
            <a:r>
              <a:rPr lang="ru-RU" dirty="0"/>
              <a:t> </a:t>
            </a:r>
          </a:p>
          <a:p>
            <a:r>
              <a:rPr lang="ru-RU" dirty="0" err="1"/>
              <a:t>Рекультивація</a:t>
            </a:r>
            <a:r>
              <a:rPr lang="ru-RU" dirty="0"/>
              <a:t> </a:t>
            </a:r>
            <a:r>
              <a:rPr lang="ru-RU" dirty="0" err="1"/>
              <a:t>земельних</a:t>
            </a:r>
            <a:r>
              <a:rPr lang="ru-RU" dirty="0"/>
              <a:t> </a:t>
            </a:r>
            <a:r>
              <a:rPr lang="ru-RU" dirty="0" err="1"/>
              <a:t>ділянок</a:t>
            </a:r>
            <a:r>
              <a:rPr lang="ru-RU" dirty="0"/>
              <a:t> </a:t>
            </a:r>
          </a:p>
          <a:p>
            <a:endParaRPr lang="ru-RU" dirty="0"/>
          </a:p>
          <a:p>
            <a:r>
              <a:rPr lang="ru-RU" b="1" dirty="0" err="1"/>
              <a:t>Специфічна</a:t>
            </a:r>
            <a:r>
              <a:rPr lang="ru-RU" b="1" dirty="0"/>
              <a:t> </a:t>
            </a:r>
            <a:r>
              <a:rPr lang="ru-RU" b="1" dirty="0" err="1"/>
              <a:t>інфраструктура</a:t>
            </a:r>
            <a:r>
              <a:rPr lang="ru-RU" b="1" dirty="0"/>
              <a:t> для </a:t>
            </a:r>
            <a:r>
              <a:rPr lang="ru-RU" b="1" dirty="0" err="1"/>
              <a:t>бізнесу</a:t>
            </a:r>
            <a:r>
              <a:rPr lang="ru-RU" b="1" dirty="0"/>
              <a:t>: </a:t>
            </a:r>
            <a:endParaRPr lang="ru-RU" dirty="0"/>
          </a:p>
          <a:p>
            <a:r>
              <a:rPr lang="ru-RU" dirty="0" err="1"/>
              <a:t>Відновлення</a:t>
            </a:r>
            <a:r>
              <a:rPr lang="ru-RU" dirty="0"/>
              <a:t> </a:t>
            </a:r>
            <a:r>
              <a:rPr lang="ru-RU" dirty="0" err="1"/>
              <a:t>занедбаних</a:t>
            </a:r>
            <a:r>
              <a:rPr lang="ru-RU" dirty="0"/>
              <a:t> </a:t>
            </a:r>
            <a:r>
              <a:rPr lang="ru-RU" dirty="0" err="1"/>
              <a:t>об’єктів</a:t>
            </a:r>
            <a:r>
              <a:rPr lang="ru-RU" dirty="0"/>
              <a:t> </a:t>
            </a:r>
          </a:p>
          <a:p>
            <a:r>
              <a:rPr lang="ru-RU" dirty="0"/>
              <a:t>Передача прав на </a:t>
            </a:r>
            <a:r>
              <a:rPr lang="ru-RU" dirty="0" err="1"/>
              <a:t>використання</a:t>
            </a:r>
            <a:r>
              <a:rPr lang="ru-RU" dirty="0"/>
              <a:t> </a:t>
            </a:r>
            <a:r>
              <a:rPr lang="ru-RU" dirty="0" err="1"/>
              <a:t>об’єктів</a:t>
            </a:r>
            <a:r>
              <a:rPr lang="ru-RU" dirty="0"/>
              <a:t> </a:t>
            </a:r>
          </a:p>
          <a:p>
            <a:endParaRPr lang="ru-RU" dirty="0"/>
          </a:p>
          <a:p>
            <a:r>
              <a:rPr lang="ru-RU" b="1" dirty="0" err="1"/>
              <a:t>Залучення</a:t>
            </a:r>
            <a:r>
              <a:rPr lang="ru-RU" b="1" dirty="0"/>
              <a:t> </a:t>
            </a:r>
            <a:r>
              <a:rPr lang="ru-RU" b="1" dirty="0" err="1"/>
              <a:t>інвесторів</a:t>
            </a:r>
            <a:r>
              <a:rPr lang="ru-RU" b="1" dirty="0"/>
              <a:t>: </a:t>
            </a:r>
            <a:endParaRPr lang="ru-RU" dirty="0"/>
          </a:p>
          <a:p>
            <a:r>
              <a:rPr lang="ru-RU" dirty="0"/>
              <a:t>Передача </a:t>
            </a:r>
            <a:r>
              <a:rPr lang="ru-RU" dirty="0" err="1"/>
              <a:t>інвестору</a:t>
            </a:r>
            <a:r>
              <a:rPr lang="ru-RU" dirty="0"/>
              <a:t> </a:t>
            </a:r>
            <a:r>
              <a:rPr lang="ru-RU" dirty="0" err="1"/>
              <a:t>ділянок</a:t>
            </a:r>
            <a:r>
              <a:rPr lang="ru-RU" dirty="0"/>
              <a:t> і </a:t>
            </a:r>
            <a:r>
              <a:rPr lang="ru-RU" dirty="0" err="1"/>
              <a:t>приміщень</a:t>
            </a:r>
            <a:r>
              <a:rPr lang="ru-RU" dirty="0"/>
              <a:t> </a:t>
            </a:r>
            <a:r>
              <a:rPr lang="ru-RU" dirty="0" err="1"/>
              <a:t>із</a:t>
            </a:r>
            <a:r>
              <a:rPr lang="ru-RU" dirty="0"/>
              <a:t> </a:t>
            </a:r>
            <a:r>
              <a:rPr lang="ru-RU" dirty="0" err="1"/>
              <a:t>підведеною</a:t>
            </a:r>
            <a:r>
              <a:rPr lang="ru-RU" dirty="0"/>
              <a:t> </a:t>
            </a:r>
            <a:r>
              <a:rPr lang="ru-RU" dirty="0" err="1"/>
              <a:t>інфраструктурою</a:t>
            </a:r>
            <a:r>
              <a:rPr lang="ru-RU" dirty="0"/>
              <a:t> </a:t>
            </a:r>
          </a:p>
          <a:p>
            <a:r>
              <a:rPr lang="ru-RU" dirty="0" err="1"/>
              <a:t>Допомога</a:t>
            </a:r>
            <a:r>
              <a:rPr lang="ru-RU" dirty="0"/>
              <a:t> </a:t>
            </a:r>
            <a:r>
              <a:rPr lang="ru-RU" dirty="0" err="1"/>
              <a:t>органів</a:t>
            </a:r>
            <a:r>
              <a:rPr lang="ru-RU" dirty="0"/>
              <a:t> </a:t>
            </a:r>
            <a:r>
              <a:rPr lang="ru-RU" dirty="0" err="1"/>
              <a:t>місцевого</a:t>
            </a:r>
            <a:r>
              <a:rPr lang="ru-RU" dirty="0"/>
              <a:t> </a:t>
            </a:r>
            <a:r>
              <a:rPr lang="ru-RU" dirty="0" err="1"/>
              <a:t>самоврядування</a:t>
            </a:r>
            <a:r>
              <a:rPr lang="ru-RU" dirty="0"/>
              <a:t> </a:t>
            </a:r>
          </a:p>
          <a:p>
            <a:r>
              <a:rPr lang="ru-RU" dirty="0" err="1"/>
              <a:t>під</a:t>
            </a:r>
            <a:r>
              <a:rPr lang="ru-RU" dirty="0"/>
              <a:t> час </a:t>
            </a:r>
            <a:r>
              <a:rPr lang="ru-RU" dirty="0" err="1"/>
              <a:t>оформлення</a:t>
            </a:r>
            <a:r>
              <a:rPr lang="ru-RU" dirty="0"/>
              <a:t> </a:t>
            </a:r>
            <a:r>
              <a:rPr lang="ru-RU" dirty="0" err="1"/>
              <a:t>супровідної</a:t>
            </a:r>
            <a:r>
              <a:rPr lang="ru-RU" dirty="0"/>
              <a:t> </a:t>
            </a:r>
            <a:r>
              <a:rPr lang="ru-RU" dirty="0" err="1"/>
              <a:t>документації</a:t>
            </a:r>
            <a:r>
              <a:rPr lang="ru-RU" dirty="0"/>
              <a:t> </a:t>
            </a:r>
          </a:p>
          <a:p>
            <a:endParaRPr lang="ru-RU" b="1" dirty="0"/>
          </a:p>
          <a:p>
            <a:endParaRPr lang="ru-RU" b="1" dirty="0"/>
          </a:p>
          <a:p>
            <a:r>
              <a:rPr lang="ru-RU" b="1" dirty="0"/>
              <a:t>Партнерство з </a:t>
            </a:r>
            <a:r>
              <a:rPr lang="ru-RU" b="1" dirty="0" err="1"/>
              <a:t>бізнесом</a:t>
            </a:r>
            <a:r>
              <a:rPr lang="ru-RU" b="1" dirty="0"/>
              <a:t>: </a:t>
            </a:r>
            <a:endParaRPr lang="ru-RU" dirty="0"/>
          </a:p>
          <a:p>
            <a:r>
              <a:rPr lang="ru-RU" dirty="0"/>
              <a:t>Державно-</a:t>
            </a:r>
            <a:r>
              <a:rPr lang="ru-RU" dirty="0" err="1"/>
              <a:t>приватне</a:t>
            </a:r>
            <a:r>
              <a:rPr lang="ru-RU" dirty="0"/>
              <a:t> партнерство </a:t>
            </a:r>
          </a:p>
          <a:p>
            <a:r>
              <a:rPr lang="ru-RU" dirty="0" err="1"/>
              <a:t>Програми</a:t>
            </a:r>
            <a:r>
              <a:rPr lang="ru-RU" dirty="0"/>
              <a:t> </a:t>
            </a:r>
            <a:r>
              <a:rPr lang="ru-RU" dirty="0" err="1"/>
              <a:t>розвитку</a:t>
            </a:r>
            <a:r>
              <a:rPr lang="ru-RU" dirty="0"/>
              <a:t> </a:t>
            </a:r>
            <a:r>
              <a:rPr lang="ru-RU" dirty="0" err="1"/>
              <a:t>територій</a:t>
            </a:r>
            <a:r>
              <a:rPr lang="ru-RU" dirty="0"/>
              <a:t> </a:t>
            </a:r>
            <a:r>
              <a:rPr lang="ru-RU" dirty="0" err="1"/>
              <a:t>присутності</a:t>
            </a:r>
            <a:r>
              <a:rPr lang="ru-RU" dirty="0"/>
              <a:t> великого </a:t>
            </a:r>
            <a:r>
              <a:rPr lang="ru-RU" dirty="0" err="1"/>
              <a:t>бізнесу</a:t>
            </a:r>
            <a:r>
              <a:rPr lang="ru-RU" dirty="0"/>
              <a:t> </a:t>
            </a:r>
          </a:p>
          <a:p>
            <a:br>
              <a:rPr lang="ru-RU" dirty="0"/>
            </a:br>
            <a:endParaRPr lang="ru-RU" dirty="0"/>
          </a:p>
          <a:p>
            <a:r>
              <a:rPr lang="ru-RU" b="1" dirty="0" err="1"/>
              <a:t>Регіональний</a:t>
            </a:r>
            <a:r>
              <a:rPr lang="ru-RU" b="1" dirty="0"/>
              <a:t> продукт: </a:t>
            </a:r>
            <a:endParaRPr lang="ru-RU" dirty="0"/>
          </a:p>
          <a:p>
            <a:r>
              <a:rPr lang="ru-RU" dirty="0" err="1"/>
              <a:t>Просування</a:t>
            </a:r>
            <a:r>
              <a:rPr lang="ru-RU" dirty="0"/>
              <a:t> </a:t>
            </a:r>
            <a:r>
              <a:rPr lang="ru-RU" dirty="0" err="1"/>
              <a:t>традиційної</a:t>
            </a:r>
            <a:r>
              <a:rPr lang="ru-RU" dirty="0"/>
              <a:t> для </a:t>
            </a:r>
            <a:r>
              <a:rPr lang="ru-RU" dirty="0" err="1"/>
              <a:t>території</a:t>
            </a:r>
            <a:r>
              <a:rPr lang="ru-RU" dirty="0"/>
              <a:t> </a:t>
            </a:r>
            <a:r>
              <a:rPr lang="ru-RU" dirty="0" err="1"/>
              <a:t>продукції</a:t>
            </a:r>
            <a:r>
              <a:rPr lang="ru-RU" dirty="0"/>
              <a:t> </a:t>
            </a:r>
          </a:p>
          <a:p>
            <a:r>
              <a:rPr lang="ru-RU" dirty="0" err="1"/>
              <a:t>Допомога</a:t>
            </a:r>
            <a:r>
              <a:rPr lang="ru-RU" dirty="0"/>
              <a:t> </a:t>
            </a:r>
            <a:r>
              <a:rPr lang="ru-RU" dirty="0" err="1"/>
              <a:t>під</a:t>
            </a:r>
            <a:r>
              <a:rPr lang="ru-RU" dirty="0"/>
              <a:t> час </a:t>
            </a:r>
            <a:r>
              <a:rPr lang="ru-RU" dirty="0" err="1"/>
              <a:t>державної</a:t>
            </a:r>
            <a:r>
              <a:rPr lang="ru-RU" dirty="0"/>
              <a:t> </a:t>
            </a:r>
            <a:r>
              <a:rPr lang="ru-RU" dirty="0" err="1"/>
              <a:t>реєстрації</a:t>
            </a:r>
            <a:r>
              <a:rPr lang="ru-RU" dirty="0"/>
              <a:t> </a:t>
            </a:r>
            <a:r>
              <a:rPr lang="ru-RU" dirty="0" err="1"/>
              <a:t>географічного</a:t>
            </a:r>
            <a:r>
              <a:rPr lang="ru-RU" dirty="0"/>
              <a:t> </a:t>
            </a:r>
            <a:r>
              <a:rPr lang="ru-RU" dirty="0" err="1"/>
              <a:t>зазначення</a:t>
            </a:r>
            <a:r>
              <a:rPr lang="ru-RU" dirty="0"/>
              <a:t> </a:t>
            </a:r>
          </a:p>
        </p:txBody>
      </p:sp>
      <p:pic>
        <p:nvPicPr>
          <p:cNvPr id="6" name="Рисунок 5">
            <a:extLst>
              <a:ext uri="{FF2B5EF4-FFF2-40B4-BE49-F238E27FC236}">
                <a16:creationId xmlns:a16="http://schemas.microsoft.com/office/drawing/2014/main" id="{B5EB6708-18BE-36F1-4CD1-BBC0CAA73BB9}"/>
              </a:ext>
            </a:extLst>
          </p:cNvPr>
          <p:cNvPicPr>
            <a:picLocks noChangeAspect="1"/>
          </p:cNvPicPr>
          <p:nvPr/>
        </p:nvPicPr>
        <p:blipFill>
          <a:blip r:embed="rId2"/>
          <a:stretch>
            <a:fillRect/>
          </a:stretch>
        </p:blipFill>
        <p:spPr>
          <a:xfrm>
            <a:off x="5499874" y="3480753"/>
            <a:ext cx="4023267" cy="3025247"/>
          </a:xfrm>
          <a:prstGeom prst="rect">
            <a:avLst/>
          </a:prstGeom>
        </p:spPr>
      </p:pic>
      <p:sp>
        <p:nvSpPr>
          <p:cNvPr id="2" name="Дата 1">
            <a:extLst>
              <a:ext uri="{FF2B5EF4-FFF2-40B4-BE49-F238E27FC236}">
                <a16:creationId xmlns:a16="http://schemas.microsoft.com/office/drawing/2014/main" id="{C62803E0-B28E-12E2-96D1-661A01BF556C}"/>
              </a:ext>
            </a:extLst>
          </p:cNvPr>
          <p:cNvSpPr>
            <a:spLocks noGrp="1"/>
          </p:cNvSpPr>
          <p:nvPr>
            <p:ph type="dt" sz="half" idx="10"/>
          </p:nvPr>
        </p:nvSpPr>
        <p:spPr/>
        <p:txBody>
          <a:bodyPr/>
          <a:lstStyle/>
          <a:p>
            <a:fld id="{5956765A-9B8C-0045-8175-7D5789CB7285}" type="datetime1">
              <a:rPr lang="ru-RU" smtClean="0"/>
              <a:t>13.11.2022</a:t>
            </a:fld>
            <a:endParaRPr lang="ru-UA"/>
          </a:p>
        </p:txBody>
      </p:sp>
      <p:sp>
        <p:nvSpPr>
          <p:cNvPr id="3" name="Номер слайда 2">
            <a:extLst>
              <a:ext uri="{FF2B5EF4-FFF2-40B4-BE49-F238E27FC236}">
                <a16:creationId xmlns:a16="http://schemas.microsoft.com/office/drawing/2014/main" id="{3575384F-880E-3408-62A2-09B1848B2AF1}"/>
              </a:ext>
            </a:extLst>
          </p:cNvPr>
          <p:cNvSpPr>
            <a:spLocks noGrp="1"/>
          </p:cNvSpPr>
          <p:nvPr>
            <p:ph type="sldNum" sz="quarter" idx="12"/>
          </p:nvPr>
        </p:nvSpPr>
        <p:spPr/>
        <p:txBody>
          <a:bodyPr/>
          <a:lstStyle/>
          <a:p>
            <a:fld id="{7E919570-D5DA-FE4A-AFCE-0801BB8F2B09}" type="slidenum">
              <a:rPr lang="ru-UA" smtClean="0"/>
              <a:t>76</a:t>
            </a:fld>
            <a:endParaRPr lang="ru-UA"/>
          </a:p>
        </p:txBody>
      </p:sp>
    </p:spTree>
    <p:extLst>
      <p:ext uri="{BB962C8B-B14F-4D97-AF65-F5344CB8AC3E}">
        <p14:creationId xmlns:p14="http://schemas.microsoft.com/office/powerpoint/2010/main" val="42413663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444B7455-B59C-FE19-8BEB-496EC2215F9F}"/>
              </a:ext>
            </a:extLst>
          </p:cNvPr>
          <p:cNvSpPr/>
          <p:nvPr/>
        </p:nvSpPr>
        <p:spPr>
          <a:xfrm>
            <a:off x="438132" y="612844"/>
            <a:ext cx="9196522" cy="5632311"/>
          </a:xfrm>
          <a:prstGeom prst="rect">
            <a:avLst/>
          </a:prstGeom>
        </p:spPr>
        <p:txBody>
          <a:bodyPr wrap="square">
            <a:spAutoFit/>
          </a:bodyPr>
          <a:lstStyle/>
          <a:p>
            <a:pPr algn="just"/>
            <a:endParaRPr lang="ru-RU" sz="2400" dirty="0"/>
          </a:p>
          <a:p>
            <a:pPr algn="just"/>
            <a:r>
              <a:rPr lang="ru-RU" sz="2400" b="1" u="sng" dirty="0">
                <a:solidFill>
                  <a:srgbClr val="00B050"/>
                </a:solidFill>
              </a:rPr>
              <a:t>КЛАСИФІКАЦІЯ ІНСТРУМЕНТІВ МІСЦЕВОГО ЕКОНОМІЧНОГО РОЗВИТКУ </a:t>
            </a:r>
          </a:p>
          <a:p>
            <a:pPr algn="just"/>
            <a:endParaRPr lang="ru-RU" sz="2400" dirty="0"/>
          </a:p>
          <a:p>
            <a:pPr algn="just"/>
            <a:r>
              <a:rPr lang="ru-RU" sz="2400" dirty="0"/>
              <a:t>За типом </a:t>
            </a:r>
            <a:r>
              <a:rPr lang="ru-RU" sz="2400" dirty="0" err="1"/>
              <a:t>бізнесової</a:t>
            </a:r>
            <a:r>
              <a:rPr lang="ru-RU" sz="2400" dirty="0"/>
              <a:t> </a:t>
            </a:r>
            <a:r>
              <a:rPr lang="ru-RU" sz="2400" dirty="0" err="1"/>
              <a:t>діяльності</a:t>
            </a:r>
            <a:r>
              <a:rPr lang="ru-RU" sz="2400" dirty="0"/>
              <a:t>: </a:t>
            </a:r>
          </a:p>
          <a:p>
            <a:pPr marL="285750" indent="-285750" algn="just">
              <a:buFontTx/>
              <a:buChar char="-"/>
            </a:pPr>
            <a:r>
              <a:rPr lang="ru-RU" sz="2400" dirty="0" err="1"/>
              <a:t>Підтримка</a:t>
            </a:r>
            <a:r>
              <a:rPr lang="ru-RU" sz="2400" dirty="0"/>
              <a:t> </a:t>
            </a:r>
            <a:r>
              <a:rPr lang="ru-RU" sz="2400" dirty="0" err="1"/>
              <a:t>діючого</a:t>
            </a:r>
            <a:r>
              <a:rPr lang="ru-RU" sz="2400" dirty="0"/>
              <a:t> </a:t>
            </a:r>
            <a:r>
              <a:rPr lang="ru-RU" sz="2400" dirty="0" err="1"/>
              <a:t>бізнесу</a:t>
            </a:r>
            <a:r>
              <a:rPr lang="ru-RU" sz="2400" dirty="0"/>
              <a:t> — </a:t>
            </a:r>
            <a:r>
              <a:rPr lang="ru-RU" sz="2400" dirty="0" err="1"/>
              <a:t>інструменти</a:t>
            </a:r>
            <a:r>
              <a:rPr lang="ru-RU" sz="2400" dirty="0"/>
              <a:t>, </a:t>
            </a:r>
            <a:r>
              <a:rPr lang="ru-RU" sz="2400" dirty="0" err="1"/>
              <a:t>що</a:t>
            </a:r>
            <a:r>
              <a:rPr lang="ru-RU" sz="2400" dirty="0"/>
              <a:t> </a:t>
            </a:r>
            <a:r>
              <a:rPr lang="ru-RU" sz="2400" dirty="0" err="1"/>
              <a:t>допомагають</a:t>
            </a:r>
            <a:r>
              <a:rPr lang="ru-RU" sz="2400" dirty="0"/>
              <a:t> </a:t>
            </a:r>
            <a:r>
              <a:rPr lang="ru-RU" sz="2400" dirty="0" err="1"/>
              <a:t>покращувати</a:t>
            </a:r>
            <a:r>
              <a:rPr lang="ru-RU" sz="2400" dirty="0"/>
              <a:t> </a:t>
            </a:r>
            <a:r>
              <a:rPr lang="ru-RU" sz="2400" dirty="0" err="1"/>
              <a:t>якість</a:t>
            </a:r>
            <a:r>
              <a:rPr lang="ru-RU" sz="2400" dirty="0"/>
              <a:t> </a:t>
            </a:r>
            <a:r>
              <a:rPr lang="ru-RU" sz="2400" dirty="0" err="1"/>
              <a:t>робочих</a:t>
            </a:r>
            <a:r>
              <a:rPr lang="ru-RU" sz="2400" dirty="0"/>
              <a:t> </a:t>
            </a:r>
            <a:r>
              <a:rPr lang="ru-RU" sz="2400" dirty="0" err="1"/>
              <a:t>місць</a:t>
            </a:r>
            <a:r>
              <a:rPr lang="ru-RU" sz="2400" dirty="0"/>
              <a:t> і </a:t>
            </a:r>
            <a:r>
              <a:rPr lang="ru-RU" sz="2400" dirty="0" err="1"/>
              <a:t>підвищувати</a:t>
            </a:r>
            <a:r>
              <a:rPr lang="ru-RU" sz="2400" dirty="0"/>
              <a:t> </a:t>
            </a:r>
            <a:r>
              <a:rPr lang="ru-RU" sz="2400" dirty="0" err="1"/>
              <a:t>інноваційність</a:t>
            </a:r>
            <a:r>
              <a:rPr lang="ru-RU" sz="2400" dirty="0"/>
              <a:t> </a:t>
            </a:r>
            <a:r>
              <a:rPr lang="ru-RU" sz="2400" dirty="0" err="1"/>
              <a:t>бізнесу</a:t>
            </a:r>
            <a:r>
              <a:rPr lang="ru-RU" sz="2400" dirty="0"/>
              <a:t>. </a:t>
            </a:r>
          </a:p>
          <a:p>
            <a:pPr marL="285750" indent="-285750" algn="just">
              <a:buFontTx/>
              <a:buChar char="-"/>
            </a:pPr>
            <a:r>
              <a:rPr lang="ru-RU" sz="2400" dirty="0"/>
              <a:t> </a:t>
            </a:r>
            <a:r>
              <a:rPr lang="ru-RU" sz="2400" dirty="0" err="1"/>
              <a:t>Сприяння</a:t>
            </a:r>
            <a:r>
              <a:rPr lang="ru-RU" sz="2400" dirty="0"/>
              <a:t> </a:t>
            </a:r>
            <a:r>
              <a:rPr lang="ru-RU" sz="2400" dirty="0" err="1"/>
              <a:t>розвитку</a:t>
            </a:r>
            <a:r>
              <a:rPr lang="ru-RU" sz="2400" dirty="0"/>
              <a:t> </a:t>
            </a:r>
            <a:r>
              <a:rPr lang="ru-RU" sz="2400" dirty="0" err="1"/>
              <a:t>підприємництва</a:t>
            </a:r>
            <a:r>
              <a:rPr lang="ru-RU" sz="2400" dirty="0"/>
              <a:t> — </a:t>
            </a:r>
            <a:r>
              <a:rPr lang="ru-RU" sz="2400" dirty="0" err="1"/>
              <a:t>інструменти</a:t>
            </a:r>
            <a:r>
              <a:rPr lang="ru-RU" sz="2400" dirty="0"/>
              <a:t>, </a:t>
            </a:r>
            <a:r>
              <a:rPr lang="ru-RU" sz="2400" dirty="0" err="1"/>
              <a:t>що</a:t>
            </a:r>
            <a:r>
              <a:rPr lang="ru-RU" sz="2400" dirty="0"/>
              <a:t> </a:t>
            </a:r>
            <a:r>
              <a:rPr lang="ru-RU" sz="2400" dirty="0" err="1"/>
              <a:t>створюють</a:t>
            </a:r>
            <a:r>
              <a:rPr lang="ru-RU" sz="2400" dirty="0"/>
              <a:t> </a:t>
            </a:r>
            <a:r>
              <a:rPr lang="ru-RU" sz="2400" dirty="0" err="1"/>
              <a:t>сприятливі</a:t>
            </a:r>
            <a:r>
              <a:rPr lang="ru-RU" sz="2400" dirty="0"/>
              <a:t> </a:t>
            </a:r>
            <a:r>
              <a:rPr lang="ru-RU" sz="2400" dirty="0" err="1"/>
              <a:t>умови</a:t>
            </a:r>
            <a:r>
              <a:rPr lang="ru-RU" sz="2400" dirty="0"/>
              <a:t> для </a:t>
            </a:r>
            <a:r>
              <a:rPr lang="ru-RU" sz="2400" dirty="0" err="1"/>
              <a:t>започаткування</a:t>
            </a:r>
            <a:r>
              <a:rPr lang="ru-RU" sz="2400" dirty="0"/>
              <a:t> нового </a:t>
            </a:r>
            <a:r>
              <a:rPr lang="ru-RU" sz="2400" dirty="0" err="1"/>
              <a:t>бізнесу</a:t>
            </a:r>
            <a:r>
              <a:rPr lang="ru-RU" sz="2400" dirty="0"/>
              <a:t>, </a:t>
            </a:r>
            <a:r>
              <a:rPr lang="ru-RU" sz="2400" dirty="0" err="1"/>
              <a:t>збільшення</a:t>
            </a:r>
            <a:r>
              <a:rPr lang="ru-RU" sz="2400" dirty="0"/>
              <a:t> </a:t>
            </a:r>
            <a:r>
              <a:rPr lang="ru-RU" sz="2400" dirty="0" err="1"/>
              <a:t>кількості</a:t>
            </a:r>
            <a:r>
              <a:rPr lang="ru-RU" sz="2400" dirty="0"/>
              <a:t> </a:t>
            </a:r>
            <a:r>
              <a:rPr lang="ru-RU" sz="2400" dirty="0" err="1"/>
              <a:t>підприємців</a:t>
            </a:r>
            <a:r>
              <a:rPr lang="ru-RU" sz="2400" dirty="0"/>
              <a:t> і </a:t>
            </a:r>
            <a:r>
              <a:rPr lang="ru-RU" sz="2400" dirty="0" err="1"/>
              <a:t>компаній</a:t>
            </a:r>
            <a:r>
              <a:rPr lang="ru-RU" sz="2400" dirty="0"/>
              <a:t>.</a:t>
            </a:r>
          </a:p>
          <a:p>
            <a:pPr marL="285750" indent="-285750" algn="just">
              <a:buFontTx/>
              <a:buChar char="-"/>
            </a:pPr>
            <a:r>
              <a:rPr lang="ru-RU" sz="2400" dirty="0" err="1"/>
              <a:t>Залучення</a:t>
            </a:r>
            <a:r>
              <a:rPr lang="ru-RU" sz="2400" dirty="0"/>
              <a:t> нового </a:t>
            </a:r>
            <a:r>
              <a:rPr lang="ru-RU" sz="2400" dirty="0" err="1"/>
              <a:t>бізнесу</a:t>
            </a:r>
            <a:r>
              <a:rPr lang="ru-RU" sz="2400" dirty="0"/>
              <a:t> та </a:t>
            </a:r>
            <a:r>
              <a:rPr lang="ru-RU" sz="2400" dirty="0" err="1"/>
              <a:t>інвестицій</a:t>
            </a:r>
            <a:r>
              <a:rPr lang="ru-RU" sz="2400" dirty="0"/>
              <a:t> — </a:t>
            </a:r>
            <a:r>
              <a:rPr lang="ru-RU" sz="2400" dirty="0" err="1"/>
              <a:t>інструменти</a:t>
            </a:r>
            <a:r>
              <a:rPr lang="ru-RU" sz="2400" dirty="0"/>
              <a:t>, </a:t>
            </a:r>
            <a:r>
              <a:rPr lang="ru-RU" sz="2400" dirty="0" err="1"/>
              <a:t>що</a:t>
            </a:r>
            <a:r>
              <a:rPr lang="ru-RU" sz="2400" dirty="0"/>
              <a:t> </a:t>
            </a:r>
            <a:r>
              <a:rPr lang="ru-RU" sz="2400" dirty="0" err="1"/>
              <a:t>створюють</a:t>
            </a:r>
            <a:r>
              <a:rPr lang="ru-RU" sz="2400" dirty="0"/>
              <a:t> </a:t>
            </a:r>
            <a:r>
              <a:rPr lang="ru-RU" sz="2400" dirty="0" err="1"/>
              <a:t>сприятливі</a:t>
            </a:r>
            <a:r>
              <a:rPr lang="ru-RU" sz="2400" dirty="0"/>
              <a:t> </a:t>
            </a:r>
            <a:r>
              <a:rPr lang="ru-RU" sz="2400" dirty="0" err="1"/>
              <a:t>економічні</a:t>
            </a:r>
            <a:r>
              <a:rPr lang="ru-RU" sz="2400" dirty="0"/>
              <a:t> та </a:t>
            </a:r>
            <a:r>
              <a:rPr lang="ru-RU" sz="2400" dirty="0" err="1"/>
              <a:t>інфраструктурні</a:t>
            </a:r>
            <a:r>
              <a:rPr lang="ru-RU" sz="2400" dirty="0"/>
              <a:t> </a:t>
            </a:r>
            <a:r>
              <a:rPr lang="ru-RU" sz="2400" dirty="0" err="1"/>
              <a:t>умови</a:t>
            </a:r>
            <a:r>
              <a:rPr lang="ru-RU" sz="2400" dirty="0"/>
              <a:t> для </a:t>
            </a:r>
            <a:r>
              <a:rPr lang="ru-RU" sz="2400" dirty="0" err="1"/>
              <a:t>залучення</a:t>
            </a:r>
            <a:r>
              <a:rPr lang="ru-RU" sz="2400" dirty="0"/>
              <a:t> нового </a:t>
            </a:r>
            <a:r>
              <a:rPr lang="ru-RU" sz="2400" dirty="0" err="1"/>
              <a:t>бізнесу</a:t>
            </a:r>
            <a:r>
              <a:rPr lang="ru-RU" sz="2400" dirty="0"/>
              <a:t> на </a:t>
            </a:r>
            <a:r>
              <a:rPr lang="ru-RU" sz="2400" dirty="0" err="1"/>
              <a:t>територію</a:t>
            </a:r>
            <a:r>
              <a:rPr lang="ru-RU" sz="2400" dirty="0"/>
              <a:t> та </a:t>
            </a:r>
            <a:r>
              <a:rPr lang="ru-RU" sz="2400" dirty="0" err="1"/>
              <a:t>інвестицій</a:t>
            </a:r>
            <a:r>
              <a:rPr lang="ru-RU" sz="2400" dirty="0"/>
              <a:t> для </a:t>
            </a:r>
            <a:r>
              <a:rPr lang="ru-RU" sz="2400" dirty="0" err="1"/>
              <a:t>компаній</a:t>
            </a:r>
            <a:r>
              <a:rPr lang="ru-RU" sz="2400" dirty="0"/>
              <a:t>.</a:t>
            </a:r>
            <a:endParaRPr lang="ru-UA" sz="2400" dirty="0"/>
          </a:p>
        </p:txBody>
      </p:sp>
      <p:sp>
        <p:nvSpPr>
          <p:cNvPr id="2" name="Дата 1">
            <a:extLst>
              <a:ext uri="{FF2B5EF4-FFF2-40B4-BE49-F238E27FC236}">
                <a16:creationId xmlns:a16="http://schemas.microsoft.com/office/drawing/2014/main" id="{02639497-B736-D9A7-01E2-EB345CF5C0FD}"/>
              </a:ext>
            </a:extLst>
          </p:cNvPr>
          <p:cNvSpPr>
            <a:spLocks noGrp="1"/>
          </p:cNvSpPr>
          <p:nvPr>
            <p:ph type="dt" sz="half" idx="10"/>
          </p:nvPr>
        </p:nvSpPr>
        <p:spPr/>
        <p:txBody>
          <a:bodyPr/>
          <a:lstStyle/>
          <a:p>
            <a:fld id="{1E8D0E3C-BB60-104E-B89B-B0066F40AB44}" type="datetime1">
              <a:rPr lang="ru-RU" smtClean="0"/>
              <a:t>13.11.2022</a:t>
            </a:fld>
            <a:endParaRPr lang="ru-UA"/>
          </a:p>
        </p:txBody>
      </p:sp>
      <p:sp>
        <p:nvSpPr>
          <p:cNvPr id="3" name="Номер слайда 2">
            <a:extLst>
              <a:ext uri="{FF2B5EF4-FFF2-40B4-BE49-F238E27FC236}">
                <a16:creationId xmlns:a16="http://schemas.microsoft.com/office/drawing/2014/main" id="{158F334C-0938-8EC1-F19D-1E6893B81933}"/>
              </a:ext>
            </a:extLst>
          </p:cNvPr>
          <p:cNvSpPr>
            <a:spLocks noGrp="1"/>
          </p:cNvSpPr>
          <p:nvPr>
            <p:ph type="sldNum" sz="quarter" idx="12"/>
          </p:nvPr>
        </p:nvSpPr>
        <p:spPr/>
        <p:txBody>
          <a:bodyPr/>
          <a:lstStyle/>
          <a:p>
            <a:fld id="{7E919570-D5DA-FE4A-AFCE-0801BB8F2B09}" type="slidenum">
              <a:rPr lang="ru-UA" smtClean="0"/>
              <a:t>77</a:t>
            </a:fld>
            <a:endParaRPr lang="ru-UA"/>
          </a:p>
        </p:txBody>
      </p:sp>
    </p:spTree>
    <p:extLst>
      <p:ext uri="{BB962C8B-B14F-4D97-AF65-F5344CB8AC3E}">
        <p14:creationId xmlns:p14="http://schemas.microsoft.com/office/powerpoint/2010/main" val="13472094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82D591A5-7782-6F57-F03E-F2C29646DFAD}"/>
              </a:ext>
            </a:extLst>
          </p:cNvPr>
          <p:cNvSpPr/>
          <p:nvPr/>
        </p:nvSpPr>
        <p:spPr>
          <a:xfrm>
            <a:off x="938151" y="546265"/>
            <a:ext cx="10070275" cy="5262979"/>
          </a:xfrm>
          <a:prstGeom prst="rect">
            <a:avLst/>
          </a:prstGeom>
        </p:spPr>
        <p:txBody>
          <a:bodyPr wrap="square">
            <a:spAutoFit/>
          </a:bodyPr>
          <a:lstStyle/>
          <a:p>
            <a:r>
              <a:rPr lang="ru-RU" sz="2800" dirty="0"/>
              <a:t>За </a:t>
            </a:r>
            <a:r>
              <a:rPr lang="ru-RU" sz="2800" dirty="0" err="1"/>
              <a:t>чинниками</a:t>
            </a:r>
            <a:r>
              <a:rPr lang="ru-RU" sz="2800" dirty="0"/>
              <a:t> </a:t>
            </a:r>
            <a:r>
              <a:rPr lang="ru-RU" sz="2800" dirty="0" err="1"/>
              <a:t>ведення</a:t>
            </a:r>
            <a:r>
              <a:rPr lang="ru-RU" sz="2800" dirty="0"/>
              <a:t> </a:t>
            </a:r>
            <a:r>
              <a:rPr lang="ru-RU" sz="2800" dirty="0" err="1"/>
              <a:t>бізнесу</a:t>
            </a:r>
            <a:r>
              <a:rPr lang="ru-RU" sz="2800" dirty="0"/>
              <a:t>: </a:t>
            </a:r>
          </a:p>
          <a:p>
            <a:endParaRPr lang="ru-RU" sz="2800" dirty="0"/>
          </a:p>
          <a:p>
            <a:pPr marL="457200" indent="-457200">
              <a:buFontTx/>
              <a:buChar char="-"/>
            </a:pPr>
            <a:r>
              <a:rPr lang="ru-RU" sz="2800" dirty="0" err="1"/>
              <a:t>Розвиток</a:t>
            </a:r>
            <a:r>
              <a:rPr lang="ru-RU" sz="2800" dirty="0"/>
              <a:t> </a:t>
            </a:r>
            <a:r>
              <a:rPr lang="ru-RU" sz="2800" dirty="0" err="1"/>
              <a:t>людського</a:t>
            </a:r>
            <a:r>
              <a:rPr lang="ru-RU" sz="2800" dirty="0"/>
              <a:t> </a:t>
            </a:r>
            <a:r>
              <a:rPr lang="ru-RU" sz="2800" dirty="0" err="1"/>
              <a:t>капіталу</a:t>
            </a:r>
            <a:r>
              <a:rPr lang="ru-RU" sz="2800" dirty="0"/>
              <a:t> — </a:t>
            </a:r>
            <a:r>
              <a:rPr lang="ru-RU" sz="2800" dirty="0" err="1"/>
              <a:t>інструменти</a:t>
            </a:r>
            <a:r>
              <a:rPr lang="ru-RU" sz="2800" dirty="0"/>
              <a:t>, </a:t>
            </a:r>
            <a:r>
              <a:rPr lang="ru-RU" sz="2800" dirty="0" err="1"/>
              <a:t>націлені</a:t>
            </a:r>
            <a:r>
              <a:rPr lang="ru-RU" sz="2800" dirty="0"/>
              <a:t> на </a:t>
            </a:r>
            <a:r>
              <a:rPr lang="ru-RU" sz="2800" dirty="0" err="1"/>
              <a:t>підвищення</a:t>
            </a:r>
            <a:r>
              <a:rPr lang="ru-RU" sz="2800" dirty="0"/>
              <a:t> </a:t>
            </a:r>
            <a:r>
              <a:rPr lang="ru-RU" sz="2800" dirty="0" err="1"/>
              <a:t>рівня</a:t>
            </a:r>
            <a:r>
              <a:rPr lang="ru-RU" sz="2800" dirty="0"/>
              <a:t> </a:t>
            </a:r>
            <a:r>
              <a:rPr lang="ru-RU" sz="2800" dirty="0" err="1"/>
              <a:t>компетентності</a:t>
            </a:r>
            <a:r>
              <a:rPr lang="ru-RU" sz="2800" dirty="0"/>
              <a:t> </a:t>
            </a:r>
            <a:r>
              <a:rPr lang="ru-RU" sz="2800" dirty="0" err="1"/>
              <a:t>працівників</a:t>
            </a:r>
            <a:r>
              <a:rPr lang="ru-RU" sz="2800" dirty="0"/>
              <a:t>, </a:t>
            </a:r>
            <a:r>
              <a:rPr lang="ru-RU" sz="2800" dirty="0" err="1"/>
              <a:t>розвиток</a:t>
            </a:r>
            <a:r>
              <a:rPr lang="ru-RU" sz="2800" dirty="0"/>
              <a:t> </a:t>
            </a:r>
            <a:r>
              <a:rPr lang="ru-RU" sz="2800" dirty="0" err="1"/>
              <a:t>їхніх</a:t>
            </a:r>
            <a:r>
              <a:rPr lang="ru-RU" sz="2800" dirty="0"/>
              <a:t> </a:t>
            </a:r>
            <a:r>
              <a:rPr lang="ru-RU" sz="2800" dirty="0" err="1"/>
              <a:t>навичок</a:t>
            </a:r>
            <a:r>
              <a:rPr lang="ru-RU" sz="2800" dirty="0"/>
              <a:t> і </a:t>
            </a:r>
            <a:r>
              <a:rPr lang="ru-RU" sz="2800" dirty="0" err="1"/>
              <a:t>зменшення</a:t>
            </a:r>
            <a:r>
              <a:rPr lang="ru-RU" sz="2800" dirty="0"/>
              <a:t> </a:t>
            </a:r>
            <a:r>
              <a:rPr lang="ru-RU" sz="2800" dirty="0" err="1"/>
              <a:t>міграції</a:t>
            </a:r>
            <a:r>
              <a:rPr lang="ru-RU" sz="2800" dirty="0"/>
              <a:t> </a:t>
            </a:r>
            <a:r>
              <a:rPr lang="ru-RU" sz="2800" dirty="0" err="1"/>
              <a:t>робочої</a:t>
            </a:r>
            <a:r>
              <a:rPr lang="ru-RU" sz="2800" dirty="0"/>
              <a:t> </a:t>
            </a:r>
            <a:r>
              <a:rPr lang="ru-RU" sz="2800" dirty="0" err="1"/>
              <a:t>сили</a:t>
            </a:r>
            <a:r>
              <a:rPr lang="ru-RU" sz="2800" dirty="0"/>
              <a:t>. </a:t>
            </a:r>
          </a:p>
          <a:p>
            <a:pPr marL="457200" indent="-457200">
              <a:buFontTx/>
              <a:buChar char="-"/>
            </a:pPr>
            <a:r>
              <a:rPr lang="ru-RU" sz="2800" dirty="0"/>
              <a:t> </a:t>
            </a:r>
            <a:r>
              <a:rPr lang="ru-RU" sz="2800" dirty="0" err="1"/>
              <a:t>Привабливість</a:t>
            </a:r>
            <a:r>
              <a:rPr lang="ru-RU" sz="2800" dirty="0"/>
              <a:t> </a:t>
            </a:r>
            <a:r>
              <a:rPr lang="ru-RU" sz="2800" dirty="0" err="1"/>
              <a:t>території</a:t>
            </a:r>
            <a:r>
              <a:rPr lang="ru-RU" sz="2800" dirty="0"/>
              <a:t> — </a:t>
            </a:r>
            <a:r>
              <a:rPr lang="ru-RU" sz="2800" dirty="0" err="1"/>
              <a:t>інструменти</a:t>
            </a:r>
            <a:r>
              <a:rPr lang="ru-RU" sz="2800" dirty="0"/>
              <a:t> для </a:t>
            </a:r>
            <a:r>
              <a:rPr lang="ru-RU" sz="2800" dirty="0" err="1"/>
              <a:t>підвищення</a:t>
            </a:r>
            <a:r>
              <a:rPr lang="ru-RU" sz="2800" dirty="0"/>
              <a:t> </a:t>
            </a:r>
            <a:r>
              <a:rPr lang="ru-RU" sz="2800" dirty="0" err="1"/>
              <a:t>якості</a:t>
            </a:r>
            <a:r>
              <a:rPr lang="ru-RU" sz="2800" dirty="0"/>
              <a:t> </a:t>
            </a:r>
            <a:r>
              <a:rPr lang="ru-RU" sz="2800" dirty="0" err="1"/>
              <a:t>інфраструктури</a:t>
            </a:r>
            <a:r>
              <a:rPr lang="ru-RU" sz="2800" dirty="0"/>
              <a:t> та </a:t>
            </a:r>
            <a:r>
              <a:rPr lang="ru-RU" sz="2800" dirty="0" err="1"/>
              <a:t>громадських</a:t>
            </a:r>
            <a:r>
              <a:rPr lang="ru-RU" sz="2800" dirty="0"/>
              <a:t> </a:t>
            </a:r>
            <a:r>
              <a:rPr lang="ru-RU" sz="2800" dirty="0" err="1"/>
              <a:t>просторів</a:t>
            </a:r>
            <a:r>
              <a:rPr lang="ru-RU" sz="2800" dirty="0"/>
              <a:t>, а </a:t>
            </a:r>
            <a:r>
              <a:rPr lang="ru-RU" sz="2800" dirty="0" err="1"/>
              <a:t>також</a:t>
            </a:r>
            <a:r>
              <a:rPr lang="ru-RU" sz="2800" dirty="0"/>
              <a:t> </a:t>
            </a:r>
            <a:r>
              <a:rPr lang="ru-RU" sz="2800" dirty="0" err="1"/>
              <a:t>збереження</a:t>
            </a:r>
            <a:r>
              <a:rPr lang="ru-RU" sz="2800" dirty="0"/>
              <a:t> </a:t>
            </a:r>
            <a:r>
              <a:rPr lang="ru-RU" sz="2800" dirty="0" err="1"/>
              <a:t>довкілля</a:t>
            </a:r>
            <a:r>
              <a:rPr lang="ru-RU" sz="2800" dirty="0"/>
              <a:t>. </a:t>
            </a:r>
          </a:p>
          <a:p>
            <a:pPr marL="457200" indent="-457200">
              <a:buFontTx/>
              <a:buChar char="-"/>
            </a:pPr>
            <a:r>
              <a:rPr lang="ru-RU" sz="2800" dirty="0"/>
              <a:t> Доступ до </a:t>
            </a:r>
            <a:r>
              <a:rPr lang="ru-RU" sz="2800" dirty="0" err="1"/>
              <a:t>фінансування</a:t>
            </a:r>
            <a:r>
              <a:rPr lang="ru-RU" sz="2800" dirty="0"/>
              <a:t> — </a:t>
            </a:r>
            <a:r>
              <a:rPr lang="ru-RU" sz="2800" dirty="0" err="1"/>
              <a:t>інструменти</a:t>
            </a:r>
            <a:r>
              <a:rPr lang="ru-RU" sz="2800" dirty="0"/>
              <a:t>, </a:t>
            </a:r>
            <a:r>
              <a:rPr lang="ru-RU" sz="2800" dirty="0" err="1"/>
              <a:t>що</a:t>
            </a:r>
            <a:r>
              <a:rPr lang="ru-RU" sz="2800" dirty="0"/>
              <a:t> </a:t>
            </a:r>
            <a:r>
              <a:rPr lang="ru-RU" sz="2800" dirty="0" err="1"/>
              <a:t>полегшують</a:t>
            </a:r>
            <a:r>
              <a:rPr lang="ru-RU" sz="2800" dirty="0"/>
              <a:t> доступ </a:t>
            </a:r>
            <a:r>
              <a:rPr lang="ru-RU" sz="2800" dirty="0" err="1"/>
              <a:t>діючого</a:t>
            </a:r>
            <a:r>
              <a:rPr lang="ru-RU" sz="2800" dirty="0"/>
              <a:t> </a:t>
            </a:r>
            <a:r>
              <a:rPr lang="ru-RU" sz="2800" dirty="0" err="1"/>
              <a:t>бізнесу</a:t>
            </a:r>
            <a:r>
              <a:rPr lang="ru-RU" sz="2800" dirty="0"/>
              <a:t> до </a:t>
            </a:r>
            <a:r>
              <a:rPr lang="ru-RU" sz="2800" dirty="0" err="1"/>
              <a:t>фінансових</a:t>
            </a:r>
            <a:r>
              <a:rPr lang="ru-RU" sz="2800" dirty="0"/>
              <a:t> </a:t>
            </a:r>
            <a:r>
              <a:rPr lang="ru-RU" sz="2800" dirty="0" err="1"/>
              <a:t>ресурсів</a:t>
            </a:r>
            <a:r>
              <a:rPr lang="ru-RU" sz="2800" dirty="0"/>
              <a:t>, </a:t>
            </a:r>
            <a:r>
              <a:rPr lang="ru-RU" sz="2800" dirty="0" err="1"/>
              <a:t>наявних</a:t>
            </a:r>
            <a:r>
              <a:rPr lang="ru-RU" sz="2800" dirty="0"/>
              <a:t> на ринку.</a:t>
            </a:r>
            <a:endParaRPr lang="ru-UA" sz="2800" dirty="0"/>
          </a:p>
        </p:txBody>
      </p:sp>
      <p:sp>
        <p:nvSpPr>
          <p:cNvPr id="2" name="Дата 1">
            <a:extLst>
              <a:ext uri="{FF2B5EF4-FFF2-40B4-BE49-F238E27FC236}">
                <a16:creationId xmlns:a16="http://schemas.microsoft.com/office/drawing/2014/main" id="{01082E58-8F84-7B87-E184-BA60B1C9DE33}"/>
              </a:ext>
            </a:extLst>
          </p:cNvPr>
          <p:cNvSpPr>
            <a:spLocks noGrp="1"/>
          </p:cNvSpPr>
          <p:nvPr>
            <p:ph type="dt" sz="half" idx="10"/>
          </p:nvPr>
        </p:nvSpPr>
        <p:spPr/>
        <p:txBody>
          <a:bodyPr/>
          <a:lstStyle/>
          <a:p>
            <a:fld id="{65D94583-1E75-7948-B026-22AB3A175025}" type="datetime1">
              <a:rPr lang="ru-RU" smtClean="0"/>
              <a:t>13.11.2022</a:t>
            </a:fld>
            <a:endParaRPr lang="ru-UA"/>
          </a:p>
        </p:txBody>
      </p:sp>
      <p:sp>
        <p:nvSpPr>
          <p:cNvPr id="3" name="Номер слайда 2">
            <a:extLst>
              <a:ext uri="{FF2B5EF4-FFF2-40B4-BE49-F238E27FC236}">
                <a16:creationId xmlns:a16="http://schemas.microsoft.com/office/drawing/2014/main" id="{14E90C56-AAC3-9AFB-62B6-22EF2260C7E5}"/>
              </a:ext>
            </a:extLst>
          </p:cNvPr>
          <p:cNvSpPr>
            <a:spLocks noGrp="1"/>
          </p:cNvSpPr>
          <p:nvPr>
            <p:ph type="sldNum" sz="quarter" idx="12"/>
          </p:nvPr>
        </p:nvSpPr>
        <p:spPr/>
        <p:txBody>
          <a:bodyPr/>
          <a:lstStyle/>
          <a:p>
            <a:fld id="{7E919570-D5DA-FE4A-AFCE-0801BB8F2B09}" type="slidenum">
              <a:rPr lang="ru-UA" smtClean="0"/>
              <a:t>78</a:t>
            </a:fld>
            <a:endParaRPr lang="ru-UA"/>
          </a:p>
        </p:txBody>
      </p:sp>
    </p:spTree>
    <p:extLst>
      <p:ext uri="{BB962C8B-B14F-4D97-AF65-F5344CB8AC3E}">
        <p14:creationId xmlns:p14="http://schemas.microsoft.com/office/powerpoint/2010/main" val="5948986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9B202C5A-EF33-1745-7912-89D3587682ED}"/>
              </a:ext>
            </a:extLst>
          </p:cNvPr>
          <p:cNvPicPr>
            <a:picLocks noChangeAspect="1"/>
          </p:cNvPicPr>
          <p:nvPr/>
        </p:nvPicPr>
        <p:blipFill>
          <a:blip r:embed="rId2"/>
          <a:stretch>
            <a:fillRect/>
          </a:stretch>
        </p:blipFill>
        <p:spPr>
          <a:xfrm>
            <a:off x="807522" y="171450"/>
            <a:ext cx="10521538" cy="6515100"/>
          </a:xfrm>
          <a:prstGeom prst="rect">
            <a:avLst/>
          </a:prstGeom>
        </p:spPr>
      </p:pic>
      <p:sp>
        <p:nvSpPr>
          <p:cNvPr id="2" name="Дата 1">
            <a:extLst>
              <a:ext uri="{FF2B5EF4-FFF2-40B4-BE49-F238E27FC236}">
                <a16:creationId xmlns:a16="http://schemas.microsoft.com/office/drawing/2014/main" id="{F52C9CDB-F524-3466-2FC9-0F897E44279B}"/>
              </a:ext>
            </a:extLst>
          </p:cNvPr>
          <p:cNvSpPr>
            <a:spLocks noGrp="1"/>
          </p:cNvSpPr>
          <p:nvPr>
            <p:ph type="dt" sz="half" idx="10"/>
          </p:nvPr>
        </p:nvSpPr>
        <p:spPr/>
        <p:txBody>
          <a:bodyPr/>
          <a:lstStyle/>
          <a:p>
            <a:fld id="{455CC440-44FE-7348-B20F-1C93397AC9F9}" type="datetime1">
              <a:rPr lang="ru-RU" smtClean="0"/>
              <a:t>13.11.2022</a:t>
            </a:fld>
            <a:endParaRPr lang="ru-UA"/>
          </a:p>
        </p:txBody>
      </p:sp>
      <p:sp>
        <p:nvSpPr>
          <p:cNvPr id="3" name="Номер слайда 2">
            <a:extLst>
              <a:ext uri="{FF2B5EF4-FFF2-40B4-BE49-F238E27FC236}">
                <a16:creationId xmlns:a16="http://schemas.microsoft.com/office/drawing/2014/main" id="{A813C344-A0E9-D068-85D7-C42545A145E9}"/>
              </a:ext>
            </a:extLst>
          </p:cNvPr>
          <p:cNvSpPr>
            <a:spLocks noGrp="1"/>
          </p:cNvSpPr>
          <p:nvPr>
            <p:ph type="sldNum" sz="quarter" idx="12"/>
          </p:nvPr>
        </p:nvSpPr>
        <p:spPr/>
        <p:txBody>
          <a:bodyPr/>
          <a:lstStyle/>
          <a:p>
            <a:fld id="{7E919570-D5DA-FE4A-AFCE-0801BB8F2B09}" type="slidenum">
              <a:rPr lang="ru-UA" smtClean="0"/>
              <a:t>79</a:t>
            </a:fld>
            <a:endParaRPr lang="ru-UA"/>
          </a:p>
        </p:txBody>
      </p:sp>
    </p:spTree>
    <p:extLst>
      <p:ext uri="{BB962C8B-B14F-4D97-AF65-F5344CB8AC3E}">
        <p14:creationId xmlns:p14="http://schemas.microsoft.com/office/powerpoint/2010/main" val="2169663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74" y="226093"/>
            <a:ext cx="10364451" cy="1596177"/>
          </a:xfrm>
        </p:spPr>
        <p:txBody>
          <a:bodyPr>
            <a:normAutofit/>
          </a:bodyPr>
          <a:lstStyle/>
          <a:p>
            <a:r>
              <a:rPr lang="ru-RU" dirty="0"/>
              <a:t>1Багаторівневість політики </a:t>
            </a:r>
            <a:r>
              <a:rPr lang="ru-RU" dirty="0" err="1"/>
              <a:t>соціального</a:t>
            </a:r>
            <a:r>
              <a:rPr lang="ru-RU" dirty="0"/>
              <a:t> </a:t>
            </a:r>
            <a:r>
              <a:rPr lang="ru-RU" dirty="0" err="1"/>
              <a:t>захисту</a:t>
            </a:r>
            <a:r>
              <a:rPr lang="ru-RU" dirty="0"/>
              <a:t> ЄС</a:t>
            </a:r>
          </a:p>
        </p:txBody>
      </p:sp>
      <p:sp>
        <p:nvSpPr>
          <p:cNvPr id="3" name="Объект 2"/>
          <p:cNvSpPr>
            <a:spLocks noGrp="1"/>
          </p:cNvSpPr>
          <p:nvPr>
            <p:ph idx="1"/>
          </p:nvPr>
        </p:nvSpPr>
        <p:spPr>
          <a:xfrm>
            <a:off x="3474720" y="1811384"/>
            <a:ext cx="8455915" cy="4894216"/>
          </a:xfrm>
        </p:spPr>
        <p:txBody>
          <a:bodyPr>
            <a:normAutofit fontScale="85000" lnSpcReduction="10000"/>
          </a:bodyPr>
          <a:lstStyle/>
          <a:p>
            <a:pPr marL="0" indent="0">
              <a:buNone/>
            </a:pPr>
            <a:r>
              <a:rPr lang="ru-RU" dirty="0" err="1"/>
              <a:t>Соціальна</a:t>
            </a:r>
            <a:r>
              <a:rPr lang="ru-RU" dirty="0"/>
              <a:t> </a:t>
            </a:r>
            <a:r>
              <a:rPr lang="ru-RU" dirty="0" err="1"/>
              <a:t>політика</a:t>
            </a:r>
            <a:r>
              <a:rPr lang="ru-RU" dirty="0"/>
              <a:t> </a:t>
            </a:r>
            <a:r>
              <a:rPr lang="ru-RU" dirty="0" err="1"/>
              <a:t>означає</a:t>
            </a:r>
            <a:r>
              <a:rPr lang="ru-RU" dirty="0"/>
              <a:t> в широкому </a:t>
            </a:r>
            <a:r>
              <a:rPr lang="ru-RU" dirty="0" err="1"/>
              <a:t>розумінні</a:t>
            </a:r>
            <a:r>
              <a:rPr lang="ru-RU" dirty="0"/>
              <a:t> </a:t>
            </a:r>
            <a:r>
              <a:rPr lang="ru-RU" dirty="0" err="1"/>
              <a:t>діяльність</a:t>
            </a:r>
            <a:r>
              <a:rPr lang="ru-RU" dirty="0"/>
              <a:t> </a:t>
            </a:r>
            <a:r>
              <a:rPr lang="ru-RU" dirty="0" err="1"/>
              <a:t>національної</a:t>
            </a:r>
            <a:r>
              <a:rPr lang="ru-RU" dirty="0"/>
              <a:t> </a:t>
            </a:r>
            <a:r>
              <a:rPr lang="ru-RU" dirty="0" err="1"/>
              <a:t>влади</a:t>
            </a:r>
            <a:r>
              <a:rPr lang="ru-RU" dirty="0"/>
              <a:t> </a:t>
            </a:r>
            <a:r>
              <a:rPr lang="ru-RU" dirty="0" err="1"/>
              <a:t>щодо</a:t>
            </a:r>
            <a:r>
              <a:rPr lang="ru-RU" dirty="0"/>
              <a:t> </a:t>
            </a:r>
            <a:r>
              <a:rPr lang="ru-RU" dirty="0" err="1"/>
              <a:t>організації</a:t>
            </a:r>
            <a:r>
              <a:rPr lang="ru-RU" dirty="0"/>
              <a:t> та </a:t>
            </a:r>
            <a:r>
              <a:rPr lang="ru-RU" dirty="0" err="1"/>
              <a:t>підтримання</a:t>
            </a:r>
            <a:r>
              <a:rPr lang="ru-RU" dirty="0"/>
              <a:t> </a:t>
            </a:r>
            <a:r>
              <a:rPr lang="ru-RU" dirty="0" err="1"/>
              <a:t>добробуту</a:t>
            </a:r>
            <a:r>
              <a:rPr lang="ru-RU" dirty="0"/>
              <a:t> </a:t>
            </a:r>
            <a:r>
              <a:rPr lang="ru-RU" dirty="0" err="1"/>
              <a:t>держави</a:t>
            </a:r>
            <a:r>
              <a:rPr lang="ru-RU" dirty="0"/>
              <a:t> на </a:t>
            </a:r>
            <a:r>
              <a:rPr lang="ru-RU" dirty="0" err="1"/>
              <a:t>користь</a:t>
            </a:r>
            <a:r>
              <a:rPr lang="ru-RU" dirty="0"/>
              <a:t> </a:t>
            </a:r>
            <a:r>
              <a:rPr lang="ru-RU" dirty="0" err="1"/>
              <a:t>її</a:t>
            </a:r>
            <a:r>
              <a:rPr lang="ru-RU" dirty="0"/>
              <a:t> </a:t>
            </a:r>
            <a:r>
              <a:rPr lang="ru-RU" dirty="0" err="1"/>
              <a:t>громадян</a:t>
            </a:r>
            <a:r>
              <a:rPr lang="ru-RU" dirty="0"/>
              <a:t>.</a:t>
            </a:r>
          </a:p>
          <a:p>
            <a:pPr>
              <a:buFontTx/>
              <a:buChar char="-"/>
            </a:pPr>
            <a:r>
              <a:rPr lang="ru-RU" dirty="0" err="1"/>
              <a:t>перерозподіл</a:t>
            </a:r>
            <a:r>
              <a:rPr lang="ru-RU" dirty="0"/>
              <a:t> </a:t>
            </a:r>
            <a:r>
              <a:rPr lang="ru-RU" dirty="0" err="1"/>
              <a:t>суспільних</a:t>
            </a:r>
            <a:r>
              <a:rPr lang="ru-RU" dirty="0"/>
              <a:t> благ</a:t>
            </a:r>
          </a:p>
          <a:p>
            <a:pPr>
              <a:buFontTx/>
              <a:buChar char="-"/>
            </a:pPr>
            <a:r>
              <a:rPr lang="ru-RU" dirty="0" err="1"/>
              <a:t>зменшує</a:t>
            </a:r>
            <a:r>
              <a:rPr lang="ru-RU" dirty="0"/>
              <a:t> </a:t>
            </a:r>
            <a:r>
              <a:rPr lang="ru-RU" dirty="0" err="1"/>
              <a:t>негативні</a:t>
            </a:r>
            <a:r>
              <a:rPr lang="ru-RU" dirty="0"/>
              <a:t> </a:t>
            </a:r>
            <a:r>
              <a:rPr lang="ru-RU" dirty="0" err="1"/>
              <a:t>наслідки</a:t>
            </a:r>
            <a:r>
              <a:rPr lang="ru-RU" dirty="0"/>
              <a:t> </a:t>
            </a:r>
            <a:r>
              <a:rPr lang="ru-RU" dirty="0" err="1"/>
              <a:t>функціонування</a:t>
            </a:r>
            <a:r>
              <a:rPr lang="ru-RU" dirty="0"/>
              <a:t> ринку </a:t>
            </a:r>
            <a:r>
              <a:rPr lang="ru-RU" dirty="0" err="1"/>
              <a:t>праці</a:t>
            </a:r>
            <a:r>
              <a:rPr lang="ru-RU" dirty="0"/>
              <a:t>. </a:t>
            </a:r>
          </a:p>
          <a:p>
            <a:pPr>
              <a:buFontTx/>
              <a:buChar char="-"/>
            </a:pPr>
            <a:r>
              <a:rPr lang="ru-RU" dirty="0" err="1"/>
              <a:t>абезпечення</a:t>
            </a:r>
            <a:r>
              <a:rPr lang="ru-RU" dirty="0"/>
              <a:t> </a:t>
            </a:r>
            <a:r>
              <a:rPr lang="ru-RU" dirty="0" err="1"/>
              <a:t>колективних</a:t>
            </a:r>
            <a:r>
              <a:rPr lang="ru-RU" dirty="0"/>
              <a:t> </a:t>
            </a:r>
            <a:r>
              <a:rPr lang="ru-RU" dirty="0" err="1"/>
              <a:t>соціальних</a:t>
            </a:r>
            <a:r>
              <a:rPr lang="ru-RU" dirty="0"/>
              <a:t> потреб (</a:t>
            </a:r>
            <a:r>
              <a:rPr lang="ru-RU" dirty="0" err="1"/>
              <a:t>охорона</a:t>
            </a:r>
            <a:r>
              <a:rPr lang="ru-RU" dirty="0"/>
              <a:t> </a:t>
            </a:r>
            <a:r>
              <a:rPr lang="ru-RU" dirty="0" err="1"/>
              <a:t>здоров'я</a:t>
            </a:r>
            <a:r>
              <a:rPr lang="ru-RU" dirty="0"/>
              <a:t>, </a:t>
            </a:r>
            <a:r>
              <a:rPr lang="ru-RU" dirty="0" err="1"/>
              <a:t>охорона</a:t>
            </a:r>
            <a:r>
              <a:rPr lang="ru-RU" dirty="0"/>
              <a:t> </a:t>
            </a:r>
            <a:r>
              <a:rPr lang="ru-RU" dirty="0" err="1"/>
              <a:t>праці</a:t>
            </a:r>
            <a:r>
              <a:rPr lang="ru-RU" dirty="0"/>
              <a:t>, </a:t>
            </a:r>
            <a:r>
              <a:rPr lang="ru-RU" dirty="0" err="1"/>
              <a:t>освіта</a:t>
            </a:r>
            <a:r>
              <a:rPr lang="ru-RU" dirty="0"/>
              <a:t>, </a:t>
            </a:r>
            <a:r>
              <a:rPr lang="ru-RU" dirty="0" err="1"/>
              <a:t>професійне</a:t>
            </a:r>
            <a:r>
              <a:rPr lang="ru-RU" dirty="0"/>
              <a:t> </a:t>
            </a:r>
            <a:r>
              <a:rPr lang="ru-RU" dirty="0" err="1"/>
              <a:t>навчання</a:t>
            </a:r>
            <a:r>
              <a:rPr lang="ru-RU" dirty="0"/>
              <a:t> </a:t>
            </a:r>
            <a:r>
              <a:rPr lang="ru-RU" dirty="0" err="1"/>
              <a:t>тощо</a:t>
            </a:r>
            <a:r>
              <a:rPr lang="ru-RU" dirty="0"/>
              <a:t>) </a:t>
            </a:r>
          </a:p>
          <a:p>
            <a:pPr>
              <a:buFontTx/>
              <a:buChar char="-"/>
            </a:pPr>
            <a:r>
              <a:rPr lang="ru-RU" dirty="0"/>
              <a:t> </a:t>
            </a:r>
            <a:r>
              <a:rPr lang="ru-RU" dirty="0" err="1"/>
              <a:t>соціального</a:t>
            </a:r>
            <a:r>
              <a:rPr lang="ru-RU" dirty="0"/>
              <a:t> </a:t>
            </a:r>
            <a:r>
              <a:rPr lang="ru-RU" dirty="0" err="1"/>
              <a:t>забезпечення</a:t>
            </a:r>
            <a:r>
              <a:rPr lang="ru-RU" dirty="0"/>
              <a:t> </a:t>
            </a:r>
            <a:r>
              <a:rPr lang="ru-RU" dirty="0" err="1"/>
              <a:t>тієї</a:t>
            </a:r>
            <a:r>
              <a:rPr lang="ru-RU" dirty="0"/>
              <a:t> </a:t>
            </a:r>
            <a:r>
              <a:rPr lang="ru-RU" dirty="0" err="1"/>
              <a:t>частини</a:t>
            </a:r>
            <a:r>
              <a:rPr lang="ru-RU" dirty="0"/>
              <a:t> </a:t>
            </a:r>
            <a:r>
              <a:rPr lang="ru-RU" dirty="0" err="1"/>
              <a:t>населення</a:t>
            </a:r>
            <a:r>
              <a:rPr lang="ru-RU" dirty="0"/>
              <a:t>, яка </a:t>
            </a:r>
            <a:r>
              <a:rPr lang="ru-RU" dirty="0" err="1"/>
              <a:t>потребує</a:t>
            </a:r>
            <a:r>
              <a:rPr lang="ru-RU" dirty="0"/>
              <a:t> </a:t>
            </a:r>
            <a:r>
              <a:rPr lang="ru-RU" dirty="0" err="1"/>
              <a:t>допомоги</a:t>
            </a:r>
            <a:r>
              <a:rPr lang="ru-RU" dirty="0"/>
              <a:t> </a:t>
            </a:r>
            <a:r>
              <a:rPr lang="ru-RU" dirty="0" err="1"/>
              <a:t>держави</a:t>
            </a:r>
            <a:r>
              <a:rPr lang="ru-RU" dirty="0"/>
              <a:t> (</a:t>
            </a:r>
            <a:r>
              <a:rPr lang="ru-RU" dirty="0" err="1"/>
              <a:t>пенсіонери</a:t>
            </a:r>
            <a:r>
              <a:rPr lang="ru-RU" dirty="0"/>
              <a:t>, </a:t>
            </a:r>
            <a:r>
              <a:rPr lang="ru-RU" dirty="0" err="1"/>
              <a:t>інваліди</a:t>
            </a:r>
            <a:r>
              <a:rPr lang="ru-RU" dirty="0"/>
              <a:t>, </a:t>
            </a:r>
            <a:r>
              <a:rPr lang="ru-RU" dirty="0" err="1"/>
              <a:t>безробітні</a:t>
            </a:r>
            <a:r>
              <a:rPr lang="ru-RU" dirty="0"/>
              <a:t>, </a:t>
            </a:r>
            <a:r>
              <a:rPr lang="ru-RU" dirty="0" err="1"/>
              <a:t>багатодітні</a:t>
            </a:r>
            <a:r>
              <a:rPr lang="ru-RU" dirty="0"/>
              <a:t> </a:t>
            </a:r>
            <a:r>
              <a:rPr lang="ru-RU" dirty="0" err="1"/>
              <a:t>сім'ї</a:t>
            </a:r>
            <a:r>
              <a:rPr lang="ru-RU" dirty="0"/>
              <a:t>). </a:t>
            </a:r>
          </a:p>
          <a:p>
            <a:pPr marL="0" indent="0">
              <a:buNone/>
            </a:pPr>
            <a:endParaRPr lang="ru-RU" dirty="0"/>
          </a:p>
          <a:p>
            <a:pPr marL="0" indent="0">
              <a:buNone/>
            </a:pPr>
            <a:r>
              <a:rPr lang="ru-RU" dirty="0" err="1"/>
              <a:t>Тобто</a:t>
            </a:r>
            <a:r>
              <a:rPr lang="ru-RU" dirty="0"/>
              <a:t> </a:t>
            </a:r>
            <a:r>
              <a:rPr lang="ru-RU" dirty="0" err="1"/>
              <a:t>соціальна</a:t>
            </a:r>
            <a:r>
              <a:rPr lang="ru-RU" dirty="0"/>
              <a:t> </a:t>
            </a:r>
            <a:r>
              <a:rPr lang="ru-RU" dirty="0" err="1"/>
              <a:t>політика</a:t>
            </a:r>
            <a:r>
              <a:rPr lang="ru-RU" dirty="0"/>
              <a:t> </a:t>
            </a:r>
            <a:r>
              <a:rPr lang="ru-RU" dirty="0" err="1"/>
              <a:t>розглядається</a:t>
            </a:r>
            <a:r>
              <a:rPr lang="ru-RU" dirty="0"/>
              <a:t> як </a:t>
            </a:r>
            <a:r>
              <a:rPr lang="ru-RU" dirty="0" err="1"/>
              <a:t>національний</a:t>
            </a:r>
            <a:r>
              <a:rPr lang="ru-RU" dirty="0"/>
              <a:t> феномен. </a:t>
            </a:r>
            <a:r>
              <a:rPr lang="ru-RU" dirty="0" err="1"/>
              <a:t>Однак</a:t>
            </a:r>
            <a:r>
              <a:rPr lang="ru-RU" dirty="0"/>
              <a:t> у рамках </a:t>
            </a:r>
            <a:r>
              <a:rPr lang="ru-RU" dirty="0" err="1"/>
              <a:t>Євросоюзу</a:t>
            </a:r>
            <a:r>
              <a:rPr lang="ru-RU" dirty="0"/>
              <a:t> вона </a:t>
            </a:r>
            <a:r>
              <a:rPr lang="ru-RU" dirty="0" err="1"/>
              <a:t>набула</a:t>
            </a:r>
            <a:r>
              <a:rPr lang="ru-RU" dirty="0"/>
              <a:t> </a:t>
            </a:r>
            <a:r>
              <a:rPr lang="ru-RU" dirty="0" err="1"/>
              <a:t>значення</a:t>
            </a:r>
            <a:r>
              <a:rPr lang="ru-RU" dirty="0"/>
              <a:t> </a:t>
            </a:r>
            <a:r>
              <a:rPr lang="ru-RU" dirty="0" err="1"/>
              <a:t>загальноєвропейського</a:t>
            </a:r>
            <a:r>
              <a:rPr lang="ru-RU" dirty="0"/>
              <a:t> феномену.</a:t>
            </a:r>
          </a:p>
        </p:txBody>
      </p:sp>
      <p:pic>
        <p:nvPicPr>
          <p:cNvPr id="4" name="Рисунок 3"/>
          <p:cNvPicPr>
            <a:picLocks noChangeAspect="1"/>
          </p:cNvPicPr>
          <p:nvPr/>
        </p:nvPicPr>
        <p:blipFill>
          <a:blip r:embed="rId2"/>
          <a:stretch>
            <a:fillRect/>
          </a:stretch>
        </p:blipFill>
        <p:spPr>
          <a:xfrm>
            <a:off x="386309" y="2410642"/>
            <a:ext cx="2466975" cy="1847850"/>
          </a:xfrm>
          <a:prstGeom prst="rect">
            <a:avLst/>
          </a:prstGeom>
        </p:spPr>
      </p:pic>
      <p:pic>
        <p:nvPicPr>
          <p:cNvPr id="5" name="Рисунок 4"/>
          <p:cNvPicPr>
            <a:picLocks noChangeAspect="1"/>
          </p:cNvPicPr>
          <p:nvPr/>
        </p:nvPicPr>
        <p:blipFill>
          <a:blip r:embed="rId3"/>
          <a:stretch>
            <a:fillRect/>
          </a:stretch>
        </p:blipFill>
        <p:spPr>
          <a:xfrm>
            <a:off x="386309" y="4585238"/>
            <a:ext cx="2376487" cy="1782365"/>
          </a:xfrm>
          <a:prstGeom prst="rect">
            <a:avLst/>
          </a:prstGeom>
        </p:spPr>
      </p:pic>
      <p:sp>
        <p:nvSpPr>
          <p:cNvPr id="6" name="Дата 5">
            <a:extLst>
              <a:ext uri="{FF2B5EF4-FFF2-40B4-BE49-F238E27FC236}">
                <a16:creationId xmlns:a16="http://schemas.microsoft.com/office/drawing/2014/main" id="{BA1A320D-C5E0-8248-AF6D-70156B95729B}"/>
              </a:ext>
            </a:extLst>
          </p:cNvPr>
          <p:cNvSpPr>
            <a:spLocks noGrp="1"/>
          </p:cNvSpPr>
          <p:nvPr>
            <p:ph type="dt" sz="half" idx="10"/>
          </p:nvPr>
        </p:nvSpPr>
        <p:spPr/>
        <p:txBody>
          <a:bodyPr/>
          <a:lstStyle/>
          <a:p>
            <a:fld id="{E548CAF9-FA77-1B4B-941D-18BDDE187A63}" type="datetime1">
              <a:rPr lang="ru-RU" smtClean="0"/>
              <a:t>13.11.2022</a:t>
            </a:fld>
            <a:endParaRPr lang="ru-UA"/>
          </a:p>
        </p:txBody>
      </p:sp>
      <p:sp>
        <p:nvSpPr>
          <p:cNvPr id="7" name="Номер слайда 6">
            <a:extLst>
              <a:ext uri="{FF2B5EF4-FFF2-40B4-BE49-F238E27FC236}">
                <a16:creationId xmlns:a16="http://schemas.microsoft.com/office/drawing/2014/main" id="{5808CCF9-860B-DA4B-B17B-0ABDB117FC96}"/>
              </a:ext>
            </a:extLst>
          </p:cNvPr>
          <p:cNvSpPr>
            <a:spLocks noGrp="1"/>
          </p:cNvSpPr>
          <p:nvPr>
            <p:ph type="sldNum" sz="quarter" idx="12"/>
          </p:nvPr>
        </p:nvSpPr>
        <p:spPr/>
        <p:txBody>
          <a:bodyPr/>
          <a:lstStyle/>
          <a:p>
            <a:fld id="{D4CBF4CF-B119-4841-B505-2CAA97F19D28}" type="slidenum">
              <a:rPr lang="ru-UA" smtClean="0"/>
              <a:t>8</a:t>
            </a:fld>
            <a:endParaRPr lang="ru-UA"/>
          </a:p>
        </p:txBody>
      </p:sp>
    </p:spTree>
    <p:extLst>
      <p:ext uri="{BB962C8B-B14F-4D97-AF65-F5344CB8AC3E}">
        <p14:creationId xmlns:p14="http://schemas.microsoft.com/office/powerpoint/2010/main" val="25918857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8648128-87EE-DA0B-F7FA-301A7DBB070E}"/>
              </a:ext>
            </a:extLst>
          </p:cNvPr>
          <p:cNvSpPr>
            <a:spLocks noGrp="1"/>
          </p:cNvSpPr>
          <p:nvPr>
            <p:ph idx="1"/>
          </p:nvPr>
        </p:nvSpPr>
        <p:spPr>
          <a:xfrm>
            <a:off x="838200" y="356261"/>
            <a:ext cx="9220200" cy="3769690"/>
          </a:xfrm>
        </p:spPr>
        <p:txBody>
          <a:bodyPr>
            <a:normAutofit fontScale="92500" lnSpcReduction="20000"/>
          </a:bodyPr>
          <a:lstStyle/>
          <a:p>
            <a:pPr algn="just"/>
            <a:r>
              <a:rPr lang="ru-RU" b="1" dirty="0" err="1"/>
              <a:t>Грантові</a:t>
            </a:r>
            <a:r>
              <a:rPr lang="ru-RU" b="1" dirty="0"/>
              <a:t> </a:t>
            </a:r>
            <a:r>
              <a:rPr lang="ru-RU" b="1" dirty="0" err="1"/>
              <a:t>інструменти</a:t>
            </a:r>
            <a:r>
              <a:rPr lang="ru-RU" b="1" dirty="0"/>
              <a:t> </a:t>
            </a:r>
            <a:r>
              <a:rPr lang="ru-RU" b="1" dirty="0" err="1"/>
              <a:t>є</a:t>
            </a:r>
            <a:r>
              <a:rPr lang="ru-RU" b="1" dirty="0"/>
              <a:t> </a:t>
            </a:r>
            <a:r>
              <a:rPr lang="ru-RU" b="1" dirty="0" err="1"/>
              <a:t>важливим</a:t>
            </a:r>
            <a:r>
              <a:rPr lang="ru-RU" b="1" dirty="0"/>
              <a:t> </a:t>
            </a:r>
            <a:r>
              <a:rPr lang="ru-RU" b="1" dirty="0" err="1"/>
              <a:t>інструментом</a:t>
            </a:r>
            <a:r>
              <a:rPr lang="ru-RU" b="1" dirty="0"/>
              <a:t> </a:t>
            </a:r>
            <a:r>
              <a:rPr lang="ru-RU" b="1" dirty="0" err="1"/>
              <a:t>підтримки</a:t>
            </a:r>
            <a:r>
              <a:rPr lang="ru-RU" b="1" dirty="0"/>
              <a:t> МЕР. </a:t>
            </a:r>
          </a:p>
          <a:p>
            <a:pPr marL="0" indent="0" algn="just">
              <a:buNone/>
            </a:pPr>
            <a:r>
              <a:rPr lang="ru-RU" dirty="0" err="1"/>
              <a:t>По-перше</a:t>
            </a:r>
            <a:r>
              <a:rPr lang="ru-RU" dirty="0"/>
              <a:t>, </a:t>
            </a:r>
            <a:r>
              <a:rPr lang="ru-RU" dirty="0" err="1"/>
              <a:t>управління</a:t>
            </a:r>
            <a:r>
              <a:rPr lang="ru-RU" dirty="0"/>
              <a:t> фондами </a:t>
            </a:r>
            <a:r>
              <a:rPr lang="ru-RU" dirty="0" err="1"/>
              <a:t>грантових</a:t>
            </a:r>
            <a:r>
              <a:rPr lang="ru-RU" dirty="0"/>
              <a:t> </a:t>
            </a:r>
            <a:r>
              <a:rPr lang="ru-RU" dirty="0" err="1"/>
              <a:t>ресурсів</a:t>
            </a:r>
            <a:r>
              <a:rPr lang="ru-RU" dirty="0"/>
              <a:t> </a:t>
            </a:r>
            <a:r>
              <a:rPr lang="ru-RU" dirty="0" err="1"/>
              <a:t>відбувається</a:t>
            </a:r>
            <a:r>
              <a:rPr lang="ru-RU" dirty="0"/>
              <a:t> в  </a:t>
            </a:r>
            <a:r>
              <a:rPr lang="ru-RU" dirty="0" err="1"/>
              <a:t>такий</a:t>
            </a:r>
            <a:r>
              <a:rPr lang="ru-RU" dirty="0"/>
              <a:t> </a:t>
            </a:r>
            <a:r>
              <a:rPr lang="ru-RU" dirty="0" err="1"/>
              <a:t>спосіб</a:t>
            </a:r>
            <a:r>
              <a:rPr lang="ru-RU" dirty="0"/>
              <a:t>, </a:t>
            </a:r>
            <a:r>
              <a:rPr lang="ru-RU" dirty="0" err="1"/>
              <a:t>що</a:t>
            </a:r>
            <a:r>
              <a:rPr lang="ru-RU" dirty="0"/>
              <a:t> </a:t>
            </a:r>
            <a:r>
              <a:rPr lang="ru-RU" dirty="0" err="1"/>
              <a:t>надає</a:t>
            </a:r>
            <a:r>
              <a:rPr lang="ru-RU" dirty="0"/>
              <a:t> </a:t>
            </a:r>
            <a:r>
              <a:rPr lang="ru-RU" dirty="0" err="1"/>
              <a:t>їм</a:t>
            </a:r>
            <a:r>
              <a:rPr lang="ru-RU" dirty="0"/>
              <a:t> </a:t>
            </a:r>
            <a:r>
              <a:rPr lang="ru-RU" dirty="0" err="1"/>
              <a:t>можливість</a:t>
            </a:r>
            <a:r>
              <a:rPr lang="ru-RU" dirty="0"/>
              <a:t> </a:t>
            </a:r>
            <a:r>
              <a:rPr lang="ru-RU" dirty="0" err="1"/>
              <a:t>гнучко</a:t>
            </a:r>
            <a:r>
              <a:rPr lang="ru-RU" dirty="0"/>
              <a:t> </a:t>
            </a:r>
            <a:r>
              <a:rPr lang="ru-RU" dirty="0" err="1"/>
              <a:t>реагувати</a:t>
            </a:r>
            <a:r>
              <a:rPr lang="ru-RU" dirty="0"/>
              <a:t> на потреби </a:t>
            </a:r>
            <a:r>
              <a:rPr lang="ru-RU" dirty="0" err="1"/>
              <a:t>муніципалітетів</a:t>
            </a:r>
            <a:r>
              <a:rPr lang="ru-RU" dirty="0"/>
              <a:t>, </a:t>
            </a:r>
            <a:r>
              <a:rPr lang="ru-RU" dirty="0" err="1"/>
              <a:t>чого</a:t>
            </a:r>
            <a:r>
              <a:rPr lang="ru-RU" dirty="0"/>
              <a:t> не </a:t>
            </a:r>
            <a:r>
              <a:rPr lang="ru-RU" dirty="0" err="1"/>
              <a:t>вистачає</a:t>
            </a:r>
            <a:r>
              <a:rPr lang="ru-RU" dirty="0"/>
              <a:t> </a:t>
            </a:r>
            <a:r>
              <a:rPr lang="ru-RU" dirty="0" err="1"/>
              <a:t>більшості</a:t>
            </a:r>
            <a:r>
              <a:rPr lang="ru-RU" dirty="0"/>
              <a:t> </a:t>
            </a:r>
            <a:r>
              <a:rPr lang="ru-RU" dirty="0" err="1"/>
              <a:t>державних</a:t>
            </a:r>
            <a:r>
              <a:rPr lang="ru-RU" dirty="0"/>
              <a:t> </a:t>
            </a:r>
            <a:r>
              <a:rPr lang="ru-RU" dirty="0" err="1"/>
              <a:t>програм</a:t>
            </a:r>
            <a:r>
              <a:rPr lang="ru-RU" dirty="0"/>
              <a:t>. </a:t>
            </a:r>
            <a:r>
              <a:rPr lang="ru-RU" dirty="0" err="1"/>
              <a:t>Грантові</a:t>
            </a:r>
            <a:r>
              <a:rPr lang="ru-RU" dirty="0"/>
              <a:t> </a:t>
            </a:r>
            <a:r>
              <a:rPr lang="ru-RU" dirty="0" err="1"/>
              <a:t>програми</a:t>
            </a:r>
            <a:r>
              <a:rPr lang="ru-RU" dirty="0"/>
              <a:t> </a:t>
            </a:r>
            <a:r>
              <a:rPr lang="ru-RU" dirty="0" err="1"/>
              <a:t>можуть</a:t>
            </a:r>
            <a:r>
              <a:rPr lang="ru-RU" dirty="0"/>
              <a:t> </a:t>
            </a:r>
            <a:r>
              <a:rPr lang="ru-RU" dirty="0" err="1"/>
              <a:t>швидко</a:t>
            </a:r>
            <a:r>
              <a:rPr lang="ru-RU" dirty="0"/>
              <a:t> </a:t>
            </a:r>
            <a:r>
              <a:rPr lang="ru-RU" dirty="0" err="1"/>
              <a:t>змінюватися</a:t>
            </a:r>
            <a:r>
              <a:rPr lang="ru-RU" dirty="0"/>
              <a:t>, </a:t>
            </a:r>
            <a:r>
              <a:rPr lang="ru-RU" dirty="0" err="1"/>
              <a:t>реагувати</a:t>
            </a:r>
            <a:r>
              <a:rPr lang="ru-RU" dirty="0"/>
              <a:t> на </a:t>
            </a:r>
            <a:r>
              <a:rPr lang="ru-RU" dirty="0" err="1"/>
              <a:t>ризики</a:t>
            </a:r>
            <a:r>
              <a:rPr lang="ru-RU" dirty="0"/>
              <a:t>, </a:t>
            </a:r>
            <a:r>
              <a:rPr lang="ru-RU" dirty="0" err="1"/>
              <a:t>започатковувати</a:t>
            </a:r>
            <a:r>
              <a:rPr lang="ru-RU" dirty="0"/>
              <a:t> </a:t>
            </a:r>
            <a:r>
              <a:rPr lang="ru-RU" dirty="0" err="1"/>
              <a:t>інновації</a:t>
            </a:r>
            <a:r>
              <a:rPr lang="ru-RU" dirty="0"/>
              <a:t> та </a:t>
            </a:r>
            <a:r>
              <a:rPr lang="ru-RU" dirty="0" err="1"/>
              <a:t>змінювати</a:t>
            </a:r>
            <a:r>
              <a:rPr lang="ru-RU" dirty="0"/>
              <a:t> </a:t>
            </a:r>
            <a:r>
              <a:rPr lang="ru-RU" dirty="0" err="1"/>
              <a:t>традиційні</a:t>
            </a:r>
            <a:r>
              <a:rPr lang="ru-RU" dirty="0"/>
              <a:t> </a:t>
            </a:r>
            <a:r>
              <a:rPr lang="ru-RU" dirty="0" err="1"/>
              <a:t>підходи</a:t>
            </a:r>
            <a:r>
              <a:rPr lang="ru-RU" dirty="0"/>
              <a:t> до МЕР. </a:t>
            </a:r>
          </a:p>
          <a:p>
            <a:pPr marL="0" indent="0" algn="just">
              <a:buNone/>
            </a:pPr>
            <a:r>
              <a:rPr lang="ru-RU" dirty="0" err="1"/>
              <a:t>По-друге</a:t>
            </a:r>
            <a:r>
              <a:rPr lang="ru-RU" dirty="0"/>
              <a:t>, </a:t>
            </a:r>
            <a:r>
              <a:rPr lang="ru-RU" dirty="0" err="1"/>
              <a:t>гранти</a:t>
            </a:r>
            <a:r>
              <a:rPr lang="ru-RU" dirty="0"/>
              <a:t> </a:t>
            </a:r>
            <a:r>
              <a:rPr lang="ru-RU" dirty="0" err="1"/>
              <a:t>від</a:t>
            </a:r>
            <a:r>
              <a:rPr lang="ru-RU" dirty="0"/>
              <a:t> </a:t>
            </a:r>
            <a:r>
              <a:rPr lang="ru-RU" dirty="0" err="1"/>
              <a:t>різноманітних</a:t>
            </a:r>
            <a:r>
              <a:rPr lang="ru-RU" dirty="0"/>
              <a:t> </a:t>
            </a:r>
            <a:r>
              <a:rPr lang="ru-RU" dirty="0" err="1"/>
              <a:t>донорів</a:t>
            </a:r>
            <a:r>
              <a:rPr lang="ru-RU" dirty="0"/>
              <a:t> часто </a:t>
            </a:r>
            <a:r>
              <a:rPr lang="ru-RU" dirty="0" err="1"/>
              <a:t>слугують</a:t>
            </a:r>
            <a:r>
              <a:rPr lang="ru-RU" dirty="0"/>
              <a:t> першим </a:t>
            </a:r>
            <a:r>
              <a:rPr lang="ru-RU" dirty="0" err="1"/>
              <a:t>або</a:t>
            </a:r>
            <a:r>
              <a:rPr lang="ru-RU" dirty="0"/>
              <a:t> </a:t>
            </a:r>
            <a:r>
              <a:rPr lang="ru-RU" dirty="0" err="1"/>
              <a:t>довгостроковим</a:t>
            </a:r>
            <a:r>
              <a:rPr lang="ru-RU" dirty="0"/>
              <a:t> </a:t>
            </a:r>
            <a:r>
              <a:rPr lang="ru-RU" dirty="0" err="1"/>
              <a:t>капіталом</a:t>
            </a:r>
            <a:r>
              <a:rPr lang="ru-RU" dirty="0"/>
              <a:t>, </a:t>
            </a:r>
            <a:r>
              <a:rPr lang="ru-RU" dirty="0" err="1"/>
              <a:t>незалежним</a:t>
            </a:r>
            <a:r>
              <a:rPr lang="ru-RU" dirty="0"/>
              <a:t> </a:t>
            </a:r>
            <a:r>
              <a:rPr lang="ru-RU" dirty="0" err="1"/>
              <a:t>від</a:t>
            </a:r>
            <a:r>
              <a:rPr lang="ru-RU" dirty="0"/>
              <a:t> </a:t>
            </a:r>
            <a:r>
              <a:rPr lang="ru-RU" dirty="0" err="1"/>
              <a:t>політичних</a:t>
            </a:r>
            <a:r>
              <a:rPr lang="ru-RU" dirty="0"/>
              <a:t> і </a:t>
            </a:r>
            <a:r>
              <a:rPr lang="ru-RU" dirty="0" err="1"/>
              <a:t>ринкових</a:t>
            </a:r>
            <a:r>
              <a:rPr lang="ru-RU" dirty="0"/>
              <a:t> сил. </a:t>
            </a:r>
            <a:r>
              <a:rPr lang="ru-RU" dirty="0" err="1"/>
              <a:t>Фонди</a:t>
            </a:r>
            <a:r>
              <a:rPr lang="ru-RU" dirty="0"/>
              <a:t> </a:t>
            </a:r>
            <a:r>
              <a:rPr lang="ru-RU" dirty="0" err="1"/>
              <a:t>мають</a:t>
            </a:r>
            <a:r>
              <a:rPr lang="ru-RU" dirty="0"/>
              <a:t> </a:t>
            </a:r>
            <a:r>
              <a:rPr lang="ru-RU" dirty="0" err="1"/>
              <a:t>довгу</a:t>
            </a:r>
            <a:r>
              <a:rPr lang="ru-RU" dirty="0"/>
              <a:t> </a:t>
            </a:r>
            <a:r>
              <a:rPr lang="ru-RU" dirty="0" err="1"/>
              <a:t>історію</a:t>
            </a:r>
            <a:r>
              <a:rPr lang="ru-RU" dirty="0"/>
              <a:t> </a:t>
            </a:r>
            <a:r>
              <a:rPr lang="ru-RU" dirty="0" err="1"/>
              <a:t>фінансування</a:t>
            </a:r>
            <a:r>
              <a:rPr lang="ru-RU" dirty="0"/>
              <a:t> </a:t>
            </a:r>
            <a:r>
              <a:rPr lang="ru-RU" dirty="0" err="1"/>
              <a:t>ініціатив</a:t>
            </a:r>
            <a:r>
              <a:rPr lang="ru-RU" dirty="0"/>
              <a:t> МЕР, і </a:t>
            </a:r>
            <a:r>
              <a:rPr lang="ru-RU" dirty="0" err="1"/>
              <a:t>дедалі</a:t>
            </a:r>
            <a:r>
              <a:rPr lang="ru-RU" dirty="0"/>
              <a:t> </a:t>
            </a:r>
            <a:r>
              <a:rPr lang="ru-RU" dirty="0" err="1"/>
              <a:t>більше</a:t>
            </a:r>
            <a:r>
              <a:rPr lang="ru-RU" dirty="0"/>
              <a:t> </a:t>
            </a:r>
            <a:r>
              <a:rPr lang="ru-RU" dirty="0" err="1"/>
              <a:t>донорів</a:t>
            </a:r>
            <a:r>
              <a:rPr lang="ru-RU" dirty="0"/>
              <a:t> </a:t>
            </a:r>
            <a:r>
              <a:rPr lang="ru-RU" dirty="0" err="1"/>
              <a:t>спрямовує</a:t>
            </a:r>
            <a:r>
              <a:rPr lang="ru-RU" dirty="0"/>
              <a:t> </a:t>
            </a:r>
            <a:r>
              <a:rPr lang="ru-RU" dirty="0" err="1"/>
              <a:t>ресурси</a:t>
            </a:r>
            <a:r>
              <a:rPr lang="ru-RU" dirty="0"/>
              <a:t> на </a:t>
            </a:r>
            <a:r>
              <a:rPr lang="ru-RU" dirty="0" err="1"/>
              <a:t>конкретні</a:t>
            </a:r>
            <a:r>
              <a:rPr lang="ru-RU" dirty="0"/>
              <a:t> </a:t>
            </a:r>
            <a:r>
              <a:rPr lang="ru-RU" dirty="0" err="1"/>
              <a:t>території</a:t>
            </a:r>
            <a:r>
              <a:rPr lang="ru-RU" dirty="0"/>
              <a:t> </a:t>
            </a:r>
            <a:r>
              <a:rPr lang="ru-RU" dirty="0" err="1"/>
              <a:t>або</a:t>
            </a:r>
            <a:r>
              <a:rPr lang="ru-RU" dirty="0"/>
              <a:t> </a:t>
            </a:r>
            <a:r>
              <a:rPr lang="ru-RU" dirty="0" err="1"/>
              <a:t>місцеві</a:t>
            </a:r>
            <a:r>
              <a:rPr lang="ru-RU" dirty="0"/>
              <a:t> </a:t>
            </a:r>
            <a:r>
              <a:rPr lang="ru-RU" dirty="0" err="1"/>
              <a:t>ініціативи</a:t>
            </a:r>
            <a:r>
              <a:rPr lang="ru-RU" dirty="0"/>
              <a:t> у </a:t>
            </a:r>
            <a:r>
              <a:rPr lang="ru-RU" dirty="0" err="1"/>
              <a:t>співпраці</a:t>
            </a:r>
            <a:r>
              <a:rPr lang="ru-RU" dirty="0"/>
              <a:t> з </a:t>
            </a:r>
            <a:r>
              <a:rPr lang="ru-RU" dirty="0" err="1"/>
              <a:t>державними</a:t>
            </a:r>
            <a:r>
              <a:rPr lang="ru-RU" dirty="0"/>
              <a:t> та </a:t>
            </a:r>
            <a:r>
              <a:rPr lang="ru-RU" dirty="0" err="1"/>
              <a:t>приватними</a:t>
            </a:r>
            <a:r>
              <a:rPr lang="ru-RU" dirty="0"/>
              <a:t> партнерами. </a:t>
            </a:r>
          </a:p>
        </p:txBody>
      </p:sp>
      <p:sp>
        <p:nvSpPr>
          <p:cNvPr id="2" name="Дата 1">
            <a:extLst>
              <a:ext uri="{FF2B5EF4-FFF2-40B4-BE49-F238E27FC236}">
                <a16:creationId xmlns:a16="http://schemas.microsoft.com/office/drawing/2014/main" id="{328A1533-9DDB-36A2-EA04-21330B73793D}"/>
              </a:ext>
            </a:extLst>
          </p:cNvPr>
          <p:cNvSpPr>
            <a:spLocks noGrp="1"/>
          </p:cNvSpPr>
          <p:nvPr>
            <p:ph type="dt" sz="half" idx="10"/>
          </p:nvPr>
        </p:nvSpPr>
        <p:spPr/>
        <p:txBody>
          <a:bodyPr/>
          <a:lstStyle/>
          <a:p>
            <a:fld id="{66B0A58D-530C-2F41-8635-C1929D96A08F}" type="datetime1">
              <a:rPr lang="ru-RU" smtClean="0"/>
              <a:t>13.11.2022</a:t>
            </a:fld>
            <a:endParaRPr lang="ru-UA"/>
          </a:p>
        </p:txBody>
      </p:sp>
      <p:sp>
        <p:nvSpPr>
          <p:cNvPr id="4" name="Номер слайда 3">
            <a:extLst>
              <a:ext uri="{FF2B5EF4-FFF2-40B4-BE49-F238E27FC236}">
                <a16:creationId xmlns:a16="http://schemas.microsoft.com/office/drawing/2014/main" id="{7C294643-B129-A5B6-9A7B-94AEB9560D1A}"/>
              </a:ext>
            </a:extLst>
          </p:cNvPr>
          <p:cNvSpPr>
            <a:spLocks noGrp="1"/>
          </p:cNvSpPr>
          <p:nvPr>
            <p:ph type="sldNum" sz="quarter" idx="12"/>
          </p:nvPr>
        </p:nvSpPr>
        <p:spPr/>
        <p:txBody>
          <a:bodyPr/>
          <a:lstStyle/>
          <a:p>
            <a:fld id="{7E919570-D5DA-FE4A-AFCE-0801BB8F2B09}" type="slidenum">
              <a:rPr lang="ru-UA" smtClean="0"/>
              <a:t>80</a:t>
            </a:fld>
            <a:endParaRPr lang="ru-UA"/>
          </a:p>
        </p:txBody>
      </p:sp>
      <p:pic>
        <p:nvPicPr>
          <p:cNvPr id="5" name="Рисунок 4">
            <a:extLst>
              <a:ext uri="{FF2B5EF4-FFF2-40B4-BE49-F238E27FC236}">
                <a16:creationId xmlns:a16="http://schemas.microsoft.com/office/drawing/2014/main" id="{98CF257B-5BD1-4CEF-9163-270B95BE1E3B}"/>
              </a:ext>
            </a:extLst>
          </p:cNvPr>
          <p:cNvPicPr>
            <a:picLocks noChangeAspect="1"/>
          </p:cNvPicPr>
          <p:nvPr/>
        </p:nvPicPr>
        <p:blipFill>
          <a:blip r:embed="rId2"/>
          <a:stretch>
            <a:fillRect/>
          </a:stretch>
        </p:blipFill>
        <p:spPr>
          <a:xfrm>
            <a:off x="1150633" y="4125951"/>
            <a:ext cx="3527458" cy="1988634"/>
          </a:xfrm>
          <a:prstGeom prst="rect">
            <a:avLst/>
          </a:prstGeom>
        </p:spPr>
      </p:pic>
      <p:pic>
        <p:nvPicPr>
          <p:cNvPr id="7" name="Рисунок 6">
            <a:extLst>
              <a:ext uri="{FF2B5EF4-FFF2-40B4-BE49-F238E27FC236}">
                <a16:creationId xmlns:a16="http://schemas.microsoft.com/office/drawing/2014/main" id="{F77CCC19-7C3E-12D6-912F-91E01F160C7A}"/>
              </a:ext>
            </a:extLst>
          </p:cNvPr>
          <p:cNvPicPr>
            <a:picLocks noChangeAspect="1"/>
          </p:cNvPicPr>
          <p:nvPr/>
        </p:nvPicPr>
        <p:blipFill>
          <a:blip r:embed="rId3"/>
          <a:stretch>
            <a:fillRect/>
          </a:stretch>
        </p:blipFill>
        <p:spPr>
          <a:xfrm>
            <a:off x="5450114" y="3756263"/>
            <a:ext cx="3136325" cy="2358322"/>
          </a:xfrm>
          <a:prstGeom prst="rect">
            <a:avLst/>
          </a:prstGeom>
        </p:spPr>
      </p:pic>
    </p:spTree>
    <p:extLst>
      <p:ext uri="{BB962C8B-B14F-4D97-AF65-F5344CB8AC3E}">
        <p14:creationId xmlns:p14="http://schemas.microsoft.com/office/powerpoint/2010/main" val="10454161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3E99E9F-4E3F-E449-EDD9-2DE7ED45E91A}"/>
              </a:ext>
            </a:extLst>
          </p:cNvPr>
          <p:cNvSpPr>
            <a:spLocks noGrp="1"/>
          </p:cNvSpPr>
          <p:nvPr>
            <p:ph idx="1"/>
          </p:nvPr>
        </p:nvSpPr>
        <p:spPr>
          <a:xfrm>
            <a:off x="677334" y="2832410"/>
            <a:ext cx="8596668" cy="3208952"/>
          </a:xfrm>
        </p:spPr>
        <p:txBody>
          <a:bodyPr>
            <a:normAutofit fontScale="92500" lnSpcReduction="20000"/>
          </a:bodyPr>
          <a:lstStyle/>
          <a:p>
            <a:pPr marL="0" indent="0" algn="just">
              <a:buNone/>
            </a:pPr>
            <a:r>
              <a:rPr lang="ru-RU" sz="2000" dirty="0" err="1"/>
              <a:t>Грантові</a:t>
            </a:r>
            <a:r>
              <a:rPr lang="ru-RU" sz="2000" dirty="0"/>
              <a:t> </a:t>
            </a:r>
            <a:r>
              <a:rPr lang="ru-RU" sz="2000" dirty="0" err="1"/>
              <a:t>інструменти</a:t>
            </a:r>
            <a:r>
              <a:rPr lang="ru-RU" sz="2000" dirty="0"/>
              <a:t> </a:t>
            </a:r>
            <a:r>
              <a:rPr lang="ru-RU" sz="2000" dirty="0" err="1"/>
              <a:t>фінансування</a:t>
            </a:r>
            <a:r>
              <a:rPr lang="ru-RU" sz="2000" dirty="0"/>
              <a:t> МЕР </a:t>
            </a:r>
            <a:r>
              <a:rPr lang="ru-RU" sz="2000" dirty="0" err="1"/>
              <a:t>відрізняються</a:t>
            </a:r>
            <a:r>
              <a:rPr lang="ru-RU" sz="2000" dirty="0"/>
              <a:t> </a:t>
            </a:r>
            <a:r>
              <a:rPr lang="ru-RU" sz="2000" dirty="0" err="1"/>
              <a:t>від</a:t>
            </a:r>
            <a:r>
              <a:rPr lang="ru-RU" sz="2000" dirty="0"/>
              <a:t> </a:t>
            </a:r>
            <a:r>
              <a:rPr lang="ru-RU" sz="2000" dirty="0" err="1"/>
              <a:t>інших</a:t>
            </a:r>
            <a:r>
              <a:rPr lang="ru-RU" sz="2000" dirty="0"/>
              <a:t> </a:t>
            </a:r>
            <a:r>
              <a:rPr lang="ru-RU" sz="2000" dirty="0" err="1"/>
              <a:t>інструментів</a:t>
            </a:r>
            <a:r>
              <a:rPr lang="ru-RU" sz="2000" dirty="0"/>
              <a:t> </a:t>
            </a:r>
            <a:r>
              <a:rPr lang="ru-RU" sz="2000" dirty="0" err="1"/>
              <a:t>тим</a:t>
            </a:r>
            <a:r>
              <a:rPr lang="ru-RU" sz="2000" dirty="0"/>
              <a:t>, </a:t>
            </a:r>
            <a:r>
              <a:rPr lang="ru-RU" sz="2000" dirty="0" err="1"/>
              <a:t>що</a:t>
            </a:r>
            <a:r>
              <a:rPr lang="ru-RU" sz="2000" dirty="0"/>
              <a:t> </a:t>
            </a:r>
            <a:r>
              <a:rPr lang="ru-RU" sz="2000" dirty="0" err="1"/>
              <a:t>ресурси</a:t>
            </a:r>
            <a:r>
              <a:rPr lang="ru-RU" sz="2000" dirty="0"/>
              <a:t> </a:t>
            </a:r>
            <a:r>
              <a:rPr lang="ru-RU" sz="2000" dirty="0" err="1"/>
              <a:t>надаються</a:t>
            </a:r>
            <a:r>
              <a:rPr lang="ru-RU" sz="2000" dirty="0"/>
              <a:t> на </a:t>
            </a:r>
            <a:r>
              <a:rPr lang="ru-RU" sz="2000" u="sng" dirty="0" err="1"/>
              <a:t>безоплатній</a:t>
            </a:r>
            <a:r>
              <a:rPr lang="ru-RU" sz="2000" u="sng" dirty="0"/>
              <a:t> та </a:t>
            </a:r>
            <a:r>
              <a:rPr lang="ru-RU" sz="2000" u="sng" dirty="0" err="1"/>
              <a:t>безповоротній</a:t>
            </a:r>
            <a:r>
              <a:rPr lang="ru-RU" sz="2000" u="sng" dirty="0"/>
              <a:t> </a:t>
            </a:r>
            <a:r>
              <a:rPr lang="ru-RU" sz="2000" u="sng" dirty="0" err="1"/>
              <a:t>основі</a:t>
            </a:r>
            <a:r>
              <a:rPr lang="ru-RU" sz="2000" dirty="0"/>
              <a:t>, </a:t>
            </a:r>
            <a:r>
              <a:rPr lang="ru-RU" sz="2000" dirty="0" err="1"/>
              <a:t>тобто</a:t>
            </a:r>
            <a:r>
              <a:rPr lang="ru-RU" sz="2000" dirty="0"/>
              <a:t> </a:t>
            </a:r>
            <a:r>
              <a:rPr lang="ru-RU" sz="2000" dirty="0" err="1"/>
              <a:t>надавач</a:t>
            </a:r>
            <a:r>
              <a:rPr lang="ru-RU" sz="2000" dirty="0"/>
              <a:t> </a:t>
            </a:r>
            <a:r>
              <a:rPr lang="ru-RU" sz="2000" dirty="0" err="1"/>
              <a:t>відповідних</a:t>
            </a:r>
            <a:r>
              <a:rPr lang="ru-RU" sz="2000" dirty="0"/>
              <a:t> </a:t>
            </a:r>
            <a:r>
              <a:rPr lang="ru-RU" sz="2000" dirty="0" err="1"/>
              <a:t>ресурсів</a:t>
            </a:r>
            <a:r>
              <a:rPr lang="ru-RU" sz="2000" dirty="0"/>
              <a:t> (донор) не </a:t>
            </a:r>
            <a:r>
              <a:rPr lang="ru-RU" sz="2000" dirty="0" err="1"/>
              <a:t>очікує</a:t>
            </a:r>
            <a:r>
              <a:rPr lang="ru-RU" sz="2000" dirty="0"/>
              <a:t> </a:t>
            </a:r>
            <a:r>
              <a:rPr lang="ru-RU" sz="2000" dirty="0" err="1"/>
              <a:t>взамін</a:t>
            </a:r>
            <a:r>
              <a:rPr lang="ru-RU" sz="2000" dirty="0"/>
              <a:t> </a:t>
            </a:r>
            <a:r>
              <a:rPr lang="ru-RU" sz="2000" dirty="0" err="1"/>
              <a:t>отримання</a:t>
            </a:r>
            <a:r>
              <a:rPr lang="ru-RU" sz="2000" dirty="0"/>
              <a:t> </a:t>
            </a:r>
            <a:r>
              <a:rPr lang="ru-RU" sz="2000" dirty="0" err="1"/>
              <a:t>певних</a:t>
            </a:r>
            <a:r>
              <a:rPr lang="ru-RU" sz="2000" dirty="0"/>
              <a:t> благ, </a:t>
            </a:r>
            <a:r>
              <a:rPr lang="ru-RU" sz="2000" dirty="0" err="1"/>
              <a:t>преференцій</a:t>
            </a:r>
            <a:r>
              <a:rPr lang="ru-RU" sz="2000" dirty="0"/>
              <a:t> </a:t>
            </a:r>
            <a:r>
              <a:rPr lang="ru-RU" sz="2000" dirty="0" err="1"/>
              <a:t>чи</a:t>
            </a:r>
            <a:r>
              <a:rPr lang="ru-RU" sz="2000" dirty="0"/>
              <a:t> </a:t>
            </a:r>
            <a:r>
              <a:rPr lang="ru-RU" sz="2000" dirty="0" err="1"/>
              <a:t>вигід</a:t>
            </a:r>
            <a:r>
              <a:rPr lang="ru-RU" sz="2000" dirty="0"/>
              <a:t>. </a:t>
            </a:r>
          </a:p>
          <a:p>
            <a:pPr marL="0" indent="0" algn="just">
              <a:buNone/>
            </a:pPr>
            <a:r>
              <a:rPr lang="ru-RU" sz="2000" dirty="0" err="1"/>
              <a:t>Натомість</a:t>
            </a:r>
            <a:r>
              <a:rPr lang="ru-RU" sz="2000" dirty="0"/>
              <a:t> </a:t>
            </a:r>
            <a:r>
              <a:rPr lang="ru-RU" sz="2000" dirty="0" err="1"/>
              <a:t>ресурси</a:t>
            </a:r>
            <a:r>
              <a:rPr lang="ru-RU" sz="2000" dirty="0"/>
              <a:t> </a:t>
            </a:r>
            <a:r>
              <a:rPr lang="ru-RU" sz="2000" dirty="0" err="1"/>
              <a:t>надаються</a:t>
            </a:r>
            <a:r>
              <a:rPr lang="ru-RU" sz="2000" dirty="0"/>
              <a:t> для </a:t>
            </a:r>
            <a:r>
              <a:rPr lang="ru-RU" sz="2000" dirty="0" err="1"/>
              <a:t>досягнення</a:t>
            </a:r>
            <a:r>
              <a:rPr lang="ru-RU" sz="2000" dirty="0"/>
              <a:t> </a:t>
            </a:r>
            <a:r>
              <a:rPr lang="ru-RU" sz="2000" dirty="0" err="1"/>
              <a:t>цілей</a:t>
            </a:r>
            <a:r>
              <a:rPr lang="ru-RU" sz="2000" dirty="0"/>
              <a:t>, </a:t>
            </a:r>
            <a:r>
              <a:rPr lang="ru-RU" sz="2000" dirty="0" err="1"/>
              <a:t>спрямованих</a:t>
            </a:r>
            <a:r>
              <a:rPr lang="ru-RU" sz="2000" dirty="0"/>
              <a:t> </a:t>
            </a:r>
            <a:r>
              <a:rPr lang="ru-RU" sz="2000" dirty="0" err="1"/>
              <a:t>загалом</a:t>
            </a:r>
            <a:r>
              <a:rPr lang="ru-RU" sz="2000" dirty="0"/>
              <a:t> на благо </a:t>
            </a:r>
            <a:r>
              <a:rPr lang="ru-RU" sz="2000" dirty="0" err="1"/>
              <a:t>всього</a:t>
            </a:r>
            <a:r>
              <a:rPr lang="ru-RU" sz="2000" dirty="0"/>
              <a:t> </a:t>
            </a:r>
            <a:r>
              <a:rPr lang="ru-RU" sz="2000" dirty="0" err="1"/>
              <a:t>суспільства</a:t>
            </a:r>
            <a:r>
              <a:rPr lang="ru-RU" sz="2000" dirty="0"/>
              <a:t> </a:t>
            </a:r>
            <a:r>
              <a:rPr lang="ru-RU" sz="2000" dirty="0" err="1"/>
              <a:t>або</a:t>
            </a:r>
            <a:r>
              <a:rPr lang="ru-RU" sz="2000" dirty="0"/>
              <a:t> </a:t>
            </a:r>
            <a:r>
              <a:rPr lang="ru-RU" sz="2000" dirty="0" err="1"/>
              <a:t>певних</a:t>
            </a:r>
            <a:r>
              <a:rPr lang="ru-RU" sz="2000" dirty="0"/>
              <a:t> </a:t>
            </a:r>
            <a:r>
              <a:rPr lang="ru-RU" sz="2000" dirty="0" err="1"/>
              <a:t>суспільних</a:t>
            </a:r>
            <a:r>
              <a:rPr lang="ru-RU" sz="2000" dirty="0"/>
              <a:t> </a:t>
            </a:r>
            <a:r>
              <a:rPr lang="ru-RU" sz="2000" dirty="0" err="1"/>
              <a:t>груп</a:t>
            </a:r>
            <a:r>
              <a:rPr lang="ru-RU" sz="2000" dirty="0"/>
              <a:t>. </a:t>
            </a:r>
          </a:p>
          <a:p>
            <a:pPr marL="0" indent="0" algn="just">
              <a:buNone/>
            </a:pPr>
            <a:r>
              <a:rPr lang="ru-RU" sz="2000" dirty="0"/>
              <a:t>Донорами </a:t>
            </a:r>
            <a:r>
              <a:rPr lang="ru-RU" sz="2000" dirty="0" err="1"/>
              <a:t>є</a:t>
            </a:r>
            <a:r>
              <a:rPr lang="ru-RU" sz="2000" dirty="0"/>
              <a:t> </a:t>
            </a:r>
            <a:r>
              <a:rPr lang="ru-RU" sz="2000" dirty="0" err="1"/>
              <a:t>міжнародні</a:t>
            </a:r>
            <a:r>
              <a:rPr lang="ru-RU" sz="2000" dirty="0"/>
              <a:t> </a:t>
            </a:r>
            <a:r>
              <a:rPr lang="ru-RU" sz="2000" dirty="0" err="1"/>
              <a:t>організації</a:t>
            </a:r>
            <a:r>
              <a:rPr lang="ru-RU" sz="2000" dirty="0"/>
              <a:t>, уряди, </a:t>
            </a:r>
            <a:r>
              <a:rPr lang="ru-RU" sz="2000" dirty="0" err="1"/>
              <a:t>державні</a:t>
            </a:r>
            <a:r>
              <a:rPr lang="ru-RU" sz="2000" dirty="0"/>
              <a:t> установи, </a:t>
            </a:r>
            <a:r>
              <a:rPr lang="ru-RU" sz="2000" dirty="0" err="1"/>
              <a:t>комерційні</a:t>
            </a:r>
            <a:r>
              <a:rPr lang="ru-RU" sz="2000" dirty="0"/>
              <a:t> </a:t>
            </a:r>
            <a:r>
              <a:rPr lang="ru-RU" sz="2000" dirty="0" err="1"/>
              <a:t>структури</a:t>
            </a:r>
            <a:r>
              <a:rPr lang="ru-RU" sz="2000" dirty="0"/>
              <a:t>, </a:t>
            </a:r>
            <a:r>
              <a:rPr lang="ru-RU" sz="2000" dirty="0" err="1"/>
              <a:t>громадські</a:t>
            </a:r>
            <a:r>
              <a:rPr lang="ru-RU" sz="2000" dirty="0"/>
              <a:t> </a:t>
            </a:r>
            <a:r>
              <a:rPr lang="ru-RU" sz="2000" dirty="0" err="1"/>
              <a:t>некомерційні</a:t>
            </a:r>
            <a:r>
              <a:rPr lang="ru-RU" sz="2000" dirty="0"/>
              <a:t> </a:t>
            </a:r>
            <a:r>
              <a:rPr lang="ru-RU" sz="2000" dirty="0" err="1"/>
              <a:t>організації</a:t>
            </a:r>
            <a:r>
              <a:rPr lang="ru-RU" sz="2000" dirty="0"/>
              <a:t>, </a:t>
            </a:r>
            <a:r>
              <a:rPr lang="ru-RU" sz="2000" dirty="0" err="1"/>
              <a:t>приватні</a:t>
            </a:r>
            <a:r>
              <a:rPr lang="ru-RU" sz="2000" dirty="0"/>
              <a:t> </a:t>
            </a:r>
            <a:r>
              <a:rPr lang="ru-RU" sz="2000" dirty="0" err="1"/>
              <a:t>благодійні</a:t>
            </a:r>
            <a:r>
              <a:rPr lang="ru-RU" sz="2000" dirty="0"/>
              <a:t> </a:t>
            </a:r>
            <a:r>
              <a:rPr lang="ru-RU" sz="2000" dirty="0" err="1"/>
              <a:t>фонди</a:t>
            </a:r>
            <a:r>
              <a:rPr lang="ru-RU" sz="2000" dirty="0"/>
              <a:t> </a:t>
            </a:r>
            <a:r>
              <a:rPr lang="ru-RU" sz="2000" dirty="0" err="1"/>
              <a:t>або</a:t>
            </a:r>
            <a:r>
              <a:rPr lang="ru-RU" sz="2000" dirty="0"/>
              <a:t> </a:t>
            </a:r>
            <a:r>
              <a:rPr lang="ru-RU" sz="2000" dirty="0" err="1"/>
              <a:t>організації</a:t>
            </a:r>
            <a:endParaRPr lang="ru-UA" sz="2000" dirty="0"/>
          </a:p>
          <a:p>
            <a:endParaRPr lang="ru-UA" sz="2000" dirty="0"/>
          </a:p>
        </p:txBody>
      </p:sp>
      <p:sp>
        <p:nvSpPr>
          <p:cNvPr id="2" name="Дата 1">
            <a:extLst>
              <a:ext uri="{FF2B5EF4-FFF2-40B4-BE49-F238E27FC236}">
                <a16:creationId xmlns:a16="http://schemas.microsoft.com/office/drawing/2014/main" id="{69B09A33-C2A9-DC2F-A2CF-B82F0A7A7FF0}"/>
              </a:ext>
            </a:extLst>
          </p:cNvPr>
          <p:cNvSpPr>
            <a:spLocks noGrp="1"/>
          </p:cNvSpPr>
          <p:nvPr>
            <p:ph type="dt" sz="half" idx="10"/>
          </p:nvPr>
        </p:nvSpPr>
        <p:spPr/>
        <p:txBody>
          <a:bodyPr/>
          <a:lstStyle/>
          <a:p>
            <a:fld id="{DFC64014-0D06-CD42-AFFC-E4ED9D0C4397}" type="datetime1">
              <a:rPr lang="ru-RU" smtClean="0"/>
              <a:t>13.11.2022</a:t>
            </a:fld>
            <a:endParaRPr lang="ru-UA"/>
          </a:p>
        </p:txBody>
      </p:sp>
      <p:sp>
        <p:nvSpPr>
          <p:cNvPr id="4" name="Номер слайда 3">
            <a:extLst>
              <a:ext uri="{FF2B5EF4-FFF2-40B4-BE49-F238E27FC236}">
                <a16:creationId xmlns:a16="http://schemas.microsoft.com/office/drawing/2014/main" id="{7B9BE424-3A08-1371-7A01-50125C135537}"/>
              </a:ext>
            </a:extLst>
          </p:cNvPr>
          <p:cNvSpPr>
            <a:spLocks noGrp="1"/>
          </p:cNvSpPr>
          <p:nvPr>
            <p:ph type="sldNum" sz="quarter" idx="12"/>
          </p:nvPr>
        </p:nvSpPr>
        <p:spPr/>
        <p:txBody>
          <a:bodyPr/>
          <a:lstStyle/>
          <a:p>
            <a:fld id="{7E919570-D5DA-FE4A-AFCE-0801BB8F2B09}" type="slidenum">
              <a:rPr lang="ru-UA" smtClean="0"/>
              <a:t>81</a:t>
            </a:fld>
            <a:endParaRPr lang="ru-UA"/>
          </a:p>
        </p:txBody>
      </p:sp>
      <p:pic>
        <p:nvPicPr>
          <p:cNvPr id="5" name="Рисунок 4">
            <a:extLst>
              <a:ext uri="{FF2B5EF4-FFF2-40B4-BE49-F238E27FC236}">
                <a16:creationId xmlns:a16="http://schemas.microsoft.com/office/drawing/2014/main" id="{D3CEF014-827D-DE49-26C8-CB0FAE8BAA07}"/>
              </a:ext>
            </a:extLst>
          </p:cNvPr>
          <p:cNvPicPr>
            <a:picLocks noChangeAspect="1"/>
          </p:cNvPicPr>
          <p:nvPr/>
        </p:nvPicPr>
        <p:blipFill>
          <a:blip r:embed="rId2"/>
          <a:stretch>
            <a:fillRect/>
          </a:stretch>
        </p:blipFill>
        <p:spPr>
          <a:xfrm>
            <a:off x="677334" y="356838"/>
            <a:ext cx="2870582" cy="2073198"/>
          </a:xfrm>
          <a:prstGeom prst="rect">
            <a:avLst/>
          </a:prstGeom>
        </p:spPr>
      </p:pic>
      <p:pic>
        <p:nvPicPr>
          <p:cNvPr id="7" name="Рисунок 6">
            <a:extLst>
              <a:ext uri="{FF2B5EF4-FFF2-40B4-BE49-F238E27FC236}">
                <a16:creationId xmlns:a16="http://schemas.microsoft.com/office/drawing/2014/main" id="{8F18A4D4-A543-AC34-EFF7-108FFA7AD4DB}"/>
              </a:ext>
            </a:extLst>
          </p:cNvPr>
          <p:cNvPicPr>
            <a:picLocks noChangeAspect="1"/>
          </p:cNvPicPr>
          <p:nvPr/>
        </p:nvPicPr>
        <p:blipFill>
          <a:blip r:embed="rId3"/>
          <a:stretch>
            <a:fillRect/>
          </a:stretch>
        </p:blipFill>
        <p:spPr>
          <a:xfrm>
            <a:off x="4334506" y="527359"/>
            <a:ext cx="3093136" cy="1732156"/>
          </a:xfrm>
          <a:prstGeom prst="rect">
            <a:avLst/>
          </a:prstGeom>
        </p:spPr>
      </p:pic>
    </p:spTree>
    <p:extLst>
      <p:ext uri="{BB962C8B-B14F-4D97-AF65-F5344CB8AC3E}">
        <p14:creationId xmlns:p14="http://schemas.microsoft.com/office/powerpoint/2010/main" val="38029057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D21225E-8BC4-224B-1283-1408046D9FD1}"/>
              </a:ext>
            </a:extLst>
          </p:cNvPr>
          <p:cNvSpPr>
            <a:spLocks noGrp="1"/>
          </p:cNvSpPr>
          <p:nvPr>
            <p:ph idx="1"/>
          </p:nvPr>
        </p:nvSpPr>
        <p:spPr>
          <a:xfrm>
            <a:off x="838200" y="475014"/>
            <a:ext cx="10515600" cy="5701950"/>
          </a:xfrm>
        </p:spPr>
        <p:txBody>
          <a:bodyPr/>
          <a:lstStyle/>
          <a:p>
            <a:r>
              <a:rPr lang="ru-RU" u="sng" dirty="0" err="1"/>
              <a:t>Грантовими</a:t>
            </a:r>
            <a:r>
              <a:rPr lang="ru-RU" u="sng" dirty="0"/>
              <a:t> </a:t>
            </a:r>
            <a:r>
              <a:rPr lang="ru-RU" u="sng" dirty="0" err="1"/>
              <a:t>інструментами</a:t>
            </a:r>
            <a:r>
              <a:rPr lang="ru-RU" u="sng" dirty="0"/>
              <a:t> </a:t>
            </a:r>
            <a:r>
              <a:rPr lang="ru-RU" u="sng" dirty="0" err="1"/>
              <a:t>є</a:t>
            </a:r>
            <a:r>
              <a:rPr lang="ru-RU" u="sng" dirty="0"/>
              <a:t>: </a:t>
            </a:r>
          </a:p>
          <a:p>
            <a:pPr marL="0" indent="0">
              <a:buNone/>
            </a:pPr>
            <a:endParaRPr lang="ru-RU" dirty="0"/>
          </a:p>
          <a:p>
            <a:pPr marL="0" indent="0" algn="just">
              <a:buNone/>
            </a:pPr>
            <a:r>
              <a:rPr lang="ru-RU" dirty="0"/>
              <a:t>1. </a:t>
            </a:r>
            <a:r>
              <a:rPr lang="ru-RU" b="1" dirty="0" err="1"/>
              <a:t>Міжнародна</a:t>
            </a:r>
            <a:r>
              <a:rPr lang="ru-RU" b="1" dirty="0"/>
              <a:t> </a:t>
            </a:r>
            <a:r>
              <a:rPr lang="ru-RU" b="1" dirty="0" err="1"/>
              <a:t>технічна</a:t>
            </a:r>
            <a:r>
              <a:rPr lang="ru-RU" b="1" dirty="0"/>
              <a:t> </a:t>
            </a:r>
            <a:r>
              <a:rPr lang="ru-RU" b="1" dirty="0" err="1"/>
              <a:t>допомога</a:t>
            </a:r>
            <a:r>
              <a:rPr lang="ru-RU" b="1" dirty="0"/>
              <a:t> </a:t>
            </a:r>
            <a:r>
              <a:rPr lang="ru-RU" dirty="0"/>
              <a:t>— </a:t>
            </a:r>
            <a:r>
              <a:rPr lang="ru-RU" dirty="0" err="1"/>
              <a:t>ресурси</a:t>
            </a:r>
            <a:r>
              <a:rPr lang="ru-RU" dirty="0"/>
              <a:t> та </a:t>
            </a:r>
            <a:r>
              <a:rPr lang="ru-RU" dirty="0" err="1"/>
              <a:t>послуги</a:t>
            </a:r>
            <a:r>
              <a:rPr lang="ru-RU" dirty="0"/>
              <a:t>, </a:t>
            </a:r>
            <a:r>
              <a:rPr lang="ru-RU" dirty="0" err="1"/>
              <a:t>які</a:t>
            </a:r>
            <a:r>
              <a:rPr lang="ru-RU" dirty="0"/>
              <a:t> </a:t>
            </a:r>
            <a:r>
              <a:rPr lang="ru-RU" dirty="0" err="1"/>
              <a:t>відповідно</a:t>
            </a:r>
            <a:r>
              <a:rPr lang="ru-RU" dirty="0"/>
              <a:t> до </a:t>
            </a:r>
            <a:r>
              <a:rPr lang="ru-RU" dirty="0" err="1"/>
              <a:t>міжнародних</a:t>
            </a:r>
            <a:r>
              <a:rPr lang="ru-RU" dirty="0"/>
              <a:t> </a:t>
            </a:r>
            <a:r>
              <a:rPr lang="ru-RU" dirty="0" err="1"/>
              <a:t>договорів</a:t>
            </a:r>
            <a:r>
              <a:rPr lang="ru-RU" dirty="0"/>
              <a:t> </a:t>
            </a:r>
            <a:r>
              <a:rPr lang="ru-RU" dirty="0" err="1"/>
              <a:t>надають</a:t>
            </a:r>
            <a:r>
              <a:rPr lang="ru-RU" dirty="0"/>
              <a:t> </a:t>
            </a:r>
            <a:r>
              <a:rPr lang="ru-RU" dirty="0" err="1"/>
              <a:t>донори</a:t>
            </a:r>
            <a:r>
              <a:rPr lang="ru-RU" dirty="0"/>
              <a:t> на </a:t>
            </a:r>
            <a:r>
              <a:rPr lang="ru-RU" dirty="0" err="1"/>
              <a:t>безоплатній</a:t>
            </a:r>
            <a:r>
              <a:rPr lang="ru-RU" dirty="0"/>
              <a:t> і </a:t>
            </a:r>
            <a:r>
              <a:rPr lang="ru-RU" dirty="0" err="1"/>
              <a:t>безповоротній</a:t>
            </a:r>
            <a:r>
              <a:rPr lang="ru-RU" dirty="0"/>
              <a:t> </a:t>
            </a:r>
            <a:r>
              <a:rPr lang="ru-RU" dirty="0" err="1"/>
              <a:t>основі</a:t>
            </a:r>
            <a:r>
              <a:rPr lang="ru-RU" dirty="0"/>
              <a:t> з метою </a:t>
            </a:r>
            <a:r>
              <a:rPr lang="ru-RU" dirty="0" err="1"/>
              <a:t>підтримки</a:t>
            </a:r>
            <a:r>
              <a:rPr lang="ru-RU" dirty="0"/>
              <a:t> </a:t>
            </a:r>
            <a:r>
              <a:rPr lang="ru-RU" dirty="0" err="1"/>
              <a:t>розвитку</a:t>
            </a:r>
            <a:r>
              <a:rPr lang="ru-RU" dirty="0"/>
              <a:t> </a:t>
            </a:r>
            <a:r>
              <a:rPr lang="ru-RU" dirty="0" err="1"/>
              <a:t>країни</a:t>
            </a:r>
            <a:r>
              <a:rPr lang="ru-RU" dirty="0"/>
              <a:t>. МТД </a:t>
            </a:r>
            <a:r>
              <a:rPr lang="ru-RU" dirty="0" err="1"/>
              <a:t>можна</a:t>
            </a:r>
            <a:r>
              <a:rPr lang="ru-RU" dirty="0"/>
              <a:t> </a:t>
            </a:r>
            <a:r>
              <a:rPr lang="ru-RU" dirty="0" err="1"/>
              <a:t>залучати</a:t>
            </a:r>
            <a:r>
              <a:rPr lang="ru-RU" dirty="0"/>
              <a:t> у </a:t>
            </a:r>
            <a:r>
              <a:rPr lang="ru-RU" dirty="0" err="1"/>
              <a:t>вигляді</a:t>
            </a:r>
            <a:r>
              <a:rPr lang="ru-RU" dirty="0"/>
              <a:t>: майна, </a:t>
            </a:r>
            <a:r>
              <a:rPr lang="ru-RU" dirty="0" err="1"/>
              <a:t>перелік</a:t>
            </a:r>
            <a:r>
              <a:rPr lang="ru-RU" dirty="0"/>
              <a:t> </a:t>
            </a:r>
            <a:r>
              <a:rPr lang="ru-RU" dirty="0" err="1"/>
              <a:t>якого</a:t>
            </a:r>
            <a:r>
              <a:rPr lang="ru-RU" dirty="0"/>
              <a:t> </a:t>
            </a:r>
            <a:r>
              <a:rPr lang="ru-RU" dirty="0" err="1"/>
              <a:t>визначають</a:t>
            </a:r>
            <a:r>
              <a:rPr lang="ru-RU" dirty="0"/>
              <a:t> у </a:t>
            </a:r>
            <a:r>
              <a:rPr lang="ru-RU" dirty="0" err="1"/>
              <a:t>програмах</a:t>
            </a:r>
            <a:r>
              <a:rPr lang="ru-RU" dirty="0"/>
              <a:t> і </a:t>
            </a:r>
            <a:r>
              <a:rPr lang="ru-RU" dirty="0" err="1"/>
              <a:t>проєктах</a:t>
            </a:r>
            <a:r>
              <a:rPr lang="ru-RU" dirty="0"/>
              <a:t> МТД, прав </a:t>
            </a:r>
            <a:r>
              <a:rPr lang="ru-RU" dirty="0" err="1"/>
              <a:t>інтелектуальної</a:t>
            </a:r>
            <a:r>
              <a:rPr lang="ru-RU" dirty="0"/>
              <a:t> </a:t>
            </a:r>
            <a:r>
              <a:rPr lang="ru-RU" dirty="0" err="1"/>
              <a:t>власності</a:t>
            </a:r>
            <a:r>
              <a:rPr lang="ru-RU" dirty="0"/>
              <a:t>, </a:t>
            </a:r>
            <a:r>
              <a:rPr lang="ru-RU" dirty="0" err="1"/>
              <a:t>фінансових</a:t>
            </a:r>
            <a:r>
              <a:rPr lang="ru-RU" dirty="0"/>
              <a:t> </a:t>
            </a:r>
            <a:r>
              <a:rPr lang="ru-RU" dirty="0" err="1"/>
              <a:t>ресурсів</a:t>
            </a:r>
            <a:r>
              <a:rPr lang="ru-RU" dirty="0"/>
              <a:t> в </a:t>
            </a:r>
            <a:r>
              <a:rPr lang="ru-RU" dirty="0" err="1"/>
              <a:t>іноземній</a:t>
            </a:r>
            <a:r>
              <a:rPr lang="ru-RU" dirty="0"/>
              <a:t> </a:t>
            </a:r>
            <a:r>
              <a:rPr lang="ru-RU" dirty="0" err="1"/>
              <a:t>валюті</a:t>
            </a:r>
            <a:r>
              <a:rPr lang="ru-RU" dirty="0"/>
              <a:t> </a:t>
            </a:r>
            <a:r>
              <a:rPr lang="ru-RU" dirty="0" err="1"/>
              <a:t>або</a:t>
            </a:r>
            <a:r>
              <a:rPr lang="ru-RU" dirty="0"/>
              <a:t> </a:t>
            </a:r>
            <a:r>
              <a:rPr lang="ru-RU" dirty="0" err="1"/>
              <a:t>національній</a:t>
            </a:r>
            <a:r>
              <a:rPr lang="ru-RU" dirty="0"/>
              <a:t> </a:t>
            </a:r>
            <a:r>
              <a:rPr lang="ru-RU" dirty="0" err="1"/>
              <a:t>валюті</a:t>
            </a:r>
            <a:r>
              <a:rPr lang="ru-RU" dirty="0"/>
              <a:t>, </a:t>
            </a:r>
            <a:r>
              <a:rPr lang="ru-RU" dirty="0" err="1"/>
              <a:t>інших</a:t>
            </a:r>
            <a:r>
              <a:rPr lang="ru-RU" dirty="0"/>
              <a:t> </a:t>
            </a:r>
            <a:r>
              <a:rPr lang="ru-RU" dirty="0" err="1"/>
              <a:t>ресурсів</a:t>
            </a:r>
            <a:r>
              <a:rPr lang="ru-RU" dirty="0"/>
              <a:t>, не </a:t>
            </a:r>
            <a:r>
              <a:rPr lang="ru-RU" dirty="0" err="1"/>
              <a:t>заборонених</a:t>
            </a:r>
            <a:r>
              <a:rPr lang="ru-RU" dirty="0"/>
              <a:t> </a:t>
            </a:r>
            <a:r>
              <a:rPr lang="ru-RU" dirty="0" err="1"/>
              <a:t>законодавством</a:t>
            </a:r>
            <a:r>
              <a:rPr lang="ru-RU" dirty="0"/>
              <a:t>. У рамках МТД </a:t>
            </a:r>
            <a:r>
              <a:rPr lang="ru-RU" dirty="0" err="1"/>
              <a:t>можливо</a:t>
            </a:r>
            <a:r>
              <a:rPr lang="ru-RU" dirty="0"/>
              <a:t> </a:t>
            </a:r>
            <a:r>
              <a:rPr lang="ru-RU" dirty="0" err="1"/>
              <a:t>отримати</a:t>
            </a:r>
            <a:r>
              <a:rPr lang="ru-RU" dirty="0"/>
              <a:t> </a:t>
            </a:r>
            <a:r>
              <a:rPr lang="ru-RU" dirty="0" err="1"/>
              <a:t>важкодоступні</a:t>
            </a:r>
            <a:r>
              <a:rPr lang="ru-RU" dirty="0"/>
              <a:t> (а </a:t>
            </a:r>
            <a:r>
              <a:rPr lang="ru-RU" dirty="0" err="1"/>
              <a:t>іноді</a:t>
            </a:r>
            <a:r>
              <a:rPr lang="ru-RU" dirty="0"/>
              <a:t> й </a:t>
            </a:r>
            <a:r>
              <a:rPr lang="ru-RU" dirty="0" err="1"/>
              <a:t>унікальні</a:t>
            </a:r>
            <a:r>
              <a:rPr lang="ru-RU" dirty="0"/>
              <a:t>) </a:t>
            </a:r>
            <a:r>
              <a:rPr lang="ru-RU" dirty="0" err="1"/>
              <a:t>ресурси</a:t>
            </a:r>
            <a:r>
              <a:rPr lang="ru-RU" dirty="0"/>
              <a:t>, </a:t>
            </a:r>
            <a:r>
              <a:rPr lang="ru-RU" dirty="0" err="1"/>
              <a:t>наприклад</a:t>
            </a:r>
            <a:r>
              <a:rPr lang="ru-RU" dirty="0"/>
              <a:t> </a:t>
            </a:r>
            <a:r>
              <a:rPr lang="ru-RU" dirty="0" err="1"/>
              <a:t>спеціальне</a:t>
            </a:r>
            <a:r>
              <a:rPr lang="ru-RU" dirty="0"/>
              <a:t> </a:t>
            </a:r>
            <a:r>
              <a:rPr lang="ru-RU" dirty="0" err="1"/>
              <a:t>обладнання</a:t>
            </a:r>
            <a:r>
              <a:rPr lang="ru-RU" dirty="0"/>
              <a:t>, </a:t>
            </a:r>
            <a:r>
              <a:rPr lang="ru-RU" dirty="0" err="1"/>
              <a:t>консультації</a:t>
            </a:r>
            <a:r>
              <a:rPr lang="ru-RU" dirty="0"/>
              <a:t> </a:t>
            </a:r>
            <a:r>
              <a:rPr lang="ru-RU" dirty="0" err="1"/>
              <a:t>першокласних</a:t>
            </a:r>
            <a:r>
              <a:rPr lang="ru-RU" dirty="0"/>
              <a:t> </a:t>
            </a:r>
            <a:r>
              <a:rPr lang="ru-RU" dirty="0" err="1"/>
              <a:t>експертів</a:t>
            </a:r>
            <a:r>
              <a:rPr lang="ru-RU" dirty="0"/>
              <a:t> </a:t>
            </a:r>
            <a:r>
              <a:rPr lang="ru-RU" dirty="0" err="1"/>
              <a:t>тощо</a:t>
            </a:r>
            <a:r>
              <a:rPr lang="ru-RU" dirty="0"/>
              <a:t>.</a:t>
            </a:r>
            <a:endParaRPr lang="ru-UA" dirty="0"/>
          </a:p>
        </p:txBody>
      </p:sp>
      <p:sp>
        <p:nvSpPr>
          <p:cNvPr id="2" name="Дата 1">
            <a:extLst>
              <a:ext uri="{FF2B5EF4-FFF2-40B4-BE49-F238E27FC236}">
                <a16:creationId xmlns:a16="http://schemas.microsoft.com/office/drawing/2014/main" id="{04037DD8-D3CF-D838-6828-4A549EA34CBE}"/>
              </a:ext>
            </a:extLst>
          </p:cNvPr>
          <p:cNvSpPr>
            <a:spLocks noGrp="1"/>
          </p:cNvSpPr>
          <p:nvPr>
            <p:ph type="dt" sz="half" idx="10"/>
          </p:nvPr>
        </p:nvSpPr>
        <p:spPr/>
        <p:txBody>
          <a:bodyPr/>
          <a:lstStyle/>
          <a:p>
            <a:fld id="{9B0FA029-E3D4-8444-97C8-04A4CC377370}" type="datetime1">
              <a:rPr lang="ru-RU" smtClean="0"/>
              <a:t>13.11.2022</a:t>
            </a:fld>
            <a:endParaRPr lang="ru-UA"/>
          </a:p>
        </p:txBody>
      </p:sp>
      <p:sp>
        <p:nvSpPr>
          <p:cNvPr id="4" name="Номер слайда 3">
            <a:extLst>
              <a:ext uri="{FF2B5EF4-FFF2-40B4-BE49-F238E27FC236}">
                <a16:creationId xmlns:a16="http://schemas.microsoft.com/office/drawing/2014/main" id="{9A38EEFD-AABB-DCE6-8049-A06EE8360AC6}"/>
              </a:ext>
            </a:extLst>
          </p:cNvPr>
          <p:cNvSpPr>
            <a:spLocks noGrp="1"/>
          </p:cNvSpPr>
          <p:nvPr>
            <p:ph type="sldNum" sz="quarter" idx="12"/>
          </p:nvPr>
        </p:nvSpPr>
        <p:spPr/>
        <p:txBody>
          <a:bodyPr/>
          <a:lstStyle/>
          <a:p>
            <a:fld id="{7E919570-D5DA-FE4A-AFCE-0801BB8F2B09}" type="slidenum">
              <a:rPr lang="ru-UA" smtClean="0"/>
              <a:t>82</a:t>
            </a:fld>
            <a:endParaRPr lang="ru-UA"/>
          </a:p>
        </p:txBody>
      </p:sp>
      <p:pic>
        <p:nvPicPr>
          <p:cNvPr id="5" name="Рисунок 4">
            <a:extLst>
              <a:ext uri="{FF2B5EF4-FFF2-40B4-BE49-F238E27FC236}">
                <a16:creationId xmlns:a16="http://schemas.microsoft.com/office/drawing/2014/main" id="{991A4566-A2D5-BE08-0C51-9E7168CACEBA}"/>
              </a:ext>
            </a:extLst>
          </p:cNvPr>
          <p:cNvPicPr>
            <a:picLocks noChangeAspect="1"/>
          </p:cNvPicPr>
          <p:nvPr/>
        </p:nvPicPr>
        <p:blipFill>
          <a:blip r:embed="rId2"/>
          <a:stretch>
            <a:fillRect/>
          </a:stretch>
        </p:blipFill>
        <p:spPr>
          <a:xfrm>
            <a:off x="2300094" y="3494143"/>
            <a:ext cx="3795906" cy="2682821"/>
          </a:xfrm>
          <a:prstGeom prst="rect">
            <a:avLst/>
          </a:prstGeom>
        </p:spPr>
      </p:pic>
    </p:spTree>
    <p:extLst>
      <p:ext uri="{BB962C8B-B14F-4D97-AF65-F5344CB8AC3E}">
        <p14:creationId xmlns:p14="http://schemas.microsoft.com/office/powerpoint/2010/main" val="12888315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00B952D8-48F0-6719-7A45-958F03A44A1E}"/>
              </a:ext>
            </a:extLst>
          </p:cNvPr>
          <p:cNvSpPr/>
          <p:nvPr/>
        </p:nvSpPr>
        <p:spPr>
          <a:xfrm>
            <a:off x="665017" y="486888"/>
            <a:ext cx="9203377" cy="3785652"/>
          </a:xfrm>
          <a:prstGeom prst="rect">
            <a:avLst/>
          </a:prstGeom>
        </p:spPr>
        <p:txBody>
          <a:bodyPr wrap="square">
            <a:spAutoFit/>
          </a:bodyPr>
          <a:lstStyle/>
          <a:p>
            <a:pPr algn="just"/>
            <a:r>
              <a:rPr lang="ru-RU" sz="2400" dirty="0"/>
              <a:t>У 2018 </a:t>
            </a:r>
            <a:r>
              <a:rPr lang="ru-RU" sz="2400" dirty="0" err="1"/>
              <a:t>році</a:t>
            </a:r>
            <a:r>
              <a:rPr lang="ru-RU" sz="2400" dirty="0"/>
              <a:t> </a:t>
            </a:r>
            <a:r>
              <a:rPr lang="ru-RU" sz="2400" dirty="0" err="1"/>
              <a:t>Мінекономіки</a:t>
            </a:r>
            <a:r>
              <a:rPr lang="ru-RU" sz="2400" dirty="0"/>
              <a:t> </a:t>
            </a:r>
            <a:r>
              <a:rPr lang="ru-RU" sz="2400" dirty="0" err="1"/>
              <a:t>зареєструвало</a:t>
            </a:r>
            <a:r>
              <a:rPr lang="ru-RU" sz="2400" dirty="0"/>
              <a:t> 264 </a:t>
            </a:r>
            <a:r>
              <a:rPr lang="ru-RU" sz="2400" dirty="0" err="1"/>
              <a:t>нові</a:t>
            </a:r>
            <a:r>
              <a:rPr lang="ru-RU" sz="2400" dirty="0"/>
              <a:t> </a:t>
            </a:r>
            <a:r>
              <a:rPr lang="ru-RU" sz="2400" dirty="0" err="1"/>
              <a:t>проєкти</a:t>
            </a:r>
            <a:r>
              <a:rPr lang="ru-RU" sz="2400" dirty="0"/>
              <a:t> </a:t>
            </a:r>
            <a:r>
              <a:rPr lang="ru-RU" sz="2400" dirty="0" err="1"/>
              <a:t>міжнародної</a:t>
            </a:r>
            <a:r>
              <a:rPr lang="ru-RU" sz="2400" dirty="0"/>
              <a:t> </a:t>
            </a:r>
            <a:r>
              <a:rPr lang="ru-RU" sz="2400" dirty="0" err="1"/>
              <a:t>технічної</a:t>
            </a:r>
            <a:r>
              <a:rPr lang="ru-RU" sz="2400" dirty="0"/>
              <a:t> </a:t>
            </a:r>
            <a:r>
              <a:rPr lang="ru-RU" sz="2400" dirty="0" err="1"/>
              <a:t>допомоги</a:t>
            </a:r>
            <a:r>
              <a:rPr lang="ru-RU" sz="2400" dirty="0"/>
              <a:t> </a:t>
            </a:r>
            <a:r>
              <a:rPr lang="ru-RU" sz="2400" dirty="0" err="1"/>
              <a:t>із</a:t>
            </a:r>
            <a:r>
              <a:rPr lang="ru-RU" sz="2400" dirty="0"/>
              <a:t> </a:t>
            </a:r>
            <a:r>
              <a:rPr lang="ru-RU" sz="2400" dirty="0" err="1"/>
              <a:t>загальним</a:t>
            </a:r>
            <a:r>
              <a:rPr lang="ru-RU" sz="2400" dirty="0"/>
              <a:t> </a:t>
            </a:r>
            <a:r>
              <a:rPr lang="ru-RU" sz="2400" dirty="0" err="1"/>
              <a:t>обсягом</a:t>
            </a:r>
            <a:r>
              <a:rPr lang="ru-RU" sz="2400" dirty="0"/>
              <a:t> </a:t>
            </a:r>
            <a:r>
              <a:rPr lang="ru-RU" sz="2400" dirty="0" err="1"/>
              <a:t>фінансування</a:t>
            </a:r>
            <a:r>
              <a:rPr lang="ru-RU" sz="2400" dirty="0"/>
              <a:t> </a:t>
            </a:r>
            <a:r>
              <a:rPr lang="ru-RU" sz="2400" dirty="0" err="1"/>
              <a:t>понад</a:t>
            </a:r>
            <a:r>
              <a:rPr lang="ru-RU" sz="2400" dirty="0"/>
              <a:t> 953 млн дол. США, </a:t>
            </a:r>
            <a:r>
              <a:rPr lang="ru-RU" sz="2400" dirty="0" err="1"/>
              <a:t>що</a:t>
            </a:r>
            <a:r>
              <a:rPr lang="ru-RU" sz="2400" dirty="0"/>
              <a:t> на 50% </a:t>
            </a:r>
            <a:r>
              <a:rPr lang="ru-RU" sz="2400" dirty="0" err="1"/>
              <a:t>більше</a:t>
            </a:r>
            <a:r>
              <a:rPr lang="ru-RU" sz="2400" dirty="0"/>
              <a:t> </a:t>
            </a:r>
            <a:r>
              <a:rPr lang="ru-RU" sz="2400" dirty="0" err="1"/>
              <a:t>ніж</a:t>
            </a:r>
            <a:r>
              <a:rPr lang="ru-RU" sz="2400" dirty="0"/>
              <a:t> у 2017 </a:t>
            </a:r>
            <a:r>
              <a:rPr lang="ru-RU" sz="2400" dirty="0" err="1"/>
              <a:t>році</a:t>
            </a:r>
            <a:r>
              <a:rPr lang="ru-RU" sz="2400" dirty="0"/>
              <a:t>. </a:t>
            </a:r>
            <a:r>
              <a:rPr lang="ru-RU" sz="2400" dirty="0" err="1"/>
              <a:t>Загалом</a:t>
            </a:r>
            <a:r>
              <a:rPr lang="ru-RU" sz="2400" dirty="0"/>
              <a:t> в </a:t>
            </a:r>
            <a:r>
              <a:rPr lang="ru-RU" sz="2400" dirty="0" err="1"/>
              <a:t>Україні</a:t>
            </a:r>
            <a:r>
              <a:rPr lang="ru-RU" sz="2400" dirty="0"/>
              <a:t> </a:t>
            </a:r>
            <a:r>
              <a:rPr lang="ru-RU" sz="2400" dirty="0" err="1"/>
              <a:t>реалізовують</a:t>
            </a:r>
            <a:r>
              <a:rPr lang="ru-RU" sz="2400" dirty="0"/>
              <a:t> 486 проєктів </a:t>
            </a:r>
            <a:r>
              <a:rPr lang="ru-RU" sz="2400" dirty="0" err="1"/>
              <a:t>технічної</a:t>
            </a:r>
            <a:r>
              <a:rPr lang="ru-RU" sz="2400" dirty="0"/>
              <a:t> </a:t>
            </a:r>
            <a:r>
              <a:rPr lang="ru-RU" sz="2400" dirty="0" err="1"/>
              <a:t>допомоги</a:t>
            </a:r>
            <a:r>
              <a:rPr lang="ru-RU" sz="2400" dirty="0"/>
              <a:t> на </a:t>
            </a:r>
            <a:r>
              <a:rPr lang="ru-RU" sz="2400" dirty="0" err="1"/>
              <a:t>загальну</a:t>
            </a:r>
            <a:r>
              <a:rPr lang="ru-RU" sz="2400" dirty="0"/>
              <a:t> суму 6,1 млрд дол. США2. У рамках </a:t>
            </a:r>
            <a:r>
              <a:rPr lang="ru-RU" sz="2400" dirty="0" err="1"/>
              <a:t>надання</a:t>
            </a:r>
            <a:r>
              <a:rPr lang="ru-RU" sz="2400" dirty="0"/>
              <a:t> </a:t>
            </a:r>
            <a:r>
              <a:rPr lang="ru-RU" sz="2400" dirty="0" err="1"/>
              <a:t>Україні</a:t>
            </a:r>
            <a:r>
              <a:rPr lang="ru-RU" sz="2400" dirty="0"/>
              <a:t> </a:t>
            </a:r>
            <a:r>
              <a:rPr lang="ru-RU" sz="2400" dirty="0" err="1"/>
              <a:t>міжнародної</a:t>
            </a:r>
            <a:r>
              <a:rPr lang="ru-RU" sz="2400" dirty="0"/>
              <a:t> </a:t>
            </a:r>
            <a:r>
              <a:rPr lang="ru-RU" sz="2400" dirty="0" err="1"/>
              <a:t>технічної</a:t>
            </a:r>
            <a:r>
              <a:rPr lang="ru-RU" sz="2400" dirty="0"/>
              <a:t> </a:t>
            </a:r>
            <a:r>
              <a:rPr lang="ru-RU" sz="2400" dirty="0" err="1"/>
              <a:t>допомоги</a:t>
            </a:r>
            <a:r>
              <a:rPr lang="ru-RU" sz="2400" dirty="0"/>
              <a:t> </a:t>
            </a:r>
            <a:r>
              <a:rPr lang="ru-RU" sz="2400" dirty="0" err="1"/>
              <a:t>співробітництво</a:t>
            </a:r>
            <a:r>
              <a:rPr lang="ru-RU" sz="2400" dirty="0"/>
              <a:t> </a:t>
            </a:r>
            <a:r>
              <a:rPr lang="ru-RU" sz="2400" dirty="0" err="1"/>
              <a:t>відбувається</a:t>
            </a:r>
            <a:r>
              <a:rPr lang="ru-RU" sz="2400" dirty="0"/>
              <a:t> з </a:t>
            </a:r>
            <a:r>
              <a:rPr lang="ru-RU" sz="2400" dirty="0" err="1"/>
              <a:t>понад</a:t>
            </a:r>
            <a:r>
              <a:rPr lang="ru-RU" sz="2400" dirty="0"/>
              <a:t> 15 </a:t>
            </a:r>
            <a:r>
              <a:rPr lang="ru-RU" sz="2400" dirty="0" err="1"/>
              <a:t>країнами</a:t>
            </a:r>
            <a:r>
              <a:rPr lang="ru-RU" sz="2400" dirty="0"/>
              <a:t> та 20 </a:t>
            </a:r>
            <a:r>
              <a:rPr lang="ru-RU" sz="2400" dirty="0" err="1"/>
              <a:t>міжнародними</a:t>
            </a:r>
            <a:r>
              <a:rPr lang="ru-RU" sz="2400" dirty="0"/>
              <a:t> </a:t>
            </a:r>
            <a:r>
              <a:rPr lang="ru-RU" sz="2400" dirty="0" err="1"/>
              <a:t>організаціями</a:t>
            </a:r>
            <a:r>
              <a:rPr lang="ru-RU" sz="2400" dirty="0"/>
              <a:t>. </a:t>
            </a:r>
            <a:r>
              <a:rPr lang="ru-RU" sz="2400" dirty="0" err="1"/>
              <a:t>Найбільшими</a:t>
            </a:r>
            <a:r>
              <a:rPr lang="ru-RU" sz="2400" dirty="0"/>
              <a:t> донорами для </a:t>
            </a:r>
            <a:r>
              <a:rPr lang="ru-RU" sz="2400" dirty="0" err="1"/>
              <a:t>України</a:t>
            </a:r>
            <a:r>
              <a:rPr lang="ru-RU" sz="2400" dirty="0"/>
              <a:t> </a:t>
            </a:r>
            <a:r>
              <a:rPr lang="ru-RU" sz="2400" dirty="0" err="1"/>
              <a:t>є</a:t>
            </a:r>
            <a:r>
              <a:rPr lang="ru-RU" sz="2400" dirty="0"/>
              <a:t> </a:t>
            </a:r>
            <a:r>
              <a:rPr lang="ru-RU" sz="2400" dirty="0" err="1"/>
              <a:t>Сполучені</a:t>
            </a:r>
            <a:r>
              <a:rPr lang="ru-RU" sz="2400" dirty="0"/>
              <a:t> </a:t>
            </a:r>
            <a:r>
              <a:rPr lang="ru-RU" sz="2400" dirty="0" err="1"/>
              <a:t>Штати</a:t>
            </a:r>
            <a:r>
              <a:rPr lang="ru-RU" sz="2400" dirty="0"/>
              <a:t> Америки та </a:t>
            </a:r>
            <a:r>
              <a:rPr lang="ru-RU" sz="2400" dirty="0" err="1"/>
              <a:t>Європейський</a:t>
            </a:r>
            <a:r>
              <a:rPr lang="ru-RU" sz="2400" dirty="0"/>
              <a:t> Союз. </a:t>
            </a:r>
            <a:r>
              <a:rPr lang="ru-RU" sz="2400" dirty="0" err="1"/>
              <a:t>Також</a:t>
            </a:r>
            <a:r>
              <a:rPr lang="ru-RU" sz="2400" dirty="0"/>
              <a:t> </a:t>
            </a:r>
            <a:r>
              <a:rPr lang="ru-RU" sz="2400" dirty="0" err="1"/>
              <a:t>важливими</a:t>
            </a:r>
            <a:r>
              <a:rPr lang="ru-RU" sz="2400" dirty="0"/>
              <a:t> донорами </a:t>
            </a:r>
            <a:r>
              <a:rPr lang="ru-RU" sz="2400" dirty="0" err="1"/>
              <a:t>є</a:t>
            </a:r>
            <a:r>
              <a:rPr lang="ru-RU" sz="2400" dirty="0"/>
              <a:t> Канада, ФРН, </a:t>
            </a:r>
            <a:r>
              <a:rPr lang="ru-RU" sz="2400" dirty="0" err="1"/>
              <a:t>Швеція</a:t>
            </a:r>
            <a:r>
              <a:rPr lang="ru-RU" sz="2400" dirty="0"/>
              <a:t>, </a:t>
            </a:r>
            <a:r>
              <a:rPr lang="ru-RU" sz="2400" dirty="0" err="1"/>
              <a:t>Швейцарія</a:t>
            </a:r>
            <a:r>
              <a:rPr lang="ru-RU" sz="2400" dirty="0"/>
              <a:t>, </a:t>
            </a:r>
            <a:r>
              <a:rPr lang="ru-RU" sz="2400" dirty="0" err="1"/>
              <a:t>Японія</a:t>
            </a:r>
            <a:r>
              <a:rPr lang="ru-RU" sz="2400" dirty="0"/>
              <a:t>, </a:t>
            </a:r>
            <a:r>
              <a:rPr lang="ru-RU" sz="2400" dirty="0" err="1"/>
              <a:t>Данія</a:t>
            </a:r>
            <a:r>
              <a:rPr lang="ru-RU" sz="2400" dirty="0"/>
              <a:t>; </a:t>
            </a:r>
            <a:r>
              <a:rPr lang="ru-RU" sz="2400" dirty="0" err="1"/>
              <a:t>організації</a:t>
            </a:r>
            <a:r>
              <a:rPr lang="ru-RU" sz="2400" dirty="0"/>
              <a:t> ООН, </a:t>
            </a:r>
            <a:r>
              <a:rPr lang="ru-RU" sz="2400" dirty="0" err="1"/>
              <a:t>Світовий</a:t>
            </a:r>
            <a:r>
              <a:rPr lang="ru-RU" sz="2400" dirty="0"/>
              <a:t> банк, ЄБРР та </a:t>
            </a:r>
            <a:r>
              <a:rPr lang="ru-RU" sz="2400" dirty="0" err="1"/>
              <a:t>ін</a:t>
            </a:r>
            <a:r>
              <a:rPr lang="ru-RU" sz="2400" dirty="0"/>
              <a:t>.</a:t>
            </a:r>
            <a:endParaRPr lang="ru-UA" sz="2400" dirty="0"/>
          </a:p>
        </p:txBody>
      </p:sp>
      <p:sp>
        <p:nvSpPr>
          <p:cNvPr id="2" name="Дата 1">
            <a:extLst>
              <a:ext uri="{FF2B5EF4-FFF2-40B4-BE49-F238E27FC236}">
                <a16:creationId xmlns:a16="http://schemas.microsoft.com/office/drawing/2014/main" id="{6E4EC780-E202-7FE5-FFE7-C15FD7270505}"/>
              </a:ext>
            </a:extLst>
          </p:cNvPr>
          <p:cNvSpPr>
            <a:spLocks noGrp="1"/>
          </p:cNvSpPr>
          <p:nvPr>
            <p:ph type="dt" sz="half" idx="10"/>
          </p:nvPr>
        </p:nvSpPr>
        <p:spPr/>
        <p:txBody>
          <a:bodyPr/>
          <a:lstStyle/>
          <a:p>
            <a:fld id="{1B5CA9ED-87BD-454F-9978-36494AE94CB4}" type="datetime1">
              <a:rPr lang="ru-RU" smtClean="0"/>
              <a:t>13.11.2022</a:t>
            </a:fld>
            <a:endParaRPr lang="ru-UA"/>
          </a:p>
        </p:txBody>
      </p:sp>
      <p:sp>
        <p:nvSpPr>
          <p:cNvPr id="3" name="Номер слайда 2">
            <a:extLst>
              <a:ext uri="{FF2B5EF4-FFF2-40B4-BE49-F238E27FC236}">
                <a16:creationId xmlns:a16="http://schemas.microsoft.com/office/drawing/2014/main" id="{0D3BF4AE-9172-7EDC-DE43-E6C3FD20C57C}"/>
              </a:ext>
            </a:extLst>
          </p:cNvPr>
          <p:cNvSpPr>
            <a:spLocks noGrp="1"/>
          </p:cNvSpPr>
          <p:nvPr>
            <p:ph type="sldNum" sz="quarter" idx="12"/>
          </p:nvPr>
        </p:nvSpPr>
        <p:spPr/>
        <p:txBody>
          <a:bodyPr/>
          <a:lstStyle/>
          <a:p>
            <a:fld id="{7E919570-D5DA-FE4A-AFCE-0801BB8F2B09}" type="slidenum">
              <a:rPr lang="ru-UA" smtClean="0"/>
              <a:t>83</a:t>
            </a:fld>
            <a:endParaRPr lang="ru-UA"/>
          </a:p>
        </p:txBody>
      </p:sp>
    </p:spTree>
    <p:extLst>
      <p:ext uri="{BB962C8B-B14F-4D97-AF65-F5344CB8AC3E}">
        <p14:creationId xmlns:p14="http://schemas.microsoft.com/office/powerpoint/2010/main" val="21720814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34A36C01-C353-1774-9C58-A919307CBDFB}"/>
              </a:ext>
            </a:extLst>
          </p:cNvPr>
          <p:cNvSpPr/>
          <p:nvPr/>
        </p:nvSpPr>
        <p:spPr>
          <a:xfrm>
            <a:off x="676894" y="724395"/>
            <a:ext cx="8467106" cy="4401205"/>
          </a:xfrm>
          <a:prstGeom prst="rect">
            <a:avLst/>
          </a:prstGeom>
        </p:spPr>
        <p:txBody>
          <a:bodyPr wrap="square">
            <a:spAutoFit/>
          </a:bodyPr>
          <a:lstStyle/>
          <a:p>
            <a:pPr algn="just"/>
            <a:r>
              <a:rPr lang="ru-RU" sz="2800" dirty="0"/>
              <a:t>2. </a:t>
            </a:r>
            <a:r>
              <a:rPr lang="ru-RU" sz="2800" dirty="0" err="1"/>
              <a:t>Грантові</a:t>
            </a:r>
            <a:r>
              <a:rPr lang="ru-RU" sz="2800" dirty="0"/>
              <a:t> </a:t>
            </a:r>
            <a:r>
              <a:rPr lang="ru-RU" sz="2800" dirty="0" err="1"/>
              <a:t>програми</a:t>
            </a:r>
            <a:r>
              <a:rPr lang="ru-RU" sz="2800" dirty="0"/>
              <a:t> — </a:t>
            </a:r>
            <a:r>
              <a:rPr lang="ru-RU" sz="2800" dirty="0" err="1"/>
              <a:t>це</a:t>
            </a:r>
            <a:r>
              <a:rPr lang="ru-RU" sz="2800" dirty="0"/>
              <a:t> </a:t>
            </a:r>
            <a:r>
              <a:rPr lang="ru-RU" sz="2800" dirty="0" err="1"/>
              <a:t>сукупність</a:t>
            </a:r>
            <a:r>
              <a:rPr lang="ru-RU" sz="2800" dirty="0"/>
              <a:t> </a:t>
            </a:r>
            <a:r>
              <a:rPr lang="ru-RU" sz="2800" dirty="0" err="1"/>
              <a:t>фінансових</a:t>
            </a:r>
            <a:r>
              <a:rPr lang="ru-RU" sz="2800" dirty="0"/>
              <a:t> </a:t>
            </a:r>
            <a:r>
              <a:rPr lang="ru-RU" sz="2800" dirty="0" err="1"/>
              <a:t>ресурсів</a:t>
            </a:r>
            <a:r>
              <a:rPr lang="ru-RU" sz="2800" dirty="0"/>
              <a:t>, </a:t>
            </a:r>
            <a:r>
              <a:rPr lang="ru-RU" sz="2800" dirty="0" err="1"/>
              <a:t>які</a:t>
            </a:r>
            <a:r>
              <a:rPr lang="ru-RU" sz="2800" dirty="0"/>
              <a:t> </a:t>
            </a:r>
            <a:r>
              <a:rPr lang="ru-RU" sz="2800" dirty="0" err="1"/>
              <a:t>отримувачам</a:t>
            </a:r>
            <a:r>
              <a:rPr lang="ru-RU" sz="2800" dirty="0"/>
              <a:t> </a:t>
            </a:r>
            <a:r>
              <a:rPr lang="ru-RU" sz="2800" dirty="0" err="1"/>
              <a:t>надають</a:t>
            </a:r>
            <a:r>
              <a:rPr lang="ru-RU" sz="2800" dirty="0"/>
              <a:t> </a:t>
            </a:r>
            <a:r>
              <a:rPr lang="ru-RU" sz="2800" dirty="0" err="1"/>
              <a:t>безповоротно</a:t>
            </a:r>
            <a:r>
              <a:rPr lang="ru-RU" sz="2800" dirty="0"/>
              <a:t> для </a:t>
            </a:r>
            <a:r>
              <a:rPr lang="ru-RU" sz="2800" dirty="0" err="1"/>
              <a:t>реалізації</a:t>
            </a:r>
            <a:r>
              <a:rPr lang="ru-RU" sz="2800" dirty="0"/>
              <a:t> </a:t>
            </a:r>
            <a:r>
              <a:rPr lang="ru-RU" sz="2800" dirty="0" err="1"/>
              <a:t>соціального</a:t>
            </a:r>
            <a:r>
              <a:rPr lang="ru-RU" sz="2800" dirty="0"/>
              <a:t> </a:t>
            </a:r>
            <a:r>
              <a:rPr lang="ru-RU" sz="2800" dirty="0" err="1"/>
              <a:t>проєкту</a:t>
            </a:r>
            <a:r>
              <a:rPr lang="ru-RU" sz="2800" dirty="0"/>
              <a:t>, </a:t>
            </a:r>
            <a:r>
              <a:rPr lang="ru-RU" sz="2800" dirty="0" err="1"/>
              <a:t>благодійної</a:t>
            </a:r>
            <a:r>
              <a:rPr lang="ru-RU" sz="2800" dirty="0"/>
              <a:t> </a:t>
            </a:r>
            <a:r>
              <a:rPr lang="ru-RU" sz="2800" dirty="0" err="1"/>
              <a:t>програми</a:t>
            </a:r>
            <a:r>
              <a:rPr lang="ru-RU" sz="2800" dirty="0"/>
              <a:t>, </a:t>
            </a:r>
            <a:r>
              <a:rPr lang="ru-RU" sz="2800" dirty="0" err="1"/>
              <a:t>проведення</a:t>
            </a:r>
            <a:r>
              <a:rPr lang="ru-RU" sz="2800" dirty="0"/>
              <a:t> </a:t>
            </a:r>
            <a:r>
              <a:rPr lang="ru-RU" sz="2800" dirty="0" err="1"/>
              <a:t>наукових</a:t>
            </a:r>
            <a:r>
              <a:rPr lang="ru-RU" sz="2800" dirty="0"/>
              <a:t> </a:t>
            </a:r>
            <a:r>
              <a:rPr lang="ru-RU" sz="2800" dirty="0" err="1"/>
              <a:t>досліджень</a:t>
            </a:r>
            <a:r>
              <a:rPr lang="ru-RU" sz="2800" dirty="0"/>
              <a:t>, </a:t>
            </a:r>
            <a:r>
              <a:rPr lang="ru-RU" sz="2800" dirty="0" err="1"/>
              <a:t>навчання</a:t>
            </a:r>
            <a:r>
              <a:rPr lang="ru-RU" sz="2800" dirty="0"/>
              <a:t> </a:t>
            </a:r>
            <a:r>
              <a:rPr lang="ru-RU" sz="2800" dirty="0" err="1"/>
              <a:t>або</a:t>
            </a:r>
            <a:r>
              <a:rPr lang="ru-RU" sz="2800" dirty="0"/>
              <a:t> ж </a:t>
            </a:r>
            <a:r>
              <a:rPr lang="ru-RU" sz="2800" dirty="0" err="1"/>
              <a:t>підвищення</a:t>
            </a:r>
            <a:r>
              <a:rPr lang="ru-RU" sz="2800" dirty="0"/>
              <a:t> </a:t>
            </a:r>
            <a:r>
              <a:rPr lang="ru-RU" sz="2800" dirty="0" err="1"/>
              <a:t>кваліфікації</a:t>
            </a:r>
            <a:r>
              <a:rPr lang="ru-RU" sz="2800" dirty="0"/>
              <a:t> та </a:t>
            </a:r>
            <a:r>
              <a:rPr lang="ru-RU" sz="2800" dirty="0" err="1"/>
              <a:t>інших</a:t>
            </a:r>
            <a:r>
              <a:rPr lang="ru-RU" sz="2800" dirty="0"/>
              <a:t> </a:t>
            </a:r>
            <a:r>
              <a:rPr lang="ru-RU" sz="2800" dirty="0" err="1"/>
              <a:t>суспільно</a:t>
            </a:r>
            <a:r>
              <a:rPr lang="ru-RU" sz="2800" dirty="0"/>
              <a:t> </a:t>
            </a:r>
            <a:r>
              <a:rPr lang="ru-RU" sz="2800" dirty="0" err="1"/>
              <a:t>корисних</a:t>
            </a:r>
            <a:r>
              <a:rPr lang="ru-RU" sz="2800" dirty="0"/>
              <a:t> </a:t>
            </a:r>
            <a:r>
              <a:rPr lang="ru-RU" sz="2800" dirty="0" err="1"/>
              <a:t>цілей</a:t>
            </a:r>
            <a:r>
              <a:rPr lang="ru-RU" sz="2800" dirty="0"/>
              <a:t> </a:t>
            </a:r>
            <a:r>
              <a:rPr lang="ru-RU" sz="2800" dirty="0" err="1"/>
              <a:t>із</a:t>
            </a:r>
            <a:r>
              <a:rPr lang="ru-RU" sz="2800" dirty="0"/>
              <a:t> </a:t>
            </a:r>
            <a:r>
              <a:rPr lang="ru-RU" sz="2800" dirty="0" err="1"/>
              <a:t>обов’язковим</a:t>
            </a:r>
            <a:r>
              <a:rPr lang="ru-RU" sz="2800" dirty="0"/>
              <a:t> </a:t>
            </a:r>
            <a:r>
              <a:rPr lang="ru-RU" sz="2800" dirty="0" err="1"/>
              <a:t>етапом</a:t>
            </a:r>
            <a:r>
              <a:rPr lang="ru-RU" sz="2800" dirty="0"/>
              <a:t> </a:t>
            </a:r>
            <a:r>
              <a:rPr lang="ru-RU" sz="2800" dirty="0" err="1"/>
              <a:t>звітування</a:t>
            </a:r>
            <a:r>
              <a:rPr lang="ru-RU" sz="2800" dirty="0"/>
              <a:t> </a:t>
            </a:r>
            <a:r>
              <a:rPr lang="ru-RU" sz="2800" dirty="0" err="1"/>
              <a:t>щодо</a:t>
            </a:r>
            <a:r>
              <a:rPr lang="ru-RU" sz="2800" dirty="0"/>
              <a:t> </a:t>
            </a:r>
            <a:r>
              <a:rPr lang="ru-RU" sz="2800" dirty="0" err="1"/>
              <a:t>їх</a:t>
            </a:r>
            <a:r>
              <a:rPr lang="ru-RU" sz="2800" dirty="0"/>
              <a:t> </a:t>
            </a:r>
            <a:r>
              <a:rPr lang="ru-RU" sz="2800" dirty="0" err="1"/>
              <a:t>використання</a:t>
            </a:r>
            <a:r>
              <a:rPr lang="ru-RU" sz="2800" dirty="0"/>
              <a:t> на </a:t>
            </a:r>
            <a:r>
              <a:rPr lang="ru-RU" sz="2800" dirty="0" err="1"/>
              <a:t>визначені</a:t>
            </a:r>
            <a:r>
              <a:rPr lang="ru-RU" sz="2800" dirty="0"/>
              <a:t> </a:t>
            </a:r>
            <a:r>
              <a:rPr lang="ru-RU" sz="2800" dirty="0" err="1"/>
              <a:t>цілі</a:t>
            </a:r>
            <a:r>
              <a:rPr lang="ru-RU" sz="2800" dirty="0"/>
              <a:t>. </a:t>
            </a:r>
            <a:r>
              <a:rPr lang="ru-RU" sz="2800" dirty="0" err="1"/>
              <a:t>Гранти</a:t>
            </a:r>
            <a:r>
              <a:rPr lang="ru-RU" sz="2800" dirty="0"/>
              <a:t>, так само як і </a:t>
            </a:r>
            <a:r>
              <a:rPr lang="ru-RU" sz="2800" dirty="0" err="1"/>
              <a:t>міжнародна</a:t>
            </a:r>
            <a:r>
              <a:rPr lang="ru-RU" sz="2800" dirty="0"/>
              <a:t> </a:t>
            </a:r>
            <a:r>
              <a:rPr lang="ru-RU" sz="2800" dirty="0" err="1"/>
              <a:t>технічна</a:t>
            </a:r>
            <a:r>
              <a:rPr lang="ru-RU" sz="2800" dirty="0"/>
              <a:t> </a:t>
            </a:r>
            <a:r>
              <a:rPr lang="ru-RU" sz="2800" dirty="0" err="1"/>
              <a:t>допомога</a:t>
            </a:r>
            <a:r>
              <a:rPr lang="ru-RU" sz="2800" dirty="0"/>
              <a:t>, </a:t>
            </a:r>
            <a:r>
              <a:rPr lang="ru-RU" sz="2800" dirty="0" err="1"/>
              <a:t>можуть</a:t>
            </a:r>
            <a:r>
              <a:rPr lang="ru-RU" sz="2800" dirty="0"/>
              <a:t> </a:t>
            </a:r>
            <a:r>
              <a:rPr lang="ru-RU" sz="2800" dirty="0" err="1"/>
              <a:t>надавати</a:t>
            </a:r>
            <a:r>
              <a:rPr lang="ru-RU" sz="2800" dirty="0"/>
              <a:t> у </a:t>
            </a:r>
            <a:r>
              <a:rPr lang="ru-RU" sz="2800" dirty="0" err="1"/>
              <a:t>вигляді</a:t>
            </a:r>
            <a:r>
              <a:rPr lang="ru-RU" sz="2800" dirty="0"/>
              <a:t> майна, </a:t>
            </a:r>
            <a:r>
              <a:rPr lang="ru-RU" sz="2800" dirty="0" err="1"/>
              <a:t>робіт</a:t>
            </a:r>
            <a:r>
              <a:rPr lang="ru-RU" sz="2800" dirty="0"/>
              <a:t> </a:t>
            </a:r>
            <a:r>
              <a:rPr lang="ru-RU" sz="2800" dirty="0" err="1"/>
              <a:t>чи</a:t>
            </a:r>
            <a:r>
              <a:rPr lang="ru-RU" sz="2800" dirty="0"/>
              <a:t> </a:t>
            </a:r>
            <a:r>
              <a:rPr lang="ru-RU" sz="2800" dirty="0" err="1"/>
              <a:t>послуг</a:t>
            </a:r>
            <a:r>
              <a:rPr lang="ru-RU" sz="2800" dirty="0"/>
              <a:t>, а </a:t>
            </a:r>
            <a:r>
              <a:rPr lang="ru-RU" sz="2800" dirty="0" err="1"/>
              <a:t>також</a:t>
            </a:r>
            <a:r>
              <a:rPr lang="ru-RU" sz="2800" dirty="0"/>
              <a:t> </a:t>
            </a:r>
            <a:r>
              <a:rPr lang="ru-RU" sz="2800" dirty="0" err="1"/>
              <a:t>фінансових</a:t>
            </a:r>
            <a:r>
              <a:rPr lang="ru-RU" sz="2800" dirty="0"/>
              <a:t> </a:t>
            </a:r>
            <a:r>
              <a:rPr lang="ru-RU" sz="2800" dirty="0" err="1"/>
              <a:t>ресурсів</a:t>
            </a:r>
            <a:r>
              <a:rPr lang="ru-RU" sz="2800" dirty="0"/>
              <a:t> (</a:t>
            </a:r>
            <a:r>
              <a:rPr lang="ru-RU" sz="2800" dirty="0" err="1"/>
              <a:t>проте</a:t>
            </a:r>
            <a:r>
              <a:rPr lang="ru-RU" sz="2800" dirty="0"/>
              <a:t> </a:t>
            </a:r>
            <a:r>
              <a:rPr lang="ru-RU" sz="2800" dirty="0" err="1"/>
              <a:t>переважає</a:t>
            </a:r>
            <a:r>
              <a:rPr lang="ru-RU" sz="2800" dirty="0"/>
              <a:t> </a:t>
            </a:r>
            <a:r>
              <a:rPr lang="ru-RU" sz="2800" dirty="0" err="1"/>
              <a:t>майно</a:t>
            </a:r>
            <a:r>
              <a:rPr lang="ru-RU" sz="2800" dirty="0"/>
              <a:t> та </a:t>
            </a:r>
            <a:r>
              <a:rPr lang="ru-RU" sz="2800" dirty="0" err="1"/>
              <a:t>грошова</a:t>
            </a:r>
            <a:r>
              <a:rPr lang="ru-RU" sz="2800" dirty="0"/>
              <a:t> форма).</a:t>
            </a:r>
            <a:endParaRPr lang="ru-UA" sz="2800" dirty="0"/>
          </a:p>
        </p:txBody>
      </p:sp>
      <p:sp>
        <p:nvSpPr>
          <p:cNvPr id="2" name="Дата 1">
            <a:extLst>
              <a:ext uri="{FF2B5EF4-FFF2-40B4-BE49-F238E27FC236}">
                <a16:creationId xmlns:a16="http://schemas.microsoft.com/office/drawing/2014/main" id="{30DEDA7B-D21F-B4B3-57F6-0088CF60F815}"/>
              </a:ext>
            </a:extLst>
          </p:cNvPr>
          <p:cNvSpPr>
            <a:spLocks noGrp="1"/>
          </p:cNvSpPr>
          <p:nvPr>
            <p:ph type="dt" sz="half" idx="10"/>
          </p:nvPr>
        </p:nvSpPr>
        <p:spPr/>
        <p:txBody>
          <a:bodyPr/>
          <a:lstStyle/>
          <a:p>
            <a:fld id="{EA2ED509-9B60-DF40-B413-EB1444E9AECD}" type="datetime1">
              <a:rPr lang="ru-RU" smtClean="0"/>
              <a:t>13.11.2022</a:t>
            </a:fld>
            <a:endParaRPr lang="ru-UA"/>
          </a:p>
        </p:txBody>
      </p:sp>
      <p:sp>
        <p:nvSpPr>
          <p:cNvPr id="3" name="Номер слайда 2">
            <a:extLst>
              <a:ext uri="{FF2B5EF4-FFF2-40B4-BE49-F238E27FC236}">
                <a16:creationId xmlns:a16="http://schemas.microsoft.com/office/drawing/2014/main" id="{8A2D0F53-164D-5C38-8101-1DF76FFDE8CD}"/>
              </a:ext>
            </a:extLst>
          </p:cNvPr>
          <p:cNvSpPr>
            <a:spLocks noGrp="1"/>
          </p:cNvSpPr>
          <p:nvPr>
            <p:ph type="sldNum" sz="quarter" idx="12"/>
          </p:nvPr>
        </p:nvSpPr>
        <p:spPr/>
        <p:txBody>
          <a:bodyPr/>
          <a:lstStyle/>
          <a:p>
            <a:fld id="{7E919570-D5DA-FE4A-AFCE-0801BB8F2B09}" type="slidenum">
              <a:rPr lang="ru-UA" smtClean="0"/>
              <a:t>84</a:t>
            </a:fld>
            <a:endParaRPr lang="ru-UA"/>
          </a:p>
        </p:txBody>
      </p:sp>
    </p:spTree>
    <p:extLst>
      <p:ext uri="{BB962C8B-B14F-4D97-AF65-F5344CB8AC3E}">
        <p14:creationId xmlns:p14="http://schemas.microsoft.com/office/powerpoint/2010/main" val="36764011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6040AF88-2859-0832-55C6-84ACF112FA33}"/>
              </a:ext>
            </a:extLst>
          </p:cNvPr>
          <p:cNvSpPr/>
          <p:nvPr/>
        </p:nvSpPr>
        <p:spPr>
          <a:xfrm>
            <a:off x="617517" y="807522"/>
            <a:ext cx="8526483" cy="3539430"/>
          </a:xfrm>
          <a:prstGeom prst="rect">
            <a:avLst/>
          </a:prstGeom>
        </p:spPr>
        <p:txBody>
          <a:bodyPr wrap="square">
            <a:spAutoFit/>
          </a:bodyPr>
          <a:lstStyle/>
          <a:p>
            <a:pPr algn="just"/>
            <a:r>
              <a:rPr lang="ru-RU" sz="2800" dirty="0"/>
              <a:t>3. </a:t>
            </a:r>
            <a:r>
              <a:rPr lang="ru-RU" sz="2800" dirty="0" err="1"/>
              <a:t>Проєкти</a:t>
            </a:r>
            <a:r>
              <a:rPr lang="ru-RU" sz="2800" dirty="0"/>
              <a:t> </a:t>
            </a:r>
            <a:r>
              <a:rPr lang="ru-RU" sz="2800" dirty="0" err="1"/>
              <a:t>корпоративної</a:t>
            </a:r>
            <a:r>
              <a:rPr lang="ru-RU" sz="2800" dirty="0"/>
              <a:t> </a:t>
            </a:r>
            <a:r>
              <a:rPr lang="ru-RU" sz="2800" dirty="0" err="1"/>
              <a:t>соціальної</a:t>
            </a:r>
            <a:r>
              <a:rPr lang="ru-RU" sz="2800" dirty="0"/>
              <a:t> </a:t>
            </a:r>
            <a:r>
              <a:rPr lang="ru-RU" sz="2800" dirty="0" err="1"/>
              <a:t>відповідальності</a:t>
            </a:r>
            <a:r>
              <a:rPr lang="ru-RU" sz="2800" dirty="0"/>
              <a:t> — </a:t>
            </a:r>
            <a:r>
              <a:rPr lang="ru-RU" sz="2800" dirty="0" err="1"/>
              <a:t>це</a:t>
            </a:r>
            <a:r>
              <a:rPr lang="ru-RU" sz="2800" dirty="0"/>
              <a:t> </a:t>
            </a:r>
            <a:r>
              <a:rPr lang="ru-RU" sz="2800" dirty="0" err="1"/>
              <a:t>відповідальність</a:t>
            </a:r>
            <a:r>
              <a:rPr lang="ru-RU" sz="2800" dirty="0"/>
              <a:t> </a:t>
            </a:r>
            <a:r>
              <a:rPr lang="ru-RU" sz="2800" dirty="0" err="1"/>
              <a:t>корпорацій</a:t>
            </a:r>
            <a:r>
              <a:rPr lang="ru-RU" sz="2800" dirty="0"/>
              <a:t> за </a:t>
            </a:r>
            <a:r>
              <a:rPr lang="ru-RU" sz="2800" dirty="0" err="1"/>
              <a:t>прямий</a:t>
            </a:r>
            <a:r>
              <a:rPr lang="ru-RU" sz="2800" dirty="0"/>
              <a:t> та </a:t>
            </a:r>
            <a:r>
              <a:rPr lang="ru-RU" sz="2800" dirty="0" err="1"/>
              <a:t>опосередкований</a:t>
            </a:r>
            <a:r>
              <a:rPr lang="ru-RU" sz="2800" dirty="0"/>
              <a:t> </a:t>
            </a:r>
            <a:r>
              <a:rPr lang="ru-RU" sz="2800" dirty="0" err="1"/>
              <a:t>вплив</a:t>
            </a:r>
            <a:r>
              <a:rPr lang="ru-RU" sz="2800" dirty="0"/>
              <a:t> на </a:t>
            </a:r>
            <a:r>
              <a:rPr lang="ru-RU" sz="2800" dirty="0" err="1"/>
              <a:t>економічну</a:t>
            </a:r>
            <a:r>
              <a:rPr lang="ru-RU" sz="2800" dirty="0"/>
              <a:t>, </a:t>
            </a:r>
            <a:r>
              <a:rPr lang="ru-RU" sz="2800" dirty="0" err="1"/>
              <a:t>екологічну</a:t>
            </a:r>
            <a:r>
              <a:rPr lang="ru-RU" sz="2800" dirty="0"/>
              <a:t> й </a:t>
            </a:r>
            <a:r>
              <a:rPr lang="ru-RU" sz="2800" dirty="0" err="1"/>
              <a:t>соціальну</a:t>
            </a:r>
            <a:r>
              <a:rPr lang="ru-RU" sz="2800" dirty="0"/>
              <a:t> </a:t>
            </a:r>
            <a:r>
              <a:rPr lang="ru-RU" sz="2800" dirty="0" err="1"/>
              <a:t>системи</a:t>
            </a:r>
            <a:r>
              <a:rPr lang="ru-RU" sz="2800" dirty="0"/>
              <a:t>, у </a:t>
            </a:r>
            <a:r>
              <a:rPr lang="ru-RU" sz="2800" dirty="0" err="1"/>
              <a:t>які</a:t>
            </a:r>
            <a:r>
              <a:rPr lang="ru-RU" sz="2800" dirty="0"/>
              <a:t> вони </a:t>
            </a:r>
            <a:r>
              <a:rPr lang="ru-RU" sz="2800" dirty="0" err="1"/>
              <a:t>вбудовані</a:t>
            </a:r>
            <a:r>
              <a:rPr lang="ru-RU" sz="2800" dirty="0"/>
              <a:t>. </a:t>
            </a:r>
            <a:r>
              <a:rPr lang="ru-RU" sz="2800" dirty="0" err="1"/>
              <a:t>Найчастіше</a:t>
            </a:r>
            <a:r>
              <a:rPr lang="ru-RU" sz="2800" dirty="0"/>
              <a:t> КСВ </a:t>
            </a:r>
            <a:r>
              <a:rPr lang="ru-RU" sz="2800" dirty="0" err="1"/>
              <a:t>має</a:t>
            </a:r>
            <a:r>
              <a:rPr lang="ru-RU" sz="2800" dirty="0"/>
              <a:t> </a:t>
            </a:r>
            <a:r>
              <a:rPr lang="ru-RU" sz="2800" dirty="0" err="1"/>
              <a:t>досить</a:t>
            </a:r>
            <a:r>
              <a:rPr lang="ru-RU" sz="2800" dirty="0"/>
              <a:t> </a:t>
            </a:r>
            <a:r>
              <a:rPr lang="ru-RU" sz="2800" dirty="0" err="1"/>
              <a:t>обмежений</a:t>
            </a:r>
            <a:r>
              <a:rPr lang="ru-RU" sz="2800" dirty="0"/>
              <a:t> фокус (</a:t>
            </a:r>
            <a:r>
              <a:rPr lang="ru-RU" sz="2800" dirty="0" err="1"/>
              <a:t>наприклад</a:t>
            </a:r>
            <a:r>
              <a:rPr lang="ru-RU" sz="2800" dirty="0"/>
              <a:t>, </a:t>
            </a:r>
            <a:r>
              <a:rPr lang="ru-RU" sz="2800" dirty="0" err="1"/>
              <a:t>лише</a:t>
            </a:r>
            <a:r>
              <a:rPr lang="ru-RU" sz="2800" dirty="0"/>
              <a:t> сфера </a:t>
            </a:r>
            <a:r>
              <a:rPr lang="ru-RU" sz="2800" dirty="0" err="1"/>
              <a:t>освіти</a:t>
            </a:r>
            <a:r>
              <a:rPr lang="ru-RU" sz="2800" dirty="0"/>
              <a:t>, здоровий </a:t>
            </a:r>
            <a:r>
              <a:rPr lang="ru-RU" sz="2800" dirty="0" err="1"/>
              <a:t>спосіб</a:t>
            </a:r>
            <a:r>
              <a:rPr lang="ru-RU" sz="2800" dirty="0"/>
              <a:t> </a:t>
            </a:r>
            <a:r>
              <a:rPr lang="ru-RU" sz="2800" dirty="0" err="1"/>
              <a:t>життя</a:t>
            </a:r>
            <a:r>
              <a:rPr lang="ru-RU" sz="2800" dirty="0"/>
              <a:t> </a:t>
            </a:r>
            <a:r>
              <a:rPr lang="ru-RU" sz="2800" dirty="0" err="1"/>
              <a:t>чи</a:t>
            </a:r>
            <a:r>
              <a:rPr lang="ru-RU" sz="2800" dirty="0"/>
              <a:t> </a:t>
            </a:r>
            <a:r>
              <a:rPr lang="ru-RU" sz="2800" dirty="0" err="1"/>
              <a:t>охорона</a:t>
            </a:r>
            <a:r>
              <a:rPr lang="ru-RU" sz="2800" dirty="0"/>
              <a:t> </a:t>
            </a:r>
            <a:r>
              <a:rPr lang="ru-RU" sz="2800" dirty="0" err="1"/>
              <a:t>природи</a:t>
            </a:r>
            <a:r>
              <a:rPr lang="ru-RU" sz="2800" dirty="0"/>
              <a:t>) </a:t>
            </a:r>
            <a:r>
              <a:rPr lang="ru-RU" sz="2800" dirty="0" err="1"/>
              <a:t>відповідно</a:t>
            </a:r>
            <a:r>
              <a:rPr lang="ru-RU" sz="2800" dirty="0"/>
              <a:t> до </a:t>
            </a:r>
            <a:r>
              <a:rPr lang="ru-RU" sz="2800" dirty="0" err="1"/>
              <a:t>внутрішньої</a:t>
            </a:r>
            <a:r>
              <a:rPr lang="ru-RU" sz="2800" dirty="0"/>
              <a:t> </a:t>
            </a:r>
            <a:r>
              <a:rPr lang="ru-RU" sz="2800" dirty="0" err="1"/>
              <a:t>політики</a:t>
            </a:r>
            <a:r>
              <a:rPr lang="ru-RU" sz="2800" dirty="0"/>
              <a:t> та </a:t>
            </a:r>
            <a:r>
              <a:rPr lang="ru-RU" sz="2800" dirty="0" err="1"/>
              <a:t>розпоряджень</a:t>
            </a:r>
            <a:r>
              <a:rPr lang="ru-RU" sz="2800" dirty="0"/>
              <a:t> </a:t>
            </a:r>
            <a:r>
              <a:rPr lang="ru-RU" sz="2800" dirty="0" err="1"/>
              <a:t>корпорації</a:t>
            </a:r>
            <a:r>
              <a:rPr lang="ru-RU" sz="2800" dirty="0"/>
              <a:t>.</a:t>
            </a:r>
            <a:endParaRPr lang="ru-UA" sz="2800" dirty="0"/>
          </a:p>
        </p:txBody>
      </p:sp>
      <p:sp>
        <p:nvSpPr>
          <p:cNvPr id="2" name="Дата 1">
            <a:extLst>
              <a:ext uri="{FF2B5EF4-FFF2-40B4-BE49-F238E27FC236}">
                <a16:creationId xmlns:a16="http://schemas.microsoft.com/office/drawing/2014/main" id="{AE601104-E104-DD1C-3EB3-60182CAF5587}"/>
              </a:ext>
            </a:extLst>
          </p:cNvPr>
          <p:cNvSpPr>
            <a:spLocks noGrp="1"/>
          </p:cNvSpPr>
          <p:nvPr>
            <p:ph type="dt" sz="half" idx="10"/>
          </p:nvPr>
        </p:nvSpPr>
        <p:spPr/>
        <p:txBody>
          <a:bodyPr/>
          <a:lstStyle/>
          <a:p>
            <a:fld id="{C7BE099D-4FA4-C146-BBEC-14EC1B19CDC5}" type="datetime1">
              <a:rPr lang="ru-RU" smtClean="0"/>
              <a:t>13.11.2022</a:t>
            </a:fld>
            <a:endParaRPr lang="ru-UA"/>
          </a:p>
        </p:txBody>
      </p:sp>
      <p:sp>
        <p:nvSpPr>
          <p:cNvPr id="3" name="Номер слайда 2">
            <a:extLst>
              <a:ext uri="{FF2B5EF4-FFF2-40B4-BE49-F238E27FC236}">
                <a16:creationId xmlns:a16="http://schemas.microsoft.com/office/drawing/2014/main" id="{A23AB3E3-C436-C246-378C-2EF57074A2CD}"/>
              </a:ext>
            </a:extLst>
          </p:cNvPr>
          <p:cNvSpPr>
            <a:spLocks noGrp="1"/>
          </p:cNvSpPr>
          <p:nvPr>
            <p:ph type="sldNum" sz="quarter" idx="12"/>
          </p:nvPr>
        </p:nvSpPr>
        <p:spPr/>
        <p:txBody>
          <a:bodyPr/>
          <a:lstStyle/>
          <a:p>
            <a:fld id="{7E919570-D5DA-FE4A-AFCE-0801BB8F2B09}" type="slidenum">
              <a:rPr lang="ru-UA" smtClean="0"/>
              <a:t>85</a:t>
            </a:fld>
            <a:endParaRPr lang="ru-UA"/>
          </a:p>
        </p:txBody>
      </p:sp>
    </p:spTree>
    <p:extLst>
      <p:ext uri="{BB962C8B-B14F-4D97-AF65-F5344CB8AC3E}">
        <p14:creationId xmlns:p14="http://schemas.microsoft.com/office/powerpoint/2010/main" val="4429399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A0318B99-0400-3B20-C689-7BA819039CF3}"/>
              </a:ext>
            </a:extLst>
          </p:cNvPr>
          <p:cNvSpPr/>
          <p:nvPr/>
        </p:nvSpPr>
        <p:spPr>
          <a:xfrm>
            <a:off x="439387" y="439387"/>
            <a:ext cx="8704613" cy="5016758"/>
          </a:xfrm>
          <a:prstGeom prst="rect">
            <a:avLst/>
          </a:prstGeom>
        </p:spPr>
        <p:txBody>
          <a:bodyPr wrap="square">
            <a:spAutoFit/>
          </a:bodyPr>
          <a:lstStyle/>
          <a:p>
            <a:pPr algn="just"/>
            <a:r>
              <a:rPr lang="ru-RU" sz="2000" dirty="0"/>
              <a:t>У 2018 </a:t>
            </a:r>
            <a:r>
              <a:rPr lang="ru-RU" sz="2000" dirty="0" err="1"/>
              <a:t>році</a:t>
            </a:r>
            <a:r>
              <a:rPr lang="ru-RU" sz="2000" dirty="0"/>
              <a:t> в рамках </a:t>
            </a:r>
            <a:r>
              <a:rPr lang="ru-RU" sz="2000" dirty="0" err="1"/>
              <a:t>проєкту</a:t>
            </a:r>
            <a:r>
              <a:rPr lang="ru-RU" sz="2000" dirty="0"/>
              <a:t> «</a:t>
            </a:r>
            <a:r>
              <a:rPr lang="ru-RU" sz="2000" dirty="0" err="1"/>
              <a:t>Розбудова</a:t>
            </a:r>
            <a:r>
              <a:rPr lang="ru-RU" sz="2000" dirty="0"/>
              <a:t> </a:t>
            </a:r>
            <a:r>
              <a:rPr lang="ru-RU" sz="2000" dirty="0" err="1"/>
              <a:t>потенціалу</a:t>
            </a:r>
            <a:r>
              <a:rPr lang="ru-RU" sz="2000" dirty="0"/>
              <a:t> </a:t>
            </a:r>
            <a:r>
              <a:rPr lang="ru-RU" sz="2000" dirty="0" err="1"/>
              <a:t>Національного</a:t>
            </a:r>
            <a:r>
              <a:rPr lang="ru-RU" sz="2000" dirty="0"/>
              <a:t> контактного пункту з </a:t>
            </a:r>
            <a:r>
              <a:rPr lang="ru-RU" sz="2000" dirty="0" err="1"/>
              <a:t>відповідальної</a:t>
            </a:r>
            <a:r>
              <a:rPr lang="ru-RU" sz="2000" dirty="0"/>
              <a:t> </a:t>
            </a:r>
            <a:r>
              <a:rPr lang="ru-RU" sz="2000" dirty="0" err="1"/>
              <a:t>бізнес-поведінки</a:t>
            </a:r>
            <a:r>
              <a:rPr lang="ru-RU" sz="2000" dirty="0"/>
              <a:t>», </a:t>
            </a:r>
            <a:r>
              <a:rPr lang="ru-RU" sz="2000" dirty="0" err="1"/>
              <a:t>що</a:t>
            </a:r>
            <a:r>
              <a:rPr lang="ru-RU" sz="2000" dirty="0"/>
              <a:t> </a:t>
            </a:r>
            <a:r>
              <a:rPr lang="ru-RU" sz="2000" dirty="0" err="1"/>
              <a:t>реалізується</a:t>
            </a:r>
            <a:r>
              <a:rPr lang="ru-RU" sz="2000" dirty="0"/>
              <a:t> за </a:t>
            </a:r>
            <a:r>
              <a:rPr lang="ru-RU" sz="2000" dirty="0" err="1"/>
              <a:t>підтримки</a:t>
            </a:r>
            <a:r>
              <a:rPr lang="ru-RU" sz="2000" dirty="0"/>
              <a:t> Посольства </a:t>
            </a:r>
            <a:r>
              <a:rPr lang="ru-RU" sz="2000" dirty="0" err="1"/>
              <a:t>Королівства</a:t>
            </a:r>
            <a:r>
              <a:rPr lang="ru-RU" sz="2000" dirty="0"/>
              <a:t> </a:t>
            </a:r>
            <a:r>
              <a:rPr lang="ru-RU" sz="2000" dirty="0" err="1"/>
              <a:t>Нідерландів</a:t>
            </a:r>
            <a:r>
              <a:rPr lang="ru-RU" sz="2000" dirty="0"/>
              <a:t> в </a:t>
            </a:r>
            <a:r>
              <a:rPr lang="ru-RU" sz="2000" dirty="0" err="1"/>
              <a:t>Україні</a:t>
            </a:r>
            <a:r>
              <a:rPr lang="ru-RU" sz="2000" dirty="0"/>
              <a:t>, на </a:t>
            </a:r>
            <a:r>
              <a:rPr lang="ru-RU" sz="2000" dirty="0" err="1"/>
              <a:t>замовлення</a:t>
            </a:r>
            <a:r>
              <a:rPr lang="ru-RU" sz="2000" dirty="0"/>
              <a:t> Центру «</a:t>
            </a:r>
            <a:r>
              <a:rPr lang="ru-RU" sz="2000" dirty="0" err="1"/>
              <a:t>Розвиток</a:t>
            </a:r>
            <a:r>
              <a:rPr lang="ru-RU" sz="2000" dirty="0"/>
              <a:t> КСВ» </a:t>
            </a:r>
            <a:r>
              <a:rPr lang="ru-RU" sz="2000" dirty="0" err="1"/>
              <a:t>було</a:t>
            </a:r>
            <a:r>
              <a:rPr lang="ru-RU" sz="2000" dirty="0"/>
              <a:t> проведено </a:t>
            </a:r>
            <a:r>
              <a:rPr lang="ru-RU" sz="2000" dirty="0" err="1"/>
              <a:t>дослідження</a:t>
            </a:r>
            <a:r>
              <a:rPr lang="ru-RU" sz="2000" dirty="0"/>
              <a:t>, </a:t>
            </a:r>
            <a:r>
              <a:rPr lang="ru-RU" sz="2000" dirty="0" err="1"/>
              <a:t>що</a:t>
            </a:r>
            <a:r>
              <a:rPr lang="ru-RU" sz="2000" dirty="0"/>
              <a:t> </a:t>
            </a:r>
            <a:r>
              <a:rPr lang="ru-RU" sz="2000" dirty="0" err="1"/>
              <a:t>охопило</a:t>
            </a:r>
            <a:r>
              <a:rPr lang="ru-RU" sz="2000" dirty="0"/>
              <a:t> 400 </a:t>
            </a:r>
            <a:r>
              <a:rPr lang="ru-RU" sz="2000" dirty="0" err="1"/>
              <a:t>респондентів</a:t>
            </a:r>
            <a:r>
              <a:rPr lang="ru-RU" sz="2000" dirty="0"/>
              <a:t>. Як </a:t>
            </a:r>
            <a:r>
              <a:rPr lang="ru-RU" sz="2000" dirty="0" err="1"/>
              <a:t>засвідчили</a:t>
            </a:r>
            <a:r>
              <a:rPr lang="ru-RU" sz="2000" dirty="0"/>
              <a:t> </a:t>
            </a:r>
            <a:r>
              <a:rPr lang="ru-RU" sz="2000" dirty="0" err="1"/>
              <a:t>результати</a:t>
            </a:r>
            <a:r>
              <a:rPr lang="ru-RU" sz="2000" dirty="0"/>
              <a:t> </a:t>
            </a:r>
            <a:r>
              <a:rPr lang="ru-RU" sz="2000" dirty="0" err="1"/>
              <a:t>дослідження</a:t>
            </a:r>
            <a:r>
              <a:rPr lang="ru-RU" sz="2000" dirty="0"/>
              <a:t>, </a:t>
            </a:r>
            <a:r>
              <a:rPr lang="ru-RU" sz="2000" dirty="0" err="1"/>
              <a:t>головним</a:t>
            </a:r>
            <a:r>
              <a:rPr lang="ru-RU" sz="2000" dirty="0"/>
              <a:t> стимулом </a:t>
            </a:r>
            <a:r>
              <a:rPr lang="ru-RU" sz="2000" dirty="0" err="1"/>
              <a:t>реалізації</a:t>
            </a:r>
            <a:r>
              <a:rPr lang="ru-RU" sz="2000" dirty="0"/>
              <a:t> </a:t>
            </a:r>
            <a:r>
              <a:rPr lang="ru-RU" sz="2000" dirty="0" err="1"/>
              <a:t>політики</a:t>
            </a:r>
            <a:r>
              <a:rPr lang="ru-RU" sz="2000" dirty="0"/>
              <a:t> КСВ в </a:t>
            </a:r>
            <a:r>
              <a:rPr lang="ru-RU" sz="2000" dirty="0" err="1"/>
              <a:t>Україні</a:t>
            </a:r>
            <a:r>
              <a:rPr lang="ru-RU" sz="2000" dirty="0"/>
              <a:t> </a:t>
            </a:r>
            <a:r>
              <a:rPr lang="ru-RU" sz="2000" dirty="0" err="1"/>
              <a:t>є</a:t>
            </a:r>
            <a:r>
              <a:rPr lang="ru-RU" sz="2000" dirty="0"/>
              <a:t> </a:t>
            </a:r>
            <a:r>
              <a:rPr lang="ru-RU" sz="2000" dirty="0" err="1"/>
              <a:t>моральні</a:t>
            </a:r>
            <a:r>
              <a:rPr lang="ru-RU" sz="2000" dirty="0"/>
              <a:t> </a:t>
            </a:r>
            <a:r>
              <a:rPr lang="ru-RU" sz="2000" dirty="0" err="1"/>
              <a:t>міркування</a:t>
            </a:r>
            <a:r>
              <a:rPr lang="ru-RU" sz="2000" dirty="0"/>
              <a:t>, а </a:t>
            </a:r>
            <a:r>
              <a:rPr lang="ru-RU" sz="2000" dirty="0" err="1"/>
              <a:t>головними</a:t>
            </a:r>
            <a:r>
              <a:rPr lang="ru-RU" sz="2000" dirty="0"/>
              <a:t> </a:t>
            </a:r>
            <a:r>
              <a:rPr lang="ru-RU" sz="2000" dirty="0" err="1"/>
              <a:t>перешкодами</a:t>
            </a:r>
            <a:r>
              <a:rPr lang="ru-RU" sz="2000" dirty="0"/>
              <a:t> для </a:t>
            </a:r>
            <a:r>
              <a:rPr lang="ru-RU" sz="2000" dirty="0" err="1"/>
              <a:t>впровадження</a:t>
            </a:r>
            <a:r>
              <a:rPr lang="ru-RU" sz="2000" dirty="0"/>
              <a:t> </a:t>
            </a:r>
            <a:r>
              <a:rPr lang="ru-RU" sz="2000" dirty="0" err="1"/>
              <a:t>політики</a:t>
            </a:r>
            <a:r>
              <a:rPr lang="ru-RU" sz="2000" dirty="0"/>
              <a:t> КСВ </a:t>
            </a:r>
            <a:r>
              <a:rPr lang="ru-RU" sz="2000" dirty="0" err="1"/>
              <a:t>представники</a:t>
            </a:r>
            <a:r>
              <a:rPr lang="ru-RU" sz="2000" dirty="0"/>
              <a:t> </a:t>
            </a:r>
            <a:r>
              <a:rPr lang="ru-RU" sz="2000" dirty="0" err="1"/>
              <a:t>компаній</a:t>
            </a:r>
            <a:r>
              <a:rPr lang="ru-RU" sz="2000" dirty="0"/>
              <a:t> </a:t>
            </a:r>
            <a:r>
              <a:rPr lang="ru-RU" sz="2000" dirty="0" err="1"/>
              <a:t>називають</a:t>
            </a:r>
            <a:r>
              <a:rPr lang="ru-RU" sz="2000" dirty="0"/>
              <a:t> брак </a:t>
            </a:r>
            <a:r>
              <a:rPr lang="ru-RU" sz="2000" dirty="0" err="1"/>
              <a:t>коштів</a:t>
            </a:r>
            <a:r>
              <a:rPr lang="ru-RU" sz="2000" dirty="0"/>
              <a:t>, </a:t>
            </a:r>
            <a:r>
              <a:rPr lang="ru-RU" sz="2000" dirty="0" err="1"/>
              <a:t>нестабільну</a:t>
            </a:r>
            <a:r>
              <a:rPr lang="ru-RU" sz="2000" dirty="0"/>
              <a:t> </a:t>
            </a:r>
            <a:r>
              <a:rPr lang="ru-RU" sz="2000" dirty="0" err="1"/>
              <a:t>політичну</a:t>
            </a:r>
            <a:r>
              <a:rPr lang="ru-RU" sz="2000" dirty="0"/>
              <a:t> </a:t>
            </a:r>
            <a:r>
              <a:rPr lang="ru-RU" sz="2000" dirty="0" err="1"/>
              <a:t>ситуацію</a:t>
            </a:r>
            <a:r>
              <a:rPr lang="ru-RU" sz="2000" dirty="0"/>
              <a:t> в </a:t>
            </a:r>
            <a:r>
              <a:rPr lang="ru-RU" sz="2000" dirty="0" err="1"/>
              <a:t>країні</a:t>
            </a:r>
            <a:r>
              <a:rPr lang="ru-RU" sz="2000" dirty="0"/>
              <a:t>, </a:t>
            </a:r>
            <a:r>
              <a:rPr lang="ru-RU" sz="2000" dirty="0" err="1"/>
              <a:t>недосконалість</a:t>
            </a:r>
            <a:r>
              <a:rPr lang="ru-RU" sz="2000" dirty="0"/>
              <a:t> нормативно-</a:t>
            </a:r>
            <a:r>
              <a:rPr lang="ru-RU" sz="2000" dirty="0" err="1"/>
              <a:t>правової</a:t>
            </a:r>
            <a:r>
              <a:rPr lang="ru-RU" sz="2000" dirty="0"/>
              <a:t> </a:t>
            </a:r>
            <a:r>
              <a:rPr lang="ru-RU" sz="2000" dirty="0" err="1"/>
              <a:t>бази</a:t>
            </a:r>
            <a:r>
              <a:rPr lang="ru-RU" sz="2000" dirty="0"/>
              <a:t>, яка б </a:t>
            </a:r>
            <a:r>
              <a:rPr lang="ru-RU" sz="2000" dirty="0" err="1"/>
              <a:t>сприяла</a:t>
            </a:r>
            <a:r>
              <a:rPr lang="ru-RU" sz="2000" dirty="0"/>
              <a:t> </a:t>
            </a:r>
            <a:r>
              <a:rPr lang="ru-RU" sz="2000" dirty="0" err="1"/>
              <a:t>цій</a:t>
            </a:r>
            <a:r>
              <a:rPr lang="ru-RU" sz="2000" dirty="0"/>
              <a:t> </a:t>
            </a:r>
            <a:r>
              <a:rPr lang="ru-RU" sz="2000" dirty="0" err="1"/>
              <a:t>діяльності</a:t>
            </a:r>
            <a:r>
              <a:rPr lang="ru-RU" sz="2000" dirty="0"/>
              <a:t>, а </a:t>
            </a:r>
            <a:r>
              <a:rPr lang="ru-RU" sz="2000" dirty="0" err="1"/>
              <a:t>також</a:t>
            </a:r>
            <a:r>
              <a:rPr lang="ru-RU" sz="2000" dirty="0"/>
              <a:t> </a:t>
            </a:r>
            <a:r>
              <a:rPr lang="ru-RU" sz="2000" dirty="0" err="1"/>
              <a:t>податковий</a:t>
            </a:r>
            <a:r>
              <a:rPr lang="ru-RU" sz="2000" dirty="0"/>
              <a:t> </a:t>
            </a:r>
            <a:r>
              <a:rPr lang="ru-RU" sz="2000" dirty="0" err="1"/>
              <a:t>тиск</a:t>
            </a:r>
            <a:r>
              <a:rPr lang="ru-RU" sz="2000" dirty="0"/>
              <a:t>. </a:t>
            </a:r>
          </a:p>
          <a:p>
            <a:pPr algn="just"/>
            <a:endParaRPr lang="ru-RU" sz="2000" dirty="0"/>
          </a:p>
          <a:p>
            <a:pPr algn="just"/>
            <a:r>
              <a:rPr lang="ru-RU" sz="2000" dirty="0" err="1"/>
              <a:t>Найпоширенішими</a:t>
            </a:r>
            <a:r>
              <a:rPr lang="ru-RU" sz="2000" dirty="0"/>
              <a:t> </a:t>
            </a:r>
            <a:r>
              <a:rPr lang="ru-RU" sz="2000" dirty="0" err="1"/>
              <a:t>напрямами</a:t>
            </a:r>
            <a:r>
              <a:rPr lang="ru-RU" sz="2000" dirty="0"/>
              <a:t> </a:t>
            </a:r>
            <a:r>
              <a:rPr lang="ru-RU" sz="2000" dirty="0" err="1"/>
              <a:t>реалізації</a:t>
            </a:r>
            <a:r>
              <a:rPr lang="ru-RU" sz="2000" dirty="0"/>
              <a:t> КСВ в </a:t>
            </a:r>
            <a:r>
              <a:rPr lang="ru-RU" sz="2000" dirty="0" err="1"/>
              <a:t>Україні</a:t>
            </a:r>
            <a:r>
              <a:rPr lang="ru-RU" sz="2000" dirty="0"/>
              <a:t> </a:t>
            </a:r>
            <a:r>
              <a:rPr lang="ru-RU" sz="2000" dirty="0" err="1"/>
              <a:t>є</a:t>
            </a:r>
            <a:r>
              <a:rPr lang="ru-RU" sz="2000" dirty="0"/>
              <a:t>: 76% — </a:t>
            </a:r>
            <a:r>
              <a:rPr lang="ru-RU" sz="2000" dirty="0" err="1"/>
              <a:t>політика</a:t>
            </a:r>
            <a:r>
              <a:rPr lang="ru-RU" sz="2000" dirty="0"/>
              <a:t> </a:t>
            </a:r>
            <a:r>
              <a:rPr lang="ru-RU" sz="2000" dirty="0" err="1"/>
              <a:t>розвитку</a:t>
            </a:r>
            <a:r>
              <a:rPr lang="ru-RU" sz="2000" dirty="0"/>
              <a:t> й </a:t>
            </a:r>
            <a:r>
              <a:rPr lang="ru-RU" sz="2000" dirty="0" err="1"/>
              <a:t>поліпшення</a:t>
            </a:r>
            <a:r>
              <a:rPr lang="ru-RU" sz="2000" dirty="0"/>
              <a:t> умов персоналу, 51% — </a:t>
            </a:r>
            <a:r>
              <a:rPr lang="ru-RU" sz="2000" dirty="0" err="1"/>
              <a:t>благодійна</a:t>
            </a:r>
            <a:r>
              <a:rPr lang="ru-RU" sz="2000" dirty="0"/>
              <a:t> </a:t>
            </a:r>
            <a:r>
              <a:rPr lang="ru-RU" sz="2000" dirty="0" err="1"/>
              <a:t>допомога</a:t>
            </a:r>
            <a:r>
              <a:rPr lang="ru-RU" sz="2000" dirty="0"/>
              <a:t> (</a:t>
            </a:r>
            <a:r>
              <a:rPr lang="ru-RU" sz="2000" dirty="0" err="1"/>
              <a:t>хоча</a:t>
            </a:r>
            <a:r>
              <a:rPr lang="ru-RU" sz="2000" dirty="0"/>
              <a:t> </a:t>
            </a:r>
            <a:r>
              <a:rPr lang="ru-RU" sz="2000" dirty="0" err="1"/>
              <a:t>бізнес</a:t>
            </a:r>
            <a:r>
              <a:rPr lang="ru-RU" sz="2000" dirty="0"/>
              <a:t> і перестав </a:t>
            </a:r>
            <a:r>
              <a:rPr lang="ru-RU" sz="2000" dirty="0" err="1"/>
              <a:t>сприймати</a:t>
            </a:r>
            <a:r>
              <a:rPr lang="ru-RU" sz="2000" dirty="0"/>
              <a:t> КСВ як </a:t>
            </a:r>
            <a:r>
              <a:rPr lang="ru-RU" sz="2000" dirty="0" err="1"/>
              <a:t>благодійність</a:t>
            </a:r>
            <a:r>
              <a:rPr lang="ru-RU" sz="2000" dirty="0"/>
              <a:t>), 30% — </a:t>
            </a:r>
            <a:r>
              <a:rPr lang="ru-RU" sz="2000" dirty="0" err="1"/>
              <a:t>допомога</a:t>
            </a:r>
            <a:r>
              <a:rPr lang="ru-RU" sz="2000" dirty="0"/>
              <a:t> </a:t>
            </a:r>
            <a:r>
              <a:rPr lang="ru-RU" sz="2000" dirty="0" err="1"/>
              <a:t>воїнам</a:t>
            </a:r>
            <a:r>
              <a:rPr lang="ru-RU" sz="2000" dirty="0"/>
              <a:t> АТО й </a:t>
            </a:r>
            <a:r>
              <a:rPr lang="ru-RU" sz="2000" dirty="0" err="1"/>
              <a:t>мешканцям</a:t>
            </a:r>
            <a:r>
              <a:rPr lang="ru-RU" sz="2000" dirty="0"/>
              <a:t> </a:t>
            </a:r>
            <a:r>
              <a:rPr lang="ru-RU" sz="2000" dirty="0" err="1"/>
              <a:t>зони</a:t>
            </a:r>
            <a:r>
              <a:rPr lang="ru-RU" sz="2000" dirty="0"/>
              <a:t> АТО. 22% </a:t>
            </a:r>
            <a:r>
              <a:rPr lang="ru-RU" sz="2000" dirty="0" err="1"/>
              <a:t>досліджених</a:t>
            </a:r>
            <a:r>
              <a:rPr lang="ru-RU" sz="2000" dirty="0"/>
              <a:t> </a:t>
            </a:r>
            <a:r>
              <a:rPr lang="ru-RU" sz="2000" dirty="0" err="1"/>
              <a:t>компаній</a:t>
            </a:r>
            <a:r>
              <a:rPr lang="ru-RU" sz="2000" dirty="0"/>
              <a:t>, </a:t>
            </a:r>
            <a:r>
              <a:rPr lang="ru-RU" sz="2000" dirty="0" err="1"/>
              <a:t>які</a:t>
            </a:r>
            <a:r>
              <a:rPr lang="ru-RU" sz="2000" dirty="0"/>
              <a:t> </a:t>
            </a:r>
            <a:r>
              <a:rPr lang="ru-RU" sz="2000" dirty="0" err="1"/>
              <a:t>впроваджують</a:t>
            </a:r>
            <a:r>
              <a:rPr lang="ru-RU" sz="2000" dirty="0"/>
              <a:t> КСВ, </a:t>
            </a:r>
            <a:r>
              <a:rPr lang="ru-RU" sz="2000" dirty="0" err="1"/>
              <a:t>здійснюють</a:t>
            </a:r>
            <a:r>
              <a:rPr lang="ru-RU" sz="2000" dirty="0"/>
              <a:t> </a:t>
            </a:r>
            <a:r>
              <a:rPr lang="ru-RU" sz="2000" dirty="0" err="1"/>
              <a:t>інвестиції</a:t>
            </a:r>
            <a:r>
              <a:rPr lang="ru-RU" sz="2000" dirty="0"/>
              <a:t> в </a:t>
            </a:r>
            <a:r>
              <a:rPr lang="ru-RU" sz="2000" dirty="0" err="1"/>
              <a:t>розвиток</a:t>
            </a:r>
            <a:r>
              <a:rPr lang="ru-RU" sz="2000" dirty="0"/>
              <a:t> </a:t>
            </a:r>
            <a:r>
              <a:rPr lang="ru-RU" sz="2000" dirty="0" err="1"/>
              <a:t>регіону</a:t>
            </a:r>
            <a:endParaRPr lang="ru-UA" sz="2000" dirty="0"/>
          </a:p>
        </p:txBody>
      </p:sp>
      <p:sp>
        <p:nvSpPr>
          <p:cNvPr id="2" name="Дата 1">
            <a:extLst>
              <a:ext uri="{FF2B5EF4-FFF2-40B4-BE49-F238E27FC236}">
                <a16:creationId xmlns:a16="http://schemas.microsoft.com/office/drawing/2014/main" id="{B9EF140F-B99D-CF3B-B09F-844230DECB48}"/>
              </a:ext>
            </a:extLst>
          </p:cNvPr>
          <p:cNvSpPr>
            <a:spLocks noGrp="1"/>
          </p:cNvSpPr>
          <p:nvPr>
            <p:ph type="dt" sz="half" idx="10"/>
          </p:nvPr>
        </p:nvSpPr>
        <p:spPr/>
        <p:txBody>
          <a:bodyPr/>
          <a:lstStyle/>
          <a:p>
            <a:fld id="{DA940EE0-1EB1-9E48-86C1-5222F9D44F30}" type="datetime1">
              <a:rPr lang="ru-RU" smtClean="0"/>
              <a:t>13.11.2022</a:t>
            </a:fld>
            <a:endParaRPr lang="ru-UA"/>
          </a:p>
        </p:txBody>
      </p:sp>
      <p:sp>
        <p:nvSpPr>
          <p:cNvPr id="3" name="Номер слайда 2">
            <a:extLst>
              <a:ext uri="{FF2B5EF4-FFF2-40B4-BE49-F238E27FC236}">
                <a16:creationId xmlns:a16="http://schemas.microsoft.com/office/drawing/2014/main" id="{E59AE7D3-4DD3-0E4B-64AC-4C8A1B6FB50D}"/>
              </a:ext>
            </a:extLst>
          </p:cNvPr>
          <p:cNvSpPr>
            <a:spLocks noGrp="1"/>
          </p:cNvSpPr>
          <p:nvPr>
            <p:ph type="sldNum" sz="quarter" idx="12"/>
          </p:nvPr>
        </p:nvSpPr>
        <p:spPr/>
        <p:txBody>
          <a:bodyPr/>
          <a:lstStyle/>
          <a:p>
            <a:fld id="{7E919570-D5DA-FE4A-AFCE-0801BB8F2B09}" type="slidenum">
              <a:rPr lang="ru-UA" smtClean="0"/>
              <a:t>86</a:t>
            </a:fld>
            <a:endParaRPr lang="ru-UA"/>
          </a:p>
        </p:txBody>
      </p:sp>
    </p:spTree>
    <p:extLst>
      <p:ext uri="{BB962C8B-B14F-4D97-AF65-F5344CB8AC3E}">
        <p14:creationId xmlns:p14="http://schemas.microsoft.com/office/powerpoint/2010/main" val="8834562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C2668B01-CE68-FE36-CAA9-789E03145171}"/>
              </a:ext>
            </a:extLst>
          </p:cNvPr>
          <p:cNvSpPr/>
          <p:nvPr/>
        </p:nvSpPr>
        <p:spPr>
          <a:xfrm>
            <a:off x="926275" y="510640"/>
            <a:ext cx="8799616" cy="2585323"/>
          </a:xfrm>
          <a:prstGeom prst="rect">
            <a:avLst/>
          </a:prstGeom>
        </p:spPr>
        <p:txBody>
          <a:bodyPr wrap="square">
            <a:spAutoFit/>
          </a:bodyPr>
          <a:lstStyle/>
          <a:p>
            <a:pPr algn="just"/>
            <a:r>
              <a:rPr lang="ru-RU" dirty="0" err="1"/>
              <a:t>Зазвичай</a:t>
            </a:r>
            <a:r>
              <a:rPr lang="ru-RU" dirty="0"/>
              <a:t> </a:t>
            </a:r>
            <a:r>
              <a:rPr lang="ru-RU" dirty="0" err="1"/>
              <a:t>грантові</a:t>
            </a:r>
            <a:r>
              <a:rPr lang="ru-RU" dirty="0"/>
              <a:t> </a:t>
            </a:r>
            <a:r>
              <a:rPr lang="ru-RU" dirty="0" err="1"/>
              <a:t>кошти</a:t>
            </a:r>
            <a:r>
              <a:rPr lang="ru-RU" dirty="0"/>
              <a:t> </a:t>
            </a:r>
            <a:r>
              <a:rPr lang="ru-RU" dirty="0" err="1"/>
              <a:t>становлять</a:t>
            </a:r>
            <a:r>
              <a:rPr lang="ru-RU" dirty="0"/>
              <a:t> </a:t>
            </a:r>
            <a:r>
              <a:rPr lang="ru-RU" dirty="0" err="1"/>
              <a:t>невелику</a:t>
            </a:r>
            <a:r>
              <a:rPr lang="ru-RU" dirty="0"/>
              <a:t> </a:t>
            </a:r>
            <a:r>
              <a:rPr lang="ru-RU" dirty="0" err="1"/>
              <a:t>частку</a:t>
            </a:r>
            <a:r>
              <a:rPr lang="ru-RU" dirty="0"/>
              <a:t> </a:t>
            </a:r>
            <a:r>
              <a:rPr lang="ru-RU" dirty="0" err="1"/>
              <a:t>фінансування</a:t>
            </a:r>
            <a:r>
              <a:rPr lang="ru-RU" dirty="0"/>
              <a:t> потреб </a:t>
            </a:r>
            <a:r>
              <a:rPr lang="ru-RU" dirty="0" err="1"/>
              <a:t>території</a:t>
            </a:r>
            <a:r>
              <a:rPr lang="ru-RU" dirty="0"/>
              <a:t> в </a:t>
            </a:r>
            <a:r>
              <a:rPr lang="ru-RU" dirty="0" err="1"/>
              <a:t>економічно</a:t>
            </a:r>
            <a:r>
              <a:rPr lang="ru-RU" dirty="0"/>
              <a:t> </a:t>
            </a:r>
            <a:r>
              <a:rPr lang="ru-RU" dirty="0" err="1"/>
              <a:t>розвинутих</a:t>
            </a:r>
            <a:r>
              <a:rPr lang="ru-RU" dirty="0"/>
              <a:t> </a:t>
            </a:r>
            <a:r>
              <a:rPr lang="ru-RU" dirty="0" err="1"/>
              <a:t>країнах</a:t>
            </a:r>
            <a:r>
              <a:rPr lang="ru-RU" dirty="0"/>
              <a:t>. </a:t>
            </a:r>
            <a:r>
              <a:rPr lang="ru-RU" dirty="0" err="1"/>
              <a:t>Натомість</a:t>
            </a:r>
            <a:r>
              <a:rPr lang="ru-RU" dirty="0"/>
              <a:t> в </a:t>
            </a:r>
            <a:r>
              <a:rPr lang="ru-RU" dirty="0" err="1"/>
              <a:t>Україні</a:t>
            </a:r>
            <a:r>
              <a:rPr lang="ru-RU" dirty="0"/>
              <a:t>, де доступ до </a:t>
            </a:r>
            <a:r>
              <a:rPr lang="ru-RU" dirty="0" err="1"/>
              <a:t>інших</a:t>
            </a:r>
            <a:r>
              <a:rPr lang="ru-RU" dirty="0"/>
              <a:t> </a:t>
            </a:r>
            <a:r>
              <a:rPr lang="ru-RU" dirty="0" err="1"/>
              <a:t>джерел</a:t>
            </a:r>
            <a:r>
              <a:rPr lang="ru-RU" dirty="0"/>
              <a:t> </a:t>
            </a:r>
            <a:r>
              <a:rPr lang="ru-RU" dirty="0" err="1"/>
              <a:t>фінансування</a:t>
            </a:r>
            <a:r>
              <a:rPr lang="ru-RU" dirty="0"/>
              <a:t> </a:t>
            </a:r>
            <a:r>
              <a:rPr lang="ru-RU" dirty="0" err="1"/>
              <a:t>є</a:t>
            </a:r>
            <a:r>
              <a:rPr lang="ru-RU" dirty="0"/>
              <a:t> </a:t>
            </a:r>
            <a:r>
              <a:rPr lang="ru-RU" dirty="0" err="1"/>
              <a:t>вкрай</a:t>
            </a:r>
            <a:r>
              <a:rPr lang="ru-RU" dirty="0"/>
              <a:t> </a:t>
            </a:r>
            <a:r>
              <a:rPr lang="ru-RU" dirty="0" err="1"/>
              <a:t>обмеженим</a:t>
            </a:r>
            <a:r>
              <a:rPr lang="ru-RU" dirty="0"/>
              <a:t>, </a:t>
            </a:r>
            <a:r>
              <a:rPr lang="ru-RU" dirty="0" err="1"/>
              <a:t>саме</a:t>
            </a:r>
            <a:r>
              <a:rPr lang="ru-RU" dirty="0"/>
              <a:t> </a:t>
            </a:r>
            <a:r>
              <a:rPr lang="ru-RU" dirty="0" err="1"/>
              <a:t>грантові</a:t>
            </a:r>
            <a:r>
              <a:rPr lang="ru-RU" dirty="0"/>
              <a:t> </a:t>
            </a:r>
            <a:r>
              <a:rPr lang="ru-RU" dirty="0" err="1"/>
              <a:t>інструменти</a:t>
            </a:r>
            <a:r>
              <a:rPr lang="ru-RU" dirty="0"/>
              <a:t> часто </a:t>
            </a:r>
            <a:r>
              <a:rPr lang="ru-RU" dirty="0" err="1"/>
              <a:t>мають</a:t>
            </a:r>
            <a:r>
              <a:rPr lang="ru-RU" dirty="0"/>
              <a:t> </a:t>
            </a:r>
            <a:r>
              <a:rPr lang="ru-RU" dirty="0" err="1"/>
              <a:t>вирішальне</a:t>
            </a:r>
            <a:r>
              <a:rPr lang="ru-RU" dirty="0"/>
              <a:t> </a:t>
            </a:r>
            <a:r>
              <a:rPr lang="ru-RU" dirty="0" err="1"/>
              <a:t>значення</a:t>
            </a:r>
            <a:r>
              <a:rPr lang="ru-RU" dirty="0"/>
              <a:t> для </a:t>
            </a:r>
            <a:r>
              <a:rPr lang="ru-RU" dirty="0" err="1"/>
              <a:t>фінансування</a:t>
            </a:r>
            <a:r>
              <a:rPr lang="ru-RU" dirty="0"/>
              <a:t> </a:t>
            </a:r>
            <a:r>
              <a:rPr lang="ru-RU" dirty="0" err="1"/>
              <a:t>різноманітних</a:t>
            </a:r>
            <a:r>
              <a:rPr lang="ru-RU" dirty="0"/>
              <a:t> проєктів у </a:t>
            </a:r>
            <a:r>
              <a:rPr lang="ru-RU" dirty="0" err="1"/>
              <a:t>сфері</a:t>
            </a:r>
            <a:r>
              <a:rPr lang="ru-RU" dirty="0"/>
              <a:t> </a:t>
            </a:r>
            <a:r>
              <a:rPr lang="ru-RU" dirty="0" err="1"/>
              <a:t>місцевого</a:t>
            </a:r>
            <a:r>
              <a:rPr lang="ru-RU" dirty="0"/>
              <a:t> </a:t>
            </a:r>
            <a:r>
              <a:rPr lang="ru-RU" dirty="0" err="1"/>
              <a:t>розвитку</a:t>
            </a:r>
            <a:r>
              <a:rPr lang="ru-RU" dirty="0"/>
              <a:t>.</a:t>
            </a:r>
          </a:p>
          <a:p>
            <a:pPr algn="just"/>
            <a:endParaRPr lang="ru-RU" dirty="0"/>
          </a:p>
          <a:p>
            <a:pPr algn="just"/>
            <a:endParaRPr lang="ru-RU" dirty="0"/>
          </a:p>
          <a:p>
            <a:pPr algn="just"/>
            <a:r>
              <a:rPr lang="ru-RU" dirty="0"/>
              <a:t> </a:t>
            </a:r>
            <a:r>
              <a:rPr lang="ru-RU" dirty="0" err="1"/>
              <a:t>Грантові</a:t>
            </a:r>
            <a:r>
              <a:rPr lang="ru-RU" dirty="0"/>
              <a:t> </a:t>
            </a:r>
            <a:r>
              <a:rPr lang="ru-RU" dirty="0" err="1"/>
              <a:t>інструменти</a:t>
            </a:r>
            <a:r>
              <a:rPr lang="ru-RU" dirty="0"/>
              <a:t> </a:t>
            </a:r>
            <a:r>
              <a:rPr lang="ru-RU" dirty="0" err="1"/>
              <a:t>також</a:t>
            </a:r>
            <a:r>
              <a:rPr lang="ru-RU" dirty="0"/>
              <a:t> </a:t>
            </a:r>
            <a:r>
              <a:rPr lang="ru-RU" dirty="0" err="1"/>
              <a:t>нерідко</a:t>
            </a:r>
            <a:r>
              <a:rPr lang="ru-RU" dirty="0"/>
              <a:t> </a:t>
            </a:r>
            <a:r>
              <a:rPr lang="ru-RU" dirty="0" err="1"/>
              <a:t>виконують</a:t>
            </a:r>
            <a:r>
              <a:rPr lang="ru-RU" dirty="0"/>
              <a:t> </a:t>
            </a:r>
            <a:r>
              <a:rPr lang="ru-RU" dirty="0" err="1"/>
              <a:t>супровідну</a:t>
            </a:r>
            <a:r>
              <a:rPr lang="ru-RU" dirty="0"/>
              <a:t> та </a:t>
            </a:r>
            <a:r>
              <a:rPr lang="ru-RU" dirty="0" err="1"/>
              <a:t>підтримувальну</a:t>
            </a:r>
            <a:r>
              <a:rPr lang="ru-RU" dirty="0"/>
              <a:t> </a:t>
            </a:r>
            <a:r>
              <a:rPr lang="ru-RU" dirty="0" err="1"/>
              <a:t>функцію</a:t>
            </a:r>
            <a:r>
              <a:rPr lang="ru-RU" dirty="0"/>
              <a:t> </a:t>
            </a:r>
            <a:r>
              <a:rPr lang="ru-RU" dirty="0" err="1"/>
              <a:t>щодо</a:t>
            </a:r>
            <a:r>
              <a:rPr lang="ru-RU" dirty="0"/>
              <a:t> </a:t>
            </a:r>
            <a:r>
              <a:rPr lang="ru-RU" dirty="0" err="1"/>
              <a:t>інших</a:t>
            </a:r>
            <a:r>
              <a:rPr lang="ru-RU" dirty="0"/>
              <a:t> </a:t>
            </a:r>
            <a:r>
              <a:rPr lang="ru-RU" dirty="0" err="1"/>
              <a:t>інструментів</a:t>
            </a:r>
            <a:r>
              <a:rPr lang="ru-RU" dirty="0"/>
              <a:t> </a:t>
            </a:r>
            <a:r>
              <a:rPr lang="ru-RU" dirty="0" err="1"/>
              <a:t>фінансування</a:t>
            </a:r>
            <a:r>
              <a:rPr lang="ru-RU" dirty="0"/>
              <a:t>, </a:t>
            </a:r>
            <a:r>
              <a:rPr lang="ru-RU" dirty="0" err="1"/>
              <a:t>зокрема</a:t>
            </a:r>
            <a:r>
              <a:rPr lang="ru-RU" dirty="0"/>
              <a:t> </a:t>
            </a:r>
            <a:r>
              <a:rPr lang="ru-RU" dirty="0" err="1"/>
              <a:t>інвестицій</a:t>
            </a:r>
            <a:r>
              <a:rPr lang="ru-RU" dirty="0"/>
              <a:t> </a:t>
            </a:r>
            <a:r>
              <a:rPr lang="ru-RU" dirty="0" err="1"/>
              <a:t>чи</a:t>
            </a:r>
            <a:r>
              <a:rPr lang="ru-RU" dirty="0"/>
              <a:t> </a:t>
            </a:r>
            <a:r>
              <a:rPr lang="ru-RU" dirty="0" err="1"/>
              <a:t>кредитів</a:t>
            </a:r>
            <a:r>
              <a:rPr lang="ru-RU" dirty="0"/>
              <a:t> </a:t>
            </a:r>
            <a:r>
              <a:rPr lang="ru-RU" dirty="0" err="1"/>
              <a:t>міжнародних</a:t>
            </a:r>
            <a:r>
              <a:rPr lang="ru-RU" dirty="0"/>
              <a:t> </a:t>
            </a:r>
            <a:r>
              <a:rPr lang="ru-RU" dirty="0" err="1"/>
              <a:t>фінансових</a:t>
            </a:r>
            <a:r>
              <a:rPr lang="ru-RU" dirty="0"/>
              <a:t> </a:t>
            </a:r>
            <a:r>
              <a:rPr lang="ru-RU" dirty="0" err="1"/>
              <a:t>організацій</a:t>
            </a:r>
            <a:r>
              <a:rPr lang="ru-RU" dirty="0"/>
              <a:t>.</a:t>
            </a:r>
            <a:endParaRPr lang="ru-UA" dirty="0"/>
          </a:p>
        </p:txBody>
      </p:sp>
      <p:pic>
        <p:nvPicPr>
          <p:cNvPr id="6" name="Рисунок 5">
            <a:extLst>
              <a:ext uri="{FF2B5EF4-FFF2-40B4-BE49-F238E27FC236}">
                <a16:creationId xmlns:a16="http://schemas.microsoft.com/office/drawing/2014/main" id="{B3D8272B-D843-BD6F-762A-F005D58072CD}"/>
              </a:ext>
            </a:extLst>
          </p:cNvPr>
          <p:cNvPicPr>
            <a:picLocks noChangeAspect="1"/>
          </p:cNvPicPr>
          <p:nvPr/>
        </p:nvPicPr>
        <p:blipFill>
          <a:blip r:embed="rId2"/>
          <a:stretch>
            <a:fillRect/>
          </a:stretch>
        </p:blipFill>
        <p:spPr>
          <a:xfrm>
            <a:off x="2007219" y="3762038"/>
            <a:ext cx="3626934" cy="2391674"/>
          </a:xfrm>
          <a:prstGeom prst="rect">
            <a:avLst/>
          </a:prstGeom>
        </p:spPr>
      </p:pic>
      <p:sp>
        <p:nvSpPr>
          <p:cNvPr id="2" name="Дата 1">
            <a:extLst>
              <a:ext uri="{FF2B5EF4-FFF2-40B4-BE49-F238E27FC236}">
                <a16:creationId xmlns:a16="http://schemas.microsoft.com/office/drawing/2014/main" id="{8E81E429-3E7E-0A45-4EDB-35E3919DF951}"/>
              </a:ext>
            </a:extLst>
          </p:cNvPr>
          <p:cNvSpPr>
            <a:spLocks noGrp="1"/>
          </p:cNvSpPr>
          <p:nvPr>
            <p:ph type="dt" sz="half" idx="10"/>
          </p:nvPr>
        </p:nvSpPr>
        <p:spPr/>
        <p:txBody>
          <a:bodyPr/>
          <a:lstStyle/>
          <a:p>
            <a:fld id="{21750E7B-FD29-C141-8FCA-BD1C51C42819}" type="datetime1">
              <a:rPr lang="ru-RU" smtClean="0"/>
              <a:t>13.11.2022</a:t>
            </a:fld>
            <a:endParaRPr lang="ru-UA"/>
          </a:p>
        </p:txBody>
      </p:sp>
      <p:sp>
        <p:nvSpPr>
          <p:cNvPr id="3" name="Номер слайда 2">
            <a:extLst>
              <a:ext uri="{FF2B5EF4-FFF2-40B4-BE49-F238E27FC236}">
                <a16:creationId xmlns:a16="http://schemas.microsoft.com/office/drawing/2014/main" id="{FC14BF31-0497-BF0C-16FF-52E47A2CDAB9}"/>
              </a:ext>
            </a:extLst>
          </p:cNvPr>
          <p:cNvSpPr>
            <a:spLocks noGrp="1"/>
          </p:cNvSpPr>
          <p:nvPr>
            <p:ph type="sldNum" sz="quarter" idx="12"/>
          </p:nvPr>
        </p:nvSpPr>
        <p:spPr/>
        <p:txBody>
          <a:bodyPr/>
          <a:lstStyle/>
          <a:p>
            <a:fld id="{7E919570-D5DA-FE4A-AFCE-0801BB8F2B09}" type="slidenum">
              <a:rPr lang="ru-UA" smtClean="0"/>
              <a:t>87</a:t>
            </a:fld>
            <a:endParaRPr lang="ru-UA"/>
          </a:p>
        </p:txBody>
      </p:sp>
    </p:spTree>
    <p:extLst>
      <p:ext uri="{BB962C8B-B14F-4D97-AF65-F5344CB8AC3E}">
        <p14:creationId xmlns:p14="http://schemas.microsoft.com/office/powerpoint/2010/main" val="10256163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139488C3-A127-792E-CCE8-927A342F91B8}"/>
              </a:ext>
            </a:extLst>
          </p:cNvPr>
          <p:cNvSpPr/>
          <p:nvPr/>
        </p:nvSpPr>
        <p:spPr>
          <a:xfrm>
            <a:off x="581891" y="225631"/>
            <a:ext cx="10723418" cy="2862322"/>
          </a:xfrm>
          <a:prstGeom prst="rect">
            <a:avLst/>
          </a:prstGeom>
        </p:spPr>
        <p:txBody>
          <a:bodyPr wrap="square">
            <a:spAutoFit/>
          </a:bodyPr>
          <a:lstStyle/>
          <a:p>
            <a:pPr algn="just"/>
            <a:r>
              <a:rPr lang="ru-RU" u="sng" dirty="0" err="1"/>
              <a:t>Обмеженнями</a:t>
            </a:r>
            <a:r>
              <a:rPr lang="ru-RU" u="sng" dirty="0"/>
              <a:t> в </a:t>
            </a:r>
            <a:r>
              <a:rPr lang="ru-RU" u="sng" dirty="0" err="1"/>
              <a:t>застосуванні</a:t>
            </a:r>
            <a:r>
              <a:rPr lang="ru-RU" u="sng" dirty="0"/>
              <a:t> </a:t>
            </a:r>
            <a:r>
              <a:rPr lang="ru-RU" u="sng" dirty="0" err="1"/>
              <a:t>кредитних</a:t>
            </a:r>
            <a:r>
              <a:rPr lang="ru-RU" u="sng" dirty="0"/>
              <a:t> </a:t>
            </a:r>
            <a:r>
              <a:rPr lang="ru-RU" u="sng" dirty="0" err="1"/>
              <a:t>інструментів</a:t>
            </a:r>
            <a:r>
              <a:rPr lang="ru-RU" u="sng" dirty="0"/>
              <a:t> для </a:t>
            </a:r>
            <a:r>
              <a:rPr lang="ru-RU" u="sng" dirty="0" err="1"/>
              <a:t>фінансування</a:t>
            </a:r>
            <a:r>
              <a:rPr lang="ru-RU" u="sng" dirty="0"/>
              <a:t> потреб МЕР </a:t>
            </a:r>
            <a:r>
              <a:rPr lang="ru-RU" u="sng" dirty="0" err="1"/>
              <a:t>є</a:t>
            </a:r>
            <a:r>
              <a:rPr lang="ru-RU" u="sng" dirty="0"/>
              <a:t>:</a:t>
            </a:r>
          </a:p>
          <a:p>
            <a:pPr marL="285750" indent="-285750" algn="just">
              <a:buFontTx/>
              <a:buChar char="-"/>
            </a:pPr>
            <a:r>
              <a:rPr lang="ru-RU" dirty="0"/>
              <a:t>у кожного донора (</a:t>
            </a:r>
            <a:r>
              <a:rPr lang="ru-RU" dirty="0" err="1"/>
              <a:t>грантодавця</a:t>
            </a:r>
            <a:r>
              <a:rPr lang="ru-RU" dirty="0"/>
              <a:t>) </a:t>
            </a:r>
            <a:r>
              <a:rPr lang="ru-RU" dirty="0" err="1"/>
              <a:t>є</a:t>
            </a:r>
            <a:r>
              <a:rPr lang="ru-RU" dirty="0"/>
              <a:t> </a:t>
            </a:r>
            <a:r>
              <a:rPr lang="ru-RU" dirty="0" err="1"/>
              <a:t>свої</a:t>
            </a:r>
            <a:r>
              <a:rPr lang="ru-RU" dirty="0"/>
              <a:t> </a:t>
            </a:r>
            <a:r>
              <a:rPr lang="ru-RU" dirty="0" err="1"/>
              <a:t>визначені</a:t>
            </a:r>
            <a:r>
              <a:rPr lang="ru-RU" dirty="0"/>
              <a:t> </a:t>
            </a:r>
            <a:r>
              <a:rPr lang="ru-RU" dirty="0" err="1"/>
              <a:t>пріоритети</a:t>
            </a:r>
            <a:r>
              <a:rPr lang="ru-RU" dirty="0"/>
              <a:t>, </a:t>
            </a:r>
            <a:r>
              <a:rPr lang="ru-RU" dirty="0" err="1"/>
              <a:t>які</a:t>
            </a:r>
            <a:r>
              <a:rPr lang="ru-RU" dirty="0"/>
              <a:t> </a:t>
            </a:r>
            <a:r>
              <a:rPr lang="ru-RU" dirty="0" err="1"/>
              <a:t>можуть</a:t>
            </a:r>
            <a:r>
              <a:rPr lang="ru-RU" dirty="0"/>
              <a:t> </a:t>
            </a:r>
            <a:r>
              <a:rPr lang="ru-RU" dirty="0" err="1"/>
              <a:t>змінюватися</a:t>
            </a:r>
            <a:r>
              <a:rPr lang="ru-RU" dirty="0"/>
              <a:t> й не </a:t>
            </a:r>
            <a:r>
              <a:rPr lang="ru-RU" dirty="0" err="1"/>
              <a:t>збігатися</a:t>
            </a:r>
            <a:r>
              <a:rPr lang="ru-RU" dirty="0"/>
              <a:t> з </a:t>
            </a:r>
            <a:r>
              <a:rPr lang="ru-RU" dirty="0" err="1"/>
              <a:t>пріоритетами</a:t>
            </a:r>
            <a:r>
              <a:rPr lang="ru-RU" dirty="0"/>
              <a:t> </a:t>
            </a:r>
            <a:r>
              <a:rPr lang="ru-RU" dirty="0" err="1"/>
              <a:t>розвитку</a:t>
            </a:r>
            <a:r>
              <a:rPr lang="ru-RU" dirty="0"/>
              <a:t> </a:t>
            </a:r>
            <a:r>
              <a:rPr lang="ru-RU" dirty="0" err="1"/>
              <a:t>муніципалітету</a:t>
            </a:r>
            <a:r>
              <a:rPr lang="ru-RU" dirty="0"/>
              <a:t>; </a:t>
            </a:r>
          </a:p>
          <a:p>
            <a:pPr marL="285750" indent="-285750" algn="just">
              <a:buFontTx/>
              <a:buChar char="-"/>
            </a:pPr>
            <a:r>
              <a:rPr lang="ru-RU" dirty="0"/>
              <a:t> </a:t>
            </a:r>
            <a:r>
              <a:rPr lang="ru-RU" dirty="0" err="1"/>
              <a:t>процес</a:t>
            </a:r>
            <a:r>
              <a:rPr lang="ru-RU" dirty="0"/>
              <a:t> </a:t>
            </a:r>
            <a:r>
              <a:rPr lang="ru-RU" dirty="0" err="1"/>
              <a:t>ухвалення</a:t>
            </a:r>
            <a:r>
              <a:rPr lang="ru-RU" dirty="0"/>
              <a:t> </a:t>
            </a:r>
            <a:r>
              <a:rPr lang="ru-RU" dirty="0" err="1"/>
              <a:t>рішення</a:t>
            </a:r>
            <a:r>
              <a:rPr lang="ru-RU" dirty="0"/>
              <a:t> </a:t>
            </a:r>
            <a:r>
              <a:rPr lang="ru-RU" dirty="0" err="1"/>
              <a:t>щодо</a:t>
            </a:r>
            <a:r>
              <a:rPr lang="ru-RU" dirty="0"/>
              <a:t> </a:t>
            </a:r>
            <a:r>
              <a:rPr lang="ru-RU" dirty="0" err="1"/>
              <a:t>надання</a:t>
            </a:r>
            <a:r>
              <a:rPr lang="ru-RU" dirty="0"/>
              <a:t> </a:t>
            </a:r>
            <a:r>
              <a:rPr lang="ru-RU" dirty="0" err="1"/>
              <a:t>або</a:t>
            </a:r>
            <a:r>
              <a:rPr lang="ru-RU" dirty="0"/>
              <a:t> </a:t>
            </a:r>
            <a:r>
              <a:rPr lang="ru-RU" dirty="0" err="1"/>
              <a:t>ненадання</a:t>
            </a:r>
            <a:r>
              <a:rPr lang="ru-RU" dirty="0"/>
              <a:t> гранту, МТД, </a:t>
            </a:r>
            <a:r>
              <a:rPr lang="ru-RU" dirty="0" err="1"/>
              <a:t>здійснення</a:t>
            </a:r>
            <a:r>
              <a:rPr lang="ru-RU" dirty="0"/>
              <a:t> </a:t>
            </a:r>
            <a:r>
              <a:rPr lang="ru-RU" dirty="0" err="1"/>
              <a:t>проєкту</a:t>
            </a:r>
            <a:r>
              <a:rPr lang="ru-RU" dirty="0"/>
              <a:t> КСВ </a:t>
            </a:r>
            <a:r>
              <a:rPr lang="ru-RU" dirty="0" err="1"/>
              <a:t>зазвичай</a:t>
            </a:r>
            <a:r>
              <a:rPr lang="ru-RU" dirty="0"/>
              <a:t> </a:t>
            </a:r>
            <a:r>
              <a:rPr lang="ru-RU" dirty="0" err="1"/>
              <a:t>доволі</a:t>
            </a:r>
            <a:r>
              <a:rPr lang="ru-RU" dirty="0"/>
              <a:t> </a:t>
            </a:r>
            <a:r>
              <a:rPr lang="ru-RU" dirty="0" err="1"/>
              <a:t>тривалий</a:t>
            </a:r>
            <a:r>
              <a:rPr lang="ru-RU" dirty="0"/>
              <a:t>; </a:t>
            </a:r>
          </a:p>
          <a:p>
            <a:pPr marL="285750" indent="-285750" algn="just">
              <a:buFontTx/>
              <a:buChar char="-"/>
            </a:pPr>
            <a:r>
              <a:rPr lang="ru-RU" dirty="0"/>
              <a:t> </a:t>
            </a:r>
            <a:r>
              <a:rPr lang="ru-RU" dirty="0" err="1"/>
              <a:t>ресурси</a:t>
            </a:r>
            <a:r>
              <a:rPr lang="ru-RU" dirty="0"/>
              <a:t> в  рамках </a:t>
            </a:r>
            <a:r>
              <a:rPr lang="ru-RU" dirty="0" err="1"/>
              <a:t>грантових</a:t>
            </a:r>
            <a:r>
              <a:rPr lang="ru-RU" dirty="0"/>
              <a:t> </a:t>
            </a:r>
            <a:r>
              <a:rPr lang="ru-RU" dirty="0" err="1"/>
              <a:t>інструментів</a:t>
            </a:r>
            <a:r>
              <a:rPr lang="ru-RU" dirty="0"/>
              <a:t> </a:t>
            </a:r>
            <a:r>
              <a:rPr lang="ru-RU" dirty="0" err="1"/>
              <a:t>надходять</a:t>
            </a:r>
            <a:r>
              <a:rPr lang="ru-RU" dirty="0"/>
              <a:t> до </a:t>
            </a:r>
            <a:r>
              <a:rPr lang="ru-RU" dirty="0" err="1"/>
              <a:t>реципієнта</a:t>
            </a:r>
            <a:r>
              <a:rPr lang="ru-RU" dirty="0"/>
              <a:t> </a:t>
            </a:r>
            <a:r>
              <a:rPr lang="ru-RU" dirty="0" err="1"/>
              <a:t>здебільшого</a:t>
            </a:r>
            <a:r>
              <a:rPr lang="ru-RU" dirty="0"/>
              <a:t> </a:t>
            </a:r>
            <a:r>
              <a:rPr lang="ru-RU" dirty="0" err="1"/>
              <a:t>поетапно</a:t>
            </a:r>
            <a:r>
              <a:rPr lang="ru-RU" dirty="0"/>
              <a:t> й </a:t>
            </a:r>
            <a:r>
              <a:rPr lang="ru-RU" dirty="0" err="1"/>
              <a:t>досить</a:t>
            </a:r>
            <a:r>
              <a:rPr lang="ru-RU" dirty="0"/>
              <a:t> </a:t>
            </a:r>
            <a:r>
              <a:rPr lang="ru-RU" dirty="0" err="1"/>
              <a:t>повільно</a:t>
            </a:r>
            <a:r>
              <a:rPr lang="ru-RU" dirty="0"/>
              <a:t>; </a:t>
            </a:r>
          </a:p>
          <a:p>
            <a:pPr marL="285750" indent="-285750" algn="just">
              <a:buFontTx/>
              <a:buChar char="-"/>
            </a:pPr>
            <a:r>
              <a:rPr lang="ru-RU" dirty="0"/>
              <a:t> у </a:t>
            </a:r>
            <a:r>
              <a:rPr lang="ru-RU" dirty="0" err="1"/>
              <a:t>багатьох</a:t>
            </a:r>
            <a:r>
              <a:rPr lang="ru-RU" dirty="0"/>
              <a:t> </a:t>
            </a:r>
            <a:r>
              <a:rPr lang="ru-RU" dirty="0" err="1"/>
              <a:t>випадках</a:t>
            </a:r>
            <a:r>
              <a:rPr lang="ru-RU" dirty="0"/>
              <a:t> </a:t>
            </a:r>
            <a:r>
              <a:rPr lang="ru-RU" dirty="0" err="1"/>
              <a:t>грантова</a:t>
            </a:r>
            <a:r>
              <a:rPr lang="ru-RU" dirty="0"/>
              <a:t> </a:t>
            </a:r>
            <a:r>
              <a:rPr lang="ru-RU" dirty="0" err="1"/>
              <a:t>підтримка</a:t>
            </a:r>
            <a:r>
              <a:rPr lang="ru-RU" dirty="0"/>
              <a:t> не </a:t>
            </a:r>
            <a:r>
              <a:rPr lang="ru-RU" dirty="0" err="1"/>
              <a:t>передбачає</a:t>
            </a:r>
            <a:r>
              <a:rPr lang="ru-RU" dirty="0"/>
              <a:t> </a:t>
            </a:r>
            <a:r>
              <a:rPr lang="ru-RU" dirty="0" err="1"/>
              <a:t>покриття</a:t>
            </a:r>
            <a:r>
              <a:rPr lang="ru-RU" dirty="0"/>
              <a:t> </a:t>
            </a:r>
            <a:r>
              <a:rPr lang="ru-RU" dirty="0" err="1"/>
              <a:t>експлуатаційних</a:t>
            </a:r>
            <a:r>
              <a:rPr lang="ru-RU" dirty="0"/>
              <a:t> і </a:t>
            </a:r>
            <a:r>
              <a:rPr lang="ru-RU" dirty="0" err="1"/>
              <a:t>накладних</a:t>
            </a:r>
            <a:r>
              <a:rPr lang="ru-RU" dirty="0"/>
              <a:t> </a:t>
            </a:r>
            <a:r>
              <a:rPr lang="ru-RU" dirty="0" err="1"/>
              <a:t>витрат</a:t>
            </a:r>
            <a:r>
              <a:rPr lang="ru-RU" dirty="0"/>
              <a:t> </a:t>
            </a:r>
            <a:r>
              <a:rPr lang="ru-RU" dirty="0" err="1"/>
              <a:t>проєкту</a:t>
            </a:r>
            <a:r>
              <a:rPr lang="ru-RU" dirty="0"/>
              <a:t>; </a:t>
            </a:r>
          </a:p>
          <a:p>
            <a:pPr marL="285750" indent="-285750" algn="just">
              <a:buFontTx/>
              <a:buChar char="-"/>
            </a:pPr>
            <a:r>
              <a:rPr lang="ru-RU" dirty="0"/>
              <a:t> </a:t>
            </a:r>
            <a:r>
              <a:rPr lang="ru-RU" dirty="0" err="1"/>
              <a:t>кошти</a:t>
            </a:r>
            <a:r>
              <a:rPr lang="ru-RU" dirty="0"/>
              <a:t>, </a:t>
            </a:r>
            <a:r>
              <a:rPr lang="ru-RU" dirty="0" err="1"/>
              <a:t>одержані</a:t>
            </a:r>
            <a:r>
              <a:rPr lang="ru-RU" dirty="0"/>
              <a:t> у </a:t>
            </a:r>
            <a:r>
              <a:rPr lang="ru-RU" dirty="0" err="1"/>
              <a:t>вигляді</a:t>
            </a:r>
            <a:r>
              <a:rPr lang="ru-RU" dirty="0"/>
              <a:t> гранту, МТД </a:t>
            </a:r>
            <a:r>
              <a:rPr lang="ru-RU" dirty="0" err="1"/>
              <a:t>або</a:t>
            </a:r>
            <a:r>
              <a:rPr lang="ru-RU" dirty="0"/>
              <a:t> КСВ, </a:t>
            </a:r>
            <a:r>
              <a:rPr lang="ru-RU" dirty="0" err="1"/>
              <a:t>тісно</a:t>
            </a:r>
            <a:r>
              <a:rPr lang="ru-RU" dirty="0"/>
              <a:t> </a:t>
            </a:r>
            <a:r>
              <a:rPr lang="ru-RU" dirty="0" err="1"/>
              <a:t>прив’язані</a:t>
            </a:r>
            <a:r>
              <a:rPr lang="ru-RU" dirty="0"/>
              <a:t> до </a:t>
            </a:r>
            <a:r>
              <a:rPr lang="ru-RU" dirty="0" err="1"/>
              <a:t>цілей</a:t>
            </a:r>
            <a:r>
              <a:rPr lang="ru-RU" dirty="0"/>
              <a:t> конкретного </a:t>
            </a:r>
            <a:r>
              <a:rPr lang="ru-RU" dirty="0" err="1"/>
              <a:t>проєкту</a:t>
            </a:r>
            <a:r>
              <a:rPr lang="ru-RU" dirty="0"/>
              <a:t>.</a:t>
            </a:r>
            <a:endParaRPr lang="ru-UA" dirty="0"/>
          </a:p>
        </p:txBody>
      </p:sp>
      <p:pic>
        <p:nvPicPr>
          <p:cNvPr id="6" name="Рисунок 5">
            <a:extLst>
              <a:ext uri="{FF2B5EF4-FFF2-40B4-BE49-F238E27FC236}">
                <a16:creationId xmlns:a16="http://schemas.microsoft.com/office/drawing/2014/main" id="{198852BA-1A9D-298D-00CB-4A15AFA777FB}"/>
              </a:ext>
            </a:extLst>
          </p:cNvPr>
          <p:cNvPicPr>
            <a:picLocks noChangeAspect="1"/>
          </p:cNvPicPr>
          <p:nvPr/>
        </p:nvPicPr>
        <p:blipFill>
          <a:blip r:embed="rId2"/>
          <a:stretch>
            <a:fillRect/>
          </a:stretch>
        </p:blipFill>
        <p:spPr>
          <a:xfrm>
            <a:off x="1070517" y="3827477"/>
            <a:ext cx="4222750" cy="2804892"/>
          </a:xfrm>
          <a:prstGeom prst="rect">
            <a:avLst/>
          </a:prstGeom>
        </p:spPr>
      </p:pic>
      <p:sp>
        <p:nvSpPr>
          <p:cNvPr id="2" name="Дата 1">
            <a:extLst>
              <a:ext uri="{FF2B5EF4-FFF2-40B4-BE49-F238E27FC236}">
                <a16:creationId xmlns:a16="http://schemas.microsoft.com/office/drawing/2014/main" id="{E0CBCA02-3562-80E3-8B99-9B6B4C2DFEAB}"/>
              </a:ext>
            </a:extLst>
          </p:cNvPr>
          <p:cNvSpPr>
            <a:spLocks noGrp="1"/>
          </p:cNvSpPr>
          <p:nvPr>
            <p:ph type="dt" sz="half" idx="10"/>
          </p:nvPr>
        </p:nvSpPr>
        <p:spPr/>
        <p:txBody>
          <a:bodyPr/>
          <a:lstStyle/>
          <a:p>
            <a:fld id="{27778C51-49F0-F446-BF31-5E8D82EC4586}" type="datetime1">
              <a:rPr lang="ru-RU" smtClean="0"/>
              <a:t>13.11.2022</a:t>
            </a:fld>
            <a:endParaRPr lang="ru-UA"/>
          </a:p>
        </p:txBody>
      </p:sp>
      <p:sp>
        <p:nvSpPr>
          <p:cNvPr id="3" name="Номер слайда 2">
            <a:extLst>
              <a:ext uri="{FF2B5EF4-FFF2-40B4-BE49-F238E27FC236}">
                <a16:creationId xmlns:a16="http://schemas.microsoft.com/office/drawing/2014/main" id="{C36F2B1E-7F03-1F08-BD20-B85F2736E5E7}"/>
              </a:ext>
            </a:extLst>
          </p:cNvPr>
          <p:cNvSpPr>
            <a:spLocks noGrp="1"/>
          </p:cNvSpPr>
          <p:nvPr>
            <p:ph type="sldNum" sz="quarter" idx="12"/>
          </p:nvPr>
        </p:nvSpPr>
        <p:spPr/>
        <p:txBody>
          <a:bodyPr/>
          <a:lstStyle/>
          <a:p>
            <a:fld id="{7E919570-D5DA-FE4A-AFCE-0801BB8F2B09}" type="slidenum">
              <a:rPr lang="ru-UA" smtClean="0"/>
              <a:t>88</a:t>
            </a:fld>
            <a:endParaRPr lang="ru-UA"/>
          </a:p>
        </p:txBody>
      </p:sp>
    </p:spTree>
    <p:extLst>
      <p:ext uri="{BB962C8B-B14F-4D97-AF65-F5344CB8AC3E}">
        <p14:creationId xmlns:p14="http://schemas.microsoft.com/office/powerpoint/2010/main" val="28592106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35720C7C-E841-20AC-E100-A71C508A62CE}"/>
              </a:ext>
            </a:extLst>
          </p:cNvPr>
          <p:cNvSpPr/>
          <p:nvPr/>
        </p:nvSpPr>
        <p:spPr>
          <a:xfrm>
            <a:off x="914399" y="510640"/>
            <a:ext cx="7939669" cy="5632311"/>
          </a:xfrm>
          <a:prstGeom prst="rect">
            <a:avLst/>
          </a:prstGeom>
        </p:spPr>
        <p:txBody>
          <a:bodyPr wrap="square">
            <a:spAutoFit/>
          </a:bodyPr>
          <a:lstStyle/>
          <a:p>
            <a:pPr algn="just"/>
            <a:r>
              <a:rPr lang="ru-RU" sz="2000" dirty="0"/>
              <a:t>Для </a:t>
            </a:r>
            <a:r>
              <a:rPr lang="ru-RU" sz="2000" dirty="0" err="1"/>
              <a:t>успішного</a:t>
            </a:r>
            <a:r>
              <a:rPr lang="ru-RU" sz="2000" dirty="0"/>
              <a:t> </a:t>
            </a:r>
            <a:r>
              <a:rPr lang="ru-RU" sz="2000" dirty="0" err="1"/>
              <a:t>застосування</a:t>
            </a:r>
            <a:r>
              <a:rPr lang="ru-RU" sz="2000" dirty="0"/>
              <a:t> </a:t>
            </a:r>
            <a:r>
              <a:rPr lang="ru-RU" sz="2000" dirty="0" err="1"/>
              <a:t>грантових</a:t>
            </a:r>
            <a:r>
              <a:rPr lang="ru-RU" sz="2000" dirty="0"/>
              <a:t> </a:t>
            </a:r>
            <a:r>
              <a:rPr lang="ru-RU" sz="2000" dirty="0" err="1"/>
              <a:t>інструментів</a:t>
            </a:r>
            <a:r>
              <a:rPr lang="ru-RU" sz="2000" dirty="0"/>
              <a:t> </a:t>
            </a:r>
            <a:r>
              <a:rPr lang="ru-RU" sz="2000" dirty="0" err="1"/>
              <a:t>місцева</a:t>
            </a:r>
            <a:r>
              <a:rPr lang="ru-RU" sz="2000" dirty="0"/>
              <a:t> </a:t>
            </a:r>
            <a:r>
              <a:rPr lang="ru-RU" sz="2000" dirty="0" err="1"/>
              <a:t>влада</a:t>
            </a:r>
            <a:r>
              <a:rPr lang="ru-RU" sz="2000" dirty="0"/>
              <a:t> </a:t>
            </a:r>
            <a:r>
              <a:rPr lang="ru-RU" sz="2000" dirty="0" err="1"/>
              <a:t>має</a:t>
            </a:r>
            <a:r>
              <a:rPr lang="ru-RU" sz="2000" dirty="0"/>
              <a:t> </a:t>
            </a:r>
            <a:r>
              <a:rPr lang="ru-RU" sz="2000" dirty="0" err="1"/>
              <a:t>володіти</a:t>
            </a:r>
            <a:r>
              <a:rPr lang="ru-RU" sz="2000" dirty="0"/>
              <a:t> </a:t>
            </a:r>
            <a:r>
              <a:rPr lang="ru-RU" sz="2000" dirty="0" err="1"/>
              <a:t>відповідними</a:t>
            </a:r>
            <a:r>
              <a:rPr lang="ru-RU" sz="2000" dirty="0"/>
              <a:t> </a:t>
            </a:r>
            <a:r>
              <a:rPr lang="ru-RU" sz="2000" dirty="0" err="1"/>
              <a:t>спроможностями</a:t>
            </a:r>
            <a:r>
              <a:rPr lang="ru-RU" sz="2000" dirty="0"/>
              <a:t> (компетентностями): </a:t>
            </a:r>
          </a:p>
          <a:p>
            <a:pPr marL="285750" indent="-285750" algn="just">
              <a:buFontTx/>
              <a:buChar char="-"/>
            </a:pPr>
            <a:r>
              <a:rPr lang="ru-RU" sz="2000" dirty="0" err="1"/>
              <a:t>вміння</a:t>
            </a:r>
            <a:r>
              <a:rPr lang="ru-RU" sz="2000" dirty="0"/>
              <a:t> </a:t>
            </a:r>
            <a:r>
              <a:rPr lang="ru-RU" sz="2000" dirty="0" err="1"/>
              <a:t>обирати</a:t>
            </a:r>
            <a:r>
              <a:rPr lang="ru-RU" sz="2000" dirty="0"/>
              <a:t> та </a:t>
            </a:r>
            <a:r>
              <a:rPr lang="ru-RU" sz="2000" dirty="0" err="1"/>
              <a:t>чітко</a:t>
            </a:r>
            <a:r>
              <a:rPr lang="ru-RU" sz="2000" dirty="0"/>
              <a:t> </a:t>
            </a:r>
            <a:r>
              <a:rPr lang="ru-RU" sz="2000" dirty="0" err="1"/>
              <a:t>формулювати</a:t>
            </a:r>
            <a:r>
              <a:rPr lang="ru-RU" sz="2000" dirty="0"/>
              <a:t> </a:t>
            </a:r>
            <a:r>
              <a:rPr lang="ru-RU" sz="2000" dirty="0" err="1"/>
              <a:t>стратегічні</a:t>
            </a:r>
            <a:r>
              <a:rPr lang="ru-RU" sz="2000" dirty="0"/>
              <a:t> й </a:t>
            </a:r>
            <a:r>
              <a:rPr lang="ru-RU" sz="2000" dirty="0" err="1"/>
              <a:t>оперативні</a:t>
            </a:r>
            <a:r>
              <a:rPr lang="ru-RU" sz="2000" dirty="0"/>
              <a:t> </a:t>
            </a:r>
            <a:r>
              <a:rPr lang="ru-RU" sz="2000" dirty="0" err="1"/>
              <a:t>цілі</a:t>
            </a:r>
            <a:r>
              <a:rPr lang="ru-RU" sz="2000" dirty="0"/>
              <a:t> </a:t>
            </a:r>
            <a:r>
              <a:rPr lang="ru-RU" sz="2000" dirty="0" err="1"/>
              <a:t>діяльності</a:t>
            </a:r>
            <a:r>
              <a:rPr lang="ru-RU" sz="2000" dirty="0"/>
              <a:t>; </a:t>
            </a:r>
          </a:p>
          <a:p>
            <a:pPr marL="285750" indent="-285750" algn="just">
              <a:buFontTx/>
              <a:buChar char="-"/>
            </a:pPr>
            <a:r>
              <a:rPr lang="ru-RU" sz="2000" dirty="0"/>
              <a:t> </a:t>
            </a:r>
            <a:r>
              <a:rPr lang="ru-RU" sz="2000" dirty="0" err="1"/>
              <a:t>вміння</a:t>
            </a:r>
            <a:r>
              <a:rPr lang="ru-RU" sz="2000" dirty="0"/>
              <a:t> </a:t>
            </a:r>
            <a:r>
              <a:rPr lang="ru-RU" sz="2000" dirty="0" err="1"/>
              <a:t>взаємодіяти</a:t>
            </a:r>
            <a:r>
              <a:rPr lang="ru-RU" sz="2000" dirty="0"/>
              <a:t> </a:t>
            </a:r>
            <a:r>
              <a:rPr lang="ru-RU" sz="2000" dirty="0" err="1"/>
              <a:t>із</a:t>
            </a:r>
            <a:r>
              <a:rPr lang="ru-RU" sz="2000" dirty="0"/>
              <a:t> </a:t>
            </a:r>
            <a:r>
              <a:rPr lang="ru-RU" sz="2000" dirty="0" err="1"/>
              <a:t>зовнішнім</a:t>
            </a:r>
            <a:r>
              <a:rPr lang="ru-RU" sz="2000" dirty="0"/>
              <a:t> </a:t>
            </a:r>
            <a:r>
              <a:rPr lang="ru-RU" sz="2000" dirty="0" err="1"/>
              <a:t>середовищем</a:t>
            </a:r>
            <a:r>
              <a:rPr lang="ru-RU" sz="2000" dirty="0"/>
              <a:t>, </a:t>
            </a:r>
            <a:r>
              <a:rPr lang="ru-RU" sz="2000" dirty="0" err="1"/>
              <a:t>зокрема</a:t>
            </a:r>
            <a:r>
              <a:rPr lang="ru-RU" sz="2000" dirty="0"/>
              <a:t> з донорами, </a:t>
            </a:r>
            <a:r>
              <a:rPr lang="ru-RU" sz="2000" dirty="0" err="1"/>
              <a:t>центральним</a:t>
            </a:r>
            <a:r>
              <a:rPr lang="ru-RU" sz="2000" dirty="0"/>
              <a:t> урядом, </a:t>
            </a:r>
            <a:r>
              <a:rPr lang="ru-RU" sz="2000" dirty="0" err="1"/>
              <a:t>місцевою</a:t>
            </a:r>
            <a:r>
              <a:rPr lang="ru-RU" sz="2000" dirty="0"/>
              <a:t> громадою, ОГС </a:t>
            </a:r>
            <a:r>
              <a:rPr lang="ru-RU" sz="2000" dirty="0" err="1"/>
              <a:t>тощо</a:t>
            </a:r>
            <a:r>
              <a:rPr lang="ru-RU" sz="2000" dirty="0"/>
              <a:t>; </a:t>
            </a:r>
          </a:p>
          <a:p>
            <a:pPr marL="285750" indent="-285750" algn="just">
              <a:buFontTx/>
              <a:buChar char="-"/>
            </a:pPr>
            <a:r>
              <a:rPr lang="ru-RU" sz="2000" dirty="0"/>
              <a:t> </a:t>
            </a:r>
            <a:r>
              <a:rPr lang="ru-RU" sz="2000" dirty="0" err="1"/>
              <a:t>досвід</a:t>
            </a:r>
            <a:r>
              <a:rPr lang="ru-RU" sz="2000" dirty="0"/>
              <a:t> і  </a:t>
            </a:r>
            <a:r>
              <a:rPr lang="ru-RU" sz="2000" dirty="0" err="1"/>
              <a:t>фахова</a:t>
            </a:r>
            <a:r>
              <a:rPr lang="ru-RU" sz="2000" dirty="0"/>
              <a:t> </a:t>
            </a:r>
            <a:r>
              <a:rPr lang="ru-RU" sz="2000" dirty="0" err="1"/>
              <a:t>підготовка</a:t>
            </a:r>
            <a:r>
              <a:rPr lang="ru-RU" sz="2000" dirty="0"/>
              <a:t> й </a:t>
            </a:r>
            <a:r>
              <a:rPr lang="ru-RU" sz="2000" dirty="0" err="1"/>
              <a:t>особистісні</a:t>
            </a:r>
            <a:r>
              <a:rPr lang="ru-RU" sz="2000" dirty="0"/>
              <a:t> </a:t>
            </a:r>
            <a:r>
              <a:rPr lang="ru-RU" sz="2000" dirty="0" err="1"/>
              <a:t>якості</a:t>
            </a:r>
            <a:r>
              <a:rPr lang="ru-RU" sz="2000" dirty="0"/>
              <a:t> </a:t>
            </a:r>
            <a:r>
              <a:rPr lang="ru-RU" sz="2000" dirty="0" err="1"/>
              <a:t>виконавців</a:t>
            </a:r>
            <a:r>
              <a:rPr lang="ru-RU" sz="2000" dirty="0"/>
              <a:t> проєктів (</a:t>
            </a:r>
            <a:r>
              <a:rPr lang="ru-RU" sz="2000" dirty="0" err="1"/>
              <a:t>вміння</a:t>
            </a:r>
            <a:r>
              <a:rPr lang="ru-RU" sz="2000" dirty="0"/>
              <a:t> </a:t>
            </a:r>
            <a:r>
              <a:rPr lang="ru-RU" sz="2000" dirty="0" err="1"/>
              <a:t>розробляти</a:t>
            </a:r>
            <a:r>
              <a:rPr lang="ru-RU" sz="2000" dirty="0"/>
              <a:t> </a:t>
            </a:r>
            <a:r>
              <a:rPr lang="ru-RU" sz="2000" dirty="0" err="1"/>
              <a:t>проєкти</a:t>
            </a:r>
            <a:r>
              <a:rPr lang="ru-RU" sz="2000" dirty="0"/>
              <a:t>; </a:t>
            </a:r>
            <a:r>
              <a:rPr lang="ru-RU" sz="2000" dirty="0" err="1"/>
              <a:t>навички</a:t>
            </a:r>
            <a:r>
              <a:rPr lang="ru-RU" sz="2000" dirty="0"/>
              <a:t> </a:t>
            </a:r>
            <a:r>
              <a:rPr lang="ru-RU" sz="2000" dirty="0" err="1"/>
              <a:t>виокремлення</a:t>
            </a:r>
            <a:r>
              <a:rPr lang="ru-RU" sz="2000" dirty="0"/>
              <a:t> й </a:t>
            </a:r>
            <a:r>
              <a:rPr lang="ru-RU" sz="2000" dirty="0" err="1"/>
              <a:t>формулювання</a:t>
            </a:r>
            <a:r>
              <a:rPr lang="ru-RU" sz="2000" dirty="0"/>
              <a:t> </a:t>
            </a:r>
            <a:r>
              <a:rPr lang="ru-RU" sz="2000" dirty="0" err="1"/>
              <a:t>соціальних</a:t>
            </a:r>
            <a:r>
              <a:rPr lang="ru-RU" sz="2000" dirty="0"/>
              <a:t> проблем; </a:t>
            </a:r>
            <a:r>
              <a:rPr lang="ru-RU" sz="2000" dirty="0" err="1"/>
              <a:t>вміння</a:t>
            </a:r>
            <a:r>
              <a:rPr lang="ru-RU" sz="2000" dirty="0"/>
              <a:t> </a:t>
            </a:r>
            <a:r>
              <a:rPr lang="ru-RU" sz="2000" dirty="0" err="1"/>
              <a:t>аналізувати</a:t>
            </a:r>
            <a:r>
              <a:rPr lang="ru-RU" sz="2000" dirty="0"/>
              <a:t> </a:t>
            </a:r>
            <a:r>
              <a:rPr lang="ru-RU" sz="2000" dirty="0" err="1"/>
              <a:t>необхідну</a:t>
            </a:r>
            <a:r>
              <a:rPr lang="ru-RU" sz="2000" dirty="0"/>
              <a:t> </a:t>
            </a:r>
            <a:r>
              <a:rPr lang="ru-RU" sz="2000" dirty="0" err="1"/>
              <a:t>інформацію</a:t>
            </a:r>
            <a:r>
              <a:rPr lang="ru-RU" sz="2000" dirty="0"/>
              <a:t>; </a:t>
            </a:r>
            <a:r>
              <a:rPr lang="ru-RU" sz="2000" dirty="0" err="1"/>
              <a:t>навички</a:t>
            </a:r>
            <a:r>
              <a:rPr lang="ru-RU" sz="2000" dirty="0"/>
              <a:t> </a:t>
            </a:r>
            <a:r>
              <a:rPr lang="ru-RU" sz="2000" dirty="0" err="1"/>
              <a:t>бюджетування</a:t>
            </a:r>
            <a:r>
              <a:rPr lang="ru-RU" sz="2000" dirty="0"/>
              <a:t> </a:t>
            </a:r>
            <a:r>
              <a:rPr lang="ru-RU" sz="2000" dirty="0" err="1"/>
              <a:t>проєктної</a:t>
            </a:r>
            <a:r>
              <a:rPr lang="ru-RU" sz="2000" dirty="0"/>
              <a:t> </a:t>
            </a:r>
            <a:r>
              <a:rPr lang="ru-RU" sz="2000" dirty="0" err="1"/>
              <a:t>діяльності</a:t>
            </a:r>
            <a:r>
              <a:rPr lang="ru-RU" sz="2000" dirty="0"/>
              <a:t>). </a:t>
            </a:r>
          </a:p>
          <a:p>
            <a:pPr algn="just"/>
            <a:endParaRPr lang="ru-RU" sz="2000" dirty="0"/>
          </a:p>
          <a:p>
            <a:pPr algn="just"/>
            <a:r>
              <a:rPr lang="ru-RU" sz="2000" dirty="0" err="1"/>
              <a:t>Грантові</a:t>
            </a:r>
            <a:r>
              <a:rPr lang="ru-RU" sz="2000" dirty="0"/>
              <a:t> </a:t>
            </a:r>
            <a:r>
              <a:rPr lang="ru-RU" sz="2000" dirty="0" err="1"/>
              <a:t>інструменти</a:t>
            </a:r>
            <a:r>
              <a:rPr lang="ru-RU" sz="2000" dirty="0"/>
              <a:t> (особливо в </a:t>
            </a:r>
            <a:r>
              <a:rPr lang="ru-RU" sz="2000" dirty="0" err="1"/>
              <a:t>частині</a:t>
            </a:r>
            <a:r>
              <a:rPr lang="ru-RU" sz="2000" dirty="0"/>
              <a:t> </a:t>
            </a:r>
            <a:r>
              <a:rPr lang="ru-RU" sz="2000" dirty="0" err="1"/>
              <a:t>грантових</a:t>
            </a:r>
            <a:r>
              <a:rPr lang="ru-RU" sz="2000" dirty="0"/>
              <a:t> </a:t>
            </a:r>
            <a:r>
              <a:rPr lang="ru-RU" sz="2000" dirty="0" err="1"/>
              <a:t>програм</a:t>
            </a:r>
            <a:r>
              <a:rPr lang="ru-RU" sz="2000" dirty="0"/>
              <a:t> та МТД) часто </a:t>
            </a:r>
            <a:r>
              <a:rPr lang="ru-RU" sz="2000" dirty="0" err="1"/>
              <a:t>поєднуються</a:t>
            </a:r>
            <a:r>
              <a:rPr lang="ru-RU" sz="2000" dirty="0"/>
              <a:t> з </a:t>
            </a:r>
            <a:r>
              <a:rPr lang="ru-RU" sz="2000" dirty="0" err="1"/>
              <a:t>іншими</a:t>
            </a:r>
            <a:r>
              <a:rPr lang="ru-RU" sz="2000" dirty="0"/>
              <a:t> </a:t>
            </a:r>
            <a:r>
              <a:rPr lang="ru-RU" sz="2000" dirty="0" err="1"/>
              <a:t>інструментами</a:t>
            </a:r>
            <a:r>
              <a:rPr lang="ru-RU" sz="2000" dirty="0"/>
              <a:t> </a:t>
            </a:r>
            <a:r>
              <a:rPr lang="ru-RU" sz="2000" dirty="0" err="1"/>
              <a:t>фінансування</a:t>
            </a:r>
            <a:r>
              <a:rPr lang="ru-RU" sz="2000" dirty="0"/>
              <a:t> МЕР, як-от </a:t>
            </a:r>
            <a:r>
              <a:rPr lang="ru-RU" sz="2000" dirty="0" err="1"/>
              <a:t>кредити</a:t>
            </a:r>
            <a:r>
              <a:rPr lang="ru-RU" sz="2000" dirty="0"/>
              <a:t> МФО. </a:t>
            </a:r>
            <a:r>
              <a:rPr lang="ru-RU" sz="2000" dirty="0" err="1"/>
              <a:t>Проєкти</a:t>
            </a:r>
            <a:r>
              <a:rPr lang="ru-RU" sz="2000" dirty="0"/>
              <a:t> КСВ </a:t>
            </a:r>
            <a:r>
              <a:rPr lang="ru-RU" sz="2000" dirty="0" err="1"/>
              <a:t>можна</a:t>
            </a:r>
            <a:r>
              <a:rPr lang="ru-RU" sz="2000" dirty="0"/>
              <a:t> </a:t>
            </a:r>
            <a:r>
              <a:rPr lang="ru-RU" sz="2000" dirty="0" err="1"/>
              <a:t>розробляти</a:t>
            </a:r>
            <a:r>
              <a:rPr lang="ru-RU" sz="2000" dirty="0"/>
              <a:t> в рамках державно-приватного партнерства.</a:t>
            </a:r>
            <a:endParaRPr lang="ru-UA" sz="2000" dirty="0"/>
          </a:p>
        </p:txBody>
      </p:sp>
      <p:sp>
        <p:nvSpPr>
          <p:cNvPr id="2" name="Дата 1">
            <a:extLst>
              <a:ext uri="{FF2B5EF4-FFF2-40B4-BE49-F238E27FC236}">
                <a16:creationId xmlns:a16="http://schemas.microsoft.com/office/drawing/2014/main" id="{59ECC3E5-230D-A96E-80C6-07D428CC6E66}"/>
              </a:ext>
            </a:extLst>
          </p:cNvPr>
          <p:cNvSpPr>
            <a:spLocks noGrp="1"/>
          </p:cNvSpPr>
          <p:nvPr>
            <p:ph type="dt" sz="half" idx="10"/>
          </p:nvPr>
        </p:nvSpPr>
        <p:spPr/>
        <p:txBody>
          <a:bodyPr/>
          <a:lstStyle/>
          <a:p>
            <a:fld id="{022FA177-7FC6-2C4B-BE5E-FF45446B52B0}" type="datetime1">
              <a:rPr lang="ru-RU" smtClean="0"/>
              <a:t>13.11.2022</a:t>
            </a:fld>
            <a:endParaRPr lang="ru-UA"/>
          </a:p>
        </p:txBody>
      </p:sp>
      <p:sp>
        <p:nvSpPr>
          <p:cNvPr id="3" name="Номер слайда 2">
            <a:extLst>
              <a:ext uri="{FF2B5EF4-FFF2-40B4-BE49-F238E27FC236}">
                <a16:creationId xmlns:a16="http://schemas.microsoft.com/office/drawing/2014/main" id="{72238F2F-DFD3-1353-CEB7-17890FE2D8C5}"/>
              </a:ext>
            </a:extLst>
          </p:cNvPr>
          <p:cNvSpPr>
            <a:spLocks noGrp="1"/>
          </p:cNvSpPr>
          <p:nvPr>
            <p:ph type="sldNum" sz="quarter" idx="12"/>
          </p:nvPr>
        </p:nvSpPr>
        <p:spPr/>
        <p:txBody>
          <a:bodyPr/>
          <a:lstStyle/>
          <a:p>
            <a:fld id="{7E919570-D5DA-FE4A-AFCE-0801BB8F2B09}" type="slidenum">
              <a:rPr lang="ru-UA" smtClean="0"/>
              <a:t>89</a:t>
            </a:fld>
            <a:endParaRPr lang="ru-UA"/>
          </a:p>
        </p:txBody>
      </p:sp>
    </p:spTree>
    <p:extLst>
      <p:ext uri="{BB962C8B-B14F-4D97-AF65-F5344CB8AC3E}">
        <p14:creationId xmlns:p14="http://schemas.microsoft.com/office/powerpoint/2010/main" val="983042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2024" y="226423"/>
            <a:ext cx="8490755" cy="1489166"/>
          </a:xfrm>
        </p:spPr>
        <p:txBody>
          <a:bodyPr>
            <a:normAutofit fontScale="90000"/>
          </a:bodyPr>
          <a:lstStyle/>
          <a:p>
            <a:br>
              <a:rPr lang="ru-RU" sz="2000" dirty="0"/>
            </a:br>
            <a:br>
              <a:rPr lang="ru-RU" sz="2000" dirty="0"/>
            </a:br>
            <a:br>
              <a:rPr lang="ru-RU" sz="2000" dirty="0"/>
            </a:br>
            <a:r>
              <a:rPr lang="ru-RU" sz="2000" dirty="0" err="1"/>
              <a:t>Соціальна</a:t>
            </a:r>
            <a:r>
              <a:rPr lang="ru-RU" sz="2000" dirty="0"/>
              <a:t> </a:t>
            </a:r>
            <a:r>
              <a:rPr lang="ru-RU" sz="2000" dirty="0" err="1"/>
              <a:t>політика</a:t>
            </a:r>
            <a:r>
              <a:rPr lang="ru-RU" sz="2000" dirty="0"/>
              <a:t> ЄС </a:t>
            </a:r>
            <a:r>
              <a:rPr lang="ru-RU" sz="2000" dirty="0" err="1"/>
              <a:t>протягом</a:t>
            </a:r>
            <a:r>
              <a:rPr lang="ru-RU" sz="2000" dirty="0"/>
              <a:t> </a:t>
            </a:r>
            <a:r>
              <a:rPr lang="ru-RU" sz="2000" dirty="0" err="1"/>
              <a:t>свого</a:t>
            </a:r>
            <a:r>
              <a:rPr lang="ru-RU" sz="2000" dirty="0"/>
              <a:t> </a:t>
            </a:r>
            <a:r>
              <a:rPr lang="ru-RU" sz="2000" dirty="0" err="1"/>
              <a:t>розвитку</a:t>
            </a:r>
            <a:r>
              <a:rPr lang="ru-RU" sz="2000" dirty="0"/>
              <a:t> </a:t>
            </a:r>
            <a:r>
              <a:rPr lang="ru-RU" sz="2000" dirty="0" err="1"/>
              <a:t>ґрунтувалася</a:t>
            </a:r>
            <a:r>
              <a:rPr lang="ru-RU" sz="2000" dirty="0"/>
              <a:t> на </a:t>
            </a:r>
            <a:r>
              <a:rPr lang="ru-RU" sz="2000" dirty="0" err="1"/>
              <a:t>двох</a:t>
            </a:r>
            <a:r>
              <a:rPr lang="ru-RU" sz="2000" dirty="0"/>
              <a:t> </a:t>
            </a:r>
            <a:r>
              <a:rPr lang="ru-RU" sz="2000" dirty="0" err="1"/>
              <a:t>основних</a:t>
            </a:r>
            <a:r>
              <a:rPr lang="ru-RU" sz="2000" dirty="0"/>
              <a:t> моделях: </a:t>
            </a:r>
            <a:r>
              <a:rPr lang="ru-RU" sz="2000" dirty="0" err="1"/>
              <a:t>неоліберальній</a:t>
            </a:r>
            <a:r>
              <a:rPr lang="ru-RU" sz="2000" dirty="0"/>
              <a:t> </a:t>
            </a:r>
            <a:r>
              <a:rPr lang="ru-RU" sz="2000" dirty="0" err="1"/>
              <a:t>моделі</a:t>
            </a:r>
            <a:r>
              <a:rPr lang="ru-RU" sz="2000" dirty="0"/>
              <a:t> та </a:t>
            </a:r>
            <a:r>
              <a:rPr lang="ru-RU" sz="2000" dirty="0" err="1"/>
              <a:t>моделі</a:t>
            </a:r>
            <a:r>
              <a:rPr lang="ru-RU" sz="2000" dirty="0"/>
              <a:t> </a:t>
            </a:r>
            <a:r>
              <a:rPr lang="ru-RU" sz="2000" dirty="0" err="1"/>
              <a:t>соціальної</a:t>
            </a:r>
            <a:r>
              <a:rPr lang="ru-RU" sz="2000" dirty="0"/>
              <a:t> </a:t>
            </a:r>
            <a:r>
              <a:rPr lang="ru-RU" sz="2000" dirty="0" err="1"/>
              <a:t>справедливості</a:t>
            </a:r>
            <a:r>
              <a:rPr lang="ru-RU" sz="2000" dirty="0"/>
              <a:t>.</a:t>
            </a:r>
            <a:endParaRPr lang="ru-RU" dirty="0"/>
          </a:p>
        </p:txBody>
      </p:sp>
      <p:sp>
        <p:nvSpPr>
          <p:cNvPr id="3" name="Объект 2"/>
          <p:cNvSpPr>
            <a:spLocks noGrp="1"/>
          </p:cNvSpPr>
          <p:nvPr>
            <p:ph idx="1"/>
          </p:nvPr>
        </p:nvSpPr>
        <p:spPr>
          <a:xfrm>
            <a:off x="235132" y="2222287"/>
            <a:ext cx="11721739" cy="4169804"/>
          </a:xfrm>
        </p:spPr>
        <p:txBody>
          <a:bodyPr>
            <a:normAutofit fontScale="85000" lnSpcReduction="10000"/>
          </a:bodyPr>
          <a:lstStyle/>
          <a:p>
            <a:r>
              <a:rPr lang="ru-RU" dirty="0"/>
              <a:t>Попри те, </a:t>
            </a:r>
            <a:r>
              <a:rPr lang="ru-RU" dirty="0" err="1"/>
              <a:t>що</a:t>
            </a:r>
            <a:r>
              <a:rPr lang="ru-RU" dirty="0"/>
              <a:t> </a:t>
            </a:r>
            <a:r>
              <a:rPr lang="ru-RU" dirty="0" err="1"/>
              <a:t>між</a:t>
            </a:r>
            <a:r>
              <a:rPr lang="ru-RU" dirty="0"/>
              <a:t> членами ЄС </a:t>
            </a:r>
            <a:r>
              <a:rPr lang="ru-RU" dirty="0" err="1"/>
              <a:t>існують</a:t>
            </a:r>
            <a:r>
              <a:rPr lang="ru-RU" dirty="0"/>
              <a:t> </a:t>
            </a:r>
            <a:r>
              <a:rPr lang="ru-RU" dirty="0" err="1"/>
              <a:t>розбіжності</a:t>
            </a:r>
            <a:r>
              <a:rPr lang="ru-RU" dirty="0"/>
              <a:t> як у </a:t>
            </a:r>
            <a:r>
              <a:rPr lang="ru-RU" dirty="0" err="1"/>
              <a:t>баченні</a:t>
            </a:r>
            <a:r>
              <a:rPr lang="ru-RU" dirty="0"/>
              <a:t> </a:t>
            </a:r>
            <a:r>
              <a:rPr lang="ru-RU" dirty="0" err="1"/>
              <a:t>сутності</a:t>
            </a:r>
            <a:r>
              <a:rPr lang="ru-RU" dirty="0"/>
              <a:t>, мети та </a:t>
            </a:r>
            <a:r>
              <a:rPr lang="ru-RU" dirty="0" err="1"/>
              <a:t>напрямків</a:t>
            </a:r>
            <a:r>
              <a:rPr lang="ru-RU" dirty="0"/>
              <a:t> </a:t>
            </a:r>
            <a:r>
              <a:rPr lang="ru-RU" dirty="0" err="1"/>
              <a:t>соціальної</a:t>
            </a:r>
            <a:r>
              <a:rPr lang="ru-RU" dirty="0"/>
              <a:t> політики, так і </a:t>
            </a:r>
            <a:r>
              <a:rPr lang="ru-RU" dirty="0" err="1"/>
              <a:t>її</a:t>
            </a:r>
            <a:r>
              <a:rPr lang="ru-RU" dirty="0"/>
              <a:t> </a:t>
            </a:r>
            <a:r>
              <a:rPr lang="ru-RU" dirty="0" err="1"/>
              <a:t>змісту</a:t>
            </a:r>
            <a:r>
              <a:rPr lang="ru-RU" dirty="0"/>
              <a:t>, </a:t>
            </a:r>
            <a:r>
              <a:rPr lang="ru-RU" dirty="0" err="1"/>
              <a:t>переважна</a:t>
            </a:r>
            <a:r>
              <a:rPr lang="ru-RU" dirty="0"/>
              <a:t> </a:t>
            </a:r>
            <a:r>
              <a:rPr lang="ru-RU" dirty="0" err="1"/>
              <a:t>більшість</a:t>
            </a:r>
            <a:r>
              <a:rPr lang="ru-RU" dirty="0"/>
              <a:t> з них </a:t>
            </a:r>
            <a:r>
              <a:rPr lang="ru-RU" dirty="0" err="1"/>
              <a:t>декларують</a:t>
            </a:r>
            <a:r>
              <a:rPr lang="ru-RU" dirty="0"/>
              <a:t> </a:t>
            </a:r>
            <a:r>
              <a:rPr lang="ru-RU" dirty="0" err="1"/>
              <a:t>прагнення</a:t>
            </a:r>
            <a:r>
              <a:rPr lang="ru-RU" dirty="0"/>
              <a:t> </a:t>
            </a:r>
            <a:r>
              <a:rPr lang="ru-RU" dirty="0" err="1"/>
              <a:t>змінити</a:t>
            </a:r>
            <a:r>
              <a:rPr lang="ru-RU" dirty="0"/>
              <a:t> </a:t>
            </a:r>
            <a:r>
              <a:rPr lang="ru-RU" dirty="0" err="1"/>
              <a:t>національні</a:t>
            </a:r>
            <a:r>
              <a:rPr lang="ru-RU" dirty="0"/>
              <a:t> </a:t>
            </a:r>
            <a:r>
              <a:rPr lang="ru-RU" dirty="0" err="1"/>
              <a:t>соціальні</a:t>
            </a:r>
            <a:r>
              <a:rPr lang="ru-RU" dirty="0"/>
              <a:t> </a:t>
            </a:r>
            <a:r>
              <a:rPr lang="ru-RU" dirty="0" err="1"/>
              <a:t>моделі</a:t>
            </a:r>
            <a:r>
              <a:rPr lang="ru-RU" dirty="0"/>
              <a:t> </a:t>
            </a:r>
            <a:r>
              <a:rPr lang="ru-RU" dirty="0" err="1"/>
              <a:t>відповідно</a:t>
            </a:r>
            <a:r>
              <a:rPr lang="ru-RU" dirty="0"/>
              <a:t> до </a:t>
            </a:r>
            <a:r>
              <a:rPr lang="ru-RU" dirty="0" err="1"/>
              <a:t>моделі</a:t>
            </a:r>
            <a:r>
              <a:rPr lang="ru-RU" dirty="0"/>
              <a:t>, яка </a:t>
            </a:r>
            <a:r>
              <a:rPr lang="ru-RU" dirty="0" err="1"/>
              <a:t>отримала</a:t>
            </a:r>
            <a:r>
              <a:rPr lang="ru-RU" dirty="0"/>
              <a:t> </a:t>
            </a:r>
            <a:r>
              <a:rPr lang="ru-RU" dirty="0" err="1"/>
              <a:t>назву</a:t>
            </a:r>
            <a:r>
              <a:rPr lang="ru-RU" dirty="0"/>
              <a:t> </a:t>
            </a:r>
            <a:r>
              <a:rPr lang="ru-RU" dirty="0" err="1"/>
              <a:t>Європейська</a:t>
            </a:r>
            <a:r>
              <a:rPr lang="ru-RU" dirty="0"/>
              <a:t> </a:t>
            </a:r>
            <a:r>
              <a:rPr lang="ru-RU" dirty="0" err="1"/>
              <a:t>соціальна</a:t>
            </a:r>
            <a:r>
              <a:rPr lang="ru-RU" dirty="0"/>
              <a:t> модель. </a:t>
            </a:r>
          </a:p>
          <a:p>
            <a:r>
              <a:rPr lang="ru-RU" dirty="0"/>
              <a:t>Таким чином, </a:t>
            </a:r>
            <a:r>
              <a:rPr lang="ru-RU" dirty="0" err="1"/>
              <a:t>декларуючи</a:t>
            </a:r>
            <a:r>
              <a:rPr lang="ru-RU" dirty="0"/>
              <a:t> </a:t>
            </a:r>
            <a:r>
              <a:rPr lang="ru-RU" dirty="0" err="1"/>
              <a:t>Єдину</a:t>
            </a:r>
            <a:r>
              <a:rPr lang="ru-RU" dirty="0"/>
              <a:t> </a:t>
            </a:r>
            <a:r>
              <a:rPr lang="ru-RU" dirty="0" err="1"/>
              <a:t>соціальну</a:t>
            </a:r>
            <a:r>
              <a:rPr lang="ru-RU" dirty="0"/>
              <a:t> модель, </a:t>
            </a:r>
            <a:r>
              <a:rPr lang="ru-RU" dirty="0" err="1"/>
              <a:t>європейські</a:t>
            </a:r>
            <a:r>
              <a:rPr lang="ru-RU" dirty="0"/>
              <a:t> уряди </a:t>
            </a:r>
            <a:r>
              <a:rPr lang="ru-RU" dirty="0" err="1"/>
              <a:t>мали</a:t>
            </a:r>
            <a:r>
              <a:rPr lang="ru-RU" dirty="0"/>
              <a:t> на </a:t>
            </a:r>
            <a:r>
              <a:rPr lang="ru-RU" dirty="0" err="1"/>
              <a:t>меті</a:t>
            </a:r>
            <a:r>
              <a:rPr lang="ru-RU" dirty="0"/>
              <a:t> </a:t>
            </a:r>
            <a:r>
              <a:rPr lang="ru-RU" dirty="0" err="1"/>
              <a:t>досягти</a:t>
            </a:r>
            <a:r>
              <a:rPr lang="ru-RU" dirty="0"/>
              <a:t> </a:t>
            </a:r>
            <a:r>
              <a:rPr lang="ru-RU" dirty="0" err="1"/>
              <a:t>суттєвого</a:t>
            </a:r>
            <a:r>
              <a:rPr lang="ru-RU" dirty="0"/>
              <a:t> </a:t>
            </a:r>
            <a:r>
              <a:rPr lang="ru-RU" dirty="0" err="1"/>
              <a:t>покращення</a:t>
            </a:r>
            <a:r>
              <a:rPr lang="ru-RU" dirty="0"/>
              <a:t> </a:t>
            </a:r>
            <a:r>
              <a:rPr lang="ru-RU" dirty="0" err="1"/>
              <a:t>добробуту</a:t>
            </a:r>
            <a:r>
              <a:rPr lang="ru-RU" dirty="0"/>
              <a:t> і </a:t>
            </a:r>
            <a:r>
              <a:rPr lang="ru-RU" dirty="0" err="1"/>
              <a:t>підвищення</a:t>
            </a:r>
            <a:r>
              <a:rPr lang="ru-RU" dirty="0"/>
              <a:t> </a:t>
            </a:r>
            <a:r>
              <a:rPr lang="ru-RU" dirty="0" err="1"/>
              <a:t>рівня</a:t>
            </a:r>
            <a:r>
              <a:rPr lang="ru-RU" dirty="0"/>
              <a:t> </a:t>
            </a:r>
            <a:r>
              <a:rPr lang="ru-RU" dirty="0" err="1"/>
              <a:t>економічного</a:t>
            </a:r>
            <a:r>
              <a:rPr lang="ru-RU" dirty="0"/>
              <a:t> </a:t>
            </a:r>
            <a:r>
              <a:rPr lang="ru-RU" dirty="0" err="1"/>
              <a:t>розвитку</a:t>
            </a:r>
            <a:r>
              <a:rPr lang="ru-RU" dirty="0"/>
              <a:t> Союзу </a:t>
            </a:r>
            <a:r>
              <a:rPr lang="ru-RU" dirty="0" err="1"/>
              <a:t>загалом</a:t>
            </a:r>
            <a:r>
              <a:rPr lang="ru-RU" dirty="0"/>
              <a:t> і </a:t>
            </a:r>
            <a:r>
              <a:rPr lang="ru-RU" dirty="0" err="1"/>
              <a:t>кожної</a:t>
            </a:r>
            <a:r>
              <a:rPr lang="ru-RU" dirty="0"/>
              <a:t> </a:t>
            </a:r>
            <a:r>
              <a:rPr lang="ru-RU" dirty="0" err="1"/>
              <a:t>держави</a:t>
            </a:r>
            <a:r>
              <a:rPr lang="ru-RU" dirty="0"/>
              <a:t>-члена </a:t>
            </a:r>
            <a:r>
              <a:rPr lang="ru-RU" dirty="0" err="1"/>
              <a:t>зокрема</a:t>
            </a:r>
            <a:r>
              <a:rPr lang="ru-RU" dirty="0"/>
              <a:t>, </a:t>
            </a:r>
            <a:r>
              <a:rPr lang="ru-RU" dirty="0" err="1"/>
              <a:t>сприяння</a:t>
            </a:r>
            <a:r>
              <a:rPr lang="ru-RU" dirty="0"/>
              <a:t> </a:t>
            </a:r>
            <a:r>
              <a:rPr lang="ru-RU" dirty="0" err="1"/>
              <a:t>зайнятості</a:t>
            </a:r>
            <a:r>
              <a:rPr lang="ru-RU" dirty="0"/>
              <a:t>, </a:t>
            </a:r>
            <a:r>
              <a:rPr lang="ru-RU" dirty="0" err="1"/>
              <a:t>поліпшення</a:t>
            </a:r>
            <a:r>
              <a:rPr lang="ru-RU" dirty="0"/>
              <a:t> умов </a:t>
            </a:r>
            <a:r>
              <a:rPr lang="ru-RU" dirty="0" err="1"/>
              <a:t>життя</a:t>
            </a:r>
            <a:r>
              <a:rPr lang="ru-RU" dirty="0"/>
              <a:t> і </a:t>
            </a:r>
            <a:r>
              <a:rPr lang="ru-RU" dirty="0" err="1"/>
              <a:t>праці</a:t>
            </a:r>
            <a:r>
              <a:rPr lang="ru-RU" dirty="0"/>
              <a:t>, </a:t>
            </a:r>
            <a:r>
              <a:rPr lang="ru-RU" dirty="0" err="1"/>
              <a:t>підтримка</a:t>
            </a:r>
            <a:r>
              <a:rPr lang="ru-RU" dirty="0"/>
              <a:t> </a:t>
            </a:r>
            <a:r>
              <a:rPr lang="ru-RU" dirty="0" err="1"/>
              <a:t>високого</a:t>
            </a:r>
            <a:r>
              <a:rPr lang="ru-RU" dirty="0"/>
              <a:t> </a:t>
            </a:r>
            <a:r>
              <a:rPr lang="ru-RU" dirty="0" err="1"/>
              <a:t>рівня</a:t>
            </a:r>
            <a:r>
              <a:rPr lang="ru-RU" dirty="0"/>
              <a:t> </a:t>
            </a:r>
            <a:r>
              <a:rPr lang="ru-RU" dirty="0" err="1"/>
              <a:t>соціальної</a:t>
            </a:r>
            <a:r>
              <a:rPr lang="ru-RU" dirty="0"/>
              <a:t> </a:t>
            </a:r>
            <a:r>
              <a:rPr lang="ru-RU" dirty="0" err="1"/>
              <a:t>захищеності</a:t>
            </a:r>
            <a:r>
              <a:rPr lang="ru-RU" dirty="0"/>
              <a:t>, </a:t>
            </a:r>
            <a:r>
              <a:rPr lang="ru-RU" dirty="0" err="1"/>
              <a:t>високого</a:t>
            </a:r>
            <a:r>
              <a:rPr lang="ru-RU" dirty="0"/>
              <a:t> </a:t>
            </a:r>
            <a:r>
              <a:rPr lang="ru-RU" dirty="0" err="1"/>
              <a:t>рівня</a:t>
            </a:r>
            <a:r>
              <a:rPr lang="ru-RU" dirty="0"/>
              <a:t> </a:t>
            </a:r>
            <a:r>
              <a:rPr lang="ru-RU" dirty="0" err="1"/>
              <a:t>освіти</a:t>
            </a:r>
            <a:r>
              <a:rPr lang="ru-RU" dirty="0"/>
              <a:t> та </a:t>
            </a:r>
            <a:r>
              <a:rPr lang="ru-RU" dirty="0" err="1"/>
              <a:t>соціальний</a:t>
            </a:r>
            <a:r>
              <a:rPr lang="ru-RU" dirty="0"/>
              <a:t> </a:t>
            </a:r>
            <a:r>
              <a:rPr lang="ru-RU" dirty="0" err="1"/>
              <a:t>діалог</a:t>
            </a:r>
            <a:r>
              <a:rPr lang="ru-RU" dirty="0"/>
              <a:t>.</a:t>
            </a:r>
          </a:p>
          <a:p>
            <a:r>
              <a:rPr lang="ru-RU" dirty="0" err="1"/>
              <a:t>Однак</a:t>
            </a:r>
            <a:r>
              <a:rPr lang="ru-RU" dirty="0"/>
              <a:t>, </a:t>
            </a:r>
            <a:r>
              <a:rPr lang="ru-RU" dirty="0" err="1"/>
              <a:t>поняття</a:t>
            </a:r>
            <a:r>
              <a:rPr lang="ru-RU" dirty="0"/>
              <a:t> «</a:t>
            </a:r>
            <a:r>
              <a:rPr lang="ru-RU" dirty="0" err="1"/>
              <a:t>європейська</a:t>
            </a:r>
            <a:r>
              <a:rPr lang="ru-RU" dirty="0"/>
              <a:t> </a:t>
            </a:r>
            <a:r>
              <a:rPr lang="ru-RU" dirty="0" err="1"/>
              <a:t>соціальна</a:t>
            </a:r>
            <a:r>
              <a:rPr lang="ru-RU" dirty="0"/>
              <a:t> модель» </a:t>
            </a:r>
            <a:r>
              <a:rPr lang="ru-RU" dirty="0" err="1"/>
              <a:t>використовувати</a:t>
            </a:r>
            <a:r>
              <a:rPr lang="ru-RU" dirty="0"/>
              <a:t> не </a:t>
            </a:r>
            <a:r>
              <a:rPr lang="ru-RU" dirty="0" err="1"/>
              <a:t>зовсім</a:t>
            </a:r>
            <a:r>
              <a:rPr lang="ru-RU" dirty="0"/>
              <a:t> </a:t>
            </a:r>
            <a:r>
              <a:rPr lang="ru-RU" dirty="0" err="1"/>
              <a:t>коректно</a:t>
            </a:r>
            <a:r>
              <a:rPr lang="ru-RU" dirty="0"/>
              <a:t>, </a:t>
            </a:r>
            <a:r>
              <a:rPr lang="ru-RU" dirty="0" err="1"/>
              <a:t>оскільки</a:t>
            </a:r>
            <a:r>
              <a:rPr lang="ru-RU" dirty="0"/>
              <a:t> в </a:t>
            </a:r>
            <a:r>
              <a:rPr lang="ru-RU" dirty="0" err="1"/>
              <a:t>системі</a:t>
            </a:r>
            <a:r>
              <a:rPr lang="ru-RU" dirty="0"/>
              <a:t> </a:t>
            </a:r>
            <a:r>
              <a:rPr lang="ru-RU" dirty="0" err="1"/>
              <a:t>економічного</a:t>
            </a:r>
            <a:r>
              <a:rPr lang="ru-RU" dirty="0"/>
              <a:t> </a:t>
            </a:r>
            <a:r>
              <a:rPr lang="ru-RU" dirty="0" err="1"/>
              <a:t>управління</a:t>
            </a:r>
            <a:r>
              <a:rPr lang="ru-RU" dirty="0"/>
              <a:t> </a:t>
            </a:r>
            <a:r>
              <a:rPr lang="ru-RU" dirty="0" err="1"/>
              <a:t>Євросоюзу</a:t>
            </a:r>
            <a:r>
              <a:rPr lang="ru-RU" dirty="0"/>
              <a:t> </a:t>
            </a:r>
            <a:r>
              <a:rPr lang="ru-RU" dirty="0" err="1"/>
              <a:t>деякі</a:t>
            </a:r>
            <a:r>
              <a:rPr lang="ru-RU" dirty="0"/>
              <a:t> </a:t>
            </a:r>
            <a:r>
              <a:rPr lang="ru-RU" dirty="0" err="1"/>
              <a:t>питання</a:t>
            </a:r>
            <a:r>
              <a:rPr lang="ru-RU" dirty="0"/>
              <a:t> політики </a:t>
            </a:r>
            <a:r>
              <a:rPr lang="ru-RU" dirty="0" err="1"/>
              <a:t>вирішуються</a:t>
            </a:r>
            <a:r>
              <a:rPr lang="ru-RU" dirty="0"/>
              <a:t> на </a:t>
            </a:r>
            <a:r>
              <a:rPr lang="ru-RU" dirty="0" err="1"/>
              <a:t>національному</a:t>
            </a:r>
            <a:r>
              <a:rPr lang="ru-RU" dirty="0"/>
              <a:t> </a:t>
            </a:r>
            <a:r>
              <a:rPr lang="ru-RU" dirty="0" err="1"/>
              <a:t>рівні</a:t>
            </a:r>
            <a:r>
              <a:rPr lang="ru-RU" dirty="0"/>
              <a:t>, </a:t>
            </a:r>
            <a:r>
              <a:rPr lang="ru-RU" dirty="0" err="1"/>
              <a:t>інші</a:t>
            </a:r>
            <a:r>
              <a:rPr lang="ru-RU" dirty="0"/>
              <a:t> на </a:t>
            </a:r>
            <a:r>
              <a:rPr lang="ru-RU" dirty="0" err="1"/>
              <a:t>рівні</a:t>
            </a:r>
            <a:r>
              <a:rPr lang="ru-RU" dirty="0"/>
              <a:t> ЄС. </a:t>
            </a:r>
            <a:r>
              <a:rPr lang="ru-RU" dirty="0" err="1"/>
              <a:t>Вирішення</a:t>
            </a:r>
            <a:r>
              <a:rPr lang="ru-RU" dirty="0"/>
              <a:t> </a:t>
            </a:r>
            <a:r>
              <a:rPr lang="ru-RU" dirty="0" err="1"/>
              <a:t>більшості</a:t>
            </a:r>
            <a:r>
              <a:rPr lang="ru-RU" dirty="0"/>
              <a:t> проблем у </a:t>
            </a:r>
            <a:r>
              <a:rPr lang="ru-RU" dirty="0" err="1"/>
              <a:t>сфері</a:t>
            </a:r>
            <a:r>
              <a:rPr lang="ru-RU" dirty="0"/>
              <a:t> </a:t>
            </a:r>
            <a:r>
              <a:rPr lang="ru-RU" dirty="0" err="1"/>
              <a:t>зайнятості</a:t>
            </a:r>
            <a:r>
              <a:rPr lang="ru-RU" dirty="0"/>
              <a:t>, </a:t>
            </a:r>
            <a:r>
              <a:rPr lang="ru-RU" dirty="0" err="1"/>
              <a:t>працевлаштування</a:t>
            </a:r>
            <a:r>
              <a:rPr lang="ru-RU" dirty="0"/>
              <a:t> та </a:t>
            </a:r>
            <a:r>
              <a:rPr lang="ru-RU" dirty="0" err="1"/>
              <a:t>реформування</a:t>
            </a:r>
            <a:r>
              <a:rPr lang="ru-RU" dirty="0"/>
              <a:t> </a:t>
            </a:r>
            <a:r>
              <a:rPr lang="ru-RU" dirty="0" err="1"/>
              <a:t>соціальної</a:t>
            </a:r>
            <a:r>
              <a:rPr lang="ru-RU" dirty="0"/>
              <a:t> політики </a:t>
            </a:r>
            <a:r>
              <a:rPr lang="ru-RU" dirty="0" err="1"/>
              <a:t>здійснюється</a:t>
            </a:r>
            <a:r>
              <a:rPr lang="ru-RU" dirty="0"/>
              <a:t> на </a:t>
            </a:r>
            <a:r>
              <a:rPr lang="ru-RU" dirty="0" err="1"/>
              <a:t>рівні</a:t>
            </a:r>
            <a:r>
              <a:rPr lang="ru-RU" dirty="0"/>
              <a:t> держав-</a:t>
            </a:r>
            <a:r>
              <a:rPr lang="ru-RU" dirty="0" err="1"/>
              <a:t>членів</a:t>
            </a:r>
            <a:r>
              <a:rPr lang="ru-RU" dirty="0"/>
              <a:t> ЄС, а не на </a:t>
            </a:r>
            <a:r>
              <a:rPr lang="ru-RU" dirty="0" err="1"/>
              <a:t>рівні</a:t>
            </a:r>
            <a:r>
              <a:rPr lang="ru-RU" dirty="0"/>
              <a:t> </a:t>
            </a:r>
            <a:r>
              <a:rPr lang="ru-RU" dirty="0" err="1"/>
              <a:t>Євросоюзу</a:t>
            </a:r>
            <a:r>
              <a:rPr lang="ru-RU" dirty="0"/>
              <a:t>. Тому </a:t>
            </a:r>
            <a:r>
              <a:rPr lang="ru-RU" dirty="0" err="1"/>
              <a:t>насправді</a:t>
            </a:r>
            <a:r>
              <a:rPr lang="ru-RU" dirty="0"/>
              <a:t> </a:t>
            </a:r>
            <a:r>
              <a:rPr lang="ru-RU" dirty="0" err="1"/>
              <a:t>існують</a:t>
            </a:r>
            <a:r>
              <a:rPr lang="ru-RU" dirty="0"/>
              <a:t> </a:t>
            </a:r>
            <a:r>
              <a:rPr lang="ru-RU" dirty="0" err="1"/>
              <a:t>різні</a:t>
            </a:r>
            <a:r>
              <a:rPr lang="ru-RU" dirty="0"/>
              <a:t> </a:t>
            </a:r>
            <a:r>
              <a:rPr lang="ru-RU" dirty="0" err="1"/>
              <a:t>європейські</a:t>
            </a:r>
            <a:r>
              <a:rPr lang="ru-RU" dirty="0"/>
              <a:t> </a:t>
            </a:r>
            <a:r>
              <a:rPr lang="ru-RU" dirty="0" err="1"/>
              <a:t>соціальні</a:t>
            </a:r>
            <a:r>
              <a:rPr lang="ru-RU" dirty="0"/>
              <a:t> </a:t>
            </a:r>
            <a:r>
              <a:rPr lang="ru-RU" dirty="0" err="1"/>
              <a:t>моделі</a:t>
            </a:r>
            <a:r>
              <a:rPr lang="ru-RU" dirty="0"/>
              <a:t>, з </a:t>
            </a:r>
            <a:r>
              <a:rPr lang="ru-RU" dirty="0" err="1"/>
              <a:t>різними</a:t>
            </a:r>
            <a:r>
              <a:rPr lang="ru-RU" dirty="0"/>
              <a:t> </a:t>
            </a:r>
            <a:r>
              <a:rPr lang="ru-RU" dirty="0" err="1"/>
              <a:t>особливостями</a:t>
            </a:r>
            <a:r>
              <a:rPr lang="ru-RU" dirty="0"/>
              <a:t> й </a:t>
            </a:r>
            <a:r>
              <a:rPr lang="ru-RU" dirty="0" err="1"/>
              <a:t>різною</a:t>
            </a:r>
            <a:r>
              <a:rPr lang="ru-RU" dirty="0"/>
              <a:t> </a:t>
            </a:r>
            <a:r>
              <a:rPr lang="ru-RU" dirty="0" err="1"/>
              <a:t>ефективністю</a:t>
            </a:r>
            <a:endParaRPr lang="ru-RU" dirty="0"/>
          </a:p>
        </p:txBody>
      </p:sp>
      <p:pic>
        <p:nvPicPr>
          <p:cNvPr id="4" name="Рисунок 3"/>
          <p:cNvPicPr>
            <a:picLocks noChangeAspect="1"/>
          </p:cNvPicPr>
          <p:nvPr/>
        </p:nvPicPr>
        <p:blipFill rotWithShape="1">
          <a:blip r:embed="rId2"/>
          <a:srcRect t="30894" r="43293"/>
          <a:stretch/>
        </p:blipFill>
        <p:spPr>
          <a:xfrm>
            <a:off x="9004664" y="226423"/>
            <a:ext cx="2142309" cy="1965604"/>
          </a:xfrm>
          <a:prstGeom prst="rect">
            <a:avLst/>
          </a:prstGeom>
        </p:spPr>
      </p:pic>
      <p:sp>
        <p:nvSpPr>
          <p:cNvPr id="5" name="Дата 4">
            <a:extLst>
              <a:ext uri="{FF2B5EF4-FFF2-40B4-BE49-F238E27FC236}">
                <a16:creationId xmlns:a16="http://schemas.microsoft.com/office/drawing/2014/main" id="{A1C7E5F6-E5D2-974D-8427-641CFDCCE8B8}"/>
              </a:ext>
            </a:extLst>
          </p:cNvPr>
          <p:cNvSpPr>
            <a:spLocks noGrp="1"/>
          </p:cNvSpPr>
          <p:nvPr>
            <p:ph type="dt" sz="half" idx="10"/>
          </p:nvPr>
        </p:nvSpPr>
        <p:spPr/>
        <p:txBody>
          <a:bodyPr/>
          <a:lstStyle/>
          <a:p>
            <a:fld id="{47BF3048-37F9-984B-BAC0-94534FE0DC13}" type="datetime1">
              <a:rPr lang="ru-RU" smtClean="0"/>
              <a:t>13.11.2022</a:t>
            </a:fld>
            <a:endParaRPr lang="ru-UA"/>
          </a:p>
        </p:txBody>
      </p:sp>
      <p:sp>
        <p:nvSpPr>
          <p:cNvPr id="6" name="Номер слайда 5">
            <a:extLst>
              <a:ext uri="{FF2B5EF4-FFF2-40B4-BE49-F238E27FC236}">
                <a16:creationId xmlns:a16="http://schemas.microsoft.com/office/drawing/2014/main" id="{4A60EE3B-5B86-0644-89AC-2D850A9618AE}"/>
              </a:ext>
            </a:extLst>
          </p:cNvPr>
          <p:cNvSpPr>
            <a:spLocks noGrp="1"/>
          </p:cNvSpPr>
          <p:nvPr>
            <p:ph type="sldNum" sz="quarter" idx="12"/>
          </p:nvPr>
        </p:nvSpPr>
        <p:spPr/>
        <p:txBody>
          <a:bodyPr/>
          <a:lstStyle/>
          <a:p>
            <a:fld id="{D4CBF4CF-B119-4841-B505-2CAA97F19D28}" type="slidenum">
              <a:rPr lang="ru-UA" smtClean="0"/>
              <a:t>9</a:t>
            </a:fld>
            <a:endParaRPr lang="ru-UA"/>
          </a:p>
        </p:txBody>
      </p:sp>
    </p:spTree>
    <p:extLst>
      <p:ext uri="{BB962C8B-B14F-4D97-AF65-F5344CB8AC3E}">
        <p14:creationId xmlns:p14="http://schemas.microsoft.com/office/powerpoint/2010/main" val="40401472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90E9D0E-DA20-BC90-7C93-A3EC22D2C71D}"/>
              </a:ext>
            </a:extLst>
          </p:cNvPr>
          <p:cNvSpPr>
            <a:spLocks noGrp="1"/>
          </p:cNvSpPr>
          <p:nvPr>
            <p:ph idx="1"/>
          </p:nvPr>
        </p:nvSpPr>
        <p:spPr>
          <a:xfrm>
            <a:off x="731323" y="554965"/>
            <a:ext cx="10515600" cy="1356962"/>
          </a:xfrm>
        </p:spPr>
        <p:txBody>
          <a:bodyPr/>
          <a:lstStyle/>
          <a:p>
            <a:r>
              <a:rPr lang="ru-RU" dirty="0"/>
              <a:t>МТД — </a:t>
            </a:r>
            <a:r>
              <a:rPr lang="ru-RU" dirty="0" err="1"/>
              <a:t>це</a:t>
            </a:r>
            <a:r>
              <a:rPr lang="ru-RU" dirty="0"/>
              <a:t> </a:t>
            </a:r>
            <a:r>
              <a:rPr lang="ru-RU" dirty="0" err="1"/>
              <a:t>ресурси</a:t>
            </a:r>
            <a:r>
              <a:rPr lang="ru-RU" dirty="0"/>
              <a:t> та </a:t>
            </a:r>
            <a:r>
              <a:rPr lang="ru-RU" dirty="0" err="1"/>
              <a:t>послуги</a:t>
            </a:r>
            <a:r>
              <a:rPr lang="ru-RU" dirty="0"/>
              <a:t>, </a:t>
            </a:r>
            <a:r>
              <a:rPr lang="ru-RU" dirty="0" err="1"/>
              <a:t>які</a:t>
            </a:r>
            <a:r>
              <a:rPr lang="ru-RU" dirty="0"/>
              <a:t> </a:t>
            </a:r>
            <a:r>
              <a:rPr lang="ru-RU" dirty="0" err="1"/>
              <a:t>відповідно</a:t>
            </a:r>
            <a:r>
              <a:rPr lang="ru-RU" dirty="0"/>
              <a:t> до </a:t>
            </a:r>
            <a:r>
              <a:rPr lang="ru-RU" dirty="0" err="1"/>
              <a:t>міжнародних</a:t>
            </a:r>
            <a:r>
              <a:rPr lang="ru-RU" dirty="0"/>
              <a:t> </a:t>
            </a:r>
            <a:r>
              <a:rPr lang="ru-RU" dirty="0" err="1"/>
              <a:t>договорів</a:t>
            </a:r>
            <a:r>
              <a:rPr lang="ru-RU" dirty="0"/>
              <a:t> </a:t>
            </a:r>
            <a:r>
              <a:rPr lang="ru-RU" dirty="0" err="1"/>
              <a:t>надають</a:t>
            </a:r>
            <a:r>
              <a:rPr lang="ru-RU" dirty="0"/>
              <a:t> </a:t>
            </a:r>
            <a:r>
              <a:rPr lang="ru-RU" dirty="0" err="1"/>
              <a:t>донори</a:t>
            </a:r>
            <a:r>
              <a:rPr lang="ru-RU" dirty="0"/>
              <a:t> на </a:t>
            </a:r>
            <a:r>
              <a:rPr lang="ru-RU" dirty="0" err="1"/>
              <a:t>безоплатній</a:t>
            </a:r>
            <a:r>
              <a:rPr lang="ru-RU" dirty="0"/>
              <a:t> і </a:t>
            </a:r>
            <a:r>
              <a:rPr lang="ru-RU" dirty="0" err="1"/>
              <a:t>безповоротній</a:t>
            </a:r>
            <a:r>
              <a:rPr lang="ru-RU" dirty="0"/>
              <a:t> </a:t>
            </a:r>
            <a:r>
              <a:rPr lang="ru-RU" dirty="0" err="1"/>
              <a:t>основі</a:t>
            </a:r>
            <a:r>
              <a:rPr lang="ru-RU" dirty="0"/>
              <a:t> для </a:t>
            </a:r>
            <a:r>
              <a:rPr lang="ru-RU" dirty="0" err="1"/>
              <a:t>підтримки</a:t>
            </a:r>
            <a:r>
              <a:rPr lang="ru-RU" dirty="0"/>
              <a:t> </a:t>
            </a:r>
            <a:r>
              <a:rPr lang="ru-RU" dirty="0" err="1"/>
              <a:t>певної</a:t>
            </a:r>
            <a:r>
              <a:rPr lang="ru-RU" dirty="0"/>
              <a:t> </a:t>
            </a:r>
            <a:r>
              <a:rPr lang="ru-RU" dirty="0" err="1"/>
              <a:t>країни</a:t>
            </a:r>
            <a:endParaRPr lang="ru-UA" dirty="0"/>
          </a:p>
        </p:txBody>
      </p:sp>
      <p:sp>
        <p:nvSpPr>
          <p:cNvPr id="2" name="Дата 1">
            <a:extLst>
              <a:ext uri="{FF2B5EF4-FFF2-40B4-BE49-F238E27FC236}">
                <a16:creationId xmlns:a16="http://schemas.microsoft.com/office/drawing/2014/main" id="{F855C0B0-349A-3714-233E-88C3AC2D3A9C}"/>
              </a:ext>
            </a:extLst>
          </p:cNvPr>
          <p:cNvSpPr>
            <a:spLocks noGrp="1"/>
          </p:cNvSpPr>
          <p:nvPr>
            <p:ph type="dt" sz="half" idx="10"/>
          </p:nvPr>
        </p:nvSpPr>
        <p:spPr/>
        <p:txBody>
          <a:bodyPr/>
          <a:lstStyle/>
          <a:p>
            <a:fld id="{487A2281-4A59-E44C-A2EB-13ADBA318173}" type="datetime1">
              <a:rPr lang="ru-RU" smtClean="0"/>
              <a:t>13.11.2022</a:t>
            </a:fld>
            <a:endParaRPr lang="ru-UA"/>
          </a:p>
        </p:txBody>
      </p:sp>
      <p:sp>
        <p:nvSpPr>
          <p:cNvPr id="4" name="Номер слайда 3">
            <a:extLst>
              <a:ext uri="{FF2B5EF4-FFF2-40B4-BE49-F238E27FC236}">
                <a16:creationId xmlns:a16="http://schemas.microsoft.com/office/drawing/2014/main" id="{C799BD52-28C2-7614-EA0E-449379516566}"/>
              </a:ext>
            </a:extLst>
          </p:cNvPr>
          <p:cNvSpPr>
            <a:spLocks noGrp="1"/>
          </p:cNvSpPr>
          <p:nvPr>
            <p:ph type="sldNum" sz="quarter" idx="12"/>
          </p:nvPr>
        </p:nvSpPr>
        <p:spPr/>
        <p:txBody>
          <a:bodyPr/>
          <a:lstStyle/>
          <a:p>
            <a:fld id="{7E919570-D5DA-FE4A-AFCE-0801BB8F2B09}" type="slidenum">
              <a:rPr lang="ru-UA" smtClean="0"/>
              <a:t>90</a:t>
            </a:fld>
            <a:endParaRPr lang="ru-UA"/>
          </a:p>
        </p:txBody>
      </p:sp>
      <p:pic>
        <p:nvPicPr>
          <p:cNvPr id="5" name="Рисунок 4">
            <a:extLst>
              <a:ext uri="{FF2B5EF4-FFF2-40B4-BE49-F238E27FC236}">
                <a16:creationId xmlns:a16="http://schemas.microsoft.com/office/drawing/2014/main" id="{42A2EC88-57EB-E5D7-1E15-665DDD0F6679}"/>
              </a:ext>
            </a:extLst>
          </p:cNvPr>
          <p:cNvPicPr>
            <a:picLocks noChangeAspect="1"/>
          </p:cNvPicPr>
          <p:nvPr/>
        </p:nvPicPr>
        <p:blipFill>
          <a:blip r:embed="rId2"/>
          <a:stretch>
            <a:fillRect/>
          </a:stretch>
        </p:blipFill>
        <p:spPr>
          <a:xfrm>
            <a:off x="945077" y="1911927"/>
            <a:ext cx="4238410" cy="2214911"/>
          </a:xfrm>
          <a:prstGeom prst="rect">
            <a:avLst/>
          </a:prstGeom>
        </p:spPr>
      </p:pic>
      <p:pic>
        <p:nvPicPr>
          <p:cNvPr id="7" name="Рисунок 6">
            <a:extLst>
              <a:ext uri="{FF2B5EF4-FFF2-40B4-BE49-F238E27FC236}">
                <a16:creationId xmlns:a16="http://schemas.microsoft.com/office/drawing/2014/main" id="{9373D82D-C1FF-4498-7D3D-295170791C17}"/>
              </a:ext>
            </a:extLst>
          </p:cNvPr>
          <p:cNvPicPr>
            <a:picLocks noChangeAspect="1"/>
          </p:cNvPicPr>
          <p:nvPr/>
        </p:nvPicPr>
        <p:blipFill>
          <a:blip r:embed="rId3"/>
          <a:stretch>
            <a:fillRect/>
          </a:stretch>
        </p:blipFill>
        <p:spPr>
          <a:xfrm>
            <a:off x="4388682" y="2920073"/>
            <a:ext cx="4832757" cy="2775570"/>
          </a:xfrm>
          <a:prstGeom prst="rect">
            <a:avLst/>
          </a:prstGeom>
        </p:spPr>
      </p:pic>
    </p:spTree>
    <p:extLst>
      <p:ext uri="{BB962C8B-B14F-4D97-AF65-F5344CB8AC3E}">
        <p14:creationId xmlns:p14="http://schemas.microsoft.com/office/powerpoint/2010/main" val="38083896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9129A3F-F767-DCAC-A4A7-51F2618C4256}"/>
              </a:ext>
            </a:extLst>
          </p:cNvPr>
          <p:cNvSpPr>
            <a:spLocks noGrp="1"/>
          </p:cNvSpPr>
          <p:nvPr>
            <p:ph idx="1"/>
          </p:nvPr>
        </p:nvSpPr>
        <p:spPr>
          <a:xfrm>
            <a:off x="838200" y="285009"/>
            <a:ext cx="10515600" cy="4086270"/>
          </a:xfrm>
        </p:spPr>
        <p:txBody>
          <a:bodyPr>
            <a:normAutofit fontScale="85000" lnSpcReduction="10000"/>
          </a:bodyPr>
          <a:lstStyle/>
          <a:p>
            <a:pPr algn="just"/>
            <a:r>
              <a:rPr lang="ru-RU" dirty="0"/>
              <a:t>За формою </a:t>
            </a:r>
            <a:r>
              <a:rPr lang="ru-RU" dirty="0" err="1"/>
              <a:t>надання</a:t>
            </a:r>
            <a:r>
              <a:rPr lang="ru-RU" dirty="0"/>
              <a:t> </a:t>
            </a:r>
            <a:r>
              <a:rPr lang="ru-RU" dirty="0" err="1"/>
              <a:t>розрізняють</a:t>
            </a:r>
            <a:r>
              <a:rPr lang="ru-RU" dirty="0"/>
              <a:t> </a:t>
            </a:r>
            <a:r>
              <a:rPr lang="ru-RU" dirty="0" err="1"/>
              <a:t>кілька</a:t>
            </a:r>
            <a:r>
              <a:rPr lang="ru-RU" dirty="0"/>
              <a:t> </a:t>
            </a:r>
            <a:r>
              <a:rPr lang="ru-RU" dirty="0" err="1"/>
              <a:t>видів</a:t>
            </a:r>
            <a:r>
              <a:rPr lang="ru-RU" dirty="0"/>
              <a:t> МТД: </a:t>
            </a:r>
          </a:p>
          <a:p>
            <a:pPr marL="514350" indent="-514350" algn="just">
              <a:buAutoNum type="arabicParenR"/>
            </a:pPr>
            <a:r>
              <a:rPr lang="ru-RU" dirty="0" err="1"/>
              <a:t>передання</a:t>
            </a:r>
            <a:r>
              <a:rPr lang="ru-RU" dirty="0"/>
              <a:t> </a:t>
            </a:r>
            <a:r>
              <a:rPr lang="ru-RU" dirty="0" err="1"/>
              <a:t>знань</a:t>
            </a:r>
            <a:r>
              <a:rPr lang="ru-RU" dirty="0"/>
              <a:t> — </a:t>
            </a:r>
            <a:r>
              <a:rPr lang="ru-RU" dirty="0" err="1"/>
              <a:t>передання</a:t>
            </a:r>
            <a:r>
              <a:rPr lang="ru-RU" dirty="0"/>
              <a:t> прав </a:t>
            </a:r>
            <a:r>
              <a:rPr lang="ru-RU" dirty="0" err="1"/>
              <a:t>інтелектуальної</a:t>
            </a:r>
            <a:r>
              <a:rPr lang="ru-RU" dirty="0"/>
              <a:t> </a:t>
            </a:r>
            <a:r>
              <a:rPr lang="ru-RU" dirty="0" err="1"/>
              <a:t>власності</a:t>
            </a:r>
            <a:r>
              <a:rPr lang="ru-RU" dirty="0"/>
              <a:t> (</a:t>
            </a:r>
            <a:r>
              <a:rPr lang="ru-RU" dirty="0" err="1"/>
              <a:t>переважно</a:t>
            </a:r>
            <a:r>
              <a:rPr lang="ru-RU" dirty="0"/>
              <a:t> </a:t>
            </a:r>
            <a:r>
              <a:rPr lang="ru-RU" dirty="0" err="1"/>
              <a:t>авторських</a:t>
            </a:r>
            <a:r>
              <a:rPr lang="ru-RU" dirty="0"/>
              <a:t> прав і ноу-хау), </a:t>
            </a:r>
            <a:r>
              <a:rPr lang="ru-RU" dirty="0" err="1"/>
              <a:t>надання</a:t>
            </a:r>
            <a:r>
              <a:rPr lang="ru-RU" dirty="0"/>
              <a:t> </a:t>
            </a:r>
            <a:r>
              <a:rPr lang="ru-RU" dirty="0" err="1"/>
              <a:t>консультаційних</a:t>
            </a:r>
            <a:r>
              <a:rPr lang="ru-RU" dirty="0"/>
              <a:t> </a:t>
            </a:r>
            <a:r>
              <a:rPr lang="ru-RU" dirty="0" err="1"/>
              <a:t>послуг</a:t>
            </a:r>
            <a:r>
              <a:rPr lang="ru-RU" dirty="0"/>
              <a:t>; </a:t>
            </a:r>
          </a:p>
          <a:p>
            <a:pPr marL="0" indent="0" algn="just">
              <a:buNone/>
            </a:pPr>
            <a:r>
              <a:rPr lang="ru-RU" dirty="0"/>
              <a:t>2) </a:t>
            </a:r>
            <a:r>
              <a:rPr lang="ru-RU" dirty="0" err="1"/>
              <a:t>надання</a:t>
            </a:r>
            <a:r>
              <a:rPr lang="ru-RU" dirty="0"/>
              <a:t> </a:t>
            </a:r>
            <a:r>
              <a:rPr lang="ru-RU" dirty="0" err="1"/>
              <a:t>обладнання</a:t>
            </a:r>
            <a:r>
              <a:rPr lang="ru-RU" dirty="0"/>
              <a:t> — </a:t>
            </a:r>
            <a:r>
              <a:rPr lang="ru-RU" dirty="0" err="1"/>
              <a:t>передання</a:t>
            </a:r>
            <a:r>
              <a:rPr lang="ru-RU" dirty="0"/>
              <a:t> </a:t>
            </a:r>
            <a:r>
              <a:rPr lang="ru-RU" dirty="0" err="1"/>
              <a:t>обладнання</a:t>
            </a:r>
            <a:r>
              <a:rPr lang="ru-RU" dirty="0"/>
              <a:t>, </a:t>
            </a:r>
            <a:r>
              <a:rPr lang="ru-RU" dirty="0" err="1"/>
              <a:t>необхідного</a:t>
            </a:r>
            <a:r>
              <a:rPr lang="ru-RU" dirty="0"/>
              <a:t> для </a:t>
            </a:r>
            <a:r>
              <a:rPr lang="ru-RU" dirty="0" err="1"/>
              <a:t>забезпечення</a:t>
            </a:r>
            <a:r>
              <a:rPr lang="ru-RU" dirty="0"/>
              <a:t> </a:t>
            </a:r>
            <a:r>
              <a:rPr lang="ru-RU" dirty="0" err="1"/>
              <a:t>виконання</a:t>
            </a:r>
            <a:r>
              <a:rPr lang="ru-RU" dirty="0"/>
              <a:t> проєктів (</a:t>
            </a:r>
            <a:r>
              <a:rPr lang="ru-RU" dirty="0" err="1"/>
              <a:t>програм</a:t>
            </a:r>
            <a:r>
              <a:rPr lang="ru-RU" dirty="0"/>
              <a:t>) МТД; </a:t>
            </a:r>
          </a:p>
          <a:p>
            <a:pPr marL="0" indent="0" algn="just">
              <a:buNone/>
            </a:pPr>
            <a:r>
              <a:rPr lang="ru-RU" dirty="0"/>
              <a:t>3) </a:t>
            </a:r>
            <a:r>
              <a:rPr lang="ru-RU" dirty="0" err="1"/>
              <a:t>надання</a:t>
            </a:r>
            <a:r>
              <a:rPr lang="ru-RU" dirty="0"/>
              <a:t> </a:t>
            </a:r>
            <a:r>
              <a:rPr lang="ru-RU" dirty="0" err="1"/>
              <a:t>фінансових</a:t>
            </a:r>
            <a:r>
              <a:rPr lang="ru-RU" dirty="0"/>
              <a:t> </a:t>
            </a:r>
            <a:r>
              <a:rPr lang="ru-RU" dirty="0" err="1"/>
              <a:t>ресурсів</a:t>
            </a:r>
            <a:r>
              <a:rPr lang="ru-RU" dirty="0"/>
              <a:t> — </a:t>
            </a:r>
            <a:r>
              <a:rPr lang="ru-RU" dirty="0" err="1"/>
              <a:t>фінансування</a:t>
            </a:r>
            <a:r>
              <a:rPr lang="ru-RU" dirty="0"/>
              <a:t> </a:t>
            </a:r>
            <a:r>
              <a:rPr lang="ru-RU" dirty="0" err="1"/>
              <a:t>заходів</a:t>
            </a:r>
            <a:r>
              <a:rPr lang="ru-RU" dirty="0"/>
              <a:t> та </a:t>
            </a:r>
            <a:r>
              <a:rPr lang="ru-RU" dirty="0" err="1"/>
              <a:t>ініціатив</a:t>
            </a:r>
            <a:r>
              <a:rPr lang="ru-RU" dirty="0"/>
              <a:t> у межах </a:t>
            </a:r>
            <a:r>
              <a:rPr lang="ru-RU" dirty="0" err="1"/>
              <a:t>реалізації</a:t>
            </a:r>
            <a:r>
              <a:rPr lang="ru-RU" dirty="0"/>
              <a:t> </a:t>
            </a:r>
            <a:r>
              <a:rPr lang="ru-RU" dirty="0" err="1"/>
              <a:t>проєкту</a:t>
            </a:r>
            <a:r>
              <a:rPr lang="ru-RU" dirty="0"/>
              <a:t> (</a:t>
            </a:r>
            <a:r>
              <a:rPr lang="ru-RU" dirty="0" err="1"/>
              <a:t>програми</a:t>
            </a:r>
            <a:r>
              <a:rPr lang="ru-RU" dirty="0"/>
              <a:t>) МТД. </a:t>
            </a:r>
          </a:p>
          <a:p>
            <a:pPr marL="0" indent="0" algn="just">
              <a:buNone/>
            </a:pPr>
            <a:r>
              <a:rPr lang="ru-RU" dirty="0"/>
              <a:t>МТД </a:t>
            </a:r>
            <a:r>
              <a:rPr lang="ru-RU" dirty="0" err="1"/>
              <a:t>зазвичай</a:t>
            </a:r>
            <a:r>
              <a:rPr lang="ru-RU" dirty="0"/>
              <a:t> </a:t>
            </a:r>
            <a:r>
              <a:rPr lang="ru-RU" dirty="0" err="1"/>
              <a:t>надають</a:t>
            </a:r>
            <a:r>
              <a:rPr lang="ru-RU" dirty="0"/>
              <a:t> у рамках проєктів </a:t>
            </a:r>
            <a:r>
              <a:rPr lang="ru-RU" dirty="0" err="1"/>
              <a:t>або</a:t>
            </a:r>
            <a:r>
              <a:rPr lang="ru-RU" dirty="0"/>
              <a:t> </a:t>
            </a:r>
            <a:r>
              <a:rPr lang="ru-RU" dirty="0" err="1"/>
              <a:t>спеціальних</a:t>
            </a:r>
            <a:r>
              <a:rPr lang="ru-RU" dirty="0"/>
              <a:t> </a:t>
            </a:r>
            <a:r>
              <a:rPr lang="ru-RU" dirty="0" err="1"/>
              <a:t>програм</a:t>
            </a:r>
            <a:r>
              <a:rPr lang="ru-RU" dirty="0"/>
              <a:t>. </a:t>
            </a:r>
            <a:r>
              <a:rPr lang="ru-RU" dirty="0" err="1"/>
              <a:t>Проєкт</a:t>
            </a:r>
            <a:r>
              <a:rPr lang="ru-RU" dirty="0"/>
              <a:t> МТД </a:t>
            </a:r>
            <a:r>
              <a:rPr lang="ru-RU" dirty="0" err="1"/>
              <a:t>визначає</a:t>
            </a:r>
            <a:r>
              <a:rPr lang="ru-RU" dirty="0"/>
              <a:t> </a:t>
            </a:r>
            <a:r>
              <a:rPr lang="ru-RU" dirty="0" err="1"/>
              <a:t>спільні</a:t>
            </a:r>
            <a:r>
              <a:rPr lang="ru-RU" dirty="0"/>
              <a:t> </a:t>
            </a:r>
            <a:r>
              <a:rPr lang="ru-RU" dirty="0" err="1"/>
              <a:t>дії</a:t>
            </a:r>
            <a:r>
              <a:rPr lang="ru-RU" dirty="0"/>
              <a:t> </a:t>
            </a:r>
            <a:r>
              <a:rPr lang="ru-RU" dirty="0" err="1"/>
              <a:t>учасників</a:t>
            </a:r>
            <a:r>
              <a:rPr lang="ru-RU" dirty="0"/>
              <a:t> </a:t>
            </a:r>
            <a:r>
              <a:rPr lang="ru-RU" dirty="0" err="1"/>
              <a:t>проєкту</a:t>
            </a:r>
            <a:r>
              <a:rPr lang="ru-RU" dirty="0"/>
              <a:t> (</a:t>
            </a:r>
            <a:r>
              <a:rPr lang="ru-RU" dirty="0" err="1"/>
              <a:t>донорів</a:t>
            </a:r>
            <a:r>
              <a:rPr lang="ru-RU" dirty="0"/>
              <a:t>, </a:t>
            </a:r>
            <a:r>
              <a:rPr lang="ru-RU" dirty="0" err="1"/>
              <a:t>виконавців</a:t>
            </a:r>
            <a:r>
              <a:rPr lang="ru-RU" dirty="0"/>
              <a:t>, </a:t>
            </a:r>
            <a:r>
              <a:rPr lang="ru-RU" dirty="0" err="1"/>
              <a:t>бенефіціарів</a:t>
            </a:r>
            <a:r>
              <a:rPr lang="ru-RU" dirty="0"/>
              <a:t>, </a:t>
            </a:r>
            <a:r>
              <a:rPr lang="ru-RU" dirty="0" err="1"/>
              <a:t>реципієнтів</a:t>
            </a:r>
            <a:r>
              <a:rPr lang="ru-RU" dirty="0"/>
              <a:t>), а  </a:t>
            </a:r>
            <a:r>
              <a:rPr lang="ru-RU" dirty="0" err="1"/>
              <a:t>також</a:t>
            </a:r>
            <a:r>
              <a:rPr lang="ru-RU" dirty="0"/>
              <a:t> </a:t>
            </a:r>
            <a:r>
              <a:rPr lang="ru-RU" dirty="0" err="1"/>
              <a:t>ресурси</a:t>
            </a:r>
            <a:r>
              <a:rPr lang="ru-RU" dirty="0"/>
              <a:t>, </a:t>
            </a:r>
            <a:r>
              <a:rPr lang="ru-RU" dirty="0" err="1"/>
              <a:t>необхідні</a:t>
            </a:r>
            <a:r>
              <a:rPr lang="ru-RU" dirty="0"/>
              <a:t> для </a:t>
            </a:r>
            <a:r>
              <a:rPr lang="ru-RU" dirty="0" err="1"/>
              <a:t>досягнення</a:t>
            </a:r>
            <a:r>
              <a:rPr lang="ru-RU" dirty="0"/>
              <a:t> </a:t>
            </a:r>
            <a:r>
              <a:rPr lang="ru-RU" dirty="0" err="1"/>
              <a:t>цілей</a:t>
            </a:r>
            <a:r>
              <a:rPr lang="ru-RU" dirty="0"/>
              <a:t> </a:t>
            </a:r>
            <a:r>
              <a:rPr lang="ru-RU" dirty="0" err="1"/>
              <a:t>надання</a:t>
            </a:r>
            <a:r>
              <a:rPr lang="ru-RU" dirty="0"/>
              <a:t> МТД </a:t>
            </a:r>
            <a:r>
              <a:rPr lang="ru-RU" dirty="0" err="1"/>
              <a:t>протягом</a:t>
            </a:r>
            <a:r>
              <a:rPr lang="ru-RU" dirty="0"/>
              <a:t> </a:t>
            </a:r>
            <a:r>
              <a:rPr lang="ru-RU" dirty="0" err="1"/>
              <a:t>установлених</a:t>
            </a:r>
            <a:r>
              <a:rPr lang="ru-RU" dirty="0"/>
              <a:t> </a:t>
            </a:r>
            <a:r>
              <a:rPr lang="ru-RU" dirty="0" err="1"/>
              <a:t>строків</a:t>
            </a:r>
            <a:r>
              <a:rPr lang="ru-RU" dirty="0"/>
              <a:t>. </a:t>
            </a:r>
          </a:p>
          <a:p>
            <a:pPr marL="0" indent="0" algn="just">
              <a:buNone/>
            </a:pPr>
            <a:r>
              <a:rPr lang="ru-RU" dirty="0" err="1"/>
              <a:t>Програма</a:t>
            </a:r>
            <a:r>
              <a:rPr lang="ru-RU" dirty="0"/>
              <a:t> МТД — </a:t>
            </a:r>
            <a:r>
              <a:rPr lang="ru-RU" dirty="0" err="1"/>
              <a:t>це</a:t>
            </a:r>
            <a:r>
              <a:rPr lang="ru-RU" dirty="0"/>
              <a:t> </a:t>
            </a:r>
            <a:r>
              <a:rPr lang="ru-RU" dirty="0" err="1"/>
              <a:t>декілька</a:t>
            </a:r>
            <a:r>
              <a:rPr lang="ru-RU" dirty="0"/>
              <a:t> проєктів МТД, </a:t>
            </a:r>
            <a:r>
              <a:rPr lang="ru-RU" dirty="0" err="1"/>
              <a:t>об’єднаних</a:t>
            </a:r>
            <a:r>
              <a:rPr lang="ru-RU" dirty="0"/>
              <a:t> для </a:t>
            </a:r>
            <a:r>
              <a:rPr lang="ru-RU" dirty="0" err="1"/>
              <a:t>досягнення</a:t>
            </a:r>
            <a:r>
              <a:rPr lang="ru-RU" dirty="0"/>
              <a:t> </a:t>
            </a:r>
            <a:r>
              <a:rPr lang="ru-RU" dirty="0" err="1"/>
              <a:t>спільної</a:t>
            </a:r>
            <a:r>
              <a:rPr lang="ru-RU" dirty="0"/>
              <a:t> мети.</a:t>
            </a:r>
            <a:endParaRPr lang="ru-UA" dirty="0"/>
          </a:p>
        </p:txBody>
      </p:sp>
      <p:sp>
        <p:nvSpPr>
          <p:cNvPr id="2" name="Дата 1">
            <a:extLst>
              <a:ext uri="{FF2B5EF4-FFF2-40B4-BE49-F238E27FC236}">
                <a16:creationId xmlns:a16="http://schemas.microsoft.com/office/drawing/2014/main" id="{93AAAFB2-8C59-12F2-0F9A-6502ADE2A66F}"/>
              </a:ext>
            </a:extLst>
          </p:cNvPr>
          <p:cNvSpPr>
            <a:spLocks noGrp="1"/>
          </p:cNvSpPr>
          <p:nvPr>
            <p:ph type="dt" sz="half" idx="10"/>
          </p:nvPr>
        </p:nvSpPr>
        <p:spPr/>
        <p:txBody>
          <a:bodyPr/>
          <a:lstStyle/>
          <a:p>
            <a:fld id="{F1DB5ECC-0DFD-134B-8783-0C2D1C711D94}" type="datetime1">
              <a:rPr lang="ru-RU" smtClean="0"/>
              <a:t>13.11.2022</a:t>
            </a:fld>
            <a:endParaRPr lang="ru-UA"/>
          </a:p>
        </p:txBody>
      </p:sp>
      <p:sp>
        <p:nvSpPr>
          <p:cNvPr id="4" name="Номер слайда 3">
            <a:extLst>
              <a:ext uri="{FF2B5EF4-FFF2-40B4-BE49-F238E27FC236}">
                <a16:creationId xmlns:a16="http://schemas.microsoft.com/office/drawing/2014/main" id="{7FFD8008-29A0-3665-87C5-23081DA80871}"/>
              </a:ext>
            </a:extLst>
          </p:cNvPr>
          <p:cNvSpPr>
            <a:spLocks noGrp="1"/>
          </p:cNvSpPr>
          <p:nvPr>
            <p:ph type="sldNum" sz="quarter" idx="12"/>
          </p:nvPr>
        </p:nvSpPr>
        <p:spPr/>
        <p:txBody>
          <a:bodyPr/>
          <a:lstStyle/>
          <a:p>
            <a:fld id="{7E919570-D5DA-FE4A-AFCE-0801BB8F2B09}" type="slidenum">
              <a:rPr lang="ru-UA" smtClean="0"/>
              <a:t>91</a:t>
            </a:fld>
            <a:endParaRPr lang="ru-UA"/>
          </a:p>
        </p:txBody>
      </p:sp>
      <p:pic>
        <p:nvPicPr>
          <p:cNvPr id="5" name="Рисунок 4">
            <a:extLst>
              <a:ext uri="{FF2B5EF4-FFF2-40B4-BE49-F238E27FC236}">
                <a16:creationId xmlns:a16="http://schemas.microsoft.com/office/drawing/2014/main" id="{0F2BC078-9F3E-B28C-F144-5A50BC78DF5A}"/>
              </a:ext>
            </a:extLst>
          </p:cNvPr>
          <p:cNvPicPr>
            <a:picLocks noChangeAspect="1"/>
          </p:cNvPicPr>
          <p:nvPr/>
        </p:nvPicPr>
        <p:blipFill>
          <a:blip r:embed="rId2"/>
          <a:stretch>
            <a:fillRect/>
          </a:stretch>
        </p:blipFill>
        <p:spPr>
          <a:xfrm>
            <a:off x="1293542" y="4370167"/>
            <a:ext cx="3489867" cy="2202824"/>
          </a:xfrm>
          <a:prstGeom prst="rect">
            <a:avLst/>
          </a:prstGeom>
        </p:spPr>
      </p:pic>
      <p:pic>
        <p:nvPicPr>
          <p:cNvPr id="7" name="Рисунок 6">
            <a:extLst>
              <a:ext uri="{FF2B5EF4-FFF2-40B4-BE49-F238E27FC236}">
                <a16:creationId xmlns:a16="http://schemas.microsoft.com/office/drawing/2014/main" id="{419C2469-CC38-CE29-36B9-31049F162944}"/>
              </a:ext>
            </a:extLst>
          </p:cNvPr>
          <p:cNvPicPr>
            <a:picLocks noChangeAspect="1"/>
          </p:cNvPicPr>
          <p:nvPr/>
        </p:nvPicPr>
        <p:blipFill>
          <a:blip r:embed="rId3"/>
          <a:stretch>
            <a:fillRect/>
          </a:stretch>
        </p:blipFill>
        <p:spPr>
          <a:xfrm>
            <a:off x="5478037" y="4182913"/>
            <a:ext cx="4267996" cy="2390078"/>
          </a:xfrm>
          <a:prstGeom prst="rect">
            <a:avLst/>
          </a:prstGeom>
        </p:spPr>
      </p:pic>
    </p:spTree>
    <p:extLst>
      <p:ext uri="{BB962C8B-B14F-4D97-AF65-F5344CB8AC3E}">
        <p14:creationId xmlns:p14="http://schemas.microsoft.com/office/powerpoint/2010/main" val="38327950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E29B2AF-9B1F-C810-0D50-207FDD3E03B3}"/>
              </a:ext>
            </a:extLst>
          </p:cNvPr>
          <p:cNvSpPr>
            <a:spLocks noGrp="1"/>
          </p:cNvSpPr>
          <p:nvPr>
            <p:ph idx="1"/>
          </p:nvPr>
        </p:nvSpPr>
        <p:spPr>
          <a:xfrm>
            <a:off x="838200" y="2430966"/>
            <a:ext cx="10515600" cy="3745997"/>
          </a:xfrm>
        </p:spPr>
        <p:txBody>
          <a:bodyPr>
            <a:normAutofit fontScale="92500" lnSpcReduction="20000"/>
          </a:bodyPr>
          <a:lstStyle/>
          <a:p>
            <a:r>
              <a:rPr lang="ru-RU" dirty="0"/>
              <a:t>Донорами МТД </a:t>
            </a:r>
            <a:r>
              <a:rPr lang="ru-RU" dirty="0" err="1"/>
              <a:t>є</a:t>
            </a:r>
            <a:r>
              <a:rPr lang="ru-RU" dirty="0"/>
              <a:t> уряди </a:t>
            </a:r>
            <a:r>
              <a:rPr lang="ru-RU" dirty="0" err="1"/>
              <a:t>іноземних</a:t>
            </a:r>
            <a:r>
              <a:rPr lang="ru-RU" dirty="0"/>
              <a:t> держав, </a:t>
            </a:r>
            <a:r>
              <a:rPr lang="ru-RU" dirty="0" err="1"/>
              <a:t>уповноважені</a:t>
            </a:r>
            <a:r>
              <a:rPr lang="ru-RU" dirty="0"/>
              <a:t> урядом </a:t>
            </a:r>
            <a:r>
              <a:rPr lang="ru-RU" dirty="0" err="1"/>
              <a:t>іноземної</a:t>
            </a:r>
            <a:r>
              <a:rPr lang="ru-RU" dirty="0"/>
              <a:t> </a:t>
            </a:r>
            <a:r>
              <a:rPr lang="ru-RU" dirty="0" err="1"/>
              <a:t>держави</a:t>
            </a:r>
            <a:r>
              <a:rPr lang="ru-RU" dirty="0"/>
              <a:t> </a:t>
            </a:r>
            <a:r>
              <a:rPr lang="ru-RU" dirty="0" err="1"/>
              <a:t>органи</a:t>
            </a:r>
            <a:r>
              <a:rPr lang="ru-RU" dirty="0"/>
              <a:t> (</a:t>
            </a:r>
            <a:r>
              <a:rPr lang="ru-RU" dirty="0" err="1"/>
              <a:t>здебільшого</a:t>
            </a:r>
            <a:r>
              <a:rPr lang="ru-RU" dirty="0"/>
              <a:t> </a:t>
            </a:r>
            <a:r>
              <a:rPr lang="ru-RU" dirty="0" err="1"/>
              <a:t>спеціально</a:t>
            </a:r>
            <a:r>
              <a:rPr lang="ru-RU" dirty="0"/>
              <a:t> </a:t>
            </a:r>
            <a:r>
              <a:rPr lang="ru-RU" dirty="0" err="1"/>
              <a:t>створені</a:t>
            </a:r>
            <a:r>
              <a:rPr lang="ru-RU" dirty="0"/>
              <a:t> </a:t>
            </a:r>
            <a:r>
              <a:rPr lang="ru-RU" dirty="0" err="1"/>
              <a:t>агенції</a:t>
            </a:r>
            <a:r>
              <a:rPr lang="ru-RU" dirty="0"/>
              <a:t> </a:t>
            </a:r>
            <a:r>
              <a:rPr lang="ru-RU" dirty="0" err="1"/>
              <a:t>міжнародного</a:t>
            </a:r>
            <a:r>
              <a:rPr lang="ru-RU" dirty="0"/>
              <a:t> </a:t>
            </a:r>
            <a:r>
              <a:rPr lang="ru-RU" dirty="0" err="1"/>
              <a:t>розвитку</a:t>
            </a:r>
            <a:r>
              <a:rPr lang="ru-RU" dirty="0"/>
              <a:t>) </a:t>
            </a:r>
            <a:r>
              <a:rPr lang="ru-RU" dirty="0" err="1"/>
              <a:t>або</a:t>
            </a:r>
            <a:r>
              <a:rPr lang="ru-RU" dirty="0"/>
              <a:t> </a:t>
            </a:r>
            <a:r>
              <a:rPr lang="ru-RU" dirty="0" err="1"/>
              <a:t>міжнародні</a:t>
            </a:r>
            <a:r>
              <a:rPr lang="ru-RU" dirty="0"/>
              <a:t> </a:t>
            </a:r>
            <a:r>
              <a:rPr lang="ru-RU" dirty="0" err="1"/>
              <a:t>організації</a:t>
            </a:r>
            <a:r>
              <a:rPr lang="ru-RU" dirty="0"/>
              <a:t>, </a:t>
            </a:r>
            <a:r>
              <a:rPr lang="ru-RU" dirty="0" err="1"/>
              <a:t>які</a:t>
            </a:r>
            <a:r>
              <a:rPr lang="ru-RU" dirty="0"/>
              <a:t> </a:t>
            </a:r>
            <a:r>
              <a:rPr lang="ru-RU" dirty="0" err="1"/>
              <a:t>надають</a:t>
            </a:r>
            <a:r>
              <a:rPr lang="ru-RU" dirty="0"/>
              <a:t> </a:t>
            </a:r>
            <a:r>
              <a:rPr lang="ru-RU" dirty="0" err="1"/>
              <a:t>допомогу</a:t>
            </a:r>
            <a:r>
              <a:rPr lang="ru-RU" dirty="0"/>
              <a:t> </a:t>
            </a:r>
            <a:r>
              <a:rPr lang="ru-RU" dirty="0" err="1"/>
              <a:t>відповідно</a:t>
            </a:r>
            <a:r>
              <a:rPr lang="ru-RU" dirty="0"/>
              <a:t> до </a:t>
            </a:r>
            <a:r>
              <a:rPr lang="ru-RU" dirty="0" err="1"/>
              <a:t>міжнародних</a:t>
            </a:r>
            <a:r>
              <a:rPr lang="ru-RU" dirty="0"/>
              <a:t> </a:t>
            </a:r>
            <a:r>
              <a:rPr lang="ru-RU" dirty="0" err="1"/>
              <a:t>договорів</a:t>
            </a:r>
            <a:r>
              <a:rPr lang="ru-RU" dirty="0"/>
              <a:t>, </a:t>
            </a:r>
            <a:r>
              <a:rPr lang="ru-RU" dirty="0" err="1"/>
              <a:t>укладених</a:t>
            </a:r>
            <a:r>
              <a:rPr lang="ru-RU" dirty="0"/>
              <a:t> з </a:t>
            </a:r>
            <a:r>
              <a:rPr lang="ru-RU" dirty="0" err="1"/>
              <a:t>певною</a:t>
            </a:r>
            <a:r>
              <a:rPr lang="ru-RU" dirty="0"/>
              <a:t> </a:t>
            </a:r>
            <a:r>
              <a:rPr lang="ru-RU" dirty="0" err="1"/>
              <a:t>країною</a:t>
            </a:r>
            <a:r>
              <a:rPr lang="ru-RU" dirty="0"/>
              <a:t>. </a:t>
            </a:r>
          </a:p>
          <a:p>
            <a:pPr marL="0" indent="0">
              <a:buNone/>
            </a:pPr>
            <a:r>
              <a:rPr lang="ru-RU" u="sng" dirty="0" err="1"/>
              <a:t>Залежно</a:t>
            </a:r>
            <a:r>
              <a:rPr lang="ru-RU" u="sng" dirty="0"/>
              <a:t> </a:t>
            </a:r>
            <a:r>
              <a:rPr lang="ru-RU" u="sng" dirty="0" err="1"/>
              <a:t>від</a:t>
            </a:r>
            <a:r>
              <a:rPr lang="ru-RU" u="sng" dirty="0"/>
              <a:t> </a:t>
            </a:r>
            <a:r>
              <a:rPr lang="ru-RU" u="sng" dirty="0" err="1"/>
              <a:t>кількості</a:t>
            </a:r>
            <a:r>
              <a:rPr lang="ru-RU" u="sng" dirty="0"/>
              <a:t> </a:t>
            </a:r>
            <a:r>
              <a:rPr lang="ru-RU" u="sng" dirty="0" err="1"/>
              <a:t>країн</a:t>
            </a:r>
            <a:r>
              <a:rPr lang="ru-RU" u="sng" dirty="0"/>
              <a:t> — </a:t>
            </a:r>
            <a:r>
              <a:rPr lang="ru-RU" u="sng" dirty="0" err="1"/>
              <a:t>учасниць</a:t>
            </a:r>
            <a:r>
              <a:rPr lang="ru-RU" u="sng" dirty="0"/>
              <a:t> </a:t>
            </a:r>
            <a:r>
              <a:rPr lang="ru-RU" u="sng" dirty="0" err="1"/>
              <a:t>програми</a:t>
            </a:r>
            <a:r>
              <a:rPr lang="ru-RU" u="sng" dirty="0"/>
              <a:t> </a:t>
            </a:r>
            <a:r>
              <a:rPr lang="ru-RU" u="sng" dirty="0" err="1"/>
              <a:t>або</a:t>
            </a:r>
            <a:r>
              <a:rPr lang="ru-RU" u="sng" dirty="0"/>
              <a:t> </a:t>
            </a:r>
            <a:r>
              <a:rPr lang="ru-RU" u="sng" dirty="0" err="1"/>
              <a:t>проєкту</a:t>
            </a:r>
            <a:r>
              <a:rPr lang="ru-RU" u="sng" dirty="0"/>
              <a:t> МТД </a:t>
            </a:r>
            <a:r>
              <a:rPr lang="ru-RU" u="sng" dirty="0" err="1"/>
              <a:t>розрізняють</a:t>
            </a:r>
            <a:r>
              <a:rPr lang="ru-RU" u="sng" dirty="0"/>
              <a:t>: </a:t>
            </a:r>
          </a:p>
          <a:p>
            <a:pPr>
              <a:buFontTx/>
              <a:buChar char="-"/>
            </a:pPr>
            <a:r>
              <a:rPr lang="ru-RU" dirty="0" err="1"/>
              <a:t>двосторонній</a:t>
            </a:r>
            <a:r>
              <a:rPr lang="ru-RU" dirty="0"/>
              <a:t> формат </a:t>
            </a:r>
            <a:r>
              <a:rPr lang="ru-RU" dirty="0" err="1"/>
              <a:t>співпраці</a:t>
            </a:r>
            <a:r>
              <a:rPr lang="ru-RU" dirty="0"/>
              <a:t>, </a:t>
            </a:r>
            <a:r>
              <a:rPr lang="ru-RU" dirty="0" err="1"/>
              <a:t>застосовний</a:t>
            </a:r>
            <a:r>
              <a:rPr lang="ru-RU" dirty="0"/>
              <a:t> у межах </a:t>
            </a:r>
            <a:r>
              <a:rPr lang="ru-RU" dirty="0" err="1"/>
              <a:t>угод</a:t>
            </a:r>
            <a:r>
              <a:rPr lang="ru-RU" dirty="0"/>
              <a:t> </a:t>
            </a:r>
            <a:r>
              <a:rPr lang="ru-RU" dirty="0" err="1"/>
              <a:t>між</a:t>
            </a:r>
            <a:r>
              <a:rPr lang="ru-RU" dirty="0"/>
              <a:t> </a:t>
            </a:r>
            <a:r>
              <a:rPr lang="ru-RU" dirty="0" err="1"/>
              <a:t>країною</a:t>
            </a:r>
            <a:r>
              <a:rPr lang="ru-RU" dirty="0"/>
              <a:t>-донором і </a:t>
            </a:r>
            <a:r>
              <a:rPr lang="ru-RU" dirty="0" err="1"/>
              <a:t>країною-реципієнтом</a:t>
            </a:r>
            <a:r>
              <a:rPr lang="ru-RU" dirty="0"/>
              <a:t>; </a:t>
            </a:r>
          </a:p>
          <a:p>
            <a:pPr>
              <a:buFontTx/>
              <a:buChar char="-"/>
            </a:pPr>
            <a:r>
              <a:rPr lang="ru-RU" dirty="0"/>
              <a:t> </a:t>
            </a:r>
            <a:r>
              <a:rPr lang="ru-RU" dirty="0" err="1"/>
              <a:t>багатосторонній</a:t>
            </a:r>
            <a:r>
              <a:rPr lang="ru-RU" dirty="0"/>
              <a:t> формат </a:t>
            </a:r>
            <a:r>
              <a:rPr lang="ru-RU" dirty="0" err="1"/>
              <a:t>співпраці</a:t>
            </a:r>
            <a:r>
              <a:rPr lang="ru-RU" dirty="0"/>
              <a:t>, </a:t>
            </a:r>
            <a:r>
              <a:rPr lang="ru-RU" dirty="0" err="1"/>
              <a:t>який</a:t>
            </a:r>
            <a:r>
              <a:rPr lang="ru-RU" dirty="0"/>
              <a:t> </a:t>
            </a:r>
            <a:r>
              <a:rPr lang="ru-RU" dirty="0" err="1"/>
              <a:t>передбачає</a:t>
            </a:r>
            <a:r>
              <a:rPr lang="ru-RU" dirty="0"/>
              <a:t> </a:t>
            </a:r>
            <a:r>
              <a:rPr lang="ru-RU" dirty="0" err="1"/>
              <a:t>об’єднання</a:t>
            </a:r>
            <a:r>
              <a:rPr lang="ru-RU" dirty="0"/>
              <a:t> </a:t>
            </a:r>
            <a:r>
              <a:rPr lang="ru-RU" dirty="0" err="1"/>
              <a:t>ресурсів</a:t>
            </a:r>
            <a:r>
              <a:rPr lang="ru-RU" dirty="0"/>
              <a:t> і </a:t>
            </a:r>
            <a:r>
              <a:rPr lang="ru-RU" dirty="0" err="1"/>
              <a:t>зусиль</a:t>
            </a:r>
            <a:r>
              <a:rPr lang="ru-RU" dirty="0"/>
              <a:t> </a:t>
            </a:r>
            <a:r>
              <a:rPr lang="ru-RU" dirty="0" err="1"/>
              <a:t>кількох</a:t>
            </a:r>
            <a:r>
              <a:rPr lang="ru-RU" dirty="0"/>
              <a:t> </a:t>
            </a:r>
            <a:r>
              <a:rPr lang="ru-RU" dirty="0" err="1"/>
              <a:t>донорів</a:t>
            </a:r>
            <a:r>
              <a:rPr lang="ru-RU" dirty="0"/>
              <a:t> для </a:t>
            </a:r>
            <a:r>
              <a:rPr lang="ru-RU" dirty="0" err="1"/>
              <a:t>розвитку</a:t>
            </a:r>
            <a:r>
              <a:rPr lang="ru-RU" dirty="0"/>
              <a:t> </a:t>
            </a:r>
            <a:r>
              <a:rPr lang="ru-RU" dirty="0" err="1"/>
              <a:t>однієї</a:t>
            </a:r>
            <a:r>
              <a:rPr lang="ru-RU" dirty="0"/>
              <a:t> </a:t>
            </a:r>
            <a:r>
              <a:rPr lang="ru-RU" dirty="0" err="1"/>
              <a:t>країни-реципієнта</a:t>
            </a:r>
            <a:r>
              <a:rPr lang="ru-RU" dirty="0"/>
              <a:t> (</a:t>
            </a:r>
            <a:r>
              <a:rPr lang="ru-RU" dirty="0" err="1"/>
              <a:t>цей</a:t>
            </a:r>
            <a:r>
              <a:rPr lang="ru-RU" dirty="0"/>
              <a:t> формат </a:t>
            </a:r>
            <a:r>
              <a:rPr lang="ru-RU" dirty="0" err="1"/>
              <a:t>також</a:t>
            </a:r>
            <a:r>
              <a:rPr lang="ru-RU" dirty="0"/>
              <a:t> </a:t>
            </a:r>
            <a:r>
              <a:rPr lang="ru-RU" dirty="0" err="1"/>
              <a:t>включає</a:t>
            </a:r>
            <a:r>
              <a:rPr lang="ru-RU" dirty="0"/>
              <a:t> в себе МТД, </a:t>
            </a:r>
            <a:r>
              <a:rPr lang="ru-RU" dirty="0" err="1"/>
              <a:t>надавачами</a:t>
            </a:r>
            <a:r>
              <a:rPr lang="ru-RU" dirty="0"/>
              <a:t> </a:t>
            </a:r>
            <a:r>
              <a:rPr lang="ru-RU" dirty="0" err="1"/>
              <a:t>якої</a:t>
            </a:r>
            <a:r>
              <a:rPr lang="ru-RU" dirty="0"/>
              <a:t> </a:t>
            </a:r>
            <a:r>
              <a:rPr lang="ru-RU" dirty="0" err="1"/>
              <a:t>є</a:t>
            </a:r>
            <a:r>
              <a:rPr lang="ru-RU" dirty="0"/>
              <a:t> </a:t>
            </a:r>
            <a:r>
              <a:rPr lang="ru-RU" dirty="0" err="1"/>
              <a:t>міжнародні</a:t>
            </a:r>
            <a:r>
              <a:rPr lang="ru-RU" dirty="0"/>
              <a:t> </a:t>
            </a:r>
            <a:r>
              <a:rPr lang="ru-RU" dirty="0" err="1"/>
              <a:t>організації</a:t>
            </a:r>
            <a:r>
              <a:rPr lang="ru-RU" dirty="0"/>
              <a:t>, </a:t>
            </a:r>
            <a:r>
              <a:rPr lang="ru-RU" dirty="0" err="1"/>
              <a:t>що</a:t>
            </a:r>
            <a:r>
              <a:rPr lang="ru-RU" dirty="0"/>
              <a:t> </a:t>
            </a:r>
            <a:r>
              <a:rPr lang="ru-RU" dirty="0" err="1"/>
              <a:t>фінансуються</a:t>
            </a:r>
            <a:r>
              <a:rPr lang="ru-RU" dirty="0"/>
              <a:t> за </a:t>
            </a:r>
            <a:r>
              <a:rPr lang="ru-RU" dirty="0" err="1"/>
              <a:t>кошти</a:t>
            </a:r>
            <a:r>
              <a:rPr lang="ru-RU" dirty="0"/>
              <a:t> </a:t>
            </a:r>
            <a:r>
              <a:rPr lang="ru-RU" dirty="0" err="1"/>
              <a:t>від</a:t>
            </a:r>
            <a:r>
              <a:rPr lang="ru-RU" dirty="0"/>
              <a:t> </a:t>
            </a:r>
            <a:r>
              <a:rPr lang="ru-RU" dirty="0" err="1"/>
              <a:t>внесків</a:t>
            </a:r>
            <a:r>
              <a:rPr lang="ru-RU" dirty="0"/>
              <a:t> держав-</a:t>
            </a:r>
            <a:r>
              <a:rPr lang="ru-RU" dirty="0" err="1"/>
              <a:t>членів</a:t>
            </a:r>
            <a:r>
              <a:rPr lang="ru-RU" dirty="0"/>
              <a:t>).</a:t>
            </a:r>
            <a:endParaRPr lang="ru-UA" dirty="0"/>
          </a:p>
        </p:txBody>
      </p:sp>
      <p:sp>
        <p:nvSpPr>
          <p:cNvPr id="2" name="Дата 1">
            <a:extLst>
              <a:ext uri="{FF2B5EF4-FFF2-40B4-BE49-F238E27FC236}">
                <a16:creationId xmlns:a16="http://schemas.microsoft.com/office/drawing/2014/main" id="{7E6927EB-C609-04D7-F656-ECF6525746E2}"/>
              </a:ext>
            </a:extLst>
          </p:cNvPr>
          <p:cNvSpPr>
            <a:spLocks noGrp="1"/>
          </p:cNvSpPr>
          <p:nvPr>
            <p:ph type="dt" sz="half" idx="10"/>
          </p:nvPr>
        </p:nvSpPr>
        <p:spPr/>
        <p:txBody>
          <a:bodyPr/>
          <a:lstStyle/>
          <a:p>
            <a:fld id="{02E19BB5-1E2B-3B41-924F-AC8CF156CB70}" type="datetime1">
              <a:rPr lang="ru-RU" smtClean="0"/>
              <a:t>13.11.2022</a:t>
            </a:fld>
            <a:endParaRPr lang="ru-UA"/>
          </a:p>
        </p:txBody>
      </p:sp>
      <p:sp>
        <p:nvSpPr>
          <p:cNvPr id="4" name="Номер слайда 3">
            <a:extLst>
              <a:ext uri="{FF2B5EF4-FFF2-40B4-BE49-F238E27FC236}">
                <a16:creationId xmlns:a16="http://schemas.microsoft.com/office/drawing/2014/main" id="{5322B682-50EF-92F2-652C-F0A51B6CB33A}"/>
              </a:ext>
            </a:extLst>
          </p:cNvPr>
          <p:cNvSpPr>
            <a:spLocks noGrp="1"/>
          </p:cNvSpPr>
          <p:nvPr>
            <p:ph type="sldNum" sz="quarter" idx="12"/>
          </p:nvPr>
        </p:nvSpPr>
        <p:spPr/>
        <p:txBody>
          <a:bodyPr/>
          <a:lstStyle/>
          <a:p>
            <a:fld id="{7E919570-D5DA-FE4A-AFCE-0801BB8F2B09}" type="slidenum">
              <a:rPr lang="ru-UA" smtClean="0"/>
              <a:t>92</a:t>
            </a:fld>
            <a:endParaRPr lang="ru-UA"/>
          </a:p>
        </p:txBody>
      </p:sp>
      <p:pic>
        <p:nvPicPr>
          <p:cNvPr id="7" name="Рисунок 6">
            <a:extLst>
              <a:ext uri="{FF2B5EF4-FFF2-40B4-BE49-F238E27FC236}">
                <a16:creationId xmlns:a16="http://schemas.microsoft.com/office/drawing/2014/main" id="{67F2AB2D-0857-78BA-7491-512B39F8425B}"/>
              </a:ext>
            </a:extLst>
          </p:cNvPr>
          <p:cNvPicPr>
            <a:picLocks noChangeAspect="1"/>
          </p:cNvPicPr>
          <p:nvPr/>
        </p:nvPicPr>
        <p:blipFill>
          <a:blip r:embed="rId2"/>
          <a:stretch>
            <a:fillRect/>
          </a:stretch>
        </p:blipFill>
        <p:spPr>
          <a:xfrm>
            <a:off x="3345365" y="458930"/>
            <a:ext cx="4078559" cy="1687680"/>
          </a:xfrm>
          <a:prstGeom prst="rect">
            <a:avLst/>
          </a:prstGeom>
        </p:spPr>
      </p:pic>
    </p:spTree>
    <p:extLst>
      <p:ext uri="{BB962C8B-B14F-4D97-AF65-F5344CB8AC3E}">
        <p14:creationId xmlns:p14="http://schemas.microsoft.com/office/powerpoint/2010/main" val="34252335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12F48FD-C121-283F-3202-1FA4C78EA4C0}"/>
              </a:ext>
            </a:extLst>
          </p:cNvPr>
          <p:cNvSpPr>
            <a:spLocks noGrp="1"/>
          </p:cNvSpPr>
          <p:nvPr>
            <p:ph idx="1"/>
          </p:nvPr>
        </p:nvSpPr>
        <p:spPr>
          <a:xfrm>
            <a:off x="677334" y="3429000"/>
            <a:ext cx="8596668" cy="2612362"/>
          </a:xfrm>
        </p:spPr>
        <p:txBody>
          <a:bodyPr>
            <a:normAutofit fontScale="92500" lnSpcReduction="20000"/>
          </a:bodyPr>
          <a:lstStyle/>
          <a:p>
            <a:pPr algn="just"/>
            <a:r>
              <a:rPr lang="ru-RU" dirty="0" err="1"/>
              <a:t>Країнами</a:t>
            </a:r>
            <a:r>
              <a:rPr lang="ru-RU" dirty="0"/>
              <a:t> — </a:t>
            </a:r>
            <a:r>
              <a:rPr lang="ru-RU" dirty="0" err="1"/>
              <a:t>отримувачами</a:t>
            </a:r>
            <a:r>
              <a:rPr lang="ru-RU" dirty="0"/>
              <a:t> МТД </a:t>
            </a:r>
            <a:r>
              <a:rPr lang="ru-RU" dirty="0" err="1"/>
              <a:t>переважно</a:t>
            </a:r>
            <a:r>
              <a:rPr lang="ru-RU" dirty="0"/>
              <a:t> </a:t>
            </a:r>
            <a:r>
              <a:rPr lang="ru-RU" dirty="0" err="1"/>
              <a:t>є</a:t>
            </a:r>
            <a:r>
              <a:rPr lang="ru-RU" dirty="0"/>
              <a:t> </a:t>
            </a:r>
            <a:r>
              <a:rPr lang="ru-RU" dirty="0" err="1"/>
              <a:t>країни</a:t>
            </a:r>
            <a:r>
              <a:rPr lang="ru-RU" dirty="0"/>
              <a:t>, </a:t>
            </a:r>
            <a:r>
              <a:rPr lang="ru-RU" dirty="0" err="1"/>
              <a:t>що</a:t>
            </a:r>
            <a:r>
              <a:rPr lang="ru-RU" dirty="0"/>
              <a:t> </a:t>
            </a:r>
            <a:r>
              <a:rPr lang="ru-RU" dirty="0" err="1"/>
              <a:t>розвиваються</a:t>
            </a:r>
            <a:r>
              <a:rPr lang="ru-RU" dirty="0"/>
              <a:t>, а </a:t>
            </a:r>
            <a:r>
              <a:rPr lang="ru-RU" dirty="0" err="1"/>
              <a:t>також</a:t>
            </a:r>
            <a:r>
              <a:rPr lang="ru-RU" dirty="0"/>
              <a:t> </a:t>
            </a:r>
            <a:r>
              <a:rPr lang="ru-RU" dirty="0" err="1"/>
              <a:t>країни</a:t>
            </a:r>
            <a:r>
              <a:rPr lang="ru-RU" dirty="0"/>
              <a:t> з </a:t>
            </a:r>
            <a:r>
              <a:rPr lang="ru-RU" dirty="0" err="1"/>
              <a:t>перехідною</a:t>
            </a:r>
            <a:r>
              <a:rPr lang="ru-RU" dirty="0"/>
              <a:t> </a:t>
            </a:r>
            <a:r>
              <a:rPr lang="ru-RU" dirty="0" err="1"/>
              <a:t>економікою</a:t>
            </a:r>
            <a:r>
              <a:rPr lang="ru-RU" dirty="0"/>
              <a:t>. </a:t>
            </a:r>
            <a:r>
              <a:rPr lang="ru-RU" dirty="0" err="1"/>
              <a:t>Реципієнтами</a:t>
            </a:r>
            <a:r>
              <a:rPr lang="ru-RU" dirty="0"/>
              <a:t> МТД </a:t>
            </a:r>
            <a:r>
              <a:rPr lang="ru-RU" dirty="0" err="1"/>
              <a:t>можуть</a:t>
            </a:r>
            <a:r>
              <a:rPr lang="ru-RU" dirty="0"/>
              <a:t> бути </a:t>
            </a:r>
            <a:r>
              <a:rPr lang="ru-RU" dirty="0" err="1"/>
              <a:t>резиденти</a:t>
            </a:r>
            <a:r>
              <a:rPr lang="ru-RU" dirty="0"/>
              <a:t> </a:t>
            </a:r>
            <a:r>
              <a:rPr lang="ru-RU" dirty="0" err="1"/>
              <a:t>країни-отримувача</a:t>
            </a:r>
            <a:r>
              <a:rPr lang="ru-RU" dirty="0"/>
              <a:t> (</a:t>
            </a:r>
            <a:r>
              <a:rPr lang="ru-RU" dirty="0" err="1"/>
              <a:t>фізичні</a:t>
            </a:r>
            <a:r>
              <a:rPr lang="ru-RU" dirty="0"/>
              <a:t> </a:t>
            </a:r>
            <a:r>
              <a:rPr lang="ru-RU" dirty="0" err="1"/>
              <a:t>або</a:t>
            </a:r>
            <a:r>
              <a:rPr lang="ru-RU" dirty="0"/>
              <a:t> </a:t>
            </a:r>
            <a:r>
              <a:rPr lang="ru-RU" dirty="0" err="1"/>
              <a:t>юридичні</a:t>
            </a:r>
            <a:r>
              <a:rPr lang="ru-RU" dirty="0"/>
              <a:t> особи), </a:t>
            </a:r>
            <a:r>
              <a:rPr lang="ru-RU" dirty="0" err="1"/>
              <a:t>які</a:t>
            </a:r>
            <a:r>
              <a:rPr lang="ru-RU" dirty="0"/>
              <a:t> </a:t>
            </a:r>
            <a:r>
              <a:rPr lang="ru-RU" dirty="0" err="1"/>
              <a:t>безпосередньо</a:t>
            </a:r>
            <a:r>
              <a:rPr lang="ru-RU" dirty="0"/>
              <a:t> </a:t>
            </a:r>
            <a:r>
              <a:rPr lang="ru-RU" dirty="0" err="1"/>
              <a:t>одержують</a:t>
            </a:r>
            <a:r>
              <a:rPr lang="ru-RU" dirty="0"/>
              <a:t> МТД </a:t>
            </a:r>
            <a:r>
              <a:rPr lang="ru-RU" dirty="0" err="1"/>
              <a:t>згідно</a:t>
            </a:r>
            <a:r>
              <a:rPr lang="ru-RU" dirty="0"/>
              <a:t> з </a:t>
            </a:r>
            <a:r>
              <a:rPr lang="ru-RU" dirty="0" err="1"/>
              <a:t>проєктом</a:t>
            </a:r>
            <a:r>
              <a:rPr lang="ru-RU" dirty="0"/>
              <a:t> (</a:t>
            </a:r>
            <a:r>
              <a:rPr lang="ru-RU" dirty="0" err="1"/>
              <a:t>програмою</a:t>
            </a:r>
            <a:r>
              <a:rPr lang="ru-RU" dirty="0"/>
              <a:t>) МТД. </a:t>
            </a:r>
          </a:p>
          <a:p>
            <a:pPr algn="just"/>
            <a:r>
              <a:rPr lang="ru-RU" dirty="0"/>
              <a:t>Для </a:t>
            </a:r>
            <a:r>
              <a:rPr lang="ru-RU" dirty="0" err="1"/>
              <a:t>організації</a:t>
            </a:r>
            <a:r>
              <a:rPr lang="ru-RU" dirty="0"/>
              <a:t> </a:t>
            </a:r>
            <a:r>
              <a:rPr lang="ru-RU" dirty="0" err="1"/>
              <a:t>надання</a:t>
            </a:r>
            <a:r>
              <a:rPr lang="ru-RU" dirty="0"/>
              <a:t> МТД в  </a:t>
            </a:r>
            <a:r>
              <a:rPr lang="ru-RU" dirty="0" err="1"/>
              <a:t>міжнародній</a:t>
            </a:r>
            <a:r>
              <a:rPr lang="ru-RU" dirty="0"/>
              <a:t> </a:t>
            </a:r>
            <a:r>
              <a:rPr lang="ru-RU" dirty="0" err="1"/>
              <a:t>практиці</a:t>
            </a:r>
            <a:r>
              <a:rPr lang="ru-RU" dirty="0"/>
              <a:t> </a:t>
            </a:r>
            <a:r>
              <a:rPr lang="ru-RU" dirty="0" err="1"/>
              <a:t>застосовують</a:t>
            </a:r>
            <a:r>
              <a:rPr lang="ru-RU" dirty="0"/>
              <a:t> </a:t>
            </a:r>
            <a:r>
              <a:rPr lang="ru-RU" dirty="0" err="1"/>
              <a:t>укладання</a:t>
            </a:r>
            <a:r>
              <a:rPr lang="ru-RU" dirty="0"/>
              <a:t> </a:t>
            </a:r>
            <a:r>
              <a:rPr lang="ru-RU" dirty="0" err="1"/>
              <a:t>договорів</a:t>
            </a:r>
            <a:r>
              <a:rPr lang="ru-RU" dirty="0"/>
              <a:t> як </a:t>
            </a:r>
            <a:r>
              <a:rPr lang="ru-RU" dirty="0" err="1"/>
              <a:t>безпосередньо</a:t>
            </a:r>
            <a:r>
              <a:rPr lang="ru-RU" dirty="0"/>
              <a:t> з </a:t>
            </a:r>
            <a:r>
              <a:rPr lang="ru-RU" dirty="0" err="1"/>
              <a:t>реципієнтами</a:t>
            </a:r>
            <a:r>
              <a:rPr lang="ru-RU" dirty="0"/>
              <a:t>, так і з </a:t>
            </a:r>
            <a:r>
              <a:rPr lang="ru-RU" dirty="0" err="1"/>
              <a:t>виконавцями</a:t>
            </a:r>
            <a:r>
              <a:rPr lang="ru-RU" dirty="0"/>
              <a:t> </a:t>
            </a:r>
            <a:r>
              <a:rPr lang="ru-RU" dirty="0" err="1"/>
              <a:t>проєкту</a:t>
            </a:r>
            <a:r>
              <a:rPr lang="ru-RU" dirty="0"/>
              <a:t> (</a:t>
            </a:r>
            <a:r>
              <a:rPr lang="ru-RU" dirty="0" err="1"/>
              <a:t>програми</a:t>
            </a:r>
            <a:r>
              <a:rPr lang="ru-RU" dirty="0"/>
              <a:t>) МТД у </a:t>
            </a:r>
            <a:r>
              <a:rPr lang="ru-RU" dirty="0" err="1"/>
              <a:t>країні</a:t>
            </a:r>
            <a:r>
              <a:rPr lang="ru-RU" dirty="0"/>
              <a:t>. </a:t>
            </a:r>
            <a:endParaRPr lang="ru-UA" dirty="0"/>
          </a:p>
        </p:txBody>
      </p:sp>
      <p:sp>
        <p:nvSpPr>
          <p:cNvPr id="2" name="Дата 1">
            <a:extLst>
              <a:ext uri="{FF2B5EF4-FFF2-40B4-BE49-F238E27FC236}">
                <a16:creationId xmlns:a16="http://schemas.microsoft.com/office/drawing/2014/main" id="{6AB7720B-6C9E-54FA-4BDE-B620FE5049E3}"/>
              </a:ext>
            </a:extLst>
          </p:cNvPr>
          <p:cNvSpPr>
            <a:spLocks noGrp="1"/>
          </p:cNvSpPr>
          <p:nvPr>
            <p:ph type="dt" sz="half" idx="10"/>
          </p:nvPr>
        </p:nvSpPr>
        <p:spPr/>
        <p:txBody>
          <a:bodyPr/>
          <a:lstStyle/>
          <a:p>
            <a:fld id="{2E26BAE3-CDE6-2C42-B098-3294B877F250}" type="datetime1">
              <a:rPr lang="ru-RU" smtClean="0"/>
              <a:t>13.11.2022</a:t>
            </a:fld>
            <a:endParaRPr lang="ru-UA"/>
          </a:p>
        </p:txBody>
      </p:sp>
      <p:sp>
        <p:nvSpPr>
          <p:cNvPr id="5" name="Номер слайда 4">
            <a:extLst>
              <a:ext uri="{FF2B5EF4-FFF2-40B4-BE49-F238E27FC236}">
                <a16:creationId xmlns:a16="http://schemas.microsoft.com/office/drawing/2014/main" id="{8D112191-BB44-960E-5EF3-20BEC481BEE7}"/>
              </a:ext>
            </a:extLst>
          </p:cNvPr>
          <p:cNvSpPr>
            <a:spLocks noGrp="1"/>
          </p:cNvSpPr>
          <p:nvPr>
            <p:ph type="sldNum" sz="quarter" idx="12"/>
          </p:nvPr>
        </p:nvSpPr>
        <p:spPr/>
        <p:txBody>
          <a:bodyPr/>
          <a:lstStyle/>
          <a:p>
            <a:fld id="{7E919570-D5DA-FE4A-AFCE-0801BB8F2B09}" type="slidenum">
              <a:rPr lang="ru-UA" smtClean="0"/>
              <a:t>93</a:t>
            </a:fld>
            <a:endParaRPr lang="ru-UA"/>
          </a:p>
        </p:txBody>
      </p:sp>
      <p:pic>
        <p:nvPicPr>
          <p:cNvPr id="4" name="Рисунок 3">
            <a:extLst>
              <a:ext uri="{FF2B5EF4-FFF2-40B4-BE49-F238E27FC236}">
                <a16:creationId xmlns:a16="http://schemas.microsoft.com/office/drawing/2014/main" id="{ACAE00F7-7A09-99DA-C28E-61F1187FCACD}"/>
              </a:ext>
            </a:extLst>
          </p:cNvPr>
          <p:cNvPicPr>
            <a:picLocks noChangeAspect="1"/>
          </p:cNvPicPr>
          <p:nvPr/>
        </p:nvPicPr>
        <p:blipFill>
          <a:blip r:embed="rId2"/>
          <a:stretch>
            <a:fillRect/>
          </a:stretch>
        </p:blipFill>
        <p:spPr>
          <a:xfrm>
            <a:off x="1105829" y="286522"/>
            <a:ext cx="3932897" cy="2612362"/>
          </a:xfrm>
          <a:prstGeom prst="rect">
            <a:avLst/>
          </a:prstGeom>
        </p:spPr>
      </p:pic>
    </p:spTree>
    <p:extLst>
      <p:ext uri="{BB962C8B-B14F-4D97-AF65-F5344CB8AC3E}">
        <p14:creationId xmlns:p14="http://schemas.microsoft.com/office/powerpoint/2010/main" val="7747504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8E36FCE-C617-7C14-6EF5-B692CA4AE7C0}"/>
              </a:ext>
            </a:extLst>
          </p:cNvPr>
          <p:cNvSpPr>
            <a:spLocks noGrp="1"/>
          </p:cNvSpPr>
          <p:nvPr>
            <p:ph idx="1"/>
          </p:nvPr>
        </p:nvSpPr>
        <p:spPr>
          <a:xfrm>
            <a:off x="838200" y="261257"/>
            <a:ext cx="10515600" cy="5915706"/>
          </a:xfrm>
        </p:spPr>
        <p:txBody>
          <a:bodyPr/>
          <a:lstStyle/>
          <a:p>
            <a:pPr algn="just"/>
            <a:r>
              <a:rPr lang="ru-RU" dirty="0" err="1"/>
              <a:t>Виконавцями</a:t>
            </a:r>
            <a:r>
              <a:rPr lang="ru-RU" dirty="0"/>
              <a:t> </a:t>
            </a:r>
            <a:r>
              <a:rPr lang="ru-RU" dirty="0" err="1"/>
              <a:t>проєкту</a:t>
            </a:r>
            <a:r>
              <a:rPr lang="ru-RU" dirty="0"/>
              <a:t> (</a:t>
            </a:r>
            <a:r>
              <a:rPr lang="ru-RU" dirty="0" err="1"/>
              <a:t>програми</a:t>
            </a:r>
            <a:r>
              <a:rPr lang="ru-RU" dirty="0"/>
              <a:t>) МТД </a:t>
            </a:r>
            <a:r>
              <a:rPr lang="ru-RU" dirty="0" err="1"/>
              <a:t>можуть</a:t>
            </a:r>
            <a:r>
              <a:rPr lang="ru-RU" dirty="0"/>
              <a:t> бути будь-</a:t>
            </a:r>
            <a:r>
              <a:rPr lang="ru-RU" dirty="0" err="1"/>
              <a:t>які</a:t>
            </a:r>
            <a:r>
              <a:rPr lang="ru-RU" dirty="0"/>
              <a:t> особи (</a:t>
            </a:r>
            <a:r>
              <a:rPr lang="ru-RU" dirty="0" err="1"/>
              <a:t>резиденти</a:t>
            </a:r>
            <a:r>
              <a:rPr lang="ru-RU" dirty="0"/>
              <a:t> </a:t>
            </a:r>
            <a:r>
              <a:rPr lang="ru-RU" dirty="0" err="1"/>
              <a:t>або</a:t>
            </a:r>
            <a:r>
              <a:rPr lang="ru-RU" dirty="0"/>
              <a:t> </a:t>
            </a:r>
            <a:r>
              <a:rPr lang="ru-RU" dirty="0" err="1"/>
              <a:t>нерезиденти</a:t>
            </a:r>
            <a:r>
              <a:rPr lang="ru-RU" dirty="0"/>
              <a:t>), </a:t>
            </a:r>
            <a:r>
              <a:rPr lang="ru-RU" dirty="0" err="1"/>
              <a:t>що</a:t>
            </a:r>
            <a:r>
              <a:rPr lang="ru-RU" dirty="0"/>
              <a:t> </a:t>
            </a:r>
            <a:r>
              <a:rPr lang="ru-RU" dirty="0" err="1"/>
              <a:t>мають</a:t>
            </a:r>
            <a:r>
              <a:rPr lang="ru-RU" dirty="0"/>
              <a:t> </a:t>
            </a:r>
            <a:r>
              <a:rPr lang="ru-RU" dirty="0" err="1"/>
              <a:t>письмову</a:t>
            </a:r>
            <a:r>
              <a:rPr lang="ru-RU" dirty="0"/>
              <a:t> угоду з донором </a:t>
            </a:r>
            <a:r>
              <a:rPr lang="ru-RU" dirty="0" err="1"/>
              <a:t>або</a:t>
            </a:r>
            <a:r>
              <a:rPr lang="ru-RU" dirty="0"/>
              <a:t> </a:t>
            </a:r>
            <a:r>
              <a:rPr lang="ru-RU" dirty="0" err="1"/>
              <a:t>уповноваженою</a:t>
            </a:r>
            <a:r>
              <a:rPr lang="ru-RU" dirty="0"/>
              <a:t> донором особою та </a:t>
            </a:r>
            <a:r>
              <a:rPr lang="ru-RU" dirty="0" err="1"/>
              <a:t>забезпечують</a:t>
            </a:r>
            <a:r>
              <a:rPr lang="ru-RU" dirty="0"/>
              <a:t> </a:t>
            </a:r>
            <a:r>
              <a:rPr lang="ru-RU" dirty="0" err="1"/>
              <a:t>реалізацію</a:t>
            </a:r>
            <a:r>
              <a:rPr lang="ru-RU" dirty="0"/>
              <a:t> </a:t>
            </a:r>
            <a:r>
              <a:rPr lang="ru-RU" dirty="0" err="1"/>
              <a:t>проєкту</a:t>
            </a:r>
            <a:r>
              <a:rPr lang="ru-RU" dirty="0"/>
              <a:t> (</a:t>
            </a:r>
            <a:r>
              <a:rPr lang="ru-RU" dirty="0" err="1"/>
              <a:t>програми</a:t>
            </a:r>
            <a:r>
              <a:rPr lang="ru-RU" dirty="0"/>
              <a:t>). </a:t>
            </a:r>
          </a:p>
          <a:p>
            <a:pPr algn="just"/>
            <a:r>
              <a:rPr lang="ru-RU" dirty="0" err="1"/>
              <a:t>Від</a:t>
            </a:r>
            <a:r>
              <a:rPr lang="ru-RU" dirty="0"/>
              <a:t> проєктів (</a:t>
            </a:r>
            <a:r>
              <a:rPr lang="ru-RU" dirty="0" err="1"/>
              <a:t>програм</a:t>
            </a:r>
            <a:r>
              <a:rPr lang="ru-RU" dirty="0"/>
              <a:t>) МТД часто </a:t>
            </a:r>
            <a:r>
              <a:rPr lang="ru-RU" dirty="0" err="1"/>
              <a:t>отримують</a:t>
            </a:r>
            <a:r>
              <a:rPr lang="ru-RU" dirty="0"/>
              <a:t> </a:t>
            </a:r>
            <a:r>
              <a:rPr lang="ru-RU" dirty="0" err="1"/>
              <a:t>вигоди</a:t>
            </a:r>
            <a:r>
              <a:rPr lang="ru-RU" dirty="0"/>
              <a:t> </a:t>
            </a:r>
            <a:r>
              <a:rPr lang="ru-RU" dirty="0" err="1"/>
              <a:t>інші</a:t>
            </a:r>
            <a:r>
              <a:rPr lang="ru-RU" dirty="0"/>
              <a:t> особи, </a:t>
            </a:r>
            <a:r>
              <a:rPr lang="ru-RU" dirty="0" err="1"/>
              <a:t>крім</a:t>
            </a:r>
            <a:r>
              <a:rPr lang="ru-RU" dirty="0"/>
              <a:t> </a:t>
            </a:r>
            <a:r>
              <a:rPr lang="ru-RU" dirty="0" err="1"/>
              <a:t>прямих</a:t>
            </a:r>
            <a:r>
              <a:rPr lang="ru-RU" dirty="0"/>
              <a:t> </a:t>
            </a:r>
            <a:r>
              <a:rPr lang="ru-RU" dirty="0" err="1"/>
              <a:t>реципієнтів</a:t>
            </a:r>
            <a:r>
              <a:rPr lang="ru-RU" dirty="0"/>
              <a:t>, — так </a:t>
            </a:r>
            <a:r>
              <a:rPr lang="ru-RU" dirty="0" err="1"/>
              <a:t>звані</a:t>
            </a:r>
            <a:r>
              <a:rPr lang="ru-RU" dirty="0"/>
              <a:t> </a:t>
            </a:r>
            <a:r>
              <a:rPr lang="ru-RU" dirty="0" err="1"/>
              <a:t>бенефіціари</a:t>
            </a:r>
            <a:r>
              <a:rPr lang="ru-RU" dirty="0"/>
              <a:t>. </a:t>
            </a:r>
          </a:p>
          <a:p>
            <a:pPr algn="just"/>
            <a:endParaRPr lang="ru-RU" dirty="0"/>
          </a:p>
          <a:p>
            <a:pPr algn="just"/>
            <a:r>
              <a:rPr lang="ru-RU" dirty="0" err="1"/>
              <a:t>Бенефіціарами</a:t>
            </a:r>
            <a:r>
              <a:rPr lang="ru-RU" dirty="0"/>
              <a:t> МТД </a:t>
            </a:r>
            <a:r>
              <a:rPr lang="ru-RU" dirty="0" err="1"/>
              <a:t>можуть</a:t>
            </a:r>
            <a:r>
              <a:rPr lang="ru-RU" dirty="0"/>
              <a:t> бути </a:t>
            </a:r>
            <a:r>
              <a:rPr lang="ru-RU" dirty="0" err="1"/>
              <a:t>центральний</a:t>
            </a:r>
            <a:r>
              <a:rPr lang="ru-RU" dirty="0"/>
              <a:t> уряд, </a:t>
            </a:r>
            <a:r>
              <a:rPr lang="ru-RU" dirty="0" err="1"/>
              <a:t>субнаціональні</a:t>
            </a:r>
            <a:r>
              <a:rPr lang="ru-RU" dirty="0"/>
              <a:t> </a:t>
            </a:r>
            <a:r>
              <a:rPr lang="ru-RU" dirty="0" err="1"/>
              <a:t>органи</a:t>
            </a:r>
            <a:r>
              <a:rPr lang="ru-RU" dirty="0"/>
              <a:t> </a:t>
            </a:r>
            <a:r>
              <a:rPr lang="ru-RU" dirty="0" err="1"/>
              <a:t>управління</a:t>
            </a:r>
            <a:r>
              <a:rPr lang="ru-RU" dirty="0"/>
              <a:t>, </a:t>
            </a:r>
            <a:r>
              <a:rPr lang="ru-RU" dirty="0" err="1"/>
              <a:t>місцеві</a:t>
            </a:r>
            <a:r>
              <a:rPr lang="ru-RU" dirty="0"/>
              <a:t> </a:t>
            </a:r>
            <a:r>
              <a:rPr lang="ru-RU" dirty="0" err="1"/>
              <a:t>органи</a:t>
            </a:r>
            <a:r>
              <a:rPr lang="ru-RU" dirty="0"/>
              <a:t> </a:t>
            </a:r>
            <a:r>
              <a:rPr lang="ru-RU" dirty="0" err="1"/>
              <a:t>влади</a:t>
            </a:r>
            <a:r>
              <a:rPr lang="ru-RU" dirty="0"/>
              <a:t>, до </a:t>
            </a:r>
            <a:r>
              <a:rPr lang="ru-RU" dirty="0" err="1"/>
              <a:t>компетенції</a:t>
            </a:r>
            <a:r>
              <a:rPr lang="ru-RU" dirty="0"/>
              <a:t> </a:t>
            </a:r>
            <a:r>
              <a:rPr lang="ru-RU" dirty="0" err="1"/>
              <a:t>яких</a:t>
            </a:r>
            <a:r>
              <a:rPr lang="ru-RU" dirty="0"/>
              <a:t> </a:t>
            </a:r>
            <a:r>
              <a:rPr lang="ru-RU" dirty="0" err="1"/>
              <a:t>належить</a:t>
            </a:r>
            <a:r>
              <a:rPr lang="ru-RU" dirty="0"/>
              <a:t> </a:t>
            </a:r>
            <a:r>
              <a:rPr lang="ru-RU" dirty="0" err="1"/>
              <a:t>розроблення</a:t>
            </a:r>
            <a:r>
              <a:rPr lang="ru-RU" dirty="0"/>
              <a:t> та </a:t>
            </a:r>
            <a:r>
              <a:rPr lang="ru-RU" dirty="0" err="1"/>
              <a:t>реалізація</a:t>
            </a:r>
            <a:r>
              <a:rPr lang="ru-RU" dirty="0"/>
              <a:t> </a:t>
            </a:r>
            <a:r>
              <a:rPr lang="ru-RU" dirty="0" err="1"/>
              <a:t>політики</a:t>
            </a:r>
            <a:r>
              <a:rPr lang="ru-RU" dirty="0"/>
              <a:t> у </a:t>
            </a:r>
            <a:r>
              <a:rPr lang="ru-RU" dirty="0" err="1"/>
              <a:t>відповідній</a:t>
            </a:r>
            <a:r>
              <a:rPr lang="ru-RU" dirty="0"/>
              <a:t> </a:t>
            </a:r>
            <a:r>
              <a:rPr lang="ru-RU" dirty="0" err="1"/>
              <a:t>галузі</a:t>
            </a:r>
            <a:r>
              <a:rPr lang="ru-RU" dirty="0"/>
              <a:t> </a:t>
            </a:r>
            <a:r>
              <a:rPr lang="ru-RU" dirty="0" err="1"/>
              <a:t>чи</a:t>
            </a:r>
            <a:r>
              <a:rPr lang="ru-RU" dirty="0"/>
              <a:t> </a:t>
            </a:r>
            <a:r>
              <a:rPr lang="ru-RU" dirty="0" err="1"/>
              <a:t>юрисдикції</a:t>
            </a:r>
            <a:r>
              <a:rPr lang="ru-RU" dirty="0"/>
              <a:t>, де </a:t>
            </a:r>
            <a:r>
              <a:rPr lang="ru-RU" dirty="0" err="1"/>
              <a:t>передбачено</a:t>
            </a:r>
            <a:r>
              <a:rPr lang="ru-RU" dirty="0"/>
              <a:t> </a:t>
            </a:r>
            <a:r>
              <a:rPr lang="ru-RU" dirty="0" err="1"/>
              <a:t>впровадження</a:t>
            </a:r>
            <a:r>
              <a:rPr lang="ru-RU" dirty="0"/>
              <a:t> </a:t>
            </a:r>
            <a:r>
              <a:rPr lang="ru-RU" dirty="0" err="1"/>
              <a:t>проєкту</a:t>
            </a:r>
            <a:r>
              <a:rPr lang="ru-RU" dirty="0"/>
              <a:t> (</a:t>
            </a:r>
            <a:r>
              <a:rPr lang="ru-RU" dirty="0" err="1"/>
              <a:t>програми</a:t>
            </a:r>
            <a:r>
              <a:rPr lang="ru-RU" dirty="0"/>
              <a:t>) МТД, </a:t>
            </a:r>
            <a:r>
              <a:rPr lang="ru-RU" dirty="0" err="1"/>
              <a:t>що</a:t>
            </a:r>
            <a:r>
              <a:rPr lang="ru-RU" dirty="0"/>
              <a:t> </a:t>
            </a:r>
            <a:r>
              <a:rPr lang="ru-RU" dirty="0" err="1"/>
              <a:t>заінтересовані</a:t>
            </a:r>
            <a:r>
              <a:rPr lang="ru-RU" dirty="0"/>
              <a:t> в результатах </a:t>
            </a:r>
            <a:r>
              <a:rPr lang="ru-RU" dirty="0" err="1"/>
              <a:t>виконання</a:t>
            </a:r>
            <a:r>
              <a:rPr lang="ru-RU" dirty="0"/>
              <a:t> такого </a:t>
            </a:r>
            <a:r>
              <a:rPr lang="ru-RU" dirty="0" err="1"/>
              <a:t>проєкту</a:t>
            </a:r>
            <a:r>
              <a:rPr lang="ru-RU" dirty="0"/>
              <a:t> (</a:t>
            </a:r>
            <a:r>
              <a:rPr lang="ru-RU" dirty="0" err="1"/>
              <a:t>програми</a:t>
            </a:r>
            <a:r>
              <a:rPr lang="ru-RU" dirty="0"/>
              <a:t>).</a:t>
            </a:r>
            <a:endParaRPr lang="ru-UA" dirty="0"/>
          </a:p>
        </p:txBody>
      </p:sp>
      <p:sp>
        <p:nvSpPr>
          <p:cNvPr id="2" name="Дата 1">
            <a:extLst>
              <a:ext uri="{FF2B5EF4-FFF2-40B4-BE49-F238E27FC236}">
                <a16:creationId xmlns:a16="http://schemas.microsoft.com/office/drawing/2014/main" id="{05B96B25-C4AA-26CB-EFE3-AF1827B31735}"/>
              </a:ext>
            </a:extLst>
          </p:cNvPr>
          <p:cNvSpPr>
            <a:spLocks noGrp="1"/>
          </p:cNvSpPr>
          <p:nvPr>
            <p:ph type="dt" sz="half" idx="10"/>
          </p:nvPr>
        </p:nvSpPr>
        <p:spPr/>
        <p:txBody>
          <a:bodyPr/>
          <a:lstStyle/>
          <a:p>
            <a:fld id="{03AE8E94-B90F-F846-A100-A3DBE65F5BA1}" type="datetime1">
              <a:rPr lang="ru-RU" smtClean="0"/>
              <a:t>13.11.2022</a:t>
            </a:fld>
            <a:endParaRPr lang="ru-UA"/>
          </a:p>
        </p:txBody>
      </p:sp>
      <p:sp>
        <p:nvSpPr>
          <p:cNvPr id="4" name="Номер слайда 3">
            <a:extLst>
              <a:ext uri="{FF2B5EF4-FFF2-40B4-BE49-F238E27FC236}">
                <a16:creationId xmlns:a16="http://schemas.microsoft.com/office/drawing/2014/main" id="{C3927340-FDBD-371E-599B-C13BC7B37303}"/>
              </a:ext>
            </a:extLst>
          </p:cNvPr>
          <p:cNvSpPr>
            <a:spLocks noGrp="1"/>
          </p:cNvSpPr>
          <p:nvPr>
            <p:ph type="sldNum" sz="quarter" idx="12"/>
          </p:nvPr>
        </p:nvSpPr>
        <p:spPr/>
        <p:txBody>
          <a:bodyPr/>
          <a:lstStyle/>
          <a:p>
            <a:fld id="{7E919570-D5DA-FE4A-AFCE-0801BB8F2B09}" type="slidenum">
              <a:rPr lang="ru-UA" smtClean="0"/>
              <a:t>94</a:t>
            </a:fld>
            <a:endParaRPr lang="ru-UA"/>
          </a:p>
        </p:txBody>
      </p:sp>
      <p:pic>
        <p:nvPicPr>
          <p:cNvPr id="5" name="Рисунок 4">
            <a:extLst>
              <a:ext uri="{FF2B5EF4-FFF2-40B4-BE49-F238E27FC236}">
                <a16:creationId xmlns:a16="http://schemas.microsoft.com/office/drawing/2014/main" id="{FF68A045-18ED-F75A-0E60-63D5A3222107}"/>
              </a:ext>
            </a:extLst>
          </p:cNvPr>
          <p:cNvPicPr>
            <a:picLocks noChangeAspect="1"/>
          </p:cNvPicPr>
          <p:nvPr/>
        </p:nvPicPr>
        <p:blipFill>
          <a:blip r:embed="rId2"/>
          <a:stretch>
            <a:fillRect/>
          </a:stretch>
        </p:blipFill>
        <p:spPr>
          <a:xfrm>
            <a:off x="1605777" y="3608126"/>
            <a:ext cx="4069730" cy="2568837"/>
          </a:xfrm>
          <a:prstGeom prst="rect">
            <a:avLst/>
          </a:prstGeom>
        </p:spPr>
      </p:pic>
    </p:spTree>
    <p:extLst>
      <p:ext uri="{BB962C8B-B14F-4D97-AF65-F5344CB8AC3E}">
        <p14:creationId xmlns:p14="http://schemas.microsoft.com/office/powerpoint/2010/main" val="40022480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8A8F389-0A3D-F052-704D-B8DB730A5DC0}"/>
              </a:ext>
            </a:extLst>
          </p:cNvPr>
          <p:cNvSpPr>
            <a:spLocks noGrp="1"/>
          </p:cNvSpPr>
          <p:nvPr>
            <p:ph idx="1"/>
          </p:nvPr>
        </p:nvSpPr>
        <p:spPr>
          <a:xfrm>
            <a:off x="838200" y="296883"/>
            <a:ext cx="10515600" cy="5880080"/>
          </a:xfrm>
        </p:spPr>
        <p:txBody>
          <a:bodyPr>
            <a:normAutofit/>
          </a:bodyPr>
          <a:lstStyle/>
          <a:p>
            <a:pPr algn="just"/>
            <a:r>
              <a:rPr lang="ru-RU" u="sng" dirty="0" err="1"/>
              <a:t>Залежно</a:t>
            </a:r>
            <a:r>
              <a:rPr lang="ru-RU" u="sng" dirty="0"/>
              <a:t> </a:t>
            </a:r>
            <a:r>
              <a:rPr lang="ru-RU" u="sng" dirty="0" err="1"/>
              <a:t>від</a:t>
            </a:r>
            <a:r>
              <a:rPr lang="ru-RU" u="sng" dirty="0"/>
              <a:t> </a:t>
            </a:r>
            <a:r>
              <a:rPr lang="ru-RU" u="sng" dirty="0" err="1"/>
              <a:t>рівня</a:t>
            </a:r>
            <a:r>
              <a:rPr lang="ru-RU" u="sng" dirty="0"/>
              <a:t> </a:t>
            </a:r>
            <a:r>
              <a:rPr lang="ru-RU" u="sng" dirty="0" err="1"/>
              <a:t>залучення</a:t>
            </a:r>
            <a:r>
              <a:rPr lang="ru-RU" u="sng" dirty="0"/>
              <a:t> </a:t>
            </a:r>
            <a:r>
              <a:rPr lang="ru-RU" u="sng" dirty="0" err="1"/>
              <a:t>реципієнта</a:t>
            </a:r>
            <a:r>
              <a:rPr lang="ru-RU" u="sng" dirty="0"/>
              <a:t> до </a:t>
            </a:r>
            <a:r>
              <a:rPr lang="ru-RU" u="sng" dirty="0" err="1"/>
              <a:t>реалізації</a:t>
            </a:r>
            <a:r>
              <a:rPr lang="ru-RU" u="sng" dirty="0"/>
              <a:t> </a:t>
            </a:r>
            <a:r>
              <a:rPr lang="ru-RU" u="sng" dirty="0" err="1"/>
              <a:t>відповідної</a:t>
            </a:r>
            <a:r>
              <a:rPr lang="ru-RU" u="sng" dirty="0"/>
              <a:t> </a:t>
            </a:r>
            <a:r>
              <a:rPr lang="ru-RU" u="sng" dirty="0" err="1"/>
              <a:t>програми</a:t>
            </a:r>
            <a:r>
              <a:rPr lang="ru-RU" u="sng" dirty="0"/>
              <a:t> </a:t>
            </a:r>
            <a:r>
              <a:rPr lang="ru-RU" u="sng" dirty="0" err="1"/>
              <a:t>чи</a:t>
            </a:r>
            <a:r>
              <a:rPr lang="ru-RU" u="sng" dirty="0"/>
              <a:t> </a:t>
            </a:r>
            <a:r>
              <a:rPr lang="ru-RU" u="sng" dirty="0" err="1"/>
              <a:t>проєкту</a:t>
            </a:r>
            <a:r>
              <a:rPr lang="ru-RU" u="sng" dirty="0"/>
              <a:t> МТД </a:t>
            </a:r>
            <a:r>
              <a:rPr lang="ru-RU" u="sng" dirty="0" err="1"/>
              <a:t>розрізняють</a:t>
            </a:r>
            <a:r>
              <a:rPr lang="ru-RU" u="sng" dirty="0"/>
              <a:t> </a:t>
            </a:r>
            <a:r>
              <a:rPr lang="ru-RU" u="sng" dirty="0" err="1"/>
              <a:t>такі</a:t>
            </a:r>
            <a:r>
              <a:rPr lang="ru-RU" u="sng" dirty="0"/>
              <a:t> </a:t>
            </a:r>
            <a:r>
              <a:rPr lang="ru-RU" u="sng" dirty="0" err="1"/>
              <a:t>її</a:t>
            </a:r>
            <a:r>
              <a:rPr lang="ru-RU" u="sng" dirty="0"/>
              <a:t> </a:t>
            </a:r>
            <a:r>
              <a:rPr lang="ru-RU" u="sng" dirty="0" err="1"/>
              <a:t>форми</a:t>
            </a:r>
            <a:r>
              <a:rPr lang="ru-RU" dirty="0"/>
              <a:t>: </a:t>
            </a:r>
          </a:p>
          <a:p>
            <a:pPr algn="just">
              <a:buFontTx/>
              <a:buChar char="-"/>
            </a:pPr>
            <a:r>
              <a:rPr lang="ru-RU" dirty="0" err="1"/>
              <a:t>технологічний</a:t>
            </a:r>
            <a:r>
              <a:rPr lang="ru-RU" dirty="0"/>
              <a:t> грант — </a:t>
            </a:r>
            <a:r>
              <a:rPr lang="ru-RU" dirty="0" err="1"/>
              <a:t>безоплатне</a:t>
            </a:r>
            <a:r>
              <a:rPr lang="ru-RU" dirty="0"/>
              <a:t> </a:t>
            </a:r>
            <a:r>
              <a:rPr lang="ru-RU" dirty="0" err="1"/>
              <a:t>передання</a:t>
            </a:r>
            <a:r>
              <a:rPr lang="ru-RU" dirty="0"/>
              <a:t> донором </a:t>
            </a:r>
            <a:r>
              <a:rPr lang="ru-RU" dirty="0" err="1"/>
              <a:t>реципієнту</a:t>
            </a:r>
            <a:r>
              <a:rPr lang="ru-RU" dirty="0"/>
              <a:t> </a:t>
            </a:r>
            <a:r>
              <a:rPr lang="ru-RU" dirty="0" err="1"/>
              <a:t>технологій</a:t>
            </a:r>
            <a:r>
              <a:rPr lang="ru-RU" dirty="0"/>
              <a:t>, </a:t>
            </a:r>
            <a:r>
              <a:rPr lang="ru-RU" dirty="0" err="1"/>
              <a:t>товарів</a:t>
            </a:r>
            <a:r>
              <a:rPr lang="ru-RU" dirty="0"/>
              <a:t> </a:t>
            </a:r>
            <a:r>
              <a:rPr lang="ru-RU" dirty="0" err="1"/>
              <a:t>або</a:t>
            </a:r>
            <a:r>
              <a:rPr lang="ru-RU" dirty="0"/>
              <a:t> </a:t>
            </a:r>
            <a:r>
              <a:rPr lang="ru-RU" dirty="0" err="1"/>
              <a:t>фінансових</a:t>
            </a:r>
            <a:r>
              <a:rPr lang="ru-RU" dirty="0"/>
              <a:t> </a:t>
            </a:r>
            <a:r>
              <a:rPr lang="ru-RU" dirty="0" err="1"/>
              <a:t>засобів</a:t>
            </a:r>
            <a:r>
              <a:rPr lang="ru-RU" dirty="0"/>
              <a:t>, а  </a:t>
            </a:r>
            <a:r>
              <a:rPr lang="ru-RU" dirty="0" err="1"/>
              <a:t>також</a:t>
            </a:r>
            <a:r>
              <a:rPr lang="ru-RU" dirty="0"/>
              <a:t> </a:t>
            </a:r>
            <a:r>
              <a:rPr lang="ru-RU" dirty="0" err="1"/>
              <a:t>розвиток</a:t>
            </a:r>
            <a:r>
              <a:rPr lang="ru-RU" dirty="0"/>
              <a:t> </a:t>
            </a:r>
            <a:r>
              <a:rPr lang="ru-RU" dirty="0" err="1"/>
              <a:t>людських</a:t>
            </a:r>
            <a:r>
              <a:rPr lang="ru-RU" dirty="0"/>
              <a:t> </a:t>
            </a:r>
            <a:r>
              <a:rPr lang="ru-RU" dirty="0" err="1"/>
              <a:t>ресурсів</a:t>
            </a:r>
            <a:r>
              <a:rPr lang="ru-RU" dirty="0"/>
              <a:t> </a:t>
            </a:r>
            <a:r>
              <a:rPr lang="ru-RU" dirty="0" err="1"/>
              <a:t>чи</a:t>
            </a:r>
            <a:r>
              <a:rPr lang="ru-RU" dirty="0"/>
              <a:t> </a:t>
            </a:r>
            <a:r>
              <a:rPr lang="ru-RU" dirty="0" err="1"/>
              <a:t>інституцій</a:t>
            </a:r>
            <a:r>
              <a:rPr lang="ru-RU" dirty="0"/>
              <a:t> без </a:t>
            </a:r>
            <a:r>
              <a:rPr lang="ru-RU" dirty="0" err="1"/>
              <a:t>участі</a:t>
            </a:r>
            <a:r>
              <a:rPr lang="ru-RU" dirty="0"/>
              <a:t> </a:t>
            </a:r>
            <a:r>
              <a:rPr lang="ru-RU" dirty="0" err="1"/>
              <a:t>реципієнта</a:t>
            </a:r>
            <a:r>
              <a:rPr lang="ru-RU" dirty="0"/>
              <a:t> у  </a:t>
            </a:r>
            <a:r>
              <a:rPr lang="ru-RU" dirty="0" err="1"/>
              <a:t>фінансуванні</a:t>
            </a:r>
            <a:r>
              <a:rPr lang="ru-RU" dirty="0"/>
              <a:t> </a:t>
            </a:r>
            <a:r>
              <a:rPr lang="ru-RU" dirty="0" err="1"/>
              <a:t>проєкту</a:t>
            </a:r>
            <a:r>
              <a:rPr lang="ru-RU" dirty="0"/>
              <a:t> (у такому </a:t>
            </a:r>
            <a:r>
              <a:rPr lang="ru-RU" dirty="0" err="1"/>
              <a:t>разі</a:t>
            </a:r>
            <a:r>
              <a:rPr lang="ru-RU" dirty="0"/>
              <a:t> </a:t>
            </a:r>
            <a:r>
              <a:rPr lang="ru-RU" dirty="0" err="1"/>
              <a:t>функції</a:t>
            </a:r>
            <a:r>
              <a:rPr lang="ru-RU" dirty="0"/>
              <a:t> </a:t>
            </a:r>
            <a:r>
              <a:rPr lang="ru-RU" dirty="0" err="1"/>
              <a:t>реципієнта</a:t>
            </a:r>
            <a:r>
              <a:rPr lang="ru-RU" dirty="0"/>
              <a:t> </a:t>
            </a:r>
            <a:r>
              <a:rPr lang="ru-RU" dirty="0" err="1"/>
              <a:t>зводяться</a:t>
            </a:r>
            <a:r>
              <a:rPr lang="ru-RU" dirty="0"/>
              <a:t> до </a:t>
            </a:r>
            <a:r>
              <a:rPr lang="ru-RU" dirty="0" err="1"/>
              <a:t>здійснення</a:t>
            </a:r>
            <a:r>
              <a:rPr lang="ru-RU" dirty="0"/>
              <a:t> </a:t>
            </a:r>
            <a:r>
              <a:rPr lang="ru-RU" dirty="0" err="1"/>
              <a:t>організаційних</a:t>
            </a:r>
            <a:r>
              <a:rPr lang="ru-RU" dirty="0"/>
              <a:t> </a:t>
            </a:r>
            <a:r>
              <a:rPr lang="ru-RU" dirty="0" err="1"/>
              <a:t>заходів</a:t>
            </a:r>
            <a:r>
              <a:rPr lang="ru-RU" dirty="0"/>
              <a:t>, </a:t>
            </a:r>
            <a:r>
              <a:rPr lang="ru-RU" dirty="0" err="1"/>
              <a:t>що</a:t>
            </a:r>
            <a:r>
              <a:rPr lang="ru-RU" dirty="0"/>
              <a:t> </a:t>
            </a:r>
            <a:r>
              <a:rPr lang="ru-RU" dirty="0" err="1"/>
              <a:t>мають</a:t>
            </a:r>
            <a:r>
              <a:rPr lang="ru-RU" dirty="0"/>
              <a:t> </a:t>
            </a:r>
            <a:r>
              <a:rPr lang="ru-RU" dirty="0" err="1"/>
              <a:t>забезпечити</a:t>
            </a:r>
            <a:r>
              <a:rPr lang="ru-RU" dirty="0"/>
              <a:t> </a:t>
            </a:r>
            <a:r>
              <a:rPr lang="ru-RU" dirty="0" err="1"/>
              <a:t>одержання</a:t>
            </a:r>
            <a:r>
              <a:rPr lang="ru-RU" dirty="0"/>
              <a:t> </a:t>
            </a:r>
            <a:r>
              <a:rPr lang="ru-RU" dirty="0" err="1"/>
              <a:t>відповідних</a:t>
            </a:r>
            <a:r>
              <a:rPr lang="ru-RU" dirty="0"/>
              <a:t> </a:t>
            </a:r>
            <a:r>
              <a:rPr lang="ru-RU" dirty="0" err="1"/>
              <a:t>ресурсів</a:t>
            </a:r>
            <a:r>
              <a:rPr lang="ru-RU" dirty="0"/>
              <a:t> МТД); </a:t>
            </a:r>
          </a:p>
          <a:p>
            <a:pPr algn="just">
              <a:buFontTx/>
              <a:buChar char="-"/>
            </a:pPr>
            <a:r>
              <a:rPr lang="ru-RU" dirty="0"/>
              <a:t> грант на </a:t>
            </a:r>
            <a:r>
              <a:rPr lang="ru-RU" dirty="0" err="1"/>
              <a:t>умовах</a:t>
            </a:r>
            <a:r>
              <a:rPr lang="ru-RU" dirty="0"/>
              <a:t> </a:t>
            </a:r>
            <a:r>
              <a:rPr lang="ru-RU" dirty="0" err="1"/>
              <a:t>співфінансування</a:t>
            </a:r>
            <a:r>
              <a:rPr lang="ru-RU" dirty="0"/>
              <a:t>, </a:t>
            </a:r>
            <a:r>
              <a:rPr lang="ru-RU" dirty="0" err="1"/>
              <a:t>який</a:t>
            </a:r>
            <a:r>
              <a:rPr lang="ru-RU" dirty="0"/>
              <a:t> </a:t>
            </a:r>
            <a:r>
              <a:rPr lang="ru-RU" dirty="0" err="1"/>
              <a:t>передбачає</a:t>
            </a:r>
            <a:r>
              <a:rPr lang="ru-RU" dirty="0"/>
              <a:t> участь </a:t>
            </a:r>
            <a:r>
              <a:rPr lang="ru-RU" dirty="0" err="1"/>
              <a:t>реципієнта</a:t>
            </a:r>
            <a:r>
              <a:rPr lang="ru-RU" dirty="0"/>
              <a:t> не </a:t>
            </a:r>
            <a:r>
              <a:rPr lang="ru-RU" dirty="0" err="1"/>
              <a:t>тільки</a:t>
            </a:r>
            <a:r>
              <a:rPr lang="ru-RU" dirty="0"/>
              <a:t> в </a:t>
            </a:r>
            <a:r>
              <a:rPr lang="ru-RU" dirty="0" err="1"/>
              <a:t>організації</a:t>
            </a:r>
            <a:r>
              <a:rPr lang="ru-RU" dirty="0"/>
              <a:t>, а й у </a:t>
            </a:r>
            <a:r>
              <a:rPr lang="ru-RU" dirty="0" err="1"/>
              <a:t>фінансуванні</a:t>
            </a:r>
            <a:r>
              <a:rPr lang="ru-RU" dirty="0"/>
              <a:t> </a:t>
            </a:r>
            <a:r>
              <a:rPr lang="ru-RU" dirty="0" err="1"/>
              <a:t>передбачених</a:t>
            </a:r>
            <a:r>
              <a:rPr lang="ru-RU" dirty="0"/>
              <a:t> </a:t>
            </a:r>
            <a:r>
              <a:rPr lang="ru-RU" dirty="0" err="1"/>
              <a:t>проєктом</a:t>
            </a:r>
            <a:r>
              <a:rPr lang="ru-RU" dirty="0"/>
              <a:t> </a:t>
            </a:r>
            <a:r>
              <a:rPr lang="ru-RU" dirty="0" err="1"/>
              <a:t>заходів</a:t>
            </a:r>
            <a:r>
              <a:rPr lang="ru-RU" dirty="0"/>
              <a:t> (</a:t>
            </a:r>
            <a:r>
              <a:rPr lang="ru-RU" dirty="0" err="1"/>
              <a:t>залежно</a:t>
            </a:r>
            <a:r>
              <a:rPr lang="ru-RU" dirty="0"/>
              <a:t> </a:t>
            </a:r>
            <a:r>
              <a:rPr lang="ru-RU" dirty="0" err="1"/>
              <a:t>від</a:t>
            </a:r>
            <a:r>
              <a:rPr lang="ru-RU" dirty="0"/>
              <a:t> умов </a:t>
            </a:r>
            <a:r>
              <a:rPr lang="ru-RU" dirty="0" err="1"/>
              <a:t>надання</a:t>
            </a:r>
            <a:r>
              <a:rPr lang="ru-RU" dirty="0"/>
              <a:t> </a:t>
            </a:r>
            <a:r>
              <a:rPr lang="ru-RU" dirty="0" err="1"/>
              <a:t>допомоги</a:t>
            </a:r>
            <a:r>
              <a:rPr lang="ru-RU" dirty="0"/>
              <a:t> </a:t>
            </a:r>
            <a:r>
              <a:rPr lang="ru-RU" dirty="0" err="1"/>
              <a:t>частка</a:t>
            </a:r>
            <a:r>
              <a:rPr lang="ru-RU" dirty="0"/>
              <a:t> </a:t>
            </a:r>
            <a:r>
              <a:rPr lang="ru-RU" dirty="0" err="1"/>
              <a:t>реципієнта</a:t>
            </a:r>
            <a:r>
              <a:rPr lang="ru-RU" dirty="0"/>
              <a:t> </a:t>
            </a:r>
            <a:r>
              <a:rPr lang="ru-RU" dirty="0" err="1"/>
              <a:t>зазвичай</a:t>
            </a:r>
            <a:r>
              <a:rPr lang="ru-RU" dirty="0"/>
              <a:t> становить </a:t>
            </a:r>
            <a:r>
              <a:rPr lang="ru-RU" dirty="0" err="1"/>
              <a:t>від</a:t>
            </a:r>
            <a:r>
              <a:rPr lang="ru-RU" dirty="0"/>
              <a:t> 10 до 50% та </a:t>
            </a:r>
            <a:r>
              <a:rPr lang="ru-RU" dirty="0" err="1"/>
              <a:t>може</a:t>
            </a:r>
            <a:r>
              <a:rPr lang="ru-RU" dirty="0"/>
              <a:t> бути </a:t>
            </a:r>
            <a:r>
              <a:rPr lang="ru-RU" dirty="0" err="1"/>
              <a:t>надана</a:t>
            </a:r>
            <a:r>
              <a:rPr lang="ru-RU" dirty="0"/>
              <a:t> і в </a:t>
            </a:r>
            <a:r>
              <a:rPr lang="ru-RU" dirty="0" err="1"/>
              <a:t>грошовій</a:t>
            </a:r>
            <a:r>
              <a:rPr lang="ru-RU" dirty="0"/>
              <a:t>, і в </a:t>
            </a:r>
            <a:r>
              <a:rPr lang="ru-RU" dirty="0" err="1"/>
              <a:t>натуральній</a:t>
            </a:r>
            <a:r>
              <a:rPr lang="ru-RU" dirty="0"/>
              <a:t> </a:t>
            </a:r>
            <a:r>
              <a:rPr lang="ru-RU" dirty="0" err="1"/>
              <a:t>формі</a:t>
            </a:r>
            <a:r>
              <a:rPr lang="ru-RU" dirty="0"/>
              <a:t> — у </a:t>
            </a:r>
            <a:r>
              <a:rPr lang="ru-RU" dirty="0" err="1"/>
              <a:t>вигляді</a:t>
            </a:r>
            <a:r>
              <a:rPr lang="ru-RU" dirty="0"/>
              <a:t> </a:t>
            </a:r>
            <a:r>
              <a:rPr lang="ru-RU" dirty="0" err="1"/>
              <a:t>користування</a:t>
            </a:r>
            <a:r>
              <a:rPr lang="ru-RU" dirty="0"/>
              <a:t> </a:t>
            </a:r>
            <a:r>
              <a:rPr lang="ru-RU" dirty="0" err="1"/>
              <a:t>приміщеннями</a:t>
            </a:r>
            <a:r>
              <a:rPr lang="ru-RU" dirty="0"/>
              <a:t>, </a:t>
            </a:r>
            <a:r>
              <a:rPr lang="ru-RU" dirty="0" err="1"/>
              <a:t>робочого</a:t>
            </a:r>
            <a:r>
              <a:rPr lang="ru-RU" dirty="0"/>
              <a:t> часу </a:t>
            </a:r>
            <a:r>
              <a:rPr lang="ru-RU" dirty="0" err="1"/>
              <a:t>працівників</a:t>
            </a:r>
            <a:r>
              <a:rPr lang="ru-RU" dirty="0"/>
              <a:t> </a:t>
            </a:r>
            <a:r>
              <a:rPr lang="ru-RU" dirty="0" err="1"/>
              <a:t>тощо</a:t>
            </a:r>
            <a:r>
              <a:rPr lang="ru-RU" dirty="0"/>
              <a:t>).</a:t>
            </a:r>
            <a:endParaRPr lang="ru-UA" dirty="0"/>
          </a:p>
        </p:txBody>
      </p:sp>
      <p:sp>
        <p:nvSpPr>
          <p:cNvPr id="2" name="Дата 1">
            <a:extLst>
              <a:ext uri="{FF2B5EF4-FFF2-40B4-BE49-F238E27FC236}">
                <a16:creationId xmlns:a16="http://schemas.microsoft.com/office/drawing/2014/main" id="{6395CC37-9B8D-9F78-D5FB-36C60096C022}"/>
              </a:ext>
            </a:extLst>
          </p:cNvPr>
          <p:cNvSpPr>
            <a:spLocks noGrp="1"/>
          </p:cNvSpPr>
          <p:nvPr>
            <p:ph type="dt" sz="half" idx="10"/>
          </p:nvPr>
        </p:nvSpPr>
        <p:spPr/>
        <p:txBody>
          <a:bodyPr/>
          <a:lstStyle/>
          <a:p>
            <a:fld id="{554BCB07-E579-4541-B8DA-5FE838F7F915}" type="datetime1">
              <a:rPr lang="ru-RU" smtClean="0"/>
              <a:t>13.11.2022</a:t>
            </a:fld>
            <a:endParaRPr lang="ru-UA"/>
          </a:p>
        </p:txBody>
      </p:sp>
      <p:sp>
        <p:nvSpPr>
          <p:cNvPr id="4" name="Номер слайда 3">
            <a:extLst>
              <a:ext uri="{FF2B5EF4-FFF2-40B4-BE49-F238E27FC236}">
                <a16:creationId xmlns:a16="http://schemas.microsoft.com/office/drawing/2014/main" id="{C20159C9-9333-EAA5-67A4-1BDE14A2BBDB}"/>
              </a:ext>
            </a:extLst>
          </p:cNvPr>
          <p:cNvSpPr>
            <a:spLocks noGrp="1"/>
          </p:cNvSpPr>
          <p:nvPr>
            <p:ph type="sldNum" sz="quarter" idx="12"/>
          </p:nvPr>
        </p:nvSpPr>
        <p:spPr/>
        <p:txBody>
          <a:bodyPr/>
          <a:lstStyle/>
          <a:p>
            <a:fld id="{7E919570-D5DA-FE4A-AFCE-0801BB8F2B09}" type="slidenum">
              <a:rPr lang="ru-UA" smtClean="0"/>
              <a:t>95</a:t>
            </a:fld>
            <a:endParaRPr lang="ru-UA"/>
          </a:p>
        </p:txBody>
      </p:sp>
      <p:pic>
        <p:nvPicPr>
          <p:cNvPr id="5" name="Рисунок 4">
            <a:extLst>
              <a:ext uri="{FF2B5EF4-FFF2-40B4-BE49-F238E27FC236}">
                <a16:creationId xmlns:a16="http://schemas.microsoft.com/office/drawing/2014/main" id="{3B336A9B-B592-724E-CBEF-333E3DAC6489}"/>
              </a:ext>
            </a:extLst>
          </p:cNvPr>
          <p:cNvPicPr>
            <a:picLocks noChangeAspect="1"/>
          </p:cNvPicPr>
          <p:nvPr/>
        </p:nvPicPr>
        <p:blipFill>
          <a:blip r:embed="rId2"/>
          <a:stretch>
            <a:fillRect/>
          </a:stretch>
        </p:blipFill>
        <p:spPr>
          <a:xfrm>
            <a:off x="3616000" y="3585118"/>
            <a:ext cx="4959999" cy="2975999"/>
          </a:xfrm>
          <a:prstGeom prst="rect">
            <a:avLst/>
          </a:prstGeom>
        </p:spPr>
      </p:pic>
    </p:spTree>
    <p:extLst>
      <p:ext uri="{BB962C8B-B14F-4D97-AF65-F5344CB8AC3E}">
        <p14:creationId xmlns:p14="http://schemas.microsoft.com/office/powerpoint/2010/main" val="27366669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68BC1B6-B639-27F9-A5FE-DA1CD59E9E00}"/>
              </a:ext>
            </a:extLst>
          </p:cNvPr>
          <p:cNvSpPr>
            <a:spLocks noGrp="1"/>
          </p:cNvSpPr>
          <p:nvPr>
            <p:ph type="title"/>
          </p:nvPr>
        </p:nvSpPr>
        <p:spPr/>
        <p:txBody>
          <a:bodyPr/>
          <a:lstStyle/>
          <a:p>
            <a:r>
              <a:rPr lang="ru-RU" b="1" dirty="0" err="1">
                <a:solidFill>
                  <a:srgbClr val="00B050"/>
                </a:solidFill>
                <a:latin typeface="Times New Roman" panose="02020603050405020304" pitchFamily="18" charset="0"/>
                <a:cs typeface="Times New Roman" panose="02020603050405020304" pitchFamily="18" charset="0"/>
              </a:rPr>
              <a:t>Переваги</a:t>
            </a:r>
            <a:r>
              <a:rPr lang="ru-RU" b="1" dirty="0">
                <a:solidFill>
                  <a:srgbClr val="00B050"/>
                </a:solidFill>
                <a:latin typeface="Times New Roman" panose="02020603050405020304" pitchFamily="18" charset="0"/>
                <a:cs typeface="Times New Roman" panose="02020603050405020304" pitchFamily="18" charset="0"/>
              </a:rPr>
              <a:t> й </a:t>
            </a:r>
            <a:r>
              <a:rPr lang="ru-RU" b="1" dirty="0" err="1">
                <a:solidFill>
                  <a:srgbClr val="00B050"/>
                </a:solidFill>
                <a:latin typeface="Times New Roman" panose="02020603050405020304" pitchFamily="18" charset="0"/>
                <a:cs typeface="Times New Roman" panose="02020603050405020304" pitchFamily="18" charset="0"/>
              </a:rPr>
              <a:t>обмеження</a:t>
            </a:r>
            <a:endParaRPr lang="ru-UA" b="1" dirty="0">
              <a:solidFill>
                <a:srgbClr val="00B050"/>
              </a:solidFill>
              <a:latin typeface="Times New Roman" panose="02020603050405020304" pitchFamily="18" charset="0"/>
              <a:cs typeface="Times New Roman" panose="02020603050405020304" pitchFamily="18" charset="0"/>
            </a:endParaRPr>
          </a:p>
        </p:txBody>
      </p:sp>
      <p:sp>
        <p:nvSpPr>
          <p:cNvPr id="3" name="Дата 2">
            <a:extLst>
              <a:ext uri="{FF2B5EF4-FFF2-40B4-BE49-F238E27FC236}">
                <a16:creationId xmlns:a16="http://schemas.microsoft.com/office/drawing/2014/main" id="{AA9BC1F6-29BD-0EB1-6712-AFCB71F0F08A}"/>
              </a:ext>
            </a:extLst>
          </p:cNvPr>
          <p:cNvSpPr>
            <a:spLocks noGrp="1"/>
          </p:cNvSpPr>
          <p:nvPr>
            <p:ph type="dt" sz="half" idx="10"/>
          </p:nvPr>
        </p:nvSpPr>
        <p:spPr/>
        <p:txBody>
          <a:bodyPr/>
          <a:lstStyle/>
          <a:p>
            <a:fld id="{40ED2C17-6F8F-8B47-8C71-5969DF8988CE}" type="datetime1">
              <a:rPr lang="ru-RU" smtClean="0"/>
              <a:t>13.11.2022</a:t>
            </a:fld>
            <a:endParaRPr lang="ru-UA"/>
          </a:p>
        </p:txBody>
      </p:sp>
      <p:sp>
        <p:nvSpPr>
          <p:cNvPr id="5" name="Номер слайда 4">
            <a:extLst>
              <a:ext uri="{FF2B5EF4-FFF2-40B4-BE49-F238E27FC236}">
                <a16:creationId xmlns:a16="http://schemas.microsoft.com/office/drawing/2014/main" id="{682815DF-E5FF-6D47-DA9E-902F7AA58FB9}"/>
              </a:ext>
            </a:extLst>
          </p:cNvPr>
          <p:cNvSpPr>
            <a:spLocks noGrp="1"/>
          </p:cNvSpPr>
          <p:nvPr>
            <p:ph type="sldNum" sz="quarter" idx="12"/>
          </p:nvPr>
        </p:nvSpPr>
        <p:spPr/>
        <p:txBody>
          <a:bodyPr/>
          <a:lstStyle/>
          <a:p>
            <a:fld id="{7E919570-D5DA-FE4A-AFCE-0801BB8F2B09}" type="slidenum">
              <a:rPr lang="ru-UA" smtClean="0"/>
              <a:t>96</a:t>
            </a:fld>
            <a:endParaRPr lang="ru-UA"/>
          </a:p>
        </p:txBody>
      </p:sp>
      <p:pic>
        <p:nvPicPr>
          <p:cNvPr id="4" name="Рисунок 3">
            <a:extLst>
              <a:ext uri="{FF2B5EF4-FFF2-40B4-BE49-F238E27FC236}">
                <a16:creationId xmlns:a16="http://schemas.microsoft.com/office/drawing/2014/main" id="{5FA2DA2D-DC45-4F4E-3CBF-7CEDC9DA3A89}"/>
              </a:ext>
            </a:extLst>
          </p:cNvPr>
          <p:cNvPicPr>
            <a:picLocks noChangeAspect="1"/>
          </p:cNvPicPr>
          <p:nvPr/>
        </p:nvPicPr>
        <p:blipFill>
          <a:blip r:embed="rId2"/>
          <a:stretch>
            <a:fillRect/>
          </a:stretch>
        </p:blipFill>
        <p:spPr>
          <a:xfrm>
            <a:off x="838200" y="2180441"/>
            <a:ext cx="9915851" cy="3044701"/>
          </a:xfrm>
          <a:prstGeom prst="rect">
            <a:avLst/>
          </a:prstGeom>
        </p:spPr>
      </p:pic>
    </p:spTree>
    <p:extLst>
      <p:ext uri="{BB962C8B-B14F-4D97-AF65-F5344CB8AC3E}">
        <p14:creationId xmlns:p14="http://schemas.microsoft.com/office/powerpoint/2010/main" val="28013223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3F1B1CA4-381E-97DF-8F53-E440825C785C}"/>
              </a:ext>
            </a:extLst>
          </p:cNvPr>
          <p:cNvPicPr>
            <a:picLocks noChangeAspect="1"/>
          </p:cNvPicPr>
          <p:nvPr/>
        </p:nvPicPr>
        <p:blipFill>
          <a:blip r:embed="rId2"/>
          <a:stretch>
            <a:fillRect/>
          </a:stretch>
        </p:blipFill>
        <p:spPr>
          <a:xfrm>
            <a:off x="1876301" y="382018"/>
            <a:ext cx="7992918" cy="4726103"/>
          </a:xfrm>
          <a:prstGeom prst="rect">
            <a:avLst/>
          </a:prstGeom>
        </p:spPr>
      </p:pic>
      <p:sp>
        <p:nvSpPr>
          <p:cNvPr id="2" name="Дата 1">
            <a:extLst>
              <a:ext uri="{FF2B5EF4-FFF2-40B4-BE49-F238E27FC236}">
                <a16:creationId xmlns:a16="http://schemas.microsoft.com/office/drawing/2014/main" id="{BBC8EF29-713B-CCF6-A434-9240D9F1FAEC}"/>
              </a:ext>
            </a:extLst>
          </p:cNvPr>
          <p:cNvSpPr>
            <a:spLocks noGrp="1"/>
          </p:cNvSpPr>
          <p:nvPr>
            <p:ph type="dt" sz="half" idx="10"/>
          </p:nvPr>
        </p:nvSpPr>
        <p:spPr/>
        <p:txBody>
          <a:bodyPr/>
          <a:lstStyle/>
          <a:p>
            <a:fld id="{F54AAC2E-FC3A-194F-ACA7-C08DFC362D35}" type="datetime1">
              <a:rPr lang="ru-RU" smtClean="0"/>
              <a:t>13.11.2022</a:t>
            </a:fld>
            <a:endParaRPr lang="ru-UA"/>
          </a:p>
        </p:txBody>
      </p:sp>
      <p:sp>
        <p:nvSpPr>
          <p:cNvPr id="3" name="Номер слайда 2">
            <a:extLst>
              <a:ext uri="{FF2B5EF4-FFF2-40B4-BE49-F238E27FC236}">
                <a16:creationId xmlns:a16="http://schemas.microsoft.com/office/drawing/2014/main" id="{25FA0916-63A5-7079-288C-77A3113D71C0}"/>
              </a:ext>
            </a:extLst>
          </p:cNvPr>
          <p:cNvSpPr>
            <a:spLocks noGrp="1"/>
          </p:cNvSpPr>
          <p:nvPr>
            <p:ph type="sldNum" sz="quarter" idx="12"/>
          </p:nvPr>
        </p:nvSpPr>
        <p:spPr/>
        <p:txBody>
          <a:bodyPr/>
          <a:lstStyle/>
          <a:p>
            <a:fld id="{7E919570-D5DA-FE4A-AFCE-0801BB8F2B09}" type="slidenum">
              <a:rPr lang="ru-UA" smtClean="0"/>
              <a:t>97</a:t>
            </a:fld>
            <a:endParaRPr lang="ru-UA"/>
          </a:p>
        </p:txBody>
      </p:sp>
    </p:spTree>
    <p:extLst>
      <p:ext uri="{BB962C8B-B14F-4D97-AF65-F5344CB8AC3E}">
        <p14:creationId xmlns:p14="http://schemas.microsoft.com/office/powerpoint/2010/main" val="14392216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3B074FC-7DFE-CE00-08C5-64ACDDA56283}"/>
              </a:ext>
            </a:extLst>
          </p:cNvPr>
          <p:cNvSpPr>
            <a:spLocks noGrp="1"/>
          </p:cNvSpPr>
          <p:nvPr>
            <p:ph idx="1"/>
          </p:nvPr>
        </p:nvSpPr>
        <p:spPr>
          <a:xfrm>
            <a:off x="838200" y="332509"/>
            <a:ext cx="10515600" cy="5844454"/>
          </a:xfrm>
        </p:spPr>
        <p:txBody>
          <a:bodyPr/>
          <a:lstStyle/>
          <a:p>
            <a:r>
              <a:rPr lang="ru-RU" dirty="0" err="1"/>
              <a:t>Найбільшим</a:t>
            </a:r>
            <a:r>
              <a:rPr lang="ru-RU" dirty="0"/>
              <a:t> донором для </a:t>
            </a:r>
            <a:r>
              <a:rPr lang="ru-RU" dirty="0" err="1"/>
              <a:t>України</a:t>
            </a:r>
            <a:r>
              <a:rPr lang="ru-RU" dirty="0"/>
              <a:t> в 90-х роках </a:t>
            </a:r>
            <a:r>
              <a:rPr lang="en" dirty="0"/>
              <a:t>XX </a:t>
            </a:r>
            <a:r>
              <a:rPr lang="ru-RU" dirty="0" err="1"/>
              <a:t>століття</a:t>
            </a:r>
            <a:r>
              <a:rPr lang="ru-RU" dirty="0"/>
              <a:t> та на початку 2000-х </a:t>
            </a:r>
            <a:r>
              <a:rPr lang="ru-RU" dirty="0" err="1"/>
              <a:t>років</a:t>
            </a:r>
            <a:r>
              <a:rPr lang="ru-RU" dirty="0"/>
              <a:t> </a:t>
            </a:r>
            <a:r>
              <a:rPr lang="ru-RU" dirty="0" err="1"/>
              <a:t>були</a:t>
            </a:r>
            <a:r>
              <a:rPr lang="ru-RU" dirty="0"/>
              <a:t> США, </a:t>
            </a:r>
            <a:r>
              <a:rPr lang="ru-RU" dirty="0" err="1"/>
              <a:t>однак</a:t>
            </a:r>
            <a:r>
              <a:rPr lang="ru-RU" dirty="0"/>
              <a:t> з початку 2000-х </a:t>
            </a:r>
            <a:r>
              <a:rPr lang="ru-RU" dirty="0" err="1"/>
              <a:t>років</a:t>
            </a:r>
            <a:r>
              <a:rPr lang="ru-RU" dirty="0"/>
              <a:t> </a:t>
            </a:r>
            <a:r>
              <a:rPr lang="ru-RU" dirty="0" err="1"/>
              <a:t>це</a:t>
            </a:r>
            <a:r>
              <a:rPr lang="ru-RU" dirty="0"/>
              <a:t> </a:t>
            </a:r>
            <a:r>
              <a:rPr lang="ru-RU" dirty="0" err="1"/>
              <a:t>місце</a:t>
            </a:r>
            <a:r>
              <a:rPr lang="ru-RU" dirty="0"/>
              <a:t> </a:t>
            </a:r>
            <a:r>
              <a:rPr lang="ru-RU" dirty="0" err="1"/>
              <a:t>поступово</a:t>
            </a:r>
            <a:r>
              <a:rPr lang="ru-RU" dirty="0"/>
              <a:t> </a:t>
            </a:r>
            <a:r>
              <a:rPr lang="ru-RU" dirty="0" err="1"/>
              <a:t>займає</a:t>
            </a:r>
            <a:r>
              <a:rPr lang="ru-RU" dirty="0"/>
              <a:t> ЄС </a:t>
            </a:r>
          </a:p>
          <a:p>
            <a:endParaRPr lang="ru-RU" dirty="0"/>
          </a:p>
          <a:p>
            <a:r>
              <a:rPr lang="ru-RU" dirty="0" err="1"/>
              <a:t>Розміри</a:t>
            </a:r>
            <a:r>
              <a:rPr lang="ru-RU" dirty="0"/>
              <a:t> </a:t>
            </a:r>
            <a:r>
              <a:rPr lang="ru-RU" dirty="0" err="1"/>
              <a:t>фінансової</a:t>
            </a:r>
            <a:r>
              <a:rPr lang="ru-RU" dirty="0"/>
              <a:t> </a:t>
            </a:r>
            <a:r>
              <a:rPr lang="ru-RU" dirty="0" err="1"/>
              <a:t>підтримки</a:t>
            </a:r>
            <a:r>
              <a:rPr lang="ru-RU" dirty="0"/>
              <a:t>, </a:t>
            </a:r>
            <a:r>
              <a:rPr lang="ru-RU" dirty="0" err="1"/>
              <a:t>наданої</a:t>
            </a:r>
            <a:r>
              <a:rPr lang="ru-RU" dirty="0"/>
              <a:t> ЄС, з  1991 року </a:t>
            </a:r>
            <a:r>
              <a:rPr lang="ru-RU" dirty="0" err="1"/>
              <a:t>становлять</a:t>
            </a:r>
            <a:r>
              <a:rPr lang="ru-RU" dirty="0"/>
              <a:t> </a:t>
            </a:r>
            <a:r>
              <a:rPr lang="ru-RU" dirty="0" err="1"/>
              <a:t>понад</a:t>
            </a:r>
            <a:r>
              <a:rPr lang="ru-RU" dirty="0"/>
              <a:t> 3,5 млрд </a:t>
            </a:r>
            <a:r>
              <a:rPr lang="ru-RU" dirty="0" err="1"/>
              <a:t>євро</a:t>
            </a:r>
            <a:r>
              <a:rPr lang="ru-RU" dirty="0"/>
              <a:t>. </a:t>
            </a:r>
          </a:p>
          <a:p>
            <a:r>
              <a:rPr lang="ru-RU" dirty="0"/>
              <a:t>За </a:t>
            </a:r>
            <a:r>
              <a:rPr lang="ru-RU" dirty="0" err="1"/>
              <a:t>даними</a:t>
            </a:r>
            <a:r>
              <a:rPr lang="ru-RU" dirty="0"/>
              <a:t> ОЕСР, </a:t>
            </a:r>
            <a:r>
              <a:rPr lang="ru-RU" dirty="0" err="1"/>
              <a:t>грантове</a:t>
            </a:r>
            <a:r>
              <a:rPr lang="ru-RU" dirty="0"/>
              <a:t> </a:t>
            </a:r>
            <a:r>
              <a:rPr lang="ru-RU" dirty="0" err="1"/>
              <a:t>фінансування</a:t>
            </a:r>
            <a:r>
              <a:rPr lang="ru-RU" dirty="0"/>
              <a:t> </a:t>
            </a:r>
            <a:r>
              <a:rPr lang="ru-RU" dirty="0" err="1"/>
              <a:t>України</a:t>
            </a:r>
            <a:r>
              <a:rPr lang="ru-RU" dirty="0"/>
              <a:t> з боку ЄС у 2014 - 2016 роках становило 848 млн </a:t>
            </a:r>
            <a:r>
              <a:rPr lang="ru-RU" dirty="0" err="1"/>
              <a:t>євро</a:t>
            </a:r>
            <a:r>
              <a:rPr lang="ru-RU" dirty="0"/>
              <a:t>. </a:t>
            </a:r>
          </a:p>
          <a:p>
            <a:r>
              <a:rPr lang="ru-RU" dirty="0" err="1"/>
              <a:t>Дані</a:t>
            </a:r>
            <a:r>
              <a:rPr lang="ru-RU" dirty="0"/>
              <a:t> ЄС </a:t>
            </a:r>
            <a:r>
              <a:rPr lang="ru-RU" dirty="0" err="1"/>
              <a:t>вказують</a:t>
            </a:r>
            <a:r>
              <a:rPr lang="ru-RU" dirty="0"/>
              <a:t>, </a:t>
            </a:r>
            <a:r>
              <a:rPr lang="ru-RU" dirty="0" err="1"/>
              <a:t>що</a:t>
            </a:r>
            <a:r>
              <a:rPr lang="ru-RU" dirty="0"/>
              <a:t> </a:t>
            </a:r>
            <a:r>
              <a:rPr lang="ru-RU" dirty="0" err="1"/>
              <a:t>витрати</a:t>
            </a:r>
            <a:r>
              <a:rPr lang="ru-RU" dirty="0"/>
              <a:t> на </a:t>
            </a:r>
            <a:r>
              <a:rPr lang="ru-RU" dirty="0" err="1"/>
              <a:t>проекти</a:t>
            </a:r>
            <a:r>
              <a:rPr lang="ru-RU" dirty="0"/>
              <a:t>, </a:t>
            </a:r>
            <a:r>
              <a:rPr lang="ru-RU" dirty="0" err="1"/>
              <a:t>розпочаті</a:t>
            </a:r>
            <a:r>
              <a:rPr lang="ru-RU" dirty="0"/>
              <a:t> у 2014 – 2018 роках, становили 1 161 млн </a:t>
            </a:r>
            <a:r>
              <a:rPr lang="ru-RU" dirty="0" err="1"/>
              <a:t>євро</a:t>
            </a:r>
            <a:r>
              <a:rPr lang="ru-RU" dirty="0"/>
              <a:t> станом на </a:t>
            </a:r>
            <a:r>
              <a:rPr lang="ru-RU" dirty="0" err="1"/>
              <a:t>квітень</a:t>
            </a:r>
            <a:r>
              <a:rPr lang="ru-RU" dirty="0"/>
              <a:t> 2018 року (за </a:t>
            </a:r>
            <a:r>
              <a:rPr lang="ru-RU" dirty="0" err="1"/>
              <a:t>винятком</a:t>
            </a:r>
            <a:r>
              <a:rPr lang="ru-RU" dirty="0"/>
              <a:t> </a:t>
            </a:r>
            <a:r>
              <a:rPr lang="ru-RU" dirty="0" err="1"/>
              <a:t>гуманітарної</a:t>
            </a:r>
            <a:r>
              <a:rPr lang="ru-RU" dirty="0"/>
              <a:t> </a:t>
            </a:r>
            <a:r>
              <a:rPr lang="ru-RU" dirty="0" err="1"/>
              <a:t>допомоги</a:t>
            </a:r>
            <a:r>
              <a:rPr lang="ru-RU" dirty="0"/>
              <a:t>).</a:t>
            </a:r>
            <a:endParaRPr lang="ru-UA" dirty="0"/>
          </a:p>
        </p:txBody>
      </p:sp>
      <p:sp>
        <p:nvSpPr>
          <p:cNvPr id="2" name="Дата 1">
            <a:extLst>
              <a:ext uri="{FF2B5EF4-FFF2-40B4-BE49-F238E27FC236}">
                <a16:creationId xmlns:a16="http://schemas.microsoft.com/office/drawing/2014/main" id="{CC111037-7B2E-D261-AD97-C8924C28CC59}"/>
              </a:ext>
            </a:extLst>
          </p:cNvPr>
          <p:cNvSpPr>
            <a:spLocks noGrp="1"/>
          </p:cNvSpPr>
          <p:nvPr>
            <p:ph type="dt" sz="half" idx="10"/>
          </p:nvPr>
        </p:nvSpPr>
        <p:spPr/>
        <p:txBody>
          <a:bodyPr/>
          <a:lstStyle/>
          <a:p>
            <a:fld id="{167968E8-471F-974C-B86C-E73AC4753B5F}" type="datetime1">
              <a:rPr lang="ru-RU" smtClean="0"/>
              <a:t>13.11.2022</a:t>
            </a:fld>
            <a:endParaRPr lang="ru-UA"/>
          </a:p>
        </p:txBody>
      </p:sp>
      <p:sp>
        <p:nvSpPr>
          <p:cNvPr id="4" name="Номер слайда 3">
            <a:extLst>
              <a:ext uri="{FF2B5EF4-FFF2-40B4-BE49-F238E27FC236}">
                <a16:creationId xmlns:a16="http://schemas.microsoft.com/office/drawing/2014/main" id="{52420987-F534-5A11-FE12-2CBAB6F4686B}"/>
              </a:ext>
            </a:extLst>
          </p:cNvPr>
          <p:cNvSpPr>
            <a:spLocks noGrp="1"/>
          </p:cNvSpPr>
          <p:nvPr>
            <p:ph type="sldNum" sz="quarter" idx="12"/>
          </p:nvPr>
        </p:nvSpPr>
        <p:spPr/>
        <p:txBody>
          <a:bodyPr/>
          <a:lstStyle/>
          <a:p>
            <a:fld id="{7E919570-D5DA-FE4A-AFCE-0801BB8F2B09}" type="slidenum">
              <a:rPr lang="ru-UA" smtClean="0"/>
              <a:t>98</a:t>
            </a:fld>
            <a:endParaRPr lang="ru-UA"/>
          </a:p>
        </p:txBody>
      </p:sp>
      <p:pic>
        <p:nvPicPr>
          <p:cNvPr id="5" name="Рисунок 4">
            <a:extLst>
              <a:ext uri="{FF2B5EF4-FFF2-40B4-BE49-F238E27FC236}">
                <a16:creationId xmlns:a16="http://schemas.microsoft.com/office/drawing/2014/main" id="{D41F122A-919A-13CA-CB95-792361ED2045}"/>
              </a:ext>
            </a:extLst>
          </p:cNvPr>
          <p:cNvPicPr>
            <a:picLocks noChangeAspect="1"/>
          </p:cNvPicPr>
          <p:nvPr/>
        </p:nvPicPr>
        <p:blipFill>
          <a:blip r:embed="rId2"/>
          <a:stretch>
            <a:fillRect/>
          </a:stretch>
        </p:blipFill>
        <p:spPr>
          <a:xfrm>
            <a:off x="3086099" y="4670303"/>
            <a:ext cx="2467207" cy="1855187"/>
          </a:xfrm>
          <a:prstGeom prst="rect">
            <a:avLst/>
          </a:prstGeom>
        </p:spPr>
      </p:pic>
    </p:spTree>
    <p:extLst>
      <p:ext uri="{BB962C8B-B14F-4D97-AF65-F5344CB8AC3E}">
        <p14:creationId xmlns:p14="http://schemas.microsoft.com/office/powerpoint/2010/main" val="18350081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BCCBE3F-8DA7-EEAE-231D-11F6F94E9640}"/>
              </a:ext>
            </a:extLst>
          </p:cNvPr>
          <p:cNvSpPr>
            <a:spLocks noGrp="1"/>
          </p:cNvSpPr>
          <p:nvPr>
            <p:ph idx="1"/>
          </p:nvPr>
        </p:nvSpPr>
        <p:spPr>
          <a:xfrm>
            <a:off x="838200" y="201881"/>
            <a:ext cx="10515600" cy="3562597"/>
          </a:xfrm>
        </p:spPr>
        <p:txBody>
          <a:bodyPr>
            <a:normAutofit/>
          </a:bodyPr>
          <a:lstStyle/>
          <a:p>
            <a:pPr algn="just"/>
            <a:r>
              <a:rPr lang="ru-RU" dirty="0"/>
              <a:t>З моменту </a:t>
            </a:r>
            <a:r>
              <a:rPr lang="ru-RU" dirty="0" err="1"/>
              <a:t>прийняття</a:t>
            </a:r>
            <a:r>
              <a:rPr lang="ru-RU" dirty="0"/>
              <a:t> Плану </a:t>
            </a:r>
            <a:r>
              <a:rPr lang="ru-RU" dirty="0" err="1"/>
              <a:t>дій</a:t>
            </a:r>
            <a:r>
              <a:rPr lang="ru-RU" dirty="0"/>
              <a:t> </a:t>
            </a:r>
            <a:r>
              <a:rPr lang="ru-RU" dirty="0" err="1"/>
              <a:t>Україна</a:t>
            </a:r>
            <a:r>
              <a:rPr lang="ru-RU" dirty="0"/>
              <a:t> — ЄС </a:t>
            </a:r>
            <a:r>
              <a:rPr lang="ru-RU" dirty="0" err="1"/>
              <a:t>допомога</a:t>
            </a:r>
            <a:r>
              <a:rPr lang="ru-RU" dirty="0"/>
              <a:t> </a:t>
            </a:r>
            <a:r>
              <a:rPr lang="ru-RU" dirty="0" err="1"/>
              <a:t>Європейської</a:t>
            </a:r>
            <a:r>
              <a:rPr lang="ru-RU" dirty="0"/>
              <a:t> </a:t>
            </a:r>
            <a:r>
              <a:rPr lang="ru-RU" dirty="0" err="1"/>
              <a:t>Комісії</a:t>
            </a:r>
            <a:r>
              <a:rPr lang="ru-RU" dirty="0"/>
              <a:t> </a:t>
            </a:r>
            <a:r>
              <a:rPr lang="ru-RU" dirty="0" err="1"/>
              <a:t>здебільшого</a:t>
            </a:r>
            <a:r>
              <a:rPr lang="ru-RU" dirty="0"/>
              <a:t> </a:t>
            </a:r>
            <a:r>
              <a:rPr lang="ru-RU" dirty="0" err="1"/>
              <a:t>була</a:t>
            </a:r>
            <a:r>
              <a:rPr lang="ru-RU" dirty="0"/>
              <a:t> </a:t>
            </a:r>
            <a:r>
              <a:rPr lang="ru-RU" dirty="0" err="1"/>
              <a:t>спрямована</a:t>
            </a:r>
            <a:r>
              <a:rPr lang="ru-RU" dirty="0"/>
              <a:t> на </a:t>
            </a:r>
            <a:r>
              <a:rPr lang="ru-RU" dirty="0" err="1"/>
              <a:t>сприяння</a:t>
            </a:r>
            <a:r>
              <a:rPr lang="ru-RU" dirty="0"/>
              <a:t> </a:t>
            </a:r>
            <a:r>
              <a:rPr lang="ru-RU" dirty="0" err="1"/>
              <a:t>досягненню</a:t>
            </a:r>
            <a:r>
              <a:rPr lang="ru-RU" dirty="0"/>
              <a:t> </a:t>
            </a:r>
            <a:r>
              <a:rPr lang="ru-RU" dirty="0" err="1"/>
              <a:t>визначених</a:t>
            </a:r>
            <a:r>
              <a:rPr lang="ru-RU" dirty="0"/>
              <a:t> у </a:t>
            </a:r>
            <a:r>
              <a:rPr lang="ru-RU" dirty="0" err="1"/>
              <a:t>ньому</a:t>
            </a:r>
            <a:r>
              <a:rPr lang="ru-RU" dirty="0"/>
              <a:t> </a:t>
            </a:r>
            <a:r>
              <a:rPr lang="ru-RU" dirty="0" err="1"/>
              <a:t>ключових</a:t>
            </a:r>
            <a:r>
              <a:rPr lang="ru-RU" dirty="0"/>
              <a:t> </a:t>
            </a:r>
            <a:r>
              <a:rPr lang="ru-RU" dirty="0" err="1"/>
              <a:t>цілей</a:t>
            </a:r>
            <a:r>
              <a:rPr lang="ru-RU" dirty="0"/>
              <a:t>. МТД </a:t>
            </a:r>
            <a:r>
              <a:rPr lang="ru-RU" dirty="0" err="1"/>
              <a:t>головно</a:t>
            </a:r>
            <a:r>
              <a:rPr lang="ru-RU" dirty="0"/>
              <a:t> </a:t>
            </a:r>
            <a:r>
              <a:rPr lang="ru-RU" dirty="0" err="1"/>
              <a:t>надходила</a:t>
            </a:r>
            <a:r>
              <a:rPr lang="ru-RU" dirty="0"/>
              <a:t> до </a:t>
            </a:r>
            <a:r>
              <a:rPr lang="ru-RU" dirty="0" err="1"/>
              <a:t>України</a:t>
            </a:r>
            <a:r>
              <a:rPr lang="ru-RU" dirty="0"/>
              <a:t> через </a:t>
            </a:r>
            <a:r>
              <a:rPr lang="ru-RU" dirty="0" err="1"/>
              <a:t>програму</a:t>
            </a:r>
            <a:r>
              <a:rPr lang="ru-RU" dirty="0"/>
              <a:t> </a:t>
            </a:r>
            <a:r>
              <a:rPr lang="en" dirty="0"/>
              <a:t>TACIS. </a:t>
            </a:r>
            <a:r>
              <a:rPr lang="ru-RU" dirty="0" err="1"/>
              <a:t>Цю</a:t>
            </a:r>
            <a:r>
              <a:rPr lang="ru-RU" dirty="0"/>
              <a:t> </a:t>
            </a:r>
            <a:r>
              <a:rPr lang="ru-RU" dirty="0" err="1"/>
              <a:t>програму</a:t>
            </a:r>
            <a:r>
              <a:rPr lang="ru-RU" dirty="0"/>
              <a:t> </a:t>
            </a:r>
            <a:r>
              <a:rPr lang="ru-RU" dirty="0" err="1"/>
              <a:t>розробив</a:t>
            </a:r>
            <a:r>
              <a:rPr lang="ru-RU" dirty="0"/>
              <a:t> ЄС для 12 </a:t>
            </a:r>
            <a:r>
              <a:rPr lang="ru-RU" dirty="0" err="1"/>
              <a:t>нових</a:t>
            </a:r>
            <a:r>
              <a:rPr lang="ru-RU" dirty="0"/>
              <a:t> </a:t>
            </a:r>
            <a:r>
              <a:rPr lang="ru-RU" dirty="0" err="1"/>
              <a:t>незалежних</a:t>
            </a:r>
            <a:r>
              <a:rPr lang="ru-RU" dirty="0"/>
              <a:t> держав (Азербайджану, </a:t>
            </a:r>
            <a:r>
              <a:rPr lang="ru-RU" dirty="0" err="1"/>
              <a:t>Білорусі</a:t>
            </a:r>
            <a:r>
              <a:rPr lang="ru-RU" dirty="0"/>
              <a:t>, </a:t>
            </a:r>
            <a:r>
              <a:rPr lang="ru-RU" dirty="0" err="1"/>
              <a:t>Вірменії</a:t>
            </a:r>
            <a:r>
              <a:rPr lang="ru-RU" dirty="0"/>
              <a:t>, </a:t>
            </a:r>
            <a:r>
              <a:rPr lang="ru-RU" dirty="0" err="1"/>
              <a:t>Грузії</a:t>
            </a:r>
            <a:r>
              <a:rPr lang="ru-RU" dirty="0"/>
              <a:t>, Казахстану, Киргизстану, </a:t>
            </a:r>
            <a:r>
              <a:rPr lang="ru-RU" dirty="0" err="1"/>
              <a:t>Молдови</a:t>
            </a:r>
            <a:r>
              <a:rPr lang="ru-RU" dirty="0"/>
              <a:t>, </a:t>
            </a:r>
            <a:r>
              <a:rPr lang="ru-RU" dirty="0" err="1"/>
              <a:t>Росії</a:t>
            </a:r>
            <a:r>
              <a:rPr lang="ru-RU" dirty="0"/>
              <a:t>, Таджикистану, </a:t>
            </a:r>
            <a:r>
              <a:rPr lang="ru-RU" dirty="0" err="1"/>
              <a:t>Туркменістану</a:t>
            </a:r>
            <a:r>
              <a:rPr lang="ru-RU" dirty="0"/>
              <a:t>, Узбекистану, </a:t>
            </a:r>
            <a:r>
              <a:rPr lang="ru-RU" dirty="0" err="1"/>
              <a:t>України</a:t>
            </a:r>
            <a:r>
              <a:rPr lang="ru-RU" dirty="0"/>
              <a:t>) </a:t>
            </a:r>
            <a:r>
              <a:rPr lang="ru-RU" dirty="0" err="1"/>
              <a:t>задля</a:t>
            </a:r>
            <a:r>
              <a:rPr lang="ru-RU" dirty="0"/>
              <a:t> </a:t>
            </a:r>
            <a:r>
              <a:rPr lang="ru-RU" dirty="0" err="1"/>
              <a:t>сприяння</a:t>
            </a:r>
            <a:r>
              <a:rPr lang="ru-RU" dirty="0"/>
              <a:t> </a:t>
            </a:r>
            <a:r>
              <a:rPr lang="ru-RU" dirty="0" err="1"/>
              <a:t>розвитку</a:t>
            </a:r>
            <a:r>
              <a:rPr lang="ru-RU" dirty="0"/>
              <a:t> </a:t>
            </a:r>
            <a:r>
              <a:rPr lang="ru-RU" dirty="0" err="1"/>
              <a:t>гармонійних</a:t>
            </a:r>
            <a:r>
              <a:rPr lang="ru-RU" dirty="0"/>
              <a:t> і </a:t>
            </a:r>
            <a:r>
              <a:rPr lang="ru-RU" dirty="0" err="1"/>
              <a:t>міцних</a:t>
            </a:r>
            <a:r>
              <a:rPr lang="ru-RU" dirty="0"/>
              <a:t> </a:t>
            </a:r>
            <a:r>
              <a:rPr lang="ru-RU" dirty="0" err="1"/>
              <a:t>економічних</a:t>
            </a:r>
            <a:r>
              <a:rPr lang="ru-RU" dirty="0"/>
              <a:t> та </a:t>
            </a:r>
            <a:r>
              <a:rPr lang="ru-RU" dirty="0" err="1"/>
              <a:t>політичних</a:t>
            </a:r>
            <a:r>
              <a:rPr lang="ru-RU" dirty="0"/>
              <a:t> </a:t>
            </a:r>
            <a:r>
              <a:rPr lang="ru-RU" dirty="0" err="1"/>
              <a:t>зв’язків</a:t>
            </a:r>
            <a:r>
              <a:rPr lang="ru-RU" dirty="0"/>
              <a:t> </a:t>
            </a:r>
            <a:r>
              <a:rPr lang="ru-RU" dirty="0" err="1"/>
              <a:t>між</a:t>
            </a:r>
            <a:r>
              <a:rPr lang="ru-RU" dirty="0"/>
              <a:t> </a:t>
            </a:r>
            <a:r>
              <a:rPr lang="ru-RU" dirty="0" err="1"/>
              <a:t>Євросоюзом</a:t>
            </a:r>
            <a:r>
              <a:rPr lang="ru-RU" dirty="0"/>
              <a:t> і </a:t>
            </a:r>
            <a:r>
              <a:rPr lang="ru-RU" dirty="0" err="1"/>
              <a:t>цими</a:t>
            </a:r>
            <a:r>
              <a:rPr lang="ru-RU" dirty="0"/>
              <a:t> </a:t>
            </a:r>
            <a:r>
              <a:rPr lang="ru-RU" dirty="0" err="1"/>
              <a:t>країнами</a:t>
            </a:r>
            <a:r>
              <a:rPr lang="ru-RU" dirty="0"/>
              <a:t>-партнерами. </a:t>
            </a:r>
            <a:endParaRPr lang="ru-UA" dirty="0"/>
          </a:p>
        </p:txBody>
      </p:sp>
      <p:sp>
        <p:nvSpPr>
          <p:cNvPr id="2" name="Дата 1">
            <a:extLst>
              <a:ext uri="{FF2B5EF4-FFF2-40B4-BE49-F238E27FC236}">
                <a16:creationId xmlns:a16="http://schemas.microsoft.com/office/drawing/2014/main" id="{DA626336-1CC4-7116-E5B3-461E12FBB10D}"/>
              </a:ext>
            </a:extLst>
          </p:cNvPr>
          <p:cNvSpPr>
            <a:spLocks noGrp="1"/>
          </p:cNvSpPr>
          <p:nvPr>
            <p:ph type="dt" sz="half" idx="10"/>
          </p:nvPr>
        </p:nvSpPr>
        <p:spPr/>
        <p:txBody>
          <a:bodyPr/>
          <a:lstStyle/>
          <a:p>
            <a:fld id="{556D47D1-4547-874B-BE64-D47E39D75F56}" type="datetime1">
              <a:rPr lang="ru-RU" smtClean="0"/>
              <a:t>13.11.2022</a:t>
            </a:fld>
            <a:endParaRPr lang="ru-UA"/>
          </a:p>
        </p:txBody>
      </p:sp>
      <p:sp>
        <p:nvSpPr>
          <p:cNvPr id="4" name="Номер слайда 3">
            <a:extLst>
              <a:ext uri="{FF2B5EF4-FFF2-40B4-BE49-F238E27FC236}">
                <a16:creationId xmlns:a16="http://schemas.microsoft.com/office/drawing/2014/main" id="{5FAD27BF-907C-911B-A65C-DC1D2C0273D8}"/>
              </a:ext>
            </a:extLst>
          </p:cNvPr>
          <p:cNvSpPr>
            <a:spLocks noGrp="1"/>
          </p:cNvSpPr>
          <p:nvPr>
            <p:ph type="sldNum" sz="quarter" idx="12"/>
          </p:nvPr>
        </p:nvSpPr>
        <p:spPr/>
        <p:txBody>
          <a:bodyPr/>
          <a:lstStyle/>
          <a:p>
            <a:fld id="{7E919570-D5DA-FE4A-AFCE-0801BB8F2B09}" type="slidenum">
              <a:rPr lang="ru-UA" smtClean="0"/>
              <a:t>99</a:t>
            </a:fld>
            <a:endParaRPr lang="ru-UA"/>
          </a:p>
        </p:txBody>
      </p:sp>
      <p:pic>
        <p:nvPicPr>
          <p:cNvPr id="5" name="Рисунок 4">
            <a:extLst>
              <a:ext uri="{FF2B5EF4-FFF2-40B4-BE49-F238E27FC236}">
                <a16:creationId xmlns:a16="http://schemas.microsoft.com/office/drawing/2014/main" id="{80D4EE61-5C60-2E79-8FD1-6031C6994CAB}"/>
              </a:ext>
            </a:extLst>
          </p:cNvPr>
          <p:cNvPicPr>
            <a:picLocks noChangeAspect="1"/>
          </p:cNvPicPr>
          <p:nvPr/>
        </p:nvPicPr>
        <p:blipFill>
          <a:blip r:embed="rId2"/>
          <a:stretch>
            <a:fillRect/>
          </a:stretch>
        </p:blipFill>
        <p:spPr>
          <a:xfrm>
            <a:off x="1784195" y="2902104"/>
            <a:ext cx="5595899" cy="3623243"/>
          </a:xfrm>
          <a:prstGeom prst="rect">
            <a:avLst/>
          </a:prstGeom>
        </p:spPr>
      </p:pic>
    </p:spTree>
    <p:extLst>
      <p:ext uri="{BB962C8B-B14F-4D97-AF65-F5344CB8AC3E}">
        <p14:creationId xmlns:p14="http://schemas.microsoft.com/office/powerpoint/2010/main" val="2478840622"/>
      </p:ext>
    </p:extLst>
  </p:cSld>
  <p:clrMapOvr>
    <a:masterClrMapping/>
  </p:clrMapOvr>
</p:sld>
</file>

<file path=ppt/theme/theme1.xml><?xml version="1.0" encoding="utf-8"?>
<a:theme xmlns:a="http://schemas.openxmlformats.org/drawingml/2006/main" name="Капля">
  <a:themeElements>
    <a:clrScheme name="Синий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Капля">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Капля">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{113DAD89-2BC7-F342-AA59-ED23B1928953}tf10001073</Template>
  <TotalTime>379</TotalTime>
  <Words>17533</Words>
  <Application>Microsoft Macintosh PowerPoint</Application>
  <PresentationFormat>Широкоэкранный</PresentationFormat>
  <Paragraphs>1130</Paragraphs>
  <Slides>156</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156</vt:i4>
      </vt:variant>
    </vt:vector>
  </HeadingPairs>
  <TitlesOfParts>
    <vt:vector size="165" baseType="lpstr">
      <vt:lpstr>Arial</vt:lpstr>
      <vt:lpstr>Calibri</vt:lpstr>
      <vt:lpstr>Century Gothic</vt:lpstr>
      <vt:lpstr>Open Sans</vt:lpstr>
      <vt:lpstr>palatino linotype</vt:lpstr>
      <vt:lpstr>Times New Roman</vt:lpstr>
      <vt:lpstr>Tw Cen MT</vt:lpstr>
      <vt:lpstr>Wingdings</vt:lpstr>
      <vt:lpstr>Капля</vt:lpstr>
      <vt:lpstr>Тема 4. Соціальна політика ЄС: уроки для України </vt:lpstr>
      <vt:lpstr>У контексті теоретичного розуміння європейської інтеграції доречно звернути увагу на основні європейські цінності. Європейський Союз ґрунтується на цінностях: </vt:lpstr>
      <vt:lpstr>Презентация PowerPoint</vt:lpstr>
      <vt:lpstr>Основні горизонтальні політики ЄС (соціальна, регіональна, конкурентна, екологічна)</vt:lpstr>
      <vt:lpstr>Мета соціальної політики ЄС (136-137 ст. Амстердамського договору): </vt:lpstr>
      <vt:lpstr>Презентация PowerPoint</vt:lpstr>
      <vt:lpstr>Презентация PowerPoint</vt:lpstr>
      <vt:lpstr>1Багаторівневість політики соціального захисту ЄС</vt:lpstr>
      <vt:lpstr>   Соціальна політика ЄС протягом свого розвитку ґрунтувалася на двох основних моделях: неоліберальній моделі та моделі соціальної справедливості.</vt:lpstr>
      <vt:lpstr>У документах Єврокомісії визначено такі моделі соціальної політики: </vt:lpstr>
      <vt:lpstr>Класифікація моделей соціальної політики Залежно від типу політикогосподарського режиму</vt:lpstr>
      <vt:lpstr>Класифікація моделей соціальної політики Залежно від типу політикогосподарського режиму</vt:lpstr>
      <vt:lpstr>Класифікація моделей соціальної політики Залежно від типу політикогосподарського режиму</vt:lpstr>
      <vt:lpstr>Класифікація моделей соціальної політики Залежно від типу політикогосподарського режиму</vt:lpstr>
      <vt:lpstr>Класифікація моделей соціальної політики Залежно від типу політикогосподарського режиму</vt:lpstr>
      <vt:lpstr>Класифікація моделей соціальної політики Залежно від типу політикогосподарського режиму</vt:lpstr>
      <vt:lpstr>Залежно від суб’єкта відповідальності</vt:lpstr>
      <vt:lpstr>Залежно від ступеня участі держави</vt:lpstr>
      <vt:lpstr> Залежно від рівня витрат держави на цілі соціального забезпечення</vt:lpstr>
      <vt:lpstr>скандинавська модель є найбільш привабливою </vt:lpstr>
      <vt:lpstr>Для більш чіткого розуміння траєкторії розвитку соціальних політик країн Єврозони та виявлення чинників, що впливають на їхній стан, групою науковців Каунаського технологічного університету  виокремлено п’ять кластерів соціальної моделі ЄС</vt:lpstr>
      <vt:lpstr>У країнах ЄС соціальний захист становить найбільш важливу частину держаних витрат.  Частка витрат на соціальний захист у ВВП коливалася по країнах ЄС від 9,6 % в Ірландії до 25,6 % у Фінляндії.</vt:lpstr>
      <vt:lpstr>Презентация PowerPoint</vt:lpstr>
      <vt:lpstr> Середні показники по ЄС приховують значні диспропорції між державами-членами. Прослідковується тенденція до зменшення частки витрат на соціальний захист та розмірів заробітної плати. </vt:lpstr>
      <vt:lpstr> Основні принципи, на яких ґрунтується законодавство ЄС щодо соціального захисту</vt:lpstr>
      <vt:lpstr>Основні принципи, на яких ґрунтується законодавство ЄС щодо соціального захисту</vt:lpstr>
      <vt:lpstr>  Відповідно до Хартії основних прав Європейського Союзу «кожен, хто проживає та легально пересувається в межах ЄС, має право на соціальне страхування та соціальні блага відповідно до правил, визначених правом Співтовариства та національними законами і практикою» [1, с. 34].</vt:lpstr>
      <vt:lpstr>Нідерланди</vt:lpstr>
      <vt:lpstr>Законодавством Нідерландів визначені такі види соціальної допомоги:</vt:lpstr>
      <vt:lpstr>Бельгія</vt:lpstr>
      <vt:lpstr>Система соціального страхування ЄС орієнтована на забезпечення соціальних гарантій.</vt:lpstr>
      <vt:lpstr>Пенсійне забезпечення в постсоціалістичних країнах</vt:lpstr>
      <vt:lpstr>Із колишніх соціалістичних республік Латвія єдина, де вдалося послідовно і досить успішно реформувати пенсійну систему за накопичувальним принципом.</vt:lpstr>
      <vt:lpstr>Польща</vt:lpstr>
      <vt:lpstr>Структурні та інвестиційні фонди ЄС є найбільшою регіональною інвестиційною програмою ЄС</vt:lpstr>
      <vt:lpstr>Фінансування фондів планується на семирічний термін – наразі, 2014 – 2020 рр</vt:lpstr>
      <vt:lpstr>Структурні та інвестиційні фонди фінансуються безпосередньо з бюджету ЄС, в який роблять внески усі держави-члени</vt:lpstr>
      <vt:lpstr>На наступний період фінансування ЄС – 2021-2027 рр. – визначено п'ять основних цілей:</vt:lpstr>
      <vt:lpstr>Європейський соціальний фонд</vt:lpstr>
      <vt:lpstr>Фінансова допомога  Україні з боку ЄС</vt:lpstr>
      <vt:lpstr>У грудні 2017 року Європейською Комісією було затверджено новий Стратегічний документ щодо допомоги Україні на  2018-2020 роки. </vt:lpstr>
      <vt:lpstr>    Віце-президентка Європейської комісії відмітила, що ЄС за останні роки надав Україні близько 15 млрд євро допомоги.  За її словами, це безпрецедентний і найбільший пакет підтримки в історії.</vt:lpstr>
      <vt:lpstr>Презентация PowerPoint</vt:lpstr>
      <vt:lpstr>     Рівень життя в Євросоюзі</vt:lpstr>
      <vt:lpstr>Презентация PowerPoint</vt:lpstr>
      <vt:lpstr>Презентация PowerPoint</vt:lpstr>
      <vt:lpstr>Прискорення реформ, вигідних кожному українцю </vt:lpstr>
      <vt:lpstr>Більші фінансові можливості для розвитку </vt:lpstr>
      <vt:lpstr>Доступ до ресурсів для екологічних ініціатив </vt:lpstr>
      <vt:lpstr>Більше іноземних інвестицій </vt:lpstr>
      <vt:lpstr>Поглиблення інтеграції з економікою Європи </vt:lpstr>
      <vt:lpstr>Збільшення кількості робочих місць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Розподіл фінансування за країнами подано в таблиці. А для періоду 2021-2027 років бюджет IPA-IIІ закладається обсягом 14,16 млрд. євро.  Обсяги фінансування Інструменту допомоги перед вступом ІІ (IPA ІІ) у 2014-2020 роках, млн євро </vt:lpstr>
      <vt:lpstr>Презентация PowerPoint</vt:lpstr>
      <vt:lpstr>Презентация PowerPoint</vt:lpstr>
      <vt:lpstr>Структура програми IPA-III на 2021-2027 відображає специфічні цілі її регуляторної системи і фокусується на пріоритетах процесу розширення ЄС за 5-ма тематичними напрямками (які називаються "вікнами" — windows) і співпадають з напрямками ведення переговорів щодо вступу: </vt:lpstr>
      <vt:lpstr>Презентация PowerPoint</vt:lpstr>
      <vt:lpstr>Презентация PowerPoint</vt:lpstr>
      <vt:lpstr>Єврокомісія в своєму Комюніке від 18 травня 2022 року вже заявила, що планує свою майбутню діяльність з післявоєнного відновлення України за такими 4-ма напрямками: </vt:lpstr>
      <vt:lpstr>Відповідно до заяв Єврокомісії рамкові умови для внеску ЄС у відбудову України формуватимуть такі важливі компоненти: </vt:lpstr>
      <vt:lpstr>Презентация PowerPoint</vt:lpstr>
      <vt:lpstr>Інструменти підтримки ЄС</vt:lpstr>
      <vt:lpstr>Механізм тимчасового захисту </vt:lpstr>
      <vt:lpstr>тимчасовий захист означає: </vt:lpstr>
      <vt:lpstr>Інші види підтримки </vt:lpstr>
      <vt:lpstr> Підтримка майбутньої відбудови </vt:lpstr>
      <vt:lpstr>Презентация PowerPoint</vt:lpstr>
      <vt:lpstr> ТИПОВІ ІНСТРУМЕНТИ МІСЦЕВОГО ЕКОНОМІЧНОГО РОЗВИТКУ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Переваги й обмеження</vt:lpstr>
      <vt:lpstr>Презентация PowerPoint</vt:lpstr>
      <vt:lpstr>Презентация PowerPoint</vt:lpstr>
      <vt:lpstr>Презентация PowerPoint</vt:lpstr>
      <vt:lpstr>Презентация PowerPoint</vt:lpstr>
      <vt:lpstr>ЄС пропонує країнам, охопленим Європейською політикою сусідства, можливість участі у різноманітних видах діяльності ЄС за допомогою більш інтенсивної співпраці у сфері політики, економіки та культури, з метою зміцнення стабільності, безпеки та добробуту всіх партнерів.</vt:lpstr>
      <vt:lpstr>У рамках проектів Twinning передбачені такі види діяльності як консультування (підготовка законопроектів, організаційно-інформаційні питання), тренінги, навчально-ознайомлювальні поїздки та стажування.</vt:lpstr>
      <vt:lpstr>TAIEX (Technical Assistance Information Exchange)</vt:lpstr>
      <vt:lpstr>У рамках інструменту TAIEX за рахунок коштів ЄС надаються такі послуги:</vt:lpstr>
      <vt:lpstr>Презентация PowerPoint</vt:lpstr>
      <vt:lpstr>Презентация PowerPoint</vt:lpstr>
      <vt:lpstr>Презентация PowerPoint</vt:lpstr>
      <vt:lpstr> Підставою для надання МТД Уряду України є міжнародні договори з урядами відповідних країн-донорів </vt:lpstr>
      <vt:lpstr>АЛГОРИТМ ЗАСТОСУВАННЯ</vt:lpstr>
      <vt:lpstr>Презентация PowerPoint</vt:lpstr>
      <vt:lpstr>Презентация PowerPoint</vt:lpstr>
      <vt:lpstr>Для економічного розвитку на місцевому рівні потрібна злагоджена робота усієї екосистеми— сукупності різних установ і  системи взаємовідносин між ними,  що складається на  певній території.</vt:lpstr>
      <vt:lpstr>Презентация PowerPoint</vt:lpstr>
      <vt:lpstr>Презентация PowerPoint</vt:lpstr>
      <vt:lpstr> Як ЄС уже зараз може допомогти українському бізнесу. Інструменти підтримки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Ваучерні схеми </vt:lpstr>
      <vt:lpstr>Як цей інструмент може допомогти українському малому і середньому бізнесу? </vt:lpstr>
      <vt:lpstr>Презентация PowerPoint</vt:lpstr>
      <vt:lpstr>кілька прикладів поширених типів ваучерів, які можна використовувати для підтримки співпраці з українськими партнерами. </vt:lpstr>
      <vt:lpstr>Презентация PowerPoint</vt:lpstr>
      <vt:lpstr>Презентация PowerPoint</vt:lpstr>
      <vt:lpstr>Презентация PowerPoint</vt:lpstr>
      <vt:lpstr>Презентация PowerPoint</vt:lpstr>
      <vt:lpstr>Презентация PowerPoint</vt:lpstr>
      <vt:lpstr>Огляд підтримки ЄС для України після Майдану</vt:lpstr>
      <vt:lpstr>Фінансова допомога  Україні з боку ЄС</vt:lpstr>
      <vt:lpstr>У грудні 2017 року Європейською Комісією було затверджено новий Стратегічний документ щодо допомоги Україні на  2018-2020 роки. </vt:lpstr>
      <vt:lpstr>    Віце-президентка Європейської комісії відмітила, що ЄС за останні роки надав Україні близько 15 млрд євро допомоги.  За її словами, це безпрецедентний і найбільший пакет підтримки в історії.</vt:lpstr>
      <vt:lpstr>Презентация PowerPoint</vt:lpstr>
      <vt:lpstr>Презентация PowerPoint</vt:lpstr>
      <vt:lpstr>Сильніше суспільство</vt:lpstr>
      <vt:lpstr>Презентация PowerPoint</vt:lpstr>
      <vt:lpstr>Проте, існує і низка проблем:</vt:lpstr>
      <vt:lpstr>найдорожчі та найдешевші для життя країни ЄС</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Індекс соціального розвитку країн-світу</vt:lpstr>
      <vt:lpstr>Презентация PowerPoint</vt:lpstr>
      <vt:lpstr>Презентация PowerPoint</vt:lpstr>
      <vt:lpstr>Цікаві факти про ЄС</vt:lpstr>
      <vt:lpstr>Цікаві факти про ЄС</vt:lpstr>
      <vt:lpstr>   5 цікавих фактів про унію https://armyinform.com.ua/2019/11/sogodni-den-zasnuvannya-yevropejskogo-soyuzu-5-czikavyh-faktiv-pro-uniyu/</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Microsoft Office User</dc:creator>
  <cp:lastModifiedBy>Microsoft Office User</cp:lastModifiedBy>
  <cp:revision>18</cp:revision>
  <dcterms:created xsi:type="dcterms:W3CDTF">2022-08-04T05:54:41Z</dcterms:created>
  <dcterms:modified xsi:type="dcterms:W3CDTF">2022-11-13T11:08:27Z</dcterms:modified>
</cp:coreProperties>
</file>